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269" r:id="rId3"/>
    <p:sldId id="267" r:id="rId4"/>
    <p:sldId id="287" r:id="rId5"/>
    <p:sldId id="289" r:id="rId6"/>
    <p:sldId id="295" r:id="rId7"/>
    <p:sldId id="288" r:id="rId8"/>
    <p:sldId id="290" r:id="rId9"/>
    <p:sldId id="296" r:id="rId10"/>
    <p:sldId id="291" r:id="rId11"/>
    <p:sldId id="297" r:id="rId12"/>
    <p:sldId id="285" r:id="rId13"/>
    <p:sldId id="294" r:id="rId14"/>
    <p:sldId id="292" r:id="rId15"/>
    <p:sldId id="298" r:id="rId16"/>
    <p:sldId id="293" r:id="rId17"/>
    <p:sldId id="299" r:id="rId18"/>
    <p:sldId id="268" r:id="rId19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15" d="100"/>
          <a:sy n="115" d="100"/>
        </p:scale>
        <p:origin x="-144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802.11-15/xxxxr0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March,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802.11-15/xxxxr0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March, 2015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802.11-15/xxxxr0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Chuck Lukaszewski, Aruba Networks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5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6" y="1445892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 © Copyright 2014. Aruba Networks, Inc. All rights reserved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508374" y="6335667"/>
            <a:ext cx="3353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4583EA4-67CD-C040-A070-9F5DF6529252}" type="slidenum">
              <a:rPr lang="en-US" sz="1000" kern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sz="10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6856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3"/>
            <a:ext cx="9135879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22" y="110932"/>
            <a:ext cx="1625600" cy="1110827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120131" y="6320399"/>
            <a:ext cx="2155711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671866" y="588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75756658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Title Slide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3"/>
            <a:ext cx="9135879" cy="6857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671866" y="5889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4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41" y="110933"/>
            <a:ext cx="1616456" cy="1143169"/>
          </a:xfrm>
          <a:prstGeom prst="rect">
            <a:avLst/>
          </a:prstGeom>
        </p:spPr>
      </p:pic>
      <p:sp>
        <p:nvSpPr>
          <p:cNvPr id="13" name="Text Box 15"/>
          <p:cNvSpPr txBox="1">
            <a:spLocks noChangeArrowheads="1"/>
          </p:cNvSpPr>
          <p:nvPr userDrawn="1"/>
        </p:nvSpPr>
        <p:spPr bwMode="auto">
          <a:xfrm>
            <a:off x="120131" y="6320399"/>
            <a:ext cx="2155711" cy="3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b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</a:b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Copyright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6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6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8571276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Title Slide_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2385"/>
            <a:ext cx="9135879" cy="6853233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138" y="132889"/>
            <a:ext cx="1625600" cy="11108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3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DF6A2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rgbClr val="404040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</p:spTree>
    <p:extLst>
      <p:ext uri="{BB962C8B-B14F-4D97-AF65-F5344CB8AC3E}">
        <p14:creationId xmlns:p14="http://schemas.microsoft.com/office/powerpoint/2010/main" val="20662271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" y="0"/>
            <a:ext cx="913517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3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222" y="110932"/>
            <a:ext cx="1625600" cy="1110827"/>
          </a:xfrm>
          <a:prstGeom prst="rect">
            <a:avLst/>
          </a:prstGeom>
        </p:spPr>
      </p:pic>
      <p:sp>
        <p:nvSpPr>
          <p:cNvPr id="17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7211560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3_white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" y="0"/>
            <a:ext cx="9135172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732213" y="8261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/>
              </a:solidFill>
              <a:latin typeface="Arial" pitchFamily="1" charset="0"/>
              <a:ea typeface="ＭＳ Ｐゴシック" pitchFamily="1" charset="-128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8202" y="1088777"/>
            <a:ext cx="46014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346444" y="1281802"/>
            <a:ext cx="8374225" cy="148546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defRPr sz="3200" b="0" i="0" cap="none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56606" y="2051647"/>
            <a:ext cx="8364065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46442" y="2511545"/>
            <a:ext cx="1929398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Time and Date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46442" y="3104213"/>
            <a:ext cx="7624320" cy="55394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Disclaimer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141" y="110933"/>
            <a:ext cx="1616456" cy="1143169"/>
          </a:xfrm>
          <a:prstGeom prst="rect">
            <a:avLst/>
          </a:prstGeom>
        </p:spPr>
      </p:pic>
      <p:sp>
        <p:nvSpPr>
          <p:cNvPr id="18" name="Text Box 15"/>
          <p:cNvSpPr txBox="1">
            <a:spLocks noChangeArrowheads="1"/>
          </p:cNvSpPr>
          <p:nvPr userDrawn="1"/>
        </p:nvSpPr>
        <p:spPr bwMode="auto">
          <a:xfrm>
            <a:off x="4978400" y="6393279"/>
            <a:ext cx="4226560" cy="23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8" tIns="45694" rIns="91388" bIns="45694">
            <a:spAutoFit/>
          </a:bodyPr>
          <a:lstStyle/>
          <a:p>
            <a:pPr defTabSz="457200">
              <a:buClrTx/>
              <a:buSzTx/>
              <a:buFontTx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CONFIDENTIAL 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©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Copyright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201</a:t>
            </a:r>
            <a:r>
              <a:rPr lang="en-US" altLang="zh-TW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4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.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Aruba Networks, Inc. </a:t>
            </a:r>
            <a:r>
              <a:rPr lang="en-US" sz="9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All </a:t>
            </a:r>
            <a:r>
              <a:rPr lang="en-US" sz="900" dirty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  <a:cs typeface="Arial" charset="0"/>
              </a:rPr>
              <a:t>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2122642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_Oran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358518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01444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684145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58045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180172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6"/>
          </p:nvPr>
        </p:nvSpPr>
        <p:spPr>
          <a:xfrm>
            <a:off x="4684145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3900843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Header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"/>
            <a:ext cx="9144000" cy="685678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9533" y="168973"/>
            <a:ext cx="7366000" cy="47307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1774624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rgbClr val="DF6A26"/>
              </a:buClr>
              <a:buFont typeface="Arial"/>
              <a:buChar char="•"/>
              <a:defRPr baseline="0"/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50827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Page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670976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684145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439356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5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94141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6"/>
          </p:nvPr>
        </p:nvSpPr>
        <p:spPr>
          <a:xfrm>
            <a:off x="4684145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68559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044423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3995" y="6223699"/>
            <a:ext cx="802386" cy="56692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4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000000">
                  <a:lumMod val="65000"/>
                  <a:lumOff val="35000"/>
                </a:srgbClr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29611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Page_Dark Bl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5" y="1445893"/>
            <a:ext cx="8213799" cy="2822355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bg1"/>
              </a:buClr>
              <a:buFont typeface="Arial"/>
              <a:buChar char="•"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Item 1</a:t>
            </a:r>
          </a:p>
          <a:p>
            <a:pPr lvl="0"/>
            <a:r>
              <a:rPr lang="en-US" dirty="0" smtClean="0"/>
              <a:t>Item 2</a:t>
            </a:r>
          </a:p>
          <a:p>
            <a:pPr lvl="0"/>
            <a:r>
              <a:rPr lang="en-US" dirty="0" smtClean="0"/>
              <a:t>Item 3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9900046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9533" y="1399431"/>
            <a:ext cx="7543800" cy="4330700"/>
          </a:xfrm>
          <a:prstGeom prst="rect">
            <a:avLst/>
          </a:prstGeom>
        </p:spPr>
        <p:txBody>
          <a:bodyPr vert="horz"/>
          <a:lstStyle>
            <a:lvl1pPr>
              <a:defRPr baseline="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Sub headline is 24pt Arial bold, Text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752324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4707662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298623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439187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905070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6492" y="8554260"/>
            <a:ext cx="802386" cy="566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8892" y="8757460"/>
            <a:ext cx="802386" cy="56692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4707662" y="1540949"/>
            <a:ext cx="4019929" cy="425874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FFFFF"/>
                </a:solidFill>
              </a:defRPr>
            </a:lvl1pPr>
            <a:lvl2pPr>
              <a:defRPr sz="2400">
                <a:solidFill>
                  <a:srgbClr val="FFFFFF"/>
                </a:solidFill>
              </a:defRPr>
            </a:lvl2pPr>
            <a:lvl3pPr>
              <a:defRPr sz="2000">
                <a:solidFill>
                  <a:srgbClr val="FFFFFF"/>
                </a:solidFill>
              </a:defRPr>
            </a:lvl3pPr>
            <a:lvl4pPr>
              <a:defRPr sz="1800">
                <a:solidFill>
                  <a:srgbClr val="FFFFFF"/>
                </a:solidFill>
              </a:defRPr>
            </a:lvl4pPr>
            <a:lvl5pPr>
              <a:defRPr sz="18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434650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N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282D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>
              <a:buClrTx/>
              <a:buSzTx/>
              <a:buFontTx/>
              <a:buNone/>
            </a:pPr>
            <a:endParaRPr lang="en-US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044423"/>
            <a:ext cx="9144000" cy="0"/>
          </a:xfrm>
          <a:prstGeom prst="line">
            <a:avLst/>
          </a:prstGeom>
          <a:ln w="63500" cmpd="sng">
            <a:solidFill>
              <a:srgbClr val="DF6A2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94789" y="6187017"/>
            <a:ext cx="84201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300719" y="6338635"/>
            <a:ext cx="4562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1" hangingPunct="1">
              <a:buClrTx/>
              <a:buSzTx/>
              <a:buFontTx/>
              <a:buNone/>
              <a:defRPr/>
            </a:pPr>
            <a:r>
              <a:rPr lang="en-US" sz="1000" dirty="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t>CONFIDENTIAL © Copyright 2014. Aruba Networks, Inc. All rights reserved</a:t>
            </a:r>
          </a:p>
          <a:p>
            <a:pPr defTabSz="457200" eaLnBrk="1" hangingPunct="1">
              <a:buClrTx/>
              <a:buSzTx/>
              <a:buFontTx/>
              <a:buNone/>
            </a:pPr>
            <a:endParaRPr lang="en-US" sz="18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6578" y="6244032"/>
            <a:ext cx="802386" cy="566928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9533" y="247375"/>
            <a:ext cx="8420100" cy="47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altLang="ja-JP" sz="2800" b="0" i="0" dirty="0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230604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52439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0723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_oran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4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457200">
              <a:buClrTx/>
              <a:buSzTx/>
              <a:buFontTx/>
              <a:buNone/>
            </a:pPr>
            <a:r>
              <a:rPr lang="en-US" sz="4500" b="0" dirty="0" smtClean="0">
                <a:solidFill>
                  <a:srgbClr val="FFFFFF"/>
                </a:solidFill>
              </a:rPr>
              <a:t>THANK YOU</a:t>
            </a:r>
            <a:endParaRPr lang="en-US" sz="45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74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_navyblu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330250" y="2572324"/>
            <a:ext cx="3843290" cy="79942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2800" b="1">
                <a:solidFill>
                  <a:schemeClr val="bg1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defRPr sz="3200" b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5pPr>
            <a:lvl6pPr marL="45694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913883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137083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1827772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F58719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defTabSz="457200">
              <a:buClrTx/>
              <a:buSzTx/>
              <a:buFontTx/>
              <a:buNone/>
            </a:pPr>
            <a:r>
              <a:rPr lang="en-US" sz="4500" b="0" dirty="0" smtClean="0">
                <a:solidFill>
                  <a:srgbClr val="FFFFFF"/>
                </a:solidFill>
              </a:rPr>
              <a:t>THANK YOU</a:t>
            </a:r>
            <a:endParaRPr lang="en-US" sz="4500" b="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6508375" y="6335669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1" hangingPunct="1">
              <a:buClrTx/>
              <a:buSzTx/>
              <a:buFontTx/>
              <a:buNone/>
            </a:pPr>
            <a:fld id="{04583EA4-67CD-C040-A070-9F5DF6529252}" type="slidenum">
              <a:rPr lang="en-US" sz="1000" smtClean="0">
                <a:solidFill>
                  <a:srgbClr val="FFFFFF"/>
                </a:solidFill>
                <a:latin typeface="Arial" pitchFamily="1" charset="0"/>
                <a:ea typeface="ＭＳ Ｐゴシック" pitchFamily="1" charset="-128"/>
              </a:rPr>
              <a:pPr defTabSz="457200" eaLnBrk="1" hangingPunct="1">
                <a:buClrTx/>
                <a:buSzTx/>
                <a:buFontTx/>
                <a:buNone/>
              </a:pPr>
              <a:t>‹#›</a:t>
            </a:fld>
            <a:endParaRPr lang="en-US" sz="1000" dirty="0">
              <a:solidFill>
                <a:srgbClr val="FFFFFF"/>
              </a:solidFill>
              <a:latin typeface="Arial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58851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Chuck </a:t>
            </a:r>
            <a:r>
              <a:rPr lang="en-GB" dirty="0" err="1" smtClean="0"/>
              <a:t>Lukaszewski</a:t>
            </a:r>
            <a:r>
              <a:rPr lang="en-GB" dirty="0" smtClean="0"/>
              <a:t>, Aruba Networks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802.11-15/0343r0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>
            <a:spLocks noChangeAspect="1" noChangeArrowheads="1" noTextEdit="1"/>
          </p:cNvSpPr>
          <p:nvPr/>
        </p:nvSpPr>
        <p:spPr bwMode="auto">
          <a:xfrm>
            <a:off x="2389194" y="4197351"/>
            <a:ext cx="3735387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8" tIns="45694" rIns="91388" bIns="45694"/>
          <a:lstStyle/>
          <a:p>
            <a:pPr defTabSz="914400"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80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2800" b="1">
          <a:solidFill>
            <a:schemeClr val="bg1"/>
          </a:solidFill>
          <a:latin typeface="Arial"/>
          <a:ea typeface="ＭＳ Ｐゴシック" pitchFamily="34" charset="-128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ts val="300"/>
        </a:spcAft>
        <a:defRPr sz="3200" b="1">
          <a:solidFill>
            <a:schemeClr val="tx1"/>
          </a:solidFill>
          <a:latin typeface="Arial" charset="0"/>
          <a:ea typeface="ＭＳ Ｐゴシック" pitchFamily="34" charset="-128"/>
          <a:cs typeface="Arial" charset="0"/>
        </a:defRPr>
      </a:lvl5pPr>
      <a:lvl6pPr marL="4569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6pPr>
      <a:lvl7pPr marL="91388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7pPr>
      <a:lvl8pPr marL="137083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8pPr>
      <a:lvl9pPr marL="182777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58719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ts val="1000"/>
        </a:spcBef>
        <a:spcAft>
          <a:spcPct val="0"/>
        </a:spcAft>
        <a:buClr>
          <a:srgbClr val="FF9933"/>
        </a:buClr>
        <a:defRPr sz="2400" b="1">
          <a:solidFill>
            <a:srgbClr val="1C1C1C"/>
          </a:solidFill>
          <a:latin typeface="Arial" pitchFamily="34" charset="0"/>
          <a:ea typeface="Arial"/>
          <a:cs typeface="Arial" pitchFamily="34" charset="0"/>
        </a:defRPr>
      </a:lvl1pPr>
      <a:lvl2pPr marL="473075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Lucida Grande" charset="0"/>
        <a:buChar char="–"/>
        <a:defRPr sz="20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2pPr>
      <a:lvl3pPr marL="703263" indent="-22701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3pPr>
      <a:lvl4pPr marL="1144588" indent="-169863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4pPr>
      <a:lvl5pPr marL="1370013" indent="-111125" algn="l" rtl="0" eaLnBrk="1" fontAlgn="base" hangingPunct="1">
        <a:lnSpc>
          <a:spcPct val="95000"/>
        </a:lnSpc>
        <a:spcBef>
          <a:spcPts val="300"/>
        </a:spcBef>
        <a:spcAft>
          <a:spcPct val="0"/>
        </a:spcAft>
        <a:buClr>
          <a:srgbClr val="FF9933"/>
        </a:buClr>
        <a:buFont typeface="Times" charset="0"/>
        <a:buChar char="•"/>
        <a:defRPr sz="1600">
          <a:solidFill>
            <a:srgbClr val="595959"/>
          </a:solidFill>
          <a:latin typeface="Arial" pitchFamily="34" charset="0"/>
          <a:ea typeface="Arial"/>
          <a:cs typeface="Arial" pitchFamily="34" charset="0"/>
        </a:defRPr>
      </a:lvl5pPr>
      <a:lvl6pPr marL="2513187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6pPr>
      <a:lvl7pPr marL="2970128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7pPr>
      <a:lvl8pPr marL="3427073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8pPr>
      <a:lvl9pPr marL="3884012" indent="-22847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4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8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0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72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59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96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3" algn="l" defTabSz="9138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0813" cy="1065213"/>
          </a:xfrm>
        </p:spPr>
        <p:txBody>
          <a:bodyPr/>
          <a:lstStyle/>
          <a:p>
            <a:r>
              <a:rPr lang="en-US" dirty="0" smtClean="0"/>
              <a:t>In Situ Frame Size Measurements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66058" y="2514600"/>
            <a:ext cx="7772400" cy="39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Date:</a:t>
            </a:r>
            <a:r>
              <a:rPr lang="en-GB" sz="2000" b="0" kern="0" dirty="0" smtClean="0">
                <a:solidFill>
                  <a:schemeClr val="tx1"/>
                </a:solidFill>
              </a:rPr>
              <a:t> 2015-02-26</a:t>
            </a:r>
            <a:endParaRPr lang="en-GB" sz="2000" b="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37452"/>
              </p:ext>
            </p:extLst>
          </p:nvPr>
        </p:nvGraphicFramePr>
        <p:xfrm>
          <a:off x="587375" y="3459163"/>
          <a:ext cx="8153400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Document" r:id="rId4" imgW="8145237" imgH="2642402" progId="Word.Document.8">
                  <p:embed/>
                </p:oleObj>
              </mc:Choice>
              <mc:Fallback>
                <p:oleObj name="Document" r:id="rId4" imgW="8145237" imgH="26424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75" y="3459163"/>
                        <a:ext cx="8153400" cy="2652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09199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17081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Type Distribution by Channels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 Game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06" y="1971080"/>
            <a:ext cx="6934200" cy="424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9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2015 IEEE Plenary - Atlanta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 sessions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TGax</a:t>
            </a:r>
            <a:r>
              <a:rPr lang="en-US" dirty="0" smtClean="0"/>
              <a:t> </a:t>
            </a:r>
            <a:r>
              <a:rPr lang="en-US" dirty="0" smtClean="0"/>
              <a:t>Day 1 </a:t>
            </a:r>
            <a:r>
              <a:rPr lang="en-US" dirty="0" smtClean="0">
                <a:solidFill>
                  <a:schemeClr val="tx1"/>
                </a:solidFill>
              </a:rPr>
              <a:t>PM1 – 5-GHz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Midweek Plenary – 5-GHz &amp; 2.4-GHz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en-US" dirty="0" smtClean="0">
                <a:solidFill>
                  <a:schemeClr val="tx1"/>
                </a:solidFill>
              </a:rPr>
              <a:t>minute captures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Network Configuration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HT40 on 36+, 44+, 149+, 157+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Capture </a:t>
            </a:r>
            <a:r>
              <a:rPr lang="en-US" dirty="0" smtClean="0"/>
              <a:t>Equipment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Windows Laptop, </a:t>
            </a:r>
            <a:r>
              <a:rPr lang="en-US" dirty="0" err="1" smtClean="0"/>
              <a:t>Omnipeek</a:t>
            </a:r>
            <a:r>
              <a:rPr lang="en-US" dirty="0" smtClean="0"/>
              <a:t> 8.0, </a:t>
            </a:r>
            <a:r>
              <a:rPr lang="en-US" dirty="0" err="1" smtClean="0"/>
              <a:t>NetGear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A6210 </a:t>
            </a:r>
            <a:r>
              <a:rPr lang="en-US" dirty="0" smtClean="0"/>
              <a:t>2x2 11ac USB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6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3124201" cy="1065213"/>
          </a:xfrm>
        </p:spPr>
        <p:txBody>
          <a:bodyPr/>
          <a:lstStyle/>
          <a:p>
            <a:r>
              <a:rPr lang="en-US" dirty="0" smtClean="0"/>
              <a:t>Atlanta Meeting Wi-Fi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58487"/>
            <a:ext cx="5488734" cy="26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31"/>
          <a:stretch/>
        </p:blipFill>
        <p:spPr bwMode="auto">
          <a:xfrm>
            <a:off x="5721716" y="3505200"/>
            <a:ext cx="3196018" cy="300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" r="76701"/>
          <a:stretch/>
        </p:blipFill>
        <p:spPr bwMode="auto">
          <a:xfrm>
            <a:off x="3429000" y="3505200"/>
            <a:ext cx="2335329" cy="300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1828800"/>
            <a:ext cx="29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SSID “Hyatt Regency Meeting”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2.4-GHz Channels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5-GHz Channels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36+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44+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149+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157+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165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Size Distribution by </a:t>
            </a:r>
            <a:r>
              <a:rPr lang="en-US" sz="2400" dirty="0" smtClean="0">
                <a:solidFill>
                  <a:schemeClr val="tx1"/>
                </a:solidFill>
              </a:rPr>
              <a:t>Channels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 smtClean="0">
                <a:solidFill>
                  <a:schemeClr val="tx1"/>
                </a:solidFill>
              </a:rPr>
              <a:t>TGax</a:t>
            </a:r>
            <a:r>
              <a:rPr lang="en-US" sz="2400" dirty="0" smtClean="0">
                <a:solidFill>
                  <a:schemeClr val="tx1"/>
                </a:solidFill>
              </a:rPr>
              <a:t> Day 1 – 5 GHz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(frame size in logarithmic scale)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96878"/>
            <a:ext cx="4160726" cy="44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Type Distribution by </a:t>
            </a:r>
            <a:r>
              <a:rPr lang="en-US" sz="2400" dirty="0" smtClean="0">
                <a:solidFill>
                  <a:schemeClr val="tx1"/>
                </a:solidFill>
              </a:rPr>
              <a:t>Channels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err="1">
                <a:solidFill>
                  <a:schemeClr val="tx1"/>
                </a:solidFill>
              </a:rPr>
              <a:t>TGax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Day 1 </a:t>
            </a:r>
            <a:r>
              <a:rPr lang="en-US" sz="2400" dirty="0">
                <a:solidFill>
                  <a:schemeClr val="tx1"/>
                </a:solidFill>
              </a:rPr>
              <a:t>– 5 GHz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797" y="1830388"/>
            <a:ext cx="6766004" cy="43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Size Distribution by </a:t>
            </a:r>
            <a:r>
              <a:rPr lang="en-US" sz="2400" dirty="0" smtClean="0">
                <a:solidFill>
                  <a:schemeClr val="tx1"/>
                </a:solidFill>
              </a:rPr>
              <a:t>Channels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Day 3 Midweek Plenary – 2.4 GHz &amp; 5 GHz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(frame size in logarithmic scale)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45133"/>
            <a:ext cx="3950550" cy="42492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451" y="1845133"/>
            <a:ext cx="3944454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Type Distribution by </a:t>
            </a:r>
            <a:r>
              <a:rPr lang="en-US" sz="2400" dirty="0" smtClean="0">
                <a:solidFill>
                  <a:schemeClr val="tx1"/>
                </a:solidFill>
              </a:rPr>
              <a:t>Channels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Day 3 Midweek Plenary – 2.4 </a:t>
            </a:r>
            <a:r>
              <a:rPr lang="en-US" sz="2400" dirty="0" smtClean="0">
                <a:solidFill>
                  <a:schemeClr val="tx1"/>
                </a:solidFill>
              </a:rPr>
              <a:t>GHz &amp; 5 GHz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57634"/>
            <a:ext cx="6797095" cy="424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4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buNone/>
              <a:tabLst>
                <a:tab pos="463550" algn="l"/>
              </a:tabLst>
              <a:defRPr/>
            </a:pPr>
            <a:r>
              <a:rPr lang="en-US" sz="2000" b="0" dirty="0" smtClean="0">
                <a:latin typeface="Calibri" panose="020F0502020204030204" pitchFamily="34" charset="0"/>
              </a:rPr>
              <a:t>[1] 	</a:t>
            </a:r>
            <a:r>
              <a:rPr lang="en-US" altLang="ko-KR" sz="2000" b="0" dirty="0" smtClean="0">
                <a:latin typeface="Calibri" panose="020F0502020204030204" pitchFamily="34" charset="0"/>
                <a:ea typeface="굴림" panose="020B0600000101010101" pitchFamily="34" charset="-127"/>
              </a:rPr>
              <a:t>13/1438r0</a:t>
            </a:r>
            <a:r>
              <a:rPr lang="en-US" altLang="ko-KR" sz="2000" b="0" dirty="0">
                <a:latin typeface="Calibri" panose="020F0502020204030204" pitchFamily="34" charset="0"/>
                <a:ea typeface="굴림" panose="020B0600000101010101" pitchFamily="34" charset="-127"/>
              </a:rPr>
              <a:t>, “</a:t>
            </a:r>
            <a:r>
              <a:rPr lang="en-US" sz="2000" b="0" dirty="0">
                <a:latin typeface="Calibri" panose="020F0502020204030204" pitchFamily="34" charset="0"/>
              </a:rPr>
              <a:t>Traffic Observation and Study on Virtual Desktop Infrastructure</a:t>
            </a:r>
            <a:r>
              <a:rPr lang="en-US" altLang="ko-KR" sz="2000" b="0" dirty="0" smtClean="0">
                <a:latin typeface="Calibri" panose="020F0502020204030204" pitchFamily="34" charset="0"/>
                <a:ea typeface="굴림" panose="020B0600000101010101" pitchFamily="34" charset="-127"/>
              </a:rPr>
              <a:t>”, L </a:t>
            </a:r>
            <a:r>
              <a:rPr lang="en-US" altLang="ko-KR" sz="2000" b="0" dirty="0" err="1" smtClean="0">
                <a:latin typeface="Calibri" panose="020F0502020204030204" pitchFamily="34" charset="0"/>
                <a:ea typeface="굴림" panose="020B0600000101010101" pitchFamily="34" charset="-127"/>
              </a:rPr>
              <a:t>Yingpei</a:t>
            </a:r>
            <a:r>
              <a:rPr lang="en-US" altLang="ko-KR" sz="2000" b="0" dirty="0" smtClean="0">
                <a:latin typeface="Calibri" panose="020F0502020204030204" pitchFamily="34" charset="0"/>
                <a:ea typeface="굴림" panose="020B0600000101010101" pitchFamily="34" charset="-127"/>
              </a:rPr>
              <a:t>, P Barber et al (Huawei), Nov 2013</a:t>
            </a:r>
            <a:endParaRPr lang="en-US" sz="2000" b="0" dirty="0">
              <a:latin typeface="Calibri" panose="020F0502020204030204" pitchFamily="34" charset="0"/>
            </a:endParaRPr>
          </a:p>
          <a:p>
            <a:pPr marL="463550" indent="-463550">
              <a:buFontTx/>
              <a:buNone/>
              <a:tabLst>
                <a:tab pos="463550" algn="l"/>
              </a:tabLst>
              <a:defRPr/>
            </a:pPr>
            <a:r>
              <a:rPr lang="en-US" sz="2000" b="0" dirty="0" smtClean="0">
                <a:latin typeface="Calibri" panose="020F0502020204030204" pitchFamily="34" charset="0"/>
              </a:rPr>
              <a:t>[2] 	14/1144r1</a:t>
            </a:r>
            <a:r>
              <a:rPr lang="en-US" sz="2000" b="0" dirty="0">
                <a:latin typeface="Calibri" panose="020F0502020204030204" pitchFamily="34" charset="0"/>
              </a:rPr>
              <a:t>, “Simplified Traffic Model Based On Aggregated Network Statistics</a:t>
            </a:r>
            <a:r>
              <a:rPr lang="en-US" sz="2000" b="0" dirty="0" smtClean="0">
                <a:latin typeface="Calibri" panose="020F0502020204030204" pitchFamily="34" charset="0"/>
              </a:rPr>
              <a:t>”, W Carney, K Agardh et al (Sony, Ericsson), Sep 2013</a:t>
            </a:r>
          </a:p>
          <a:p>
            <a:pPr marL="463550" indent="-463550">
              <a:buFontTx/>
              <a:buNone/>
              <a:tabLst>
                <a:tab pos="463550" algn="l"/>
              </a:tabLst>
              <a:defRPr/>
            </a:pPr>
            <a:r>
              <a:rPr lang="en-US" sz="2000" b="0" dirty="0" smtClean="0">
                <a:latin typeface="Calibri" panose="020F0502020204030204" pitchFamily="34" charset="0"/>
              </a:rPr>
              <a:t>[3] 	14/1232r1 “On MU </a:t>
            </a:r>
            <a:r>
              <a:rPr lang="en-US" sz="2000" b="0" dirty="0" err="1" smtClean="0">
                <a:latin typeface="Calibri" panose="020F0502020204030204" pitchFamily="34" charset="0"/>
              </a:rPr>
              <a:t>Aggreggation</a:t>
            </a:r>
            <a:r>
              <a:rPr lang="en-US" sz="2000" b="0" dirty="0" smtClean="0">
                <a:latin typeface="Calibri" panose="020F0502020204030204" pitchFamily="34" charset="0"/>
              </a:rPr>
              <a:t> Mechanism for 11ax”, R </a:t>
            </a:r>
            <a:r>
              <a:rPr lang="en-US" sz="2000" b="0" dirty="0" err="1" smtClean="0">
                <a:latin typeface="Calibri" panose="020F0502020204030204" pitchFamily="34" charset="0"/>
              </a:rPr>
              <a:t>Hedayat</a:t>
            </a:r>
            <a:r>
              <a:rPr lang="en-US" sz="2000" b="0" dirty="0" smtClean="0">
                <a:latin typeface="Calibri" panose="020F0502020204030204" pitchFamily="34" charset="0"/>
              </a:rPr>
              <a:t> Y Kwon et all (</a:t>
            </a:r>
            <a:r>
              <a:rPr lang="en-US" sz="2000" b="0" dirty="0" err="1" smtClean="0">
                <a:latin typeface="Calibri" panose="020F0502020204030204" pitchFamily="34" charset="0"/>
              </a:rPr>
              <a:t>Newracom</a:t>
            </a:r>
            <a:r>
              <a:rPr lang="en-US" sz="2000" b="0" dirty="0" smtClean="0">
                <a:latin typeface="Calibri" panose="020F0502020204030204" pitchFamily="34" charset="0"/>
              </a:rPr>
              <a:t>), Sep 2014</a:t>
            </a:r>
            <a:endParaRPr lang="en-US" sz="2000" b="0" dirty="0">
              <a:latin typeface="Calibri" panose="020F0502020204030204" pitchFamily="34" charset="0"/>
            </a:endParaRPr>
          </a:p>
          <a:p>
            <a:pPr marL="463550" indent="-463550">
              <a:tabLst>
                <a:tab pos="463550" algn="l"/>
              </a:tabLst>
            </a:pPr>
            <a:r>
              <a:rPr lang="en-US" sz="2000" b="0" dirty="0" smtClean="0">
                <a:latin typeface="Calibri" panose="020F0502020204030204" pitchFamily="34" charset="0"/>
              </a:rPr>
              <a:t>[4] 	14/546r1</a:t>
            </a:r>
            <a:r>
              <a:rPr lang="en-US" sz="2000" b="0" dirty="0">
                <a:latin typeface="Calibri" panose="020F0502020204030204" pitchFamily="34" charset="0"/>
              </a:rPr>
              <a:t>, “</a:t>
            </a:r>
            <a:r>
              <a:rPr lang="en-US" sz="2000" b="0" dirty="0" smtClean="0">
                <a:latin typeface="Calibri" panose="020F0502020204030204" pitchFamily="34" charset="0"/>
              </a:rPr>
              <a:t>Packet Traffic Measurements Around Boulder, Colorado”,  J Lansford (CSR),  May 2014</a:t>
            </a:r>
            <a:endParaRPr lang="en-US" sz="2000" b="0" dirty="0">
              <a:latin typeface="Calibri" panose="020F0502020204030204" pitchFamily="34" charset="0"/>
            </a:endParaRPr>
          </a:p>
          <a:p>
            <a:pPr marL="463550" indent="-463550">
              <a:buFontTx/>
              <a:buNone/>
              <a:tabLst>
                <a:tab pos="463550" algn="l"/>
              </a:tabLst>
              <a:defRPr/>
            </a:pPr>
            <a:r>
              <a:rPr lang="en-US" sz="2000" b="0" dirty="0" smtClean="0">
                <a:latin typeface="Calibri" panose="020F0502020204030204" pitchFamily="34" charset="0"/>
              </a:rPr>
              <a:t>[5] </a:t>
            </a:r>
            <a:r>
              <a:rPr lang="en-US" sz="2000" b="0" dirty="0">
                <a:latin typeface="Calibri" panose="020F0502020204030204" pitchFamily="34" charset="0"/>
              </a:rPr>
              <a:t>	“Anatomy of </a:t>
            </a:r>
            <a:r>
              <a:rPr lang="en-US" sz="2000" b="0" dirty="0" err="1">
                <a:latin typeface="Calibri" panose="020F0502020204030204" pitchFamily="34" charset="0"/>
              </a:rPr>
              <a:t>WiFi</a:t>
            </a:r>
            <a:r>
              <a:rPr lang="en-US" sz="2000" b="0" dirty="0">
                <a:latin typeface="Calibri" panose="020F0502020204030204" pitchFamily="34" charset="0"/>
              </a:rPr>
              <a:t> Access Traffic of Smartphones and Implications for Energy Saving Techniques”, International Journal of Energy, Information and Communication (</a:t>
            </a:r>
            <a:r>
              <a:rPr lang="en-US" sz="2000" b="0" i="1" dirty="0">
                <a:latin typeface="Calibri" panose="020F0502020204030204" pitchFamily="34" charset="0"/>
              </a:rPr>
              <a:t>IJEIC</a:t>
            </a:r>
            <a:r>
              <a:rPr lang="en-US" sz="2000" b="0" dirty="0">
                <a:latin typeface="Calibri" panose="020F0502020204030204" pitchFamily="34" charset="0"/>
              </a:rPr>
              <a:t>), 3(1):1-16. February, 2012.</a:t>
            </a:r>
          </a:p>
          <a:p>
            <a:pPr marL="463550" indent="-463550">
              <a:buFontTx/>
              <a:buNone/>
              <a:tabLst>
                <a:tab pos="463550" algn="l"/>
              </a:tabLst>
              <a:defRPr/>
            </a:pPr>
            <a:r>
              <a:rPr lang="en-US" sz="2000" b="0" dirty="0" smtClean="0">
                <a:latin typeface="Calibri" panose="020F0502020204030204" pitchFamily="34" charset="0"/>
              </a:rPr>
              <a:t>[6] </a:t>
            </a:r>
            <a:r>
              <a:rPr lang="en-US" sz="2000" b="0" dirty="0">
                <a:latin typeface="Calibri" panose="020F0502020204030204" pitchFamily="34" charset="0"/>
              </a:rPr>
              <a:t>	“A First Look at Traffic on Smartphones”, IMC '10 Proceedings of the 10th ACM SIGCOMM conference on Internet measurement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Several contributions to </a:t>
            </a:r>
            <a:r>
              <a:rPr lang="en-US" dirty="0" err="1" smtClean="0"/>
              <a:t>SGhew</a:t>
            </a:r>
            <a:r>
              <a:rPr lang="en-US" dirty="0" smtClean="0"/>
              <a:t> and </a:t>
            </a:r>
            <a:r>
              <a:rPr lang="en-US" dirty="0" err="1" smtClean="0"/>
              <a:t>TGax</a:t>
            </a:r>
            <a:r>
              <a:rPr lang="en-US" dirty="0" smtClean="0"/>
              <a:t> [1] [2] [3] [4] and papers in the literature [5][6] have shown that small frames dominate 802.11 traffic for normal use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This contribution adds in situ measurements of an enterprise office, 70K seat stadium, and IEEE Jan Interim meeting in Atlanta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Payload size requirements of 802.11 MAC design to exceed &gt;50% of airtime in a TXOP are dangerously unrealistic.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6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Tech Company Admin Building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Date/Time/Duration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300 people work in building.  40 people within 30 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02/11/2015, 30 minutes, Wednesday 03:30 pm – 04:00 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</a:t>
            </a:r>
            <a:r>
              <a:rPr lang="en-US" dirty="0" smtClean="0">
                <a:solidFill>
                  <a:schemeClr val="tx1"/>
                </a:solidFill>
              </a:rPr>
              <a:t>Configuration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VHT40 on 36+, 44+, 132+, 161</a:t>
            </a:r>
            <a:r>
              <a:rPr lang="en-US" dirty="0" smtClean="0">
                <a:solidFill>
                  <a:schemeClr val="tx1"/>
                </a:solidFill>
              </a:rPr>
              <a:t>+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Jumbo frames not enabled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Capture </a:t>
            </a:r>
            <a:r>
              <a:rPr lang="en-US" dirty="0" err="1" smtClean="0">
                <a:solidFill>
                  <a:schemeClr val="tx1"/>
                </a:solidFill>
              </a:rPr>
              <a:t>Equipiment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MacBook Pro Retina (3x3 11ac) – Wireless Diagnostics Tool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8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Frame Size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istribution by Channels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Enterprise Office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(frame size in </a:t>
            </a:r>
            <a:r>
              <a:rPr lang="en-US" sz="2400" dirty="0">
                <a:solidFill>
                  <a:schemeClr val="tx1"/>
                </a:solidFill>
              </a:rPr>
              <a:t>logarithmic scale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805" y="1913166"/>
            <a:ext cx="3944454" cy="4249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13" y="1913166"/>
            <a:ext cx="3944454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4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Frame Type </a:t>
            </a:r>
            <a:r>
              <a:rPr lang="en-US" sz="2400" dirty="0">
                <a:solidFill>
                  <a:schemeClr val="tx1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istribution </a:t>
            </a:r>
            <a:r>
              <a:rPr lang="en-US" sz="2400" dirty="0">
                <a:solidFill>
                  <a:schemeClr val="tx1"/>
                </a:solidFill>
              </a:rPr>
              <a:t>by </a:t>
            </a:r>
            <a:r>
              <a:rPr lang="en-US" sz="2400" dirty="0" smtClean="0">
                <a:solidFill>
                  <a:schemeClr val="tx1"/>
                </a:solidFill>
              </a:rPr>
              <a:t>Channels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Enterprise </a:t>
            </a:r>
            <a:r>
              <a:rPr lang="en-US" sz="2400" dirty="0" smtClean="0">
                <a:solidFill>
                  <a:schemeClr val="tx1"/>
                </a:solidFill>
              </a:rPr>
              <a:t>Office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77081"/>
            <a:ext cx="6324600" cy="416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NFL Football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77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Date/Time/Duration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Outdoor stadium, 68.5K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December, </a:t>
            </a:r>
            <a:r>
              <a:rPr lang="en-US" dirty="0" smtClean="0">
                <a:solidFill>
                  <a:schemeClr val="tx1"/>
                </a:solidFill>
              </a:rPr>
              <a:t>2015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Capture @ 1PM before gates open, </a:t>
            </a:r>
            <a:r>
              <a:rPr lang="en-US" dirty="0" smtClean="0">
                <a:solidFill>
                  <a:schemeClr val="tx1"/>
                </a:solidFill>
              </a:rPr>
              <a:t>@7:40PM </a:t>
            </a:r>
            <a:r>
              <a:rPr lang="en-US" dirty="0" smtClean="0">
                <a:solidFill>
                  <a:schemeClr val="tx1"/>
                </a:solidFill>
              </a:rPr>
              <a:t>middle of 3</a:t>
            </a:r>
            <a:r>
              <a:rPr lang="en-US" baseline="30000" dirty="0" smtClean="0">
                <a:solidFill>
                  <a:schemeClr val="tx1"/>
                </a:solidFill>
              </a:rPr>
              <a:t>rd</a:t>
            </a:r>
            <a:r>
              <a:rPr lang="en-US" dirty="0" smtClean="0">
                <a:solidFill>
                  <a:schemeClr val="tx1"/>
                </a:solidFill>
              </a:rPr>
              <a:t> Quarter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13,700 peak concurrent users, 20,100 unique users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Configuration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VHT20 on 36, 52, 100, 108, 149, 165</a:t>
            </a: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Jumbo frames not enabled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Capture </a:t>
            </a:r>
            <a:r>
              <a:rPr lang="en-US" dirty="0" err="1" smtClean="0">
                <a:solidFill>
                  <a:schemeClr val="tx1"/>
                </a:solidFill>
              </a:rPr>
              <a:t>Equipiment</a:t>
            </a:r>
            <a:endParaRPr lang="en-US" dirty="0" smtClean="0">
              <a:solidFill>
                <a:schemeClr val="tx1"/>
              </a:solidFill>
            </a:endParaRPr>
          </a:p>
          <a:p>
            <a:pPr marL="74295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MacBook Pro Retina (3x3 11ac) – Wireless Diagnostics </a:t>
            </a:r>
            <a:r>
              <a:rPr lang="en-US" dirty="0" smtClean="0">
                <a:solidFill>
                  <a:schemeClr val="tx1"/>
                </a:solidFill>
              </a:rPr>
              <a:t>Tool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Size Distribution by Channels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Empty Stadium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(frame size in logarithmic scale)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5" y="1917687"/>
            <a:ext cx="3956647" cy="4249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13166"/>
            <a:ext cx="3956647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8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Frame </a:t>
            </a:r>
            <a:r>
              <a:rPr lang="en-US" sz="2400" dirty="0">
                <a:solidFill>
                  <a:schemeClr val="tx1"/>
                </a:solidFill>
              </a:rPr>
              <a:t>Type </a:t>
            </a:r>
            <a:r>
              <a:rPr lang="en-US" sz="2400" dirty="0" smtClean="0">
                <a:solidFill>
                  <a:schemeClr val="tx1"/>
                </a:solidFill>
              </a:rPr>
              <a:t>Distribution </a:t>
            </a:r>
            <a:r>
              <a:rPr lang="en-US" sz="2400" dirty="0">
                <a:solidFill>
                  <a:schemeClr val="tx1"/>
                </a:solidFill>
              </a:rPr>
              <a:t>by Channels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Empty </a:t>
            </a:r>
            <a:r>
              <a:rPr lang="en-US" sz="2400" dirty="0">
                <a:solidFill>
                  <a:schemeClr val="tx1"/>
                </a:solidFill>
              </a:rPr>
              <a:t>stadium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981199"/>
            <a:ext cx="6877831" cy="411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Frame Size Distribution by Channels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In Game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(frame size in logarithmic scale)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March,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Chuck Lukaszewski, Aruba Networks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26" y="1913166"/>
            <a:ext cx="3956647" cy="4249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13166"/>
            <a:ext cx="3968840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Aruba Light Version">
  <a:themeElements>
    <a:clrScheme name="Arub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8981E"/>
      </a:accent1>
      <a:accent2>
        <a:srgbClr val="8E988D"/>
      </a:accent2>
      <a:accent3>
        <a:srgbClr val="B9971A"/>
      </a:accent3>
      <a:accent4>
        <a:srgbClr val="6A82AA"/>
      </a:accent4>
      <a:accent5>
        <a:srgbClr val="807C63"/>
      </a:accent5>
      <a:accent6>
        <a:srgbClr val="B6AF12"/>
      </a:accent6>
      <a:hlink>
        <a:srgbClr val="404040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2439</TotalTime>
  <Words>524</Words>
  <Application>Microsoft Office PowerPoint</Application>
  <PresentationFormat>On-screen Show (4:3)</PresentationFormat>
  <Paragraphs>120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802-11-Submission</vt:lpstr>
      <vt:lpstr>Aruba Light Version</vt:lpstr>
      <vt:lpstr>Document</vt:lpstr>
      <vt:lpstr>In Situ Frame Size Measurements</vt:lpstr>
      <vt:lpstr>Abstract</vt:lpstr>
      <vt:lpstr>Tech Company Admin Building</vt:lpstr>
      <vt:lpstr>Frame Size Distribution by Channels  Enterprise Office  (frame size in logarithmic scale)</vt:lpstr>
      <vt:lpstr>Frame Type Distribution by Channels Enterprise Office</vt:lpstr>
      <vt:lpstr>American NFL Football Game</vt:lpstr>
      <vt:lpstr>Frame Size Distribution by Channels  Empty Stadium  (frame size in logarithmic scale)</vt:lpstr>
      <vt:lpstr>Frame Type Distribution by Channels Empty stadium</vt:lpstr>
      <vt:lpstr>Frame Size Distribution by Channels In Game  (frame size in logarithmic scale)</vt:lpstr>
      <vt:lpstr>Frame Type Distribution by Channels In Game</vt:lpstr>
      <vt:lpstr>Jan 2015 IEEE Plenary - Atlanta</vt:lpstr>
      <vt:lpstr>Atlanta Meeting Wi-Fi</vt:lpstr>
      <vt:lpstr>Frame Size Distribution by Channels TGax Day 1 – 5 GHz  (frame size in logarithmic scale)</vt:lpstr>
      <vt:lpstr>Frame Type Distribution by Channels TGax Day 1 – 5 GHz</vt:lpstr>
      <vt:lpstr>Frame Size Distribution by Channels Day 3 Midweek Plenary – 2.4 GHz &amp; 5 GHz  (frame size in logarithmic scale)</vt:lpstr>
      <vt:lpstr>Frame Type Distribution by Channels Day 3 Midweek Plenary – 2.4 GHz &amp; 5 GHz</vt:lpstr>
      <vt:lpstr>References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Chuck Lukaszewski;Liang Li</dc:creator>
  <cp:lastModifiedBy>clukaszewski</cp:lastModifiedBy>
  <cp:revision>47</cp:revision>
  <cp:lastPrinted>1601-01-01T00:00:00Z</cp:lastPrinted>
  <dcterms:created xsi:type="dcterms:W3CDTF">2014-05-13T18:39:25Z</dcterms:created>
  <dcterms:modified xsi:type="dcterms:W3CDTF">2015-03-09T03:40:07Z</dcterms:modified>
</cp:coreProperties>
</file>