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76" r:id="rId6"/>
    <p:sldId id="274" r:id="rId7"/>
    <p:sldId id="273" r:id="rId8"/>
    <p:sldId id="277" r:id="rId9"/>
    <p:sldId id="278" r:id="rId10"/>
    <p:sldId id="280" r:id="rId11"/>
    <p:sldId id="275" r:id="rId12"/>
    <p:sldId id="279" r:id="rId13"/>
    <p:sldId id="281" r:id="rId14"/>
    <p:sldId id="282" r:id="rId15"/>
    <p:sldId id="283" r:id="rId16"/>
    <p:sldId id="285" r:id="rId17"/>
    <p:sldId id="28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751" autoAdjust="0"/>
    <p:restoredTop sz="94619" autoAdjust="0"/>
  </p:normalViewPr>
  <p:slideViewPr>
    <p:cSldViewPr>
      <p:cViewPr varScale="1">
        <p:scale>
          <a:sx n="87" d="100"/>
          <a:sy n="87" d="100"/>
        </p:scale>
        <p:origin x="966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189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doc.: IEEE 802.11-15/xxxxr0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6408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55848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802.11-15/0336r1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 smtClean="0"/>
              <a:t>MAC Overhead </a:t>
            </a:r>
            <a:r>
              <a:rPr lang="en-GB" sz="2800" dirty="0"/>
              <a:t>Analysis </a:t>
            </a:r>
            <a:r>
              <a:rPr lang="en-GB" sz="2800" dirty="0" smtClean="0"/>
              <a:t>of MU Transmissions 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2015-03-09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0406623"/>
              </p:ext>
            </p:extLst>
          </p:nvPr>
        </p:nvGraphicFramePr>
        <p:xfrm>
          <a:off x="498475" y="3111500"/>
          <a:ext cx="8123238" cy="249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8" name="Document" r:id="rId4" imgW="8267030" imgH="2534496" progId="Word.Document.8">
                  <p:embed/>
                </p:oleObj>
              </mc:Choice>
              <mc:Fallback>
                <p:oleObj name="Document" r:id="rId4" imgW="8267030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3111500"/>
                        <a:ext cx="8123238" cy="24939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76609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5089128"/>
              </p:ext>
            </p:extLst>
          </p:nvPr>
        </p:nvGraphicFramePr>
        <p:xfrm>
          <a:off x="827584" y="1521157"/>
          <a:ext cx="7350348" cy="28752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1842"/>
                <a:gridCol w="3614784"/>
                <a:gridCol w="2123722"/>
              </a:tblGrid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Notation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/>
                </a:tc>
              </a:tr>
              <a:tr h="5113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con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Contention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27 µs (3 time slots)</a:t>
                      </a:r>
                      <a:endParaRPr lang="en-US" sz="1600" dirty="0"/>
                    </a:p>
                  </a:txBody>
                  <a:tcPr/>
                </a:tc>
              </a:tr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p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Preamble duration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48 µs </a:t>
                      </a:r>
                      <a:endParaRPr lang="en-US" sz="1600" dirty="0"/>
                    </a:p>
                  </a:txBody>
                  <a:tcPr/>
                </a:tc>
              </a:tr>
              <a:tr h="5113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ack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Acknowledgement duration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96 µs (BA+SIFS)</a:t>
                      </a:r>
                      <a:r>
                        <a:rPr lang="en-US" sz="1600" baseline="30000" dirty="0" smtClean="0"/>
                        <a:t>1</a:t>
                      </a:r>
                      <a:endParaRPr lang="en-US" sz="1600" baseline="30000" dirty="0"/>
                    </a:p>
                  </a:txBody>
                  <a:tcPr/>
                </a:tc>
              </a:tr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U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users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 (case 1), 8 (case 2)</a:t>
                      </a:r>
                      <a:endParaRPr lang="en-US" sz="1600" dirty="0"/>
                    </a:p>
                  </a:txBody>
                  <a:tcPr/>
                </a:tc>
              </a:tr>
              <a:tr h="511373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</a:t>
                      </a:r>
                      <a:r>
                        <a:rPr lang="en-US" sz="1600" baseline="-25000" dirty="0" smtClean="0"/>
                        <a:t>sym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OFDM symbol duration (including CP)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16 µs</a:t>
                      </a:r>
                      <a:endParaRPr lang="en-US" sz="1600" dirty="0"/>
                    </a:p>
                  </a:txBody>
                  <a:tcPr/>
                </a:tc>
              </a:tr>
              <a:tr h="32745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</a:t>
                      </a:r>
                      <a:r>
                        <a:rPr lang="en-US" sz="1600" baseline="-25000" dirty="0" smtClean="0"/>
                        <a:t>d</a:t>
                      </a:r>
                      <a:endParaRPr lang="en-US" sz="160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aseline="0" dirty="0" smtClean="0"/>
                        <a:t># of data sub carriers</a:t>
                      </a:r>
                      <a:endParaRPr lang="en-US" sz="16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234</a:t>
                      </a:r>
                      <a:endParaRPr lang="en-US" sz="1600" baseline="30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1"/>
            <a:ext cx="7770813" cy="582959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Assumptions</a:t>
            </a:r>
            <a:endParaRPr lang="en-US" kern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2050859"/>
              </p:ext>
            </p:extLst>
          </p:nvPr>
        </p:nvGraphicFramePr>
        <p:xfrm>
          <a:off x="1331641" y="5284808"/>
          <a:ext cx="5177316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5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L-LTF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L-SIG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</a:t>
                      </a:r>
                      <a:r>
                        <a:rPr lang="en-US" sz="1600" b="0" baseline="0" dirty="0" smtClean="0"/>
                        <a:t>-SIG-A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/>
                        <a:t>HE-LTF</a:t>
                      </a:r>
                      <a:endParaRPr lang="en-US" sz="16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55999"/>
              </p:ext>
            </p:extLst>
          </p:nvPr>
        </p:nvGraphicFramePr>
        <p:xfrm>
          <a:off x="1331639" y="5585305"/>
          <a:ext cx="5177317" cy="335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7586"/>
                <a:gridCol w="1012953"/>
                <a:gridCol w="1004296"/>
                <a:gridCol w="1082214"/>
                <a:gridCol w="1030268"/>
              </a:tblGrid>
              <a:tr h="195330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8µs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16</a:t>
                      </a:r>
                      <a:r>
                        <a:rPr kumimoji="0" lang="en-US" sz="16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µ</a:t>
                      </a:r>
                      <a:r>
                        <a:rPr lang="en-US" sz="1600" b="0" dirty="0" smtClean="0">
                          <a:solidFill>
                            <a:schemeClr val="tx1"/>
                          </a:solidFill>
                        </a:rPr>
                        <a:t>s</a:t>
                      </a:r>
                      <a:endParaRPr 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0" name="Right Brace 9"/>
          <p:cNvSpPr/>
          <p:nvPr/>
        </p:nvSpPr>
        <p:spPr>
          <a:xfrm rot="16200000">
            <a:off x="3815919" y="2528900"/>
            <a:ext cx="216024" cy="532859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627787" y="4627874"/>
            <a:ext cx="25922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Preamble duration 48us [1]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39951" y="6093296"/>
            <a:ext cx="4441043" cy="28469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/>
            <a:r>
              <a:rPr lang="en-US" sz="1200" baseline="30000" dirty="0" smtClean="0">
                <a:solidFill>
                  <a:schemeClr val="tx1"/>
                </a:solidFill>
              </a:rPr>
              <a:t>1</a:t>
            </a:r>
            <a:r>
              <a:rPr lang="en-US" sz="1200" dirty="0" smtClean="0">
                <a:solidFill>
                  <a:schemeClr val="tx1"/>
                </a:solidFill>
              </a:rPr>
              <a:t>: BA contains 32 Bytes, and always transmitted on 20MHz channel</a:t>
            </a:r>
          </a:p>
        </p:txBody>
      </p:sp>
    </p:spTree>
    <p:extLst>
      <p:ext uri="{BB962C8B-B14F-4D97-AF65-F5344CB8AC3E}">
        <p14:creationId xmlns:p14="http://schemas.microsoft.com/office/powerpoint/2010/main" val="248960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89" y="1825497"/>
            <a:ext cx="4584589" cy="275563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8" name="Content Placeholder 1"/>
          <p:cNvSpPr txBox="1">
            <a:spLocks/>
          </p:cNvSpPr>
          <p:nvPr/>
        </p:nvSpPr>
        <p:spPr>
          <a:xfrm>
            <a:off x="427670" y="4590910"/>
            <a:ext cx="8287072" cy="169670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 smtClean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The gain of UL MU decreases as the data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For </a:t>
            </a:r>
            <a:r>
              <a:rPr lang="en-US" sz="1800" kern="0" dirty="0"/>
              <a:t>data carried by 20 OFDM symbols</a:t>
            </a:r>
            <a:endParaRPr lang="en-US" sz="14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To achieve 1.5x UL MU gain, maximum allowed control exchange overhead should be less than 178us </a:t>
            </a:r>
            <a:endParaRPr lang="en-US" sz="900" kern="0" dirty="0"/>
          </a:p>
        </p:txBody>
      </p:sp>
      <p:sp>
        <p:nvSpPr>
          <p:cNvPr id="16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Results – 20MHz Operation with 4 Users</a:t>
            </a:r>
            <a:endParaRPr lang="en-US" kern="0" dirty="0"/>
          </a:p>
        </p:txBody>
      </p:sp>
      <p:sp>
        <p:nvSpPr>
          <p:cNvPr id="9" name="Down Arrow 8"/>
          <p:cNvSpPr/>
          <p:nvPr/>
        </p:nvSpPr>
        <p:spPr>
          <a:xfrm>
            <a:off x="3386485" y="2159278"/>
            <a:ext cx="58326" cy="32055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51489" y="2159278"/>
            <a:ext cx="760144" cy="261610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050" dirty="0"/>
              <a:t>Tc=513 us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30388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04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589" y="1556792"/>
            <a:ext cx="4584589" cy="2755631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27670" y="4293204"/>
            <a:ext cx="8287072" cy="236318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1800" kern="0" dirty="0"/>
              <a:t>Observations: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/>
              <a:t>The gain of UL MU decreases as the data size increases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UL MU gains are higher compared to 4 user cases</a:t>
            </a:r>
            <a:endParaRPr lang="en-US" sz="1800" kern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kern="0" dirty="0" smtClean="0"/>
              <a:t>For </a:t>
            </a:r>
            <a:r>
              <a:rPr lang="en-US" sz="1800" kern="0" dirty="0"/>
              <a:t>data carried by 20 OFDM symbols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To </a:t>
            </a:r>
            <a:r>
              <a:rPr lang="en-US" sz="1400" kern="0" dirty="0"/>
              <a:t>achieve 1.5x UL MU gain, maximum allowed control exchange overhead should be less than </a:t>
            </a:r>
            <a:r>
              <a:rPr lang="en-US" sz="1400" kern="0" dirty="0" smtClean="0"/>
              <a:t>633us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kern="0" dirty="0" smtClean="0"/>
              <a:t>To </a:t>
            </a:r>
            <a:r>
              <a:rPr lang="en-US" sz="1400" kern="0" dirty="0"/>
              <a:t>achieve </a:t>
            </a:r>
            <a:r>
              <a:rPr lang="en-US" sz="1400" kern="0" dirty="0" smtClean="0"/>
              <a:t>2.5x </a:t>
            </a:r>
            <a:r>
              <a:rPr lang="en-US" sz="1400" kern="0" dirty="0"/>
              <a:t>UL MU gain, maximum allowed control exchange overhead should be less than </a:t>
            </a:r>
            <a:r>
              <a:rPr lang="en-US" sz="1400" kern="0" dirty="0" smtClean="0"/>
              <a:t>184us </a:t>
            </a:r>
            <a:endParaRPr lang="en-US" sz="900" kern="0" dirty="0"/>
          </a:p>
          <a:p>
            <a:pPr lvl="1"/>
            <a:endParaRPr lang="en-US" sz="1200" kern="0" dirty="0"/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Results – 20MHz Operation with 8 Users</a:t>
            </a:r>
            <a:endParaRPr lang="en-US" kern="0" dirty="0"/>
          </a:p>
        </p:txBody>
      </p:sp>
      <p:sp>
        <p:nvSpPr>
          <p:cNvPr id="9" name="Down Arrow 8"/>
          <p:cNvSpPr/>
          <p:nvPr/>
        </p:nvSpPr>
        <p:spPr>
          <a:xfrm>
            <a:off x="3388133" y="1855327"/>
            <a:ext cx="90152" cy="35595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21076" y="1855327"/>
            <a:ext cx="824265" cy="253916"/>
          </a:xfrm>
          <a:prstGeom prst="rect">
            <a:avLst/>
          </a:prstGeom>
          <a:gradFill>
            <a:gsLst>
              <a:gs pos="0">
                <a:schemeClr val="accent1">
                  <a:tint val="100000"/>
                  <a:shade val="100000"/>
                  <a:satMod val="130000"/>
                </a:schemeClr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sz="1050" dirty="0"/>
              <a:t>Tc=1197 us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556792"/>
            <a:ext cx="4584589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982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7" name="Rectangle 2"/>
          <p:cNvSpPr txBox="1">
            <a:spLocks noGrp="1" noChangeArrowheads="1"/>
          </p:cNvSpPr>
          <p:nvPr>
            <p:ph idx="1"/>
          </p:nvPr>
        </p:nvSpPr>
        <p:spPr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An analysis is presented that provides insight to the systems trade-offs that can be made regarding MU UL overhead, MAC efficiency, number of MU users, and data payload size.  </a:t>
            </a:r>
            <a:endParaRPr lang="en-GB" kern="0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Some observation from analysis results:</a:t>
            </a: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The gain of UL MU decreases as the data size </a:t>
            </a:r>
            <a:r>
              <a:rPr lang="en-US" dirty="0" smtClean="0"/>
              <a:t>increases since overhead decreases </a:t>
            </a:r>
            <a:r>
              <a:rPr lang="en-US" dirty="0" err="1" smtClean="0"/>
              <a:t>iin</a:t>
            </a:r>
            <a:r>
              <a:rPr lang="en-US" dirty="0" smtClean="0"/>
              <a:t> UL SU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 smtClean="0"/>
              <a:t>Significant </a:t>
            </a:r>
            <a:r>
              <a:rPr lang="en-US" dirty="0"/>
              <a:t>gain can be achieved for small data packets by using UL </a:t>
            </a:r>
            <a:r>
              <a:rPr lang="en-US" dirty="0" smtClean="0"/>
              <a:t>OFDMA</a:t>
            </a:r>
            <a:endParaRPr lang="en-GB" kern="0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analysis can be used as guidance to the design and evaluation of UL MU transmissions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1495784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References</a:t>
            </a:r>
            <a:endParaRPr lang="en-GB" kern="0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685800" y="1981200"/>
            <a:ext cx="7772400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+mj-lt"/>
              <a:buAutoNum type="arabicPeriod"/>
            </a:pPr>
            <a:r>
              <a:rPr lang="en-US" sz="2000" kern="0" dirty="0" smtClean="0"/>
              <a:t>11-15/0099r4, Broadcom, Payload symbol size for 11ax</a:t>
            </a:r>
          </a:p>
          <a:p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741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 smtClea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723106" y="1844824"/>
            <a:ext cx="7772400" cy="4114800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 smtClean="0"/>
              <a:t>This contribution presents an analysis of the potential efficiency gains to be had through the use of MU UL transmissions.  This analysis provides insight to the systems trade-offs that can be made regarding MU UL overhead, MAC efficiency, number of MU users, and data payload size.  </a:t>
            </a:r>
            <a:endParaRPr lang="en-GB" kern="0" dirty="0"/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Analysis Methodology</a:t>
            </a:r>
          </a:p>
          <a:p>
            <a:r>
              <a:rPr lang="en-US" dirty="0" smtClean="0"/>
              <a:t>Scenarios Being Considered</a:t>
            </a:r>
          </a:p>
          <a:p>
            <a:r>
              <a:rPr lang="en-US" dirty="0" smtClean="0"/>
              <a:t>Assumptions</a:t>
            </a:r>
          </a:p>
          <a:p>
            <a:r>
              <a:rPr lang="en-US" dirty="0" smtClean="0"/>
              <a:t>Analysis Results</a:t>
            </a:r>
          </a:p>
          <a:p>
            <a:r>
              <a:rPr lang="en-US" dirty="0" smtClean="0"/>
              <a:t>Conclusions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440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 MU </a:t>
            </a:r>
            <a:r>
              <a:rPr lang="en-US" dirty="0" smtClean="0"/>
              <a:t>transmission schemes are included in the 11ax SFD.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Some control overhead is needed to allow for  UL MU transmissions.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 optimize UL MU performance it is necessary to understand the relationship between the amount of the control overhead, MU </a:t>
            </a:r>
            <a:r>
              <a:rPr lang="en-GB" dirty="0" smtClean="0"/>
              <a:t>transmission </a:t>
            </a:r>
            <a:r>
              <a:rPr lang="en-GB" dirty="0"/>
              <a:t>efficiency, number of MU </a:t>
            </a:r>
            <a:r>
              <a:rPr lang="en-GB" dirty="0" smtClean="0"/>
              <a:t>users, </a:t>
            </a:r>
            <a:r>
              <a:rPr lang="en-GB" dirty="0"/>
              <a:t>and data payload </a:t>
            </a:r>
            <a:r>
              <a:rPr lang="en-GB" dirty="0" smtClean="0"/>
              <a:t>size.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This contribution provides some analysis of  how these parameters relate to each other.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1"/>
            <a:ext cx="7770813" cy="65496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Analysis Methodology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>
              <a:xfrm>
                <a:off x="685801" y="1458123"/>
                <a:ext cx="7702624" cy="4995214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kern="0" dirty="0" smtClean="0"/>
                  <a:t>Determine the maximum allowed duration used for UL MU control frame(s) exchange, </a:t>
                </a:r>
                <a:r>
                  <a:rPr lang="en-US" kern="0" dirty="0"/>
                  <a:t>Tc, </a:t>
                </a:r>
                <a:r>
                  <a:rPr lang="en-US" kern="0" dirty="0" smtClean="0"/>
                  <a:t>which would result in a throughput </a:t>
                </a:r>
                <a:r>
                  <a:rPr lang="en-US" kern="0" dirty="0"/>
                  <a:t>gain </a:t>
                </a:r>
                <a:r>
                  <a:rPr lang="en-US" kern="0" dirty="0" smtClean="0"/>
                  <a:t>(G):</a:t>
                </a:r>
              </a:p>
              <a:p>
                <a:endParaRPr lang="en-US" kern="0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𝑮</m:t>
                    </m:r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b="1" i="1" kern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𝑻𝒂𝒓𝒈𝒆𝒕𝒆𝒅</m:t>
                        </m:r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1" i="1" kern="0" smtClean="0">
                            <a:latin typeface="Cambria Math" panose="02040503050406030204" pitchFamily="18" charset="0"/>
                          </a:rPr>
                          <m:t>𝑮𝒂𝒊𝒏</m:t>
                        </m:r>
                      </m:e>
                    </m:d>
                    <m:r>
                      <a:rPr lang="en-US" b="1" i="1" kern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kern="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ker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kern="0">
                            <a:latin typeface="Cambria Math" panose="02040503050406030204" pitchFamily="18" charset="0"/>
                          </a:rPr>
                          <m:t>𝑇h𝑟𝑜𝑢𝑔h𝑝𝑢</m:t>
                        </m:r>
                        <m:sSub>
                          <m:sSub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𝑀𝑈</m:t>
                            </m:r>
                          </m:sub>
                        </m:sSub>
                      </m:num>
                      <m:den>
                        <m:r>
                          <a:rPr lang="en-US" kern="0">
                            <a:latin typeface="Cambria Math" panose="02040503050406030204" pitchFamily="18" charset="0"/>
                          </a:rPr>
                          <m:t>𝑇h𝑟𝑜𝑢𝑔h𝑝𝑢</m:t>
                        </m:r>
                        <m:sSub>
                          <m:sSubPr>
                            <m:ctrlPr>
                              <a:rPr lang="en-US" i="1" ker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en-US" kern="0">
                                <a:latin typeface="Cambria Math" panose="02040503050406030204" pitchFamily="18" charset="0"/>
                              </a:rPr>
                              <m:t>𝑆𝑈</m:t>
                            </m:r>
                          </m:sub>
                        </m:sSub>
                      </m:den>
                    </m:f>
                  </m:oMath>
                </a14:m>
                <a:endParaRPr lang="en-US" kern="0" dirty="0" smtClean="0"/>
              </a:p>
              <a:p>
                <a:endParaRPr lang="en-US" kern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kern="0">
                          <a:latin typeface="Cambria Math" panose="02040503050406030204" pitchFamily="18" charset="0"/>
                        </a:rPr>
                        <m:t>𝑇h𝑟𝑜𝑢𝑔h𝑝𝑢</m:t>
                      </m:r>
                      <m:sSub>
                        <m:sSub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𝑀𝑈</m:t>
                          </m:r>
                        </m:sub>
                      </m:sSub>
                      <m:r>
                        <a:rPr lang="en-US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𝑀𝑈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𝑝𝑎𝑦𝑙𝑜𝑎𝑑</m:t>
                          </m:r>
                        </m:num>
                        <m:den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𝑀𝑈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𝑇𝑋𝑂𝑃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𝑑𝑢𝑟𝑎𝑡𝑖𝑜𝑛</m:t>
                          </m:r>
                        </m:den>
                      </m:f>
                      <m:r>
                        <a:rPr lang="en-US" ker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ker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ker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kern="0"/>
                        <m:t>Tc</m:t>
                      </m:r>
                      <m:r>
                        <a:rPr lang="en-US" ker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kern="0" dirty="0" smtClean="0"/>
              </a:p>
              <a:p>
                <a:pPr algn="ctr"/>
                <a:endParaRPr lang="en-US" sz="1000" kern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kern="0">
                          <a:latin typeface="Cambria Math" panose="02040503050406030204" pitchFamily="18" charset="0"/>
                        </a:rPr>
                        <m:t>𝑇h𝑟𝑜𝑢𝑔h𝑝𝑢</m:t>
                      </m:r>
                      <m:sSub>
                        <m:sSub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𝑆𝑈</m:t>
                          </m:r>
                        </m:sub>
                      </m:sSub>
                      <m:r>
                        <a:rPr lang="en-US" ker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ker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𝑆𝑈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𝑑𝑎𝑡𝑎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𝑝𝑎𝑦𝑙𝑜𝑎𝑑</m:t>
                          </m:r>
                        </m:num>
                        <m:den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𝑆𝑈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𝑇𝑋𝑂𝑃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kern="0">
                              <a:latin typeface="Cambria Math" panose="02040503050406030204" pitchFamily="18" charset="0"/>
                            </a:rPr>
                            <m:t>𝑑𝑢𝑟𝑎𝑡𝑖𝑜𝑛</m:t>
                          </m:r>
                        </m:den>
                      </m:f>
                    </m:oMath>
                  </m:oMathPara>
                </a14:m>
                <a:endParaRPr lang="en-US" kern="0" dirty="0"/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1" y="1458123"/>
                <a:ext cx="7702624" cy="4995214"/>
              </a:xfrm>
              <a:prstGeom prst="rect">
                <a:avLst/>
              </a:prstGeom>
              <a:blipFill rotWithShape="0">
                <a:blip r:embed="rId2"/>
                <a:stretch>
                  <a:fillRect t="-976" r="-21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7895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1043608" y="2610657"/>
            <a:ext cx="6171140" cy="1527991"/>
            <a:chOff x="1723598" y="990631"/>
            <a:chExt cx="6288169" cy="1264948"/>
          </a:xfrm>
        </p:grpSpPr>
        <p:sp>
          <p:nvSpPr>
            <p:cNvPr id="18" name="Rectangle 17"/>
            <p:cNvSpPr/>
            <p:nvPr/>
          </p:nvSpPr>
          <p:spPr>
            <a:xfrm>
              <a:off x="2371309" y="1449816"/>
              <a:ext cx="1073614" cy="375366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MU </a:t>
              </a:r>
              <a:r>
                <a:rPr lang="en-US" sz="800" dirty="0" smtClean="0">
                  <a:solidFill>
                    <a:schemeClr val="tx1"/>
                  </a:solidFill>
                </a:rPr>
                <a:t>UL</a:t>
              </a:r>
              <a:r>
                <a:rPr lang="en-US" sz="900" dirty="0" smtClean="0">
                  <a:solidFill>
                    <a:schemeClr val="tx1"/>
                  </a:solidFill>
                </a:rPr>
                <a:t> Control Exchange</a:t>
              </a:r>
              <a:endParaRPr lang="en-US" sz="900" dirty="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684602" y="1449816"/>
              <a:ext cx="736323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Preamble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420925" y="1449816"/>
              <a:ext cx="2854518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MU Data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502555" y="1449816"/>
              <a:ext cx="509212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Ack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 flipV="1">
              <a:off x="2371309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3684186" y="1122298"/>
              <a:ext cx="416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4420509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7275443" y="1122298"/>
              <a:ext cx="0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V="1">
              <a:off x="8011767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1723598" y="1122290"/>
              <a:ext cx="0" cy="70289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1723598" y="1241584"/>
              <a:ext cx="647711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2356826" y="1241584"/>
              <a:ext cx="1327360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3684602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4420925" y="1241584"/>
              <a:ext cx="2854102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>
              <a:off x="7275027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3443350" y="1566502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7502618" y="1566501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1867344" y="1034736"/>
                  <a:ext cx="360790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𝑐𝑜𝑛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67344" y="1034736"/>
                  <a:ext cx="360790" cy="28544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l="-11765" r="-1961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2812929" y="1021666"/>
                  <a:ext cx="201812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2929" y="1021666"/>
                  <a:ext cx="201812" cy="28544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0690" b="-133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9355" r="-6452"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5584227" y="990631"/>
                  <a:ext cx="378989" cy="2988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𝑀𝑈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4227" y="990631"/>
                  <a:ext cx="378989" cy="298828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 l="-11321" r="-3774" b="-156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𝑎𝑐𝑘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1538" r="-1923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0" name="Straight Arrow Connector 39"/>
            <p:cNvCxnSpPr/>
            <p:nvPr/>
          </p:nvCxnSpPr>
          <p:spPr>
            <a:xfrm flipV="1">
              <a:off x="3175038" y="1948816"/>
              <a:ext cx="269885" cy="943"/>
            </a:xfrm>
            <a:prstGeom prst="straightConnector1">
              <a:avLst/>
            </a:prstGeom>
            <a:ln w="6350"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V="1">
              <a:off x="7000047" y="1952465"/>
              <a:ext cx="269885" cy="943"/>
            </a:xfrm>
            <a:prstGeom prst="straightConnector1">
              <a:avLst/>
            </a:prstGeom>
            <a:ln w="6350"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V="1">
              <a:off x="7508037" y="1953408"/>
              <a:ext cx="269885" cy="943"/>
            </a:xfrm>
            <a:prstGeom prst="straightConnector1">
              <a:avLst/>
            </a:prstGeom>
            <a:ln w="6350"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V="1">
              <a:off x="3694727" y="1948646"/>
              <a:ext cx="269885" cy="943"/>
            </a:xfrm>
            <a:prstGeom prst="straightConnector1">
              <a:avLst/>
            </a:prstGeom>
            <a:ln w="6350"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2777054" y="1827410"/>
              <a:ext cx="566302" cy="428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SIFS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576022" y="1817185"/>
              <a:ext cx="566302" cy="428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SIFS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Title 2"/>
          <p:cNvSpPr txBox="1">
            <a:spLocks/>
          </p:cNvSpPr>
          <p:nvPr/>
        </p:nvSpPr>
        <p:spPr>
          <a:xfrm>
            <a:off x="685800" y="685800"/>
            <a:ext cx="7770813" cy="784321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Analysis Methodology (Cont.)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1"/>
              <p:cNvSpPr txBox="1">
                <a:spLocks/>
              </p:cNvSpPr>
              <p:nvPr/>
            </p:nvSpPr>
            <p:spPr bwMode="auto">
              <a:xfrm>
                <a:off x="714867" y="1501214"/>
                <a:ext cx="7330008" cy="3544886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  <a:normAutofit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r>
                  <a:rPr lang="en-US" sz="2000" kern="0" dirty="0" smtClean="0">
                    <a:solidFill>
                      <a:schemeClr val="tx1"/>
                    </a:solidFill>
                  </a:rPr>
                  <a:t>UL MU transmissions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MU data payload: # of bits </a:t>
                </a:r>
                <a:r>
                  <a:rPr lang="en-US" sz="1600" kern="0" dirty="0" smtClean="0">
                    <a:solidFill>
                      <a:schemeClr val="tx1"/>
                    </a:solidFill>
                  </a:rPr>
                  <a:t>transmitted </a:t>
                </a:r>
                <a:r>
                  <a:rPr lang="en-US" sz="1600" kern="0" dirty="0">
                    <a:solidFill>
                      <a:schemeClr val="tx1"/>
                    </a:solidFill>
                  </a:rPr>
                  <a:t>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</m:sup>
                    </m:sSubSup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 period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MU TXOP duration: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𝑐𝑜𝑛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𝑀𝑈</m:t>
                        </m:r>
                      </m:sup>
                    </m:sSubSup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𝑎𝑐𝑘</m:t>
                        </m:r>
                      </m:sub>
                    </m:sSub>
                  </m:oMath>
                </a14:m>
                <a:endParaRPr lang="en-US" sz="1600" kern="0" dirty="0" smtClean="0">
                  <a:solidFill>
                    <a:schemeClr val="tx1"/>
                  </a:solidFill>
                </a:endParaRPr>
              </a:p>
              <a:p>
                <a:pPr lvl="1"/>
                <a:endParaRPr lang="en-US" sz="1600" kern="0" dirty="0">
                  <a:solidFill>
                    <a:schemeClr val="tx1"/>
                  </a:solidFill>
                </a:endParaRPr>
              </a:p>
              <a:p>
                <a:pPr lvl="1"/>
                <a:endParaRPr lang="en-US" sz="1600" kern="0" dirty="0">
                  <a:solidFill>
                    <a:schemeClr val="tx1"/>
                  </a:solidFill>
                </a:endParaRPr>
              </a:p>
              <a:p>
                <a:endParaRPr lang="en-US" sz="2000" kern="0" dirty="0">
                  <a:solidFill>
                    <a:schemeClr val="tx1"/>
                  </a:solidFill>
                </a:endParaRPr>
              </a:p>
              <a:p>
                <a:endParaRPr lang="en-US" sz="2000" kern="0" dirty="0">
                  <a:solidFill>
                    <a:schemeClr val="tx1"/>
                  </a:solidFill>
                </a:endParaRPr>
              </a:p>
              <a:p>
                <a:r>
                  <a:rPr lang="en-US" sz="2000" kern="0" dirty="0" smtClean="0">
                    <a:solidFill>
                      <a:schemeClr val="tx1"/>
                    </a:solidFill>
                  </a:rPr>
                  <a:t>SU </a:t>
                </a:r>
                <a:r>
                  <a:rPr lang="en-US" sz="2000" kern="0" dirty="0">
                    <a:solidFill>
                      <a:schemeClr val="tx1"/>
                    </a:solidFill>
                  </a:rPr>
                  <a:t>transmissions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SU data payload: # of bits carried in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𝑆𝑈</m:t>
                        </m:r>
                      </m:sup>
                    </m:sSubSup>
                  </m:oMath>
                </a14:m>
                <a:r>
                  <a:rPr lang="en-US" sz="1600" kern="0" dirty="0">
                    <a:solidFill>
                      <a:schemeClr val="tx1"/>
                    </a:solidFill>
                  </a:rPr>
                  <a:t> period</a:t>
                </a:r>
              </a:p>
              <a:p>
                <a:pPr lvl="1"/>
                <a:r>
                  <a:rPr lang="en-US" sz="1600" kern="0" dirty="0">
                    <a:solidFill>
                      <a:schemeClr val="tx1"/>
                    </a:solidFill>
                  </a:rPr>
                  <a:t>SU TXOP duration: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𝑆𝑈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𝑐𝑜𝑛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Sup>
                      <m:sSubSup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sub>
                      <m:sup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𝑆𝑈</m:t>
                        </m:r>
                      </m:sup>
                    </m:sSubSup>
                    <m:r>
                      <a:rPr lang="en-US" sz="1600" i="1" ker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 ker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𝑎𝑐𝑘</m:t>
                        </m:r>
                      </m:sub>
                    </m:sSub>
                  </m:oMath>
                </a14:m>
                <a:endParaRPr lang="en-US" sz="1600" kern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4867" y="1501214"/>
                <a:ext cx="7330008" cy="3544886"/>
              </a:xfrm>
              <a:prstGeom prst="rect">
                <a:avLst/>
              </a:prstGeom>
              <a:blipFill rotWithShape="0">
                <a:blip r:embed="rId7"/>
                <a:stretch>
                  <a:fillRect l="-831" t="-85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Oval 11"/>
          <p:cNvSpPr/>
          <p:nvPr/>
        </p:nvSpPr>
        <p:spPr>
          <a:xfrm>
            <a:off x="1475656" y="2507517"/>
            <a:ext cx="1482116" cy="1167617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7" name="Group 66"/>
          <p:cNvGrpSpPr/>
          <p:nvPr/>
        </p:nvGrpSpPr>
        <p:grpSpPr>
          <a:xfrm>
            <a:off x="2328592" y="5081712"/>
            <a:ext cx="4886164" cy="1515640"/>
            <a:chOff x="3032946" y="990631"/>
            <a:chExt cx="4978821" cy="1254723"/>
          </a:xfrm>
        </p:grpSpPr>
        <p:sp>
          <p:nvSpPr>
            <p:cNvPr id="69" name="Rectangle 68"/>
            <p:cNvSpPr/>
            <p:nvPr/>
          </p:nvSpPr>
          <p:spPr>
            <a:xfrm>
              <a:off x="3684602" y="1449816"/>
              <a:ext cx="736323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900" dirty="0" smtClean="0">
                  <a:solidFill>
                    <a:schemeClr val="tx1"/>
                  </a:solidFill>
                </a:rPr>
                <a:t>Preamble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4420925" y="1449816"/>
              <a:ext cx="2854518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>
                  <a:solidFill>
                    <a:schemeClr val="tx1"/>
                  </a:solidFill>
                </a:rPr>
                <a:t>S</a:t>
              </a:r>
              <a:r>
                <a:rPr lang="en-US" sz="1050" dirty="0" smtClean="0">
                  <a:solidFill>
                    <a:schemeClr val="tx1"/>
                  </a:solidFill>
                </a:rPr>
                <a:t>U Data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502555" y="1449816"/>
              <a:ext cx="509212" cy="375366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50" dirty="0" smtClean="0">
                  <a:solidFill>
                    <a:schemeClr val="tx1"/>
                  </a:solidFill>
                </a:rPr>
                <a:t>Ack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>
            <a:xfrm flipV="1">
              <a:off x="3684186" y="1122298"/>
              <a:ext cx="416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V="1">
              <a:off x="4420509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V="1">
              <a:off x="7275443" y="1122298"/>
              <a:ext cx="0" cy="961563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8011767" y="1122297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flipV="1">
              <a:off x="3032946" y="1122297"/>
              <a:ext cx="0" cy="702892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/>
            <p:nvPr/>
          </p:nvCxnSpPr>
          <p:spPr>
            <a:xfrm>
              <a:off x="3032946" y="1241591"/>
              <a:ext cx="647712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3684602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4420925" y="1241584"/>
              <a:ext cx="2854102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/>
            <p:nvPr/>
          </p:nvCxnSpPr>
          <p:spPr>
            <a:xfrm>
              <a:off x="7275027" y="1241584"/>
              <a:ext cx="735907" cy="4762"/>
            </a:xfrm>
            <a:prstGeom prst="straightConnector1">
              <a:avLst/>
            </a:prstGeom>
            <a:ln w="6350">
              <a:headEnd type="triangle"/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flipV="1">
              <a:off x="7502618" y="1566501"/>
              <a:ext cx="0" cy="517359"/>
            </a:xfrm>
            <a:prstGeom prst="line">
              <a:avLst/>
            </a:prstGeom>
            <a:ln w="9525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3176699" y="1034744"/>
                  <a:ext cx="360790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𝑐𝑜𝑛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6699" y="1034744"/>
                  <a:ext cx="360790" cy="285446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3448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TextBox 86"/>
                <p:cNvSpPr txBox="1"/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916135" y="990631"/>
                  <a:ext cx="215868" cy="30754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9355" r="-6452" b="-151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TextBox 87"/>
                <p:cNvSpPr txBox="1"/>
                <p:nvPr/>
              </p:nvSpPr>
              <p:spPr>
                <a:xfrm>
                  <a:off x="5584227" y="990631"/>
                  <a:ext cx="300807" cy="16094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Sup>
                          <m:sSubSup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sub>
                          <m:sup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𝑆𝑈</m:t>
                            </m:r>
                          </m:sup>
                        </m:sSubSup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TextBox 8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84227" y="990631"/>
                  <a:ext cx="300807" cy="160944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 l="-12500" t="-3125" r="-4167" b="-1562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9" name="TextBox 88"/>
                <p:cNvSpPr txBox="1"/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2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𝑎𝑐𝑘</m:t>
                            </m:r>
                          </m:sub>
                        </m:sSub>
                      </m:oMath>
                    </m:oMathPara>
                  </a14:m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02554" y="1009532"/>
                  <a:ext cx="365672" cy="285446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 l="-11538" r="-1923" b="-16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1" name="Straight Arrow Connector 90"/>
            <p:cNvCxnSpPr/>
            <p:nvPr/>
          </p:nvCxnSpPr>
          <p:spPr>
            <a:xfrm flipV="1">
              <a:off x="7000047" y="1952465"/>
              <a:ext cx="269885" cy="943"/>
            </a:xfrm>
            <a:prstGeom prst="straightConnector1">
              <a:avLst/>
            </a:prstGeom>
            <a:ln w="6350">
              <a:headEnd type="none" w="med" len="med"/>
              <a:tailEnd type="triangl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V="1">
              <a:off x="7508037" y="1953408"/>
              <a:ext cx="269885" cy="943"/>
            </a:xfrm>
            <a:prstGeom prst="straightConnector1">
              <a:avLst/>
            </a:prstGeom>
            <a:ln w="6350">
              <a:headEnd type="triangle" w="med" len="med"/>
              <a:tailEnd type="none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/>
            <p:cNvSpPr txBox="1"/>
            <p:nvPr/>
          </p:nvSpPr>
          <p:spPr>
            <a:xfrm>
              <a:off x="6576022" y="1817185"/>
              <a:ext cx="566302" cy="4281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solidFill>
                    <a:schemeClr val="tx1"/>
                  </a:solidFill>
                </a:rPr>
                <a:t>SIFS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33872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1"/>
              <p:cNvSpPr txBox="1">
                <a:spLocks/>
              </p:cNvSpPr>
              <p:nvPr/>
            </p:nvSpPr>
            <p:spPr>
              <a:xfrm>
                <a:off x="381000" y="1423172"/>
                <a:ext cx="8229600" cy="4958156"/>
              </a:xfrm>
              <a:prstGeom prst="rect">
                <a:avLst/>
              </a:prstGeom>
            </p:spPr>
            <p:txBody>
              <a:bodyPr>
                <a:normAutofit lnSpcReduction="10000"/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indent="0"/>
                <a:r>
                  <a:rPr lang="en-US" sz="1600" kern="0" dirty="0" smtClean="0"/>
                  <a:t>In order to achieve throughput gain higher than G, the maximum allowed time duration for UL MU control frame(s) exchange, </a:t>
                </a:r>
                <a:r>
                  <a:rPr lang="en-US" sz="1600" i="1" kern="0" dirty="0" smtClean="0"/>
                  <a:t>T</a:t>
                </a:r>
                <a:r>
                  <a:rPr lang="en-US" sz="1600" i="1" kern="0" baseline="-25000" dirty="0" smtClean="0"/>
                  <a:t>c</a:t>
                </a:r>
                <a:r>
                  <a:rPr lang="en-US" sz="1600" kern="0" dirty="0" smtClean="0"/>
                  <a:t>, should satisfy the following equation</a:t>
                </a:r>
              </a:p>
              <a:p>
                <a:endParaRPr lang="en-US" sz="1600" kern="0" dirty="0" smtClean="0"/>
              </a:p>
              <a:p>
                <a:endParaRPr lang="en-US" sz="1600" kern="0" dirty="0" smtClean="0"/>
              </a:p>
              <a:p>
                <a:pPr indent="0"/>
                <a:endParaRPr lang="en-US" sz="1600" kern="0" dirty="0" smtClean="0"/>
              </a:p>
              <a:p>
                <a:pPr indent="0"/>
                <a:r>
                  <a:rPr lang="en-US" sz="1600" kern="0" dirty="0" smtClean="0"/>
                  <a:t>If we set G=1, i.e., the throughput of MU is at least the same as SU, then</a:t>
                </a:r>
              </a:p>
              <a:p>
                <a:endParaRPr lang="en-US" sz="1600" kern="0" dirty="0" smtClean="0"/>
              </a:p>
              <a:p>
                <a:pPr indent="0"/>
                <a:endParaRPr lang="en-US" sz="1600" kern="0" dirty="0" smtClean="0"/>
              </a:p>
              <a:p>
                <a:pPr indent="0"/>
                <a:r>
                  <a:rPr lang="en-US" sz="1600" kern="0" dirty="0" smtClean="0"/>
                  <a:t>Notations: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c</a:t>
                </a:r>
                <a:r>
                  <a:rPr lang="en-US" sz="1600" kern="0" dirty="0" smtClean="0"/>
                  <a:t>: 	UL MU control exchange duration + SIFS;  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con</a:t>
                </a:r>
                <a:r>
                  <a:rPr lang="en-US" sz="1600" kern="0" dirty="0" smtClean="0"/>
                  <a:t>: contention duration;  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p</a:t>
                </a:r>
                <a:r>
                  <a:rPr lang="en-US" sz="1600" kern="0" dirty="0" smtClean="0"/>
                  <a:t>: 	preamble duration;  </a:t>
                </a:r>
              </a:p>
              <a:p>
                <a:pPr lvl="1"/>
                <a:r>
                  <a:rPr lang="en-US" sz="1600" kern="0" dirty="0" smtClean="0"/>
                  <a:t>T</a:t>
                </a:r>
                <a:r>
                  <a:rPr lang="en-US" sz="1600" kern="0" baseline="-25000" dirty="0" smtClean="0"/>
                  <a:t>ack</a:t>
                </a:r>
                <a:r>
                  <a:rPr lang="en-US" sz="1600" kern="0" dirty="0" smtClean="0"/>
                  <a:t>: ACK frame +SIFS; </a:t>
                </a:r>
              </a:p>
              <a:p>
                <a:r>
                  <a:rPr lang="en-US" kern="0" dirty="0">
                    <a:solidFill>
                      <a:schemeClr val="tx1"/>
                    </a:solidFill>
                  </a:rPr>
                  <a:t> </a:t>
                </a:r>
                <a:r>
                  <a:rPr lang="en-US" kern="0" dirty="0" smtClean="0">
                    <a:solidFill>
                      <a:schemeClr val="tx1"/>
                    </a:solidFill>
                  </a:rPr>
                  <a:t>   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𝑑</m:t>
                        </m:r>
                      </m:sub>
                      <m:sup>
                        <m:r>
                          <a:rPr lang="en-US" sz="1600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𝑀𝑈</m:t>
                        </m:r>
                      </m:sup>
                    </m:sSubSup>
                  </m:oMath>
                </a14:m>
                <a:r>
                  <a:rPr lang="en-US" sz="1600" b="0" kern="0" dirty="0" smtClean="0"/>
                  <a:t>: MU data transmission time</a:t>
                </a:r>
                <a:endParaRPr lang="en-US" sz="1600" b="0" kern="0" dirty="0"/>
              </a:p>
              <a:p>
                <a:pPr lvl="1"/>
                <a:r>
                  <a:rPr lang="en-US" sz="1600" kern="0" dirty="0" smtClean="0"/>
                  <a:t>N</a:t>
                </a:r>
                <a:r>
                  <a:rPr lang="en-US" sz="1600" kern="0" baseline="-25000" dirty="0" smtClean="0"/>
                  <a:t>U</a:t>
                </a:r>
                <a:r>
                  <a:rPr lang="en-US" sz="1600" kern="0" dirty="0" smtClean="0"/>
                  <a:t>: 	number of users;</a:t>
                </a:r>
              </a:p>
              <a:p>
                <a:pPr lvl="1"/>
                <a:r>
                  <a:rPr lang="en-US" sz="1600" kern="0" dirty="0" smtClean="0"/>
                  <a:t>G = 	Throughput_MU/Throughput_SU</a:t>
                </a:r>
                <a:endParaRPr lang="en-US" sz="1600" kern="0" dirty="0"/>
              </a:p>
            </p:txBody>
          </p:sp>
        </mc:Choice>
        <mc:Fallback xmlns="">
          <p:sp>
            <p:nvSpPr>
              <p:cNvPr id="6" name="Content Placeholder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1423172"/>
                <a:ext cx="8229600" cy="4958156"/>
              </a:xfrm>
              <a:prstGeom prst="rect">
                <a:avLst/>
              </a:prstGeom>
              <a:blipFill rotWithShape="0">
                <a:blip r:embed="rId2"/>
                <a:stretch>
                  <a:fillRect t="-860" r="-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itle 2"/>
          <p:cNvSpPr txBox="1">
            <a:spLocks/>
          </p:cNvSpPr>
          <p:nvPr/>
        </p:nvSpPr>
        <p:spPr>
          <a:xfrm>
            <a:off x="381000" y="685800"/>
            <a:ext cx="8367464" cy="657997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sz="2800" kern="0" dirty="0" smtClean="0"/>
              <a:t>Formulation of UL MU Control Exchange Duration</a:t>
            </a:r>
            <a:endParaRPr lang="en-US" sz="2800" kern="0" dirty="0"/>
          </a:p>
        </p:txBody>
      </p:sp>
      <p:sp>
        <p:nvSpPr>
          <p:cNvPr id="10" name="Rectangular Callout 9"/>
          <p:cNvSpPr/>
          <p:nvPr/>
        </p:nvSpPr>
        <p:spPr>
          <a:xfrm>
            <a:off x="5828306" y="3949702"/>
            <a:ext cx="2782294" cy="986568"/>
          </a:xfrm>
          <a:prstGeom prst="wedgeRectCallout">
            <a:avLst>
              <a:gd name="adj1" fmla="val -60002"/>
              <a:gd name="adj2" fmla="val -93607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This is </a:t>
            </a:r>
            <a:r>
              <a:rPr lang="en-US" sz="1400" dirty="0" smtClean="0"/>
              <a:t>the upper </a:t>
            </a:r>
            <a:r>
              <a:rPr lang="en-US" sz="1400" dirty="0"/>
              <a:t>bound of Tc, meaning, if Tc is larger than this, there </a:t>
            </a:r>
            <a:r>
              <a:rPr lang="en-US" sz="1400" dirty="0" smtClean="0"/>
              <a:t>is no </a:t>
            </a:r>
            <a:r>
              <a:rPr lang="en-US" sz="1400" dirty="0"/>
              <a:t>throughput gain for MU over SU.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88365" y="2132856"/>
                <a:ext cx="5503866" cy="5765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&lt;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𝑐𝑜𝑛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𝑎𝑐𝑘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  <m:d>
                            <m:d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𝑈</m:t>
                                  </m:r>
                                </m:sub>
                              </m:s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d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(1−</m:t>
                          </m:r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𝐺</m:t>
                          </m:r>
                        </m:den>
                      </m:f>
                      <m:sSubSup>
                        <m:sSubSup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𝑑</m:t>
                          </m:r>
                        </m:sub>
                        <m:sup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𝑀𝑈</m:t>
                          </m:r>
                        </m:sup>
                      </m:sSubSup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8365" y="2132856"/>
                <a:ext cx="5503866" cy="57650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555775" y="3284984"/>
                <a:ext cx="3172671" cy="3575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&lt;(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𝑐𝑜𝑛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𝑎𝑐𝑘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/>
                        </a:rPr>
                        <m:t>)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𝑁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𝑈</m:t>
                              </m:r>
                            </m:sub>
                          </m:sSub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5775" y="3284984"/>
                <a:ext cx="3172671" cy="357534"/>
              </a:xfrm>
              <a:prstGeom prst="rect">
                <a:avLst/>
              </a:prstGeom>
              <a:blipFill rotWithShape="0">
                <a:blip r:embed="rId6"/>
                <a:stretch>
                  <a:fillRect b="-50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29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Being Considered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4 STAs with small MPDUs sending UL data by: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SU: sequentially transmitting data MPDUs using 802.11 CSMA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 smtClean="0"/>
              <a:t>UL MU: concurrently transmitting data MPDUs using OFDMA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 STAs with small MPDUs sending UL data by: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SU: </a:t>
            </a:r>
            <a:r>
              <a:rPr lang="en-US" dirty="0" smtClean="0"/>
              <a:t>sequentially </a:t>
            </a:r>
            <a:r>
              <a:rPr lang="en-US" dirty="0"/>
              <a:t>transmitting </a:t>
            </a:r>
            <a:r>
              <a:rPr lang="en-US" dirty="0" smtClean="0"/>
              <a:t>data MPDUs </a:t>
            </a:r>
            <a:r>
              <a:rPr lang="en-US" dirty="0"/>
              <a:t>using 802.11 CSMA </a:t>
            </a:r>
          </a:p>
          <a:p>
            <a:pPr marL="857250" lvl="1" indent="-457200">
              <a:buFont typeface="+mj-lt"/>
              <a:buAutoNum type="alphaLcPeriod"/>
            </a:pPr>
            <a:r>
              <a:rPr lang="en-US" dirty="0"/>
              <a:t>UL MU: </a:t>
            </a:r>
            <a:r>
              <a:rPr lang="en-US" dirty="0" smtClean="0"/>
              <a:t>concurrently </a:t>
            </a:r>
            <a:r>
              <a:rPr lang="en-US" dirty="0"/>
              <a:t>transmitting </a:t>
            </a:r>
            <a:r>
              <a:rPr lang="en-US" dirty="0" smtClean="0"/>
              <a:t>data MPDUs </a:t>
            </a:r>
            <a:r>
              <a:rPr lang="en-US" dirty="0"/>
              <a:t>using </a:t>
            </a:r>
            <a:r>
              <a:rPr lang="en-US" dirty="0" smtClean="0"/>
              <a:t>OFDMA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70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March 2015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Xiaofei Wang (InterDigital)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685800" y="1981200"/>
            <a:ext cx="7770813" cy="4113213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/>
              <a:t>Assumptions for UL MU transmissions:</a:t>
            </a:r>
          </a:p>
          <a:p>
            <a:pPr lvl="1"/>
            <a:r>
              <a:rPr lang="en-US" kern="0" dirty="0" smtClean="0"/>
              <a:t>OFDMA</a:t>
            </a:r>
          </a:p>
          <a:p>
            <a:pPr lvl="1"/>
            <a:r>
              <a:rPr lang="en-US" kern="0" dirty="0" smtClean="0"/>
              <a:t>All the users have the same data packet size</a:t>
            </a:r>
          </a:p>
          <a:p>
            <a:pPr lvl="1"/>
            <a:r>
              <a:rPr lang="en-US" kern="0" dirty="0" smtClean="0"/>
              <a:t>All the users use the same MCS</a:t>
            </a:r>
          </a:p>
          <a:p>
            <a:r>
              <a:rPr lang="en-US" kern="0" dirty="0" smtClean="0"/>
              <a:t>Assumptions for SU transmissions:</a:t>
            </a:r>
          </a:p>
          <a:p>
            <a:pPr lvl="1"/>
            <a:r>
              <a:rPr lang="en-US" kern="0" dirty="0" smtClean="0"/>
              <a:t>The data packet size is the same as the UL MU transmission. </a:t>
            </a:r>
          </a:p>
          <a:p>
            <a:pPr lvl="1"/>
            <a:r>
              <a:rPr lang="en-US" kern="0" dirty="0" smtClean="0"/>
              <a:t>The MCS is the same as used in the UL MU transmission.</a:t>
            </a:r>
            <a:endParaRPr lang="en-US" kern="0" dirty="0"/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 smtClean="0"/>
              <a:t>Assumptions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38201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F7514E-DCED-49CC-9640-5F710E7B345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http://purl.org/dc/elements/1.1/"/>
    <ds:schemaRef ds:uri="http://purl.org/dc/dcmitype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1084</TotalTime>
  <Words>852</Words>
  <Application>Microsoft Office PowerPoint</Application>
  <PresentationFormat>On-screen Show (4:3)</PresentationFormat>
  <Paragraphs>191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MAC Overhead Analysis of MU Transmissions </vt:lpstr>
      <vt:lpstr>PowerPoint Presentation</vt:lpstr>
      <vt:lpstr>Table of Contents</vt:lpstr>
      <vt:lpstr>Introduction</vt:lpstr>
      <vt:lpstr>PowerPoint Presentation</vt:lpstr>
      <vt:lpstr>PowerPoint Presentation</vt:lpstr>
      <vt:lpstr>PowerPoint Presentation</vt:lpstr>
      <vt:lpstr>Scenarios Being Considered</vt:lpstr>
      <vt:lpstr>PowerPoint Presentation</vt:lpstr>
      <vt:lpstr>PowerPoint Presentation</vt:lpstr>
      <vt:lpstr>PowerPoint Presentation</vt:lpstr>
      <vt:lpstr>PowerPoint Presentation</vt:lpstr>
      <vt:lpstr>Conclusions</vt:lpstr>
      <vt:lpstr>PowerPoint Presentation</vt:lpstr>
    </vt:vector>
  </TitlesOfParts>
  <Company>InterDigital Communication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Draft: UL Overhead Analysis</dc:title>
  <dc:creator>Xiaofei.Wang@InterDigital.com</dc:creator>
  <cp:lastModifiedBy>Wang, Xiaofei (Clement)</cp:lastModifiedBy>
  <cp:revision>81</cp:revision>
  <cp:lastPrinted>1601-01-01T00:00:00Z</cp:lastPrinted>
  <dcterms:created xsi:type="dcterms:W3CDTF">2014-04-14T10:59:07Z</dcterms:created>
  <dcterms:modified xsi:type="dcterms:W3CDTF">2015-03-10T07:54:05Z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