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6" r:id="rId6"/>
    <p:sldId id="274" r:id="rId7"/>
    <p:sldId id="273" r:id="rId8"/>
    <p:sldId id="277" r:id="rId9"/>
    <p:sldId id="278" r:id="rId10"/>
    <p:sldId id="280" r:id="rId11"/>
    <p:sldId id="275" r:id="rId12"/>
    <p:sldId id="279" r:id="rId13"/>
    <p:sldId id="281" r:id="rId14"/>
    <p:sldId id="282" r:id="rId15"/>
    <p:sldId id="283" r:id="rId16"/>
    <p:sldId id="285" r:id="rId17"/>
    <p:sldId id="28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MAC Overhead </a:t>
            </a:r>
            <a:r>
              <a:rPr lang="en-GB" sz="2800" dirty="0"/>
              <a:t>Analysis </a:t>
            </a:r>
            <a:r>
              <a:rPr lang="en-GB" sz="2800" dirty="0" smtClean="0"/>
              <a:t>of MU Transmissions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406623"/>
              </p:ext>
            </p:extLst>
          </p:nvPr>
        </p:nvGraphicFramePr>
        <p:xfrm>
          <a:off x="498475" y="3111500"/>
          <a:ext cx="812323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11500"/>
                        <a:ext cx="8123238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89128"/>
              </p:ext>
            </p:extLst>
          </p:nvPr>
        </p:nvGraphicFramePr>
        <p:xfrm>
          <a:off x="827584" y="1521157"/>
          <a:ext cx="7350348" cy="287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842"/>
                <a:gridCol w="3614784"/>
                <a:gridCol w="2123722"/>
              </a:tblGrid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con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Contention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 µs (3 time slots)</a:t>
                      </a:r>
                      <a:endParaRPr lang="en-US" sz="16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p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 µs 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ack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Acknowledgement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 µs (BA+SIFS)</a:t>
                      </a:r>
                      <a:r>
                        <a:rPr lang="en-US" sz="1600" baseline="30000" dirty="0" smtClean="0"/>
                        <a:t>1</a:t>
                      </a:r>
                      <a:endParaRPr lang="en-US" sz="1600" baseline="300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U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users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(case 1), 8 (case 2)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sym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OFDM symbol duration (including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d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1"/>
            <a:ext cx="7770813" cy="58295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Assumptions</a:t>
            </a:r>
            <a:endParaRPr lang="en-US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50859"/>
              </p:ext>
            </p:extLst>
          </p:nvPr>
        </p:nvGraphicFramePr>
        <p:xfrm>
          <a:off x="1331641" y="5284808"/>
          <a:ext cx="5177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5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L-LTF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L-SIG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</a:t>
                      </a:r>
                      <a:r>
                        <a:rPr lang="en-US" sz="1600" b="0" baseline="0" dirty="0" smtClean="0"/>
                        <a:t>-SIG-A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HE-LTF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999"/>
              </p:ext>
            </p:extLst>
          </p:nvPr>
        </p:nvGraphicFramePr>
        <p:xfrm>
          <a:off x="1331639" y="5585305"/>
          <a:ext cx="517731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6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8µs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Right Brace 9"/>
          <p:cNvSpPr/>
          <p:nvPr/>
        </p:nvSpPr>
        <p:spPr>
          <a:xfrm rot="16200000">
            <a:off x="3815919" y="2528900"/>
            <a:ext cx="216024" cy="53285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27787" y="462787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Preamble duration 48us [1]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39951" y="6093296"/>
            <a:ext cx="4441043" cy="2846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200" baseline="30000" dirty="0" smtClean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: BA contains 32 Bytes, and always transmitted on 20MHz channel</a:t>
            </a:r>
          </a:p>
        </p:txBody>
      </p:sp>
    </p:spTree>
    <p:extLst>
      <p:ext uri="{BB962C8B-B14F-4D97-AF65-F5344CB8AC3E}">
        <p14:creationId xmlns:p14="http://schemas.microsoft.com/office/powerpoint/2010/main" val="248960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89" y="1825497"/>
            <a:ext cx="4584589" cy="27556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27670" y="4590910"/>
            <a:ext cx="8287072" cy="169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The gain of UL MU decreases as the data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For </a:t>
            </a:r>
            <a:r>
              <a:rPr lang="en-US" sz="1800" kern="0" dirty="0"/>
              <a:t>data carried by 20 OFDM symbols</a:t>
            </a:r>
            <a:endParaRPr lang="en-US" sz="14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achieve 1.5x UL MU gain, maximum allowed control exchange overhead should be less than 178us </a:t>
            </a:r>
            <a:endParaRPr lang="en-US" sz="900" kern="0" dirty="0"/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Results – 20MHz Operation with 4 Users</a:t>
            </a:r>
            <a:endParaRPr lang="en-US" kern="0" dirty="0"/>
          </a:p>
        </p:txBody>
      </p:sp>
      <p:sp>
        <p:nvSpPr>
          <p:cNvPr id="9" name="Down Arrow 8"/>
          <p:cNvSpPr/>
          <p:nvPr/>
        </p:nvSpPr>
        <p:spPr>
          <a:xfrm>
            <a:off x="3386485" y="2159278"/>
            <a:ext cx="58326" cy="32055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51489" y="2159278"/>
            <a:ext cx="760144" cy="261610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050" dirty="0"/>
              <a:t>Tc=513 us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30388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89" y="1556792"/>
            <a:ext cx="4584589" cy="27556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7670" y="4293204"/>
            <a:ext cx="8287072" cy="23631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The gain of UL MU decreases as the data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UL MU gains are higher compared to 4 user cases</a:t>
            </a: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For </a:t>
            </a:r>
            <a:r>
              <a:rPr lang="en-US" sz="1800" kern="0" dirty="0"/>
              <a:t>data carried by 20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</a:t>
            </a:r>
            <a:r>
              <a:rPr lang="en-US" sz="1400" kern="0" dirty="0"/>
              <a:t>achieve 1.5x UL MU gain, maximum allowed control exchange overhead should be less than </a:t>
            </a:r>
            <a:r>
              <a:rPr lang="en-US" sz="1400" kern="0" dirty="0" smtClean="0"/>
              <a:t>633us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</a:t>
            </a:r>
            <a:r>
              <a:rPr lang="en-US" sz="1400" kern="0" dirty="0"/>
              <a:t>achieve </a:t>
            </a:r>
            <a:r>
              <a:rPr lang="en-US" sz="1400" kern="0" dirty="0" smtClean="0"/>
              <a:t>2.5x </a:t>
            </a:r>
            <a:r>
              <a:rPr lang="en-US" sz="1400" kern="0" dirty="0"/>
              <a:t>UL MU gain, maximum allowed control exchange overhead should be less than </a:t>
            </a:r>
            <a:r>
              <a:rPr lang="en-US" sz="1400" kern="0" dirty="0" smtClean="0"/>
              <a:t>184us </a:t>
            </a:r>
            <a:endParaRPr lang="en-US" sz="900" kern="0" dirty="0"/>
          </a:p>
          <a:p>
            <a:pPr lvl="1"/>
            <a:endParaRPr lang="en-US" sz="1200" kern="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Results – 20MHz Operation with 8 Users</a:t>
            </a:r>
            <a:endParaRPr lang="en-US" kern="0" dirty="0"/>
          </a:p>
        </p:txBody>
      </p:sp>
      <p:sp>
        <p:nvSpPr>
          <p:cNvPr id="9" name="Down Arrow 8"/>
          <p:cNvSpPr/>
          <p:nvPr/>
        </p:nvSpPr>
        <p:spPr>
          <a:xfrm>
            <a:off x="3388133" y="1855327"/>
            <a:ext cx="90152" cy="35595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21076" y="1855327"/>
            <a:ext cx="824265" cy="253916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050" dirty="0"/>
              <a:t>Tc=1197 us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56792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An analysis is presented that provides insight to the systems trade-offs that can be made regarding MU UL overhead, MAC efficiency, number of MU users, and data payload size.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analysis can be used as guidance to the design and evaluation of UL MU transmissions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9578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11-15/0099r4, Broadcom, Payload symbol size for 11ax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presents an analysis of the potential efficiency gains to be had through the use of MU UL transmissions.  This analysis provides insight to the systems trade-offs that can be made regarding MU UL overhead, MAC efficiency, number of MU users, and data payload size. 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Analysis Methodology</a:t>
            </a:r>
          </a:p>
          <a:p>
            <a:r>
              <a:rPr lang="en-US" dirty="0" smtClean="0"/>
              <a:t>Scenarios Being Considered</a:t>
            </a:r>
          </a:p>
          <a:p>
            <a:r>
              <a:rPr lang="en-US" dirty="0" smtClean="0"/>
              <a:t>Assumptions</a:t>
            </a:r>
          </a:p>
          <a:p>
            <a:r>
              <a:rPr lang="en-US" dirty="0" smtClean="0"/>
              <a:t>Analysis Results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MU </a:t>
            </a:r>
            <a:r>
              <a:rPr lang="en-US" dirty="0" smtClean="0"/>
              <a:t>transmission schemes are included in the 11ax SFD.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control overhead is needed to allow for  UL MU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optimize UL MU performance it is necessary to understand the relationship between the amount of the control overhead, MU </a:t>
            </a:r>
            <a:r>
              <a:rPr lang="en-GB" dirty="0" smtClean="0"/>
              <a:t>transmission </a:t>
            </a:r>
            <a:r>
              <a:rPr lang="en-GB" dirty="0"/>
              <a:t>efficiency, number of MU </a:t>
            </a:r>
            <a:r>
              <a:rPr lang="en-GB" dirty="0" smtClean="0"/>
              <a:t>users, </a:t>
            </a:r>
            <a:r>
              <a:rPr lang="en-GB" dirty="0"/>
              <a:t>and data payload </a:t>
            </a:r>
            <a:r>
              <a:rPr lang="en-GB" dirty="0" smtClean="0"/>
              <a:t>size.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This contribution provides some analysis of  how these parameters relate to each other.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Analysis Methodology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1" y="1458123"/>
                <a:ext cx="7702624" cy="499521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kern="0" dirty="0" smtClean="0"/>
                  <a:t>Determine the maximum allowed duration used for UL MU control frame(s) exchange, </a:t>
                </a:r>
                <a:r>
                  <a:rPr lang="en-US" kern="0" dirty="0"/>
                  <a:t>Tc, </a:t>
                </a:r>
                <a:r>
                  <a:rPr lang="en-US" kern="0" dirty="0" smtClean="0"/>
                  <a:t>which would result in a throughput </a:t>
                </a:r>
                <a:r>
                  <a:rPr lang="en-US" kern="0" dirty="0"/>
                  <a:t>gain </a:t>
                </a:r>
                <a:r>
                  <a:rPr lang="en-US" kern="0" dirty="0" smtClean="0"/>
                  <a:t>(G):</a:t>
                </a:r>
              </a:p>
              <a:p>
                <a:endParaRPr lang="en-US" kern="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𝑻𝒂𝒓𝒈𝒆𝒕𝒆𝒅</m:t>
                        </m:r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𝑮𝒂𝒊𝒏</m:t>
                        </m:r>
                      </m:e>
                    </m:d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kern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kern="0">
                            <a:latin typeface="Cambria Math" panose="02040503050406030204" pitchFamily="18" charset="0"/>
                          </a:rPr>
                          <m:t>𝑇h𝑟𝑜𝑢𝑔h𝑝𝑢</m:t>
                        </m:r>
                        <m:sSub>
                          <m:sSub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sub>
                        </m:sSub>
                      </m:num>
                      <m:den>
                        <m:r>
                          <a:rPr lang="en-US" kern="0">
                            <a:latin typeface="Cambria Math" panose="02040503050406030204" pitchFamily="18" charset="0"/>
                          </a:rPr>
                          <m:t>𝑇h𝑟𝑜𝑢𝑔h𝑝𝑢</m:t>
                        </m:r>
                        <m:sSub>
                          <m:sSub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𝑆𝑈</m:t>
                            </m:r>
                          </m:sub>
                        </m:sSub>
                      </m:den>
                    </m:f>
                  </m:oMath>
                </a14:m>
                <a:endParaRPr lang="en-US" kern="0" dirty="0" smtClean="0"/>
              </a:p>
              <a:p>
                <a:endParaRPr lang="en-US" kern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kern="0">
                          <a:latin typeface="Cambria Math" panose="02040503050406030204" pitchFamily="18" charset="0"/>
                        </a:rPr>
                        <m:t>𝑇h𝑟𝑜𝑢𝑔h𝑝𝑢</m:t>
                      </m:r>
                      <m:sSub>
                        <m:sSub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</m:sub>
                      </m:sSub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𝑝𝑎𝑦𝑙𝑜𝑎𝑑</m:t>
                          </m:r>
                        </m:num>
                        <m:den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𝑇𝑋𝑂𝑃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𝑑𝑢𝑟𝑎𝑡𝑖𝑜𝑛</m:t>
                          </m:r>
                        </m:den>
                      </m:f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kern="0"/>
                        <m:t>Tc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kern="0" dirty="0" smtClean="0"/>
              </a:p>
              <a:p>
                <a:pPr algn="ctr"/>
                <a:endParaRPr lang="en-US" sz="1000" kern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kern="0">
                          <a:latin typeface="Cambria Math" panose="02040503050406030204" pitchFamily="18" charset="0"/>
                        </a:rPr>
                        <m:t>𝑇h𝑟𝑜𝑢𝑔h𝑝𝑢</m:t>
                      </m:r>
                      <m:sSub>
                        <m:sSub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</m:sub>
                      </m:sSub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𝑝𝑎𝑦𝑙𝑜𝑎𝑑</m:t>
                          </m:r>
                        </m:num>
                        <m:den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𝑇𝑋𝑂𝑃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𝑑𝑢𝑟𝑎𝑡𝑖𝑜𝑛</m:t>
                          </m:r>
                        </m:den>
                      </m:f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1458123"/>
                <a:ext cx="7702624" cy="4995214"/>
              </a:xfrm>
              <a:prstGeom prst="rect">
                <a:avLst/>
              </a:prstGeom>
              <a:blipFill rotWithShape="0">
                <a:blip r:embed="rId2"/>
                <a:stretch>
                  <a:fillRect t="-976" r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043608" y="2610657"/>
            <a:ext cx="6171140" cy="1527991"/>
            <a:chOff x="1723598" y="990631"/>
            <a:chExt cx="6288169" cy="1264948"/>
          </a:xfrm>
        </p:grpSpPr>
        <p:sp>
          <p:nvSpPr>
            <p:cNvPr id="18" name="Rectangle 17"/>
            <p:cNvSpPr/>
            <p:nvPr/>
          </p:nvSpPr>
          <p:spPr>
            <a:xfrm>
              <a:off x="2371309" y="1449816"/>
              <a:ext cx="1073614" cy="375366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MU </a:t>
              </a:r>
              <a:r>
                <a:rPr lang="en-US" sz="800" dirty="0" smtClean="0">
                  <a:solidFill>
                    <a:schemeClr val="tx1"/>
                  </a:solidFill>
                </a:rPr>
                <a:t>UL</a:t>
              </a:r>
              <a:r>
                <a:rPr lang="en-US" sz="900" dirty="0" smtClean="0">
                  <a:solidFill>
                    <a:schemeClr val="tx1"/>
                  </a:solidFill>
                </a:rPr>
                <a:t> Control Exchange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84602" y="1449816"/>
              <a:ext cx="736323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Preamble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20925" y="1449816"/>
              <a:ext cx="2854518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MU Data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02555" y="1449816"/>
              <a:ext cx="509212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Ack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23713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684186" y="1122298"/>
              <a:ext cx="416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4205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75443" y="1122298"/>
              <a:ext cx="0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011767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723598" y="1122290"/>
              <a:ext cx="0" cy="70289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1723598" y="1241584"/>
              <a:ext cx="647711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56826" y="1241584"/>
              <a:ext cx="1327360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684602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420925" y="1241584"/>
              <a:ext cx="285410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7275027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443350" y="1566502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7502618" y="1566501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867344" y="1034736"/>
                  <a:ext cx="360790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𝑐𝑜𝑛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7344" y="1034736"/>
                  <a:ext cx="360790" cy="28544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1765" r="-1961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812929" y="1021666"/>
                  <a:ext cx="20181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2929" y="1021666"/>
                  <a:ext cx="201812" cy="28544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0690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355" r="-6452"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584227" y="990631"/>
                  <a:ext cx="378989" cy="2988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227" y="990631"/>
                  <a:ext cx="378989" cy="29882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1321" r="-3774" b="-156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𝑎𝑐𝑘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1538" r="-1923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Arrow Connector 39"/>
            <p:cNvCxnSpPr/>
            <p:nvPr/>
          </p:nvCxnSpPr>
          <p:spPr>
            <a:xfrm flipV="1">
              <a:off x="3175038" y="1948816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7000047" y="1952465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7508037" y="1953408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3694727" y="1948646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777054" y="1827410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76022" y="1817185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0"/>
            <a:ext cx="7770813" cy="784321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Analysis Methodology (Cont.)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 bwMode="auto">
              <a:xfrm>
                <a:off x="714867" y="1501214"/>
                <a:ext cx="7330008" cy="354488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 smtClean="0">
                    <a:solidFill>
                      <a:schemeClr val="tx1"/>
                    </a:solidFill>
                  </a:rPr>
                  <a:t>UL MU transmissions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MU data payload: # of bits </a:t>
                </a:r>
                <a:r>
                  <a:rPr lang="en-US" sz="1600" kern="0" dirty="0" smtClean="0">
                    <a:solidFill>
                      <a:schemeClr val="tx1"/>
                    </a:solidFill>
                  </a:rPr>
                  <a:t>transmitted </a:t>
                </a:r>
                <a:r>
                  <a:rPr lang="en-US" sz="1600" kern="0" dirty="0">
                    <a:solidFill>
                      <a:schemeClr val="tx1"/>
                    </a:solidFill>
                  </a:rPr>
                  <a:t>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p>
                    </m:sSubSup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 period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MU TXOP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𝑐𝑜𝑛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p>
                    </m:sSubSup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𝑎𝑐𝑘</m:t>
                        </m:r>
                      </m:sub>
                    </m:sSub>
                  </m:oMath>
                </a14:m>
                <a:endParaRPr lang="en-US" sz="1600" kern="0" dirty="0" smtClean="0">
                  <a:solidFill>
                    <a:schemeClr val="tx1"/>
                  </a:solidFill>
                </a:endParaRPr>
              </a:p>
              <a:p>
                <a:pPr lvl="1"/>
                <a:endParaRPr lang="en-US" sz="1600" kern="0" dirty="0">
                  <a:solidFill>
                    <a:schemeClr val="tx1"/>
                  </a:solidFill>
                </a:endParaRPr>
              </a:p>
              <a:p>
                <a:pPr lvl="1"/>
                <a:endParaRPr lang="en-US" sz="1600" kern="0" dirty="0">
                  <a:solidFill>
                    <a:schemeClr val="tx1"/>
                  </a:solidFill>
                </a:endParaRPr>
              </a:p>
              <a:p>
                <a:endParaRPr lang="en-US" sz="2000" kern="0" dirty="0">
                  <a:solidFill>
                    <a:schemeClr val="tx1"/>
                  </a:solidFill>
                </a:endParaRPr>
              </a:p>
              <a:p>
                <a:endParaRPr lang="en-US" sz="2000" kern="0" dirty="0">
                  <a:solidFill>
                    <a:schemeClr val="tx1"/>
                  </a:solidFill>
                </a:endParaRPr>
              </a:p>
              <a:p>
                <a:r>
                  <a:rPr lang="en-US" sz="2000" kern="0" dirty="0" smtClean="0">
                    <a:solidFill>
                      <a:schemeClr val="tx1"/>
                    </a:solidFill>
                  </a:rPr>
                  <a:t>SU </a:t>
                </a:r>
                <a:r>
                  <a:rPr lang="en-US" sz="2000" kern="0" dirty="0">
                    <a:solidFill>
                      <a:schemeClr val="tx1"/>
                    </a:solidFill>
                  </a:rPr>
                  <a:t>transmissions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SU data payload: # of bits carried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p>
                    </m:sSubSup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 period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SU TXOP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𝑐𝑜𝑛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p>
                    </m:sSubSup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𝑎𝑐𝑘</m:t>
                        </m:r>
                      </m:sub>
                    </m:sSub>
                  </m:oMath>
                </a14:m>
                <a:endParaRPr lang="en-US" sz="1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67" y="1501214"/>
                <a:ext cx="7330008" cy="3544886"/>
              </a:xfrm>
              <a:prstGeom prst="rect">
                <a:avLst/>
              </a:prstGeom>
              <a:blipFill rotWithShape="0">
                <a:blip r:embed="rId7"/>
                <a:stretch>
                  <a:fillRect l="-831" t="-85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1475656" y="2507517"/>
            <a:ext cx="1482116" cy="1167617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2328592" y="5081712"/>
            <a:ext cx="4886164" cy="1515640"/>
            <a:chOff x="3032946" y="990631"/>
            <a:chExt cx="4978821" cy="1254723"/>
          </a:xfrm>
        </p:grpSpPr>
        <p:sp>
          <p:nvSpPr>
            <p:cNvPr id="69" name="Rectangle 68"/>
            <p:cNvSpPr/>
            <p:nvPr/>
          </p:nvSpPr>
          <p:spPr>
            <a:xfrm>
              <a:off x="3684602" y="1449816"/>
              <a:ext cx="736323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Preamble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20925" y="1449816"/>
              <a:ext cx="2854518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S</a:t>
              </a:r>
              <a:r>
                <a:rPr lang="en-US" sz="1050" dirty="0" smtClean="0">
                  <a:solidFill>
                    <a:schemeClr val="tx1"/>
                  </a:solidFill>
                </a:rPr>
                <a:t>U Data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502555" y="1449816"/>
              <a:ext cx="509212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Ack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3684186" y="1122298"/>
              <a:ext cx="416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44205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7275443" y="1122298"/>
              <a:ext cx="0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8011767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3032946" y="1122297"/>
              <a:ext cx="0" cy="70289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3032946" y="1241591"/>
              <a:ext cx="64771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3684602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4420925" y="1241584"/>
              <a:ext cx="285410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7275027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7502618" y="1566501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3176699" y="1034744"/>
                  <a:ext cx="360790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𝑐𝑜𝑛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699" y="1034744"/>
                  <a:ext cx="360790" cy="28544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34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355" r="-6452"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5584227" y="990631"/>
                  <a:ext cx="300807" cy="1609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𝑆𝑈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227" y="990631"/>
                  <a:ext cx="300807" cy="16094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2500" t="-3125" r="-4167" b="-156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𝑎𝑐𝑘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1538" r="-1923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Straight Arrow Connector 90"/>
            <p:cNvCxnSpPr/>
            <p:nvPr/>
          </p:nvCxnSpPr>
          <p:spPr>
            <a:xfrm flipV="1">
              <a:off x="7000047" y="1952465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V="1">
              <a:off x="7508037" y="1953408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6576022" y="1817185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8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"/>
              <p:cNvSpPr txBox="1">
                <a:spLocks/>
              </p:cNvSpPr>
              <p:nvPr/>
            </p:nvSpPr>
            <p:spPr>
              <a:xfrm>
                <a:off x="381000" y="1423172"/>
                <a:ext cx="8229600" cy="4958156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1600" kern="0" dirty="0" smtClean="0"/>
                  <a:t>In order to achieve throughput gain higher than G, the maximum allowed time duration for UL MU control frame(s) exchange, </a:t>
                </a:r>
                <a:r>
                  <a:rPr lang="en-US" sz="1600" i="1" kern="0" dirty="0" smtClean="0"/>
                  <a:t>T</a:t>
                </a:r>
                <a:r>
                  <a:rPr lang="en-US" sz="1600" i="1" kern="0" baseline="-25000" dirty="0" smtClean="0"/>
                  <a:t>c</a:t>
                </a:r>
                <a:r>
                  <a:rPr lang="en-US" sz="1600" kern="0" dirty="0" smtClean="0"/>
                  <a:t>, should satisfy the following equation</a:t>
                </a:r>
              </a:p>
              <a:p>
                <a:endParaRPr lang="en-US" sz="1600" kern="0" dirty="0" smtClean="0"/>
              </a:p>
              <a:p>
                <a:endParaRPr lang="en-US" sz="1600" kern="0" dirty="0" smtClean="0"/>
              </a:p>
              <a:p>
                <a:pPr indent="0"/>
                <a:endParaRPr lang="en-US" sz="1600" kern="0" dirty="0" smtClean="0"/>
              </a:p>
              <a:p>
                <a:pPr indent="0"/>
                <a:r>
                  <a:rPr lang="en-US" sz="1600" kern="0" dirty="0" smtClean="0"/>
                  <a:t>If we set G=1, i.e., the throughput of MU is at least the same as SU, then</a:t>
                </a:r>
              </a:p>
              <a:p>
                <a:endParaRPr lang="en-US" sz="1600" kern="0" dirty="0" smtClean="0"/>
              </a:p>
              <a:p>
                <a:pPr indent="0"/>
                <a:endParaRPr lang="en-US" sz="1600" kern="0" dirty="0" smtClean="0"/>
              </a:p>
              <a:p>
                <a:pPr indent="0"/>
                <a:r>
                  <a:rPr lang="en-US" sz="1600" kern="0" dirty="0" smtClean="0"/>
                  <a:t>Notations: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c</a:t>
                </a:r>
                <a:r>
                  <a:rPr lang="en-US" sz="1600" kern="0" dirty="0" smtClean="0"/>
                  <a:t>: 	UL MU control exchange duration + SIFS;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con</a:t>
                </a:r>
                <a:r>
                  <a:rPr lang="en-US" sz="1600" kern="0" dirty="0" smtClean="0"/>
                  <a:t>: contention duration;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p</a:t>
                </a:r>
                <a:r>
                  <a:rPr lang="en-US" sz="1600" kern="0" dirty="0" smtClean="0"/>
                  <a:t>: 	preamble duration;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ack</a:t>
                </a:r>
                <a:r>
                  <a:rPr lang="en-US" sz="1600" kern="0" dirty="0" smtClean="0"/>
                  <a:t>: ACK frame +SIFS; </a:t>
                </a:r>
              </a:p>
              <a:p>
                <a:r>
                  <a:rPr lang="en-US" kern="0" dirty="0">
                    <a:solidFill>
                      <a:schemeClr val="tx1"/>
                    </a:solidFill>
                  </a:rPr>
                  <a:t> </a:t>
                </a:r>
                <a:r>
                  <a:rPr lang="en-US" kern="0" dirty="0" smtClean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sub>
                      <m: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𝑀𝑈</m:t>
                        </m:r>
                      </m:sup>
                    </m:sSubSup>
                  </m:oMath>
                </a14:m>
                <a:r>
                  <a:rPr lang="en-US" sz="1600" b="0" kern="0" dirty="0" smtClean="0"/>
                  <a:t>: MU data transmission time</a:t>
                </a:r>
                <a:endParaRPr lang="en-US" sz="1600" b="0" kern="0" dirty="0"/>
              </a:p>
              <a:p>
                <a:pPr lvl="1"/>
                <a:r>
                  <a:rPr lang="en-US" sz="1600" kern="0" dirty="0" smtClean="0"/>
                  <a:t>N</a:t>
                </a:r>
                <a:r>
                  <a:rPr lang="en-US" sz="1600" kern="0" baseline="-25000" dirty="0" smtClean="0"/>
                  <a:t>U</a:t>
                </a:r>
                <a:r>
                  <a:rPr lang="en-US" sz="1600" kern="0" dirty="0" smtClean="0"/>
                  <a:t>: 	number of users;</a:t>
                </a:r>
              </a:p>
              <a:p>
                <a:pPr lvl="1"/>
                <a:r>
                  <a:rPr lang="en-US" sz="1600" kern="0" dirty="0" smtClean="0"/>
                  <a:t>G = 	Throughput_MU/Throughput_SU</a:t>
                </a:r>
                <a:endParaRPr lang="en-US" sz="1600" kern="0" dirty="0"/>
              </a:p>
            </p:txBody>
          </p:sp>
        </mc:Choice>
        <mc:Fallback xmlns="">
          <p:sp>
            <p:nvSpPr>
              <p:cNvPr id="6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423172"/>
                <a:ext cx="8229600" cy="4958156"/>
              </a:xfrm>
              <a:prstGeom prst="rect">
                <a:avLst/>
              </a:prstGeom>
              <a:blipFill rotWithShape="0">
                <a:blip r:embed="rId2"/>
                <a:stretch>
                  <a:fillRect t="-860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2"/>
          <p:cNvSpPr txBox="1">
            <a:spLocks/>
          </p:cNvSpPr>
          <p:nvPr/>
        </p:nvSpPr>
        <p:spPr>
          <a:xfrm>
            <a:off x="381000" y="685800"/>
            <a:ext cx="8367464" cy="65799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Formulation of UL MU Control Exchange Duration</a:t>
            </a:r>
            <a:endParaRPr lang="en-US" sz="2800" kern="0" dirty="0"/>
          </a:p>
        </p:txBody>
      </p:sp>
      <p:sp>
        <p:nvSpPr>
          <p:cNvPr id="10" name="Rectangular Callout 9"/>
          <p:cNvSpPr/>
          <p:nvPr/>
        </p:nvSpPr>
        <p:spPr>
          <a:xfrm>
            <a:off x="5828306" y="3949702"/>
            <a:ext cx="2782294" cy="986568"/>
          </a:xfrm>
          <a:prstGeom prst="wedgeRectCallout">
            <a:avLst>
              <a:gd name="adj1" fmla="val -60002"/>
              <a:gd name="adj2" fmla="val -9360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This is </a:t>
            </a:r>
            <a:r>
              <a:rPr lang="en-US" sz="1400" dirty="0" smtClean="0"/>
              <a:t>the upper </a:t>
            </a:r>
            <a:r>
              <a:rPr lang="en-US" sz="1400" dirty="0"/>
              <a:t>bound of Tc, meaning, if Tc is larger than this, there </a:t>
            </a:r>
            <a:r>
              <a:rPr lang="en-US" sz="1400" dirty="0" smtClean="0"/>
              <a:t>is no </a:t>
            </a:r>
            <a:r>
              <a:rPr lang="en-US" sz="1400" dirty="0"/>
              <a:t>throughput gain for MU over SU.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8365" y="2132856"/>
                <a:ext cx="5503866" cy="5765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𝑐𝑜𝑛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𝑎𝑐𝑘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(1−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sSubSup>
                        <m:sSub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365" y="2132856"/>
                <a:ext cx="5503866" cy="5765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555775" y="3284984"/>
                <a:ext cx="3172671" cy="357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&lt;(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𝑐𝑜𝑛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𝑎𝑐𝑘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𝑈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5" y="3284984"/>
                <a:ext cx="3172671" cy="357534"/>
              </a:xfrm>
              <a:prstGeom prst="rect">
                <a:avLst/>
              </a:prstGeom>
              <a:blipFill rotWithShape="0">
                <a:blip r:embed="rId6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Being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4 STAs with small MPDUs sending UL data by: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SU: sequentially transmitting data MPDUs using 802.11 CSMA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UL MU: concurrently transmitting data MPDUs using OFDMA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 STAs with small MPDUs sending UL data by: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SU: </a:t>
            </a:r>
            <a:r>
              <a:rPr lang="en-US" dirty="0" smtClean="0"/>
              <a:t>sequentially </a:t>
            </a:r>
            <a:r>
              <a:rPr lang="en-US" dirty="0"/>
              <a:t>transmitting </a:t>
            </a:r>
            <a:r>
              <a:rPr lang="en-US" dirty="0" smtClean="0"/>
              <a:t>data MPDUs </a:t>
            </a:r>
            <a:r>
              <a:rPr lang="en-US" dirty="0"/>
              <a:t>using 802.11 CSMA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UL MU: </a:t>
            </a:r>
            <a:r>
              <a:rPr lang="en-US" dirty="0" smtClean="0"/>
              <a:t>concurrently </a:t>
            </a:r>
            <a:r>
              <a:rPr lang="en-US" dirty="0"/>
              <a:t>transmitting </a:t>
            </a:r>
            <a:r>
              <a:rPr lang="en-US" dirty="0" smtClean="0"/>
              <a:t>data MPDUs </a:t>
            </a:r>
            <a:r>
              <a:rPr lang="en-US" dirty="0"/>
              <a:t>using </a:t>
            </a:r>
            <a:r>
              <a:rPr lang="en-US" dirty="0" smtClean="0"/>
              <a:t>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7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Assumptions for UL MU transmissions:</a:t>
            </a:r>
          </a:p>
          <a:p>
            <a:pPr lvl="1"/>
            <a:r>
              <a:rPr lang="en-US" kern="0" dirty="0" smtClean="0"/>
              <a:t>OFDMA</a:t>
            </a:r>
          </a:p>
          <a:p>
            <a:pPr lvl="1"/>
            <a:r>
              <a:rPr lang="en-US" kern="0" dirty="0" smtClean="0"/>
              <a:t>All the users have the same data packet size</a:t>
            </a:r>
          </a:p>
          <a:p>
            <a:pPr lvl="1"/>
            <a:r>
              <a:rPr lang="en-US" kern="0" dirty="0" smtClean="0"/>
              <a:t>All the users use the same MCS</a:t>
            </a:r>
          </a:p>
          <a:p>
            <a:r>
              <a:rPr lang="en-US" kern="0" dirty="0" smtClean="0"/>
              <a:t>Assumptions for SU transmissions:</a:t>
            </a:r>
          </a:p>
          <a:p>
            <a:pPr lvl="1"/>
            <a:r>
              <a:rPr lang="en-US" kern="0" dirty="0" smtClean="0"/>
              <a:t>The data packet size is the same as the UL MU transmission. </a:t>
            </a:r>
          </a:p>
          <a:p>
            <a:pPr lvl="1"/>
            <a:r>
              <a:rPr lang="en-US" kern="0" dirty="0" smtClean="0"/>
              <a:t>The MCS is the same as used in the UL MU transmission.</a:t>
            </a:r>
            <a:endParaRPr lang="en-US" kern="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Assumptions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82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815</Words>
  <Application>Microsoft Office PowerPoint</Application>
  <PresentationFormat>On-screen Show (4:3)</PresentationFormat>
  <Paragraphs>188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Theme</vt:lpstr>
      <vt:lpstr>Microsoft Word 97 - 2003 Document</vt:lpstr>
      <vt:lpstr>MAC Overhead Analysis of MU Transmissions </vt:lpstr>
      <vt:lpstr>PowerPoint Presentation</vt:lpstr>
      <vt:lpstr>Table of Contents</vt:lpstr>
      <vt:lpstr>Introduction</vt:lpstr>
      <vt:lpstr>PowerPoint Presentation</vt:lpstr>
      <vt:lpstr>PowerPoint Presentation</vt:lpstr>
      <vt:lpstr>PowerPoint Presentation</vt:lpstr>
      <vt:lpstr>Scenarios Being Considered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Draft: UL Overhead Analysis</dc:title>
  <dc:creator>Xiaofei.Wang@InterDigital.com</dc:creator>
  <cp:lastModifiedBy>Wang, Xiaofei (Clement)</cp:lastModifiedBy>
  <cp:revision>76</cp:revision>
  <cp:lastPrinted>1601-01-01T00:00:00Z</cp:lastPrinted>
  <dcterms:created xsi:type="dcterms:W3CDTF">2014-04-14T10:59:07Z</dcterms:created>
  <dcterms:modified xsi:type="dcterms:W3CDTF">2015-03-07T04:40:24Z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