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70" r:id="rId2"/>
    <p:sldId id="305" r:id="rId3"/>
    <p:sldId id="310" r:id="rId4"/>
    <p:sldId id="306" r:id="rId5"/>
    <p:sldId id="307" r:id="rId6"/>
    <p:sldId id="309" r:id="rId7"/>
    <p:sldId id="369" r:id="rId8"/>
    <p:sldId id="319" r:id="rId9"/>
    <p:sldId id="271" r:id="rId10"/>
    <p:sldId id="320" r:id="rId11"/>
    <p:sldId id="340" r:id="rId12"/>
    <p:sldId id="336" r:id="rId13"/>
    <p:sldId id="343" r:id="rId14"/>
    <p:sldId id="355" r:id="rId15"/>
    <p:sldId id="354" r:id="rId16"/>
    <p:sldId id="353" r:id="rId17"/>
    <p:sldId id="333" r:id="rId18"/>
    <p:sldId id="361" r:id="rId19"/>
    <p:sldId id="357" r:id="rId20"/>
    <p:sldId id="365" r:id="rId21"/>
    <p:sldId id="328" r:id="rId22"/>
    <p:sldId id="337" r:id="rId23"/>
    <p:sldId id="338" r:id="rId24"/>
    <p:sldId id="348" r:id="rId25"/>
    <p:sldId id="356" r:id="rId26"/>
    <p:sldId id="326" r:id="rId27"/>
    <p:sldId id="324" r:id="rId28"/>
    <p:sldId id="323" r:id="rId29"/>
    <p:sldId id="322" r:id="rId30"/>
    <p:sldId id="321" r:id="rId31"/>
    <p:sldId id="314" r:id="rId32"/>
    <p:sldId id="370" r:id="rId33"/>
    <p:sldId id="325" r:id="rId34"/>
    <p:sldId id="303" r:id="rId35"/>
    <p:sldId id="375" r:id="rId36"/>
    <p:sldId id="376" r:id="rId37"/>
    <p:sldId id="372" r:id="rId38"/>
    <p:sldId id="293" r:id="rId39"/>
    <p:sldId id="351" r:id="rId40"/>
    <p:sldId id="352" r:id="rId41"/>
    <p:sldId id="364" r:id="rId42"/>
    <p:sldId id="362" r:id="rId43"/>
    <p:sldId id="363" r:id="rId44"/>
    <p:sldId id="358" r:id="rId45"/>
    <p:sldId id="359" r:id="rId46"/>
    <p:sldId id="360" r:id="rId47"/>
    <p:sldId id="367" r:id="rId48"/>
    <p:sldId id="368" r:id="rId49"/>
    <p:sldId id="366" r:id="rId50"/>
    <p:sldId id="371" r:id="rId5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3" autoAdjust="0"/>
    <p:restoredTop sz="92105" autoAdjust="0"/>
  </p:normalViewPr>
  <p:slideViewPr>
    <p:cSldViewPr>
      <p:cViewPr>
        <p:scale>
          <a:sx n="70" d="100"/>
          <a:sy n="70" d="100"/>
        </p:scale>
        <p:origin x="-1428"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348"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7167394" y="6475413"/>
            <a:ext cx="1376531" cy="184666"/>
          </a:xfrm>
          <a:ln/>
        </p:spPr>
        <p:txBody>
          <a:bodyPr/>
          <a:lstStyle>
            <a:lvl1pPr>
              <a:defRPr/>
            </a:lvl1pPr>
          </a:lstStyle>
          <a:p>
            <a:pPr>
              <a:defRPr/>
            </a:pPr>
            <a:r>
              <a:rPr lang="en-US" altLang="ko-KR" dirty="0" smtClean="0"/>
              <a:t>Shahrnaz  Azizi, Intel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solidFill>
                  <a:schemeClr val="tx1"/>
                </a:solidFill>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4"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3"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2015 </a:t>
            </a:r>
            <a:endParaRPr lang="en-US" dirty="0"/>
          </a:p>
        </p:txBody>
      </p:sp>
      <p:sp>
        <p:nvSpPr>
          <p:cNvPr id="1029" name="Rectangle 5"/>
          <p:cNvSpPr>
            <a:spLocks noGrp="1" noChangeArrowheads="1"/>
          </p:cNvSpPr>
          <p:nvPr>
            <p:ph type="ftr" sz="quarter" idx="3"/>
          </p:nvPr>
        </p:nvSpPr>
        <p:spPr bwMode="auto">
          <a:xfrm>
            <a:off x="7244338" y="6475413"/>
            <a:ext cx="12995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Shahrnaz Azizi, Intel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802.11-15/0330r4</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Document2.docx"/></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3.bin"/><Relationship Id="rId7"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5.emf"/><Relationship Id="rId5" Type="http://schemas.openxmlformats.org/officeDocument/2006/relationships/image" Target="../media/image3.emf"/><Relationship Id="rId10" Type="http://schemas.openxmlformats.org/officeDocument/2006/relationships/package" Target="../embeddings/Microsoft_Word_Document5.docx"/><Relationship Id="rId4" Type="http://schemas.openxmlformats.org/officeDocument/2006/relationships/package" Target="../embeddings/Microsoft_Word_Document3.docx"/><Relationship Id="rId9" Type="http://schemas.openxmlformats.org/officeDocument/2006/relationships/oleObject" Target="../embeddings/oleObject5.bin"/></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Word_Document6.docx"/></Relationships>
</file>

<file path=ppt/slides/_rels/slide40.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1.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15.bin"/><Relationship Id="rId14" Type="http://schemas.openxmlformats.org/officeDocument/2006/relationships/image" Target="../media/image25.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package" Target="../embeddings/Microsoft_Word_Document7.docx"/></Relationships>
</file>

<file path=ppt/slides/_rels/slide50.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8.bin"/><Relationship Id="rId7" Type="http://schemas.openxmlformats.org/officeDocument/2006/relationships/package" Target="../embeddings/Microsoft_Word_Document9.docx"/><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11" Type="http://schemas.openxmlformats.org/officeDocument/2006/relationships/image" Target="../media/image10.emf"/><Relationship Id="rId5" Type="http://schemas.openxmlformats.org/officeDocument/2006/relationships/image" Target="../media/image8.emf"/><Relationship Id="rId10" Type="http://schemas.openxmlformats.org/officeDocument/2006/relationships/package" Target="../embeddings/Microsoft_Word_Document10.docx"/><Relationship Id="rId4" Type="http://schemas.openxmlformats.org/officeDocument/2006/relationships/package" Target="../embeddings/Microsoft_Word_Document8.docx"/><Relationship Id="rId9"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1.emf"/><Relationship Id="rId4" Type="http://schemas.openxmlformats.org/officeDocument/2006/relationships/package" Target="../embeddings/Microsoft_Word_Document11.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674914"/>
            <a:ext cx="7772400" cy="391886"/>
          </a:xfrm>
        </p:spPr>
        <p:txBody>
          <a:bodyPr/>
          <a:lstStyle/>
          <a:p>
            <a:r>
              <a:rPr lang="en-US" dirty="0" smtClean="0"/>
              <a:t>OFDMA Numerology and Structure</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066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2015-05-13</a:t>
            </a:r>
          </a:p>
        </p:txBody>
      </p:sp>
      <p:sp>
        <p:nvSpPr>
          <p:cNvPr id="8" name="Rectangle 12"/>
          <p:cNvSpPr>
            <a:spLocks noChangeArrowheads="1"/>
          </p:cNvSpPr>
          <p:nvPr/>
        </p:nvSpPr>
        <p:spPr bwMode="auto">
          <a:xfrm>
            <a:off x="514597" y="1447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8" name="Object 17"/>
          <p:cNvGraphicFramePr>
            <a:graphicFrameLocks noChangeAspect="1"/>
          </p:cNvGraphicFramePr>
          <p:nvPr>
            <p:extLst>
              <p:ext uri="{D42A27DB-BD31-4B8C-83A1-F6EECF244321}">
                <p14:modId xmlns:p14="http://schemas.microsoft.com/office/powerpoint/2010/main" val="820839506"/>
              </p:ext>
            </p:extLst>
          </p:nvPr>
        </p:nvGraphicFramePr>
        <p:xfrm>
          <a:off x="1674813" y="1603375"/>
          <a:ext cx="6448425" cy="4940300"/>
        </p:xfrm>
        <a:graphic>
          <a:graphicData uri="http://schemas.openxmlformats.org/presentationml/2006/ole">
            <mc:AlternateContent xmlns:mc="http://schemas.openxmlformats.org/markup-compatibility/2006">
              <mc:Choice xmlns:v="urn:schemas-microsoft-com:vml" Requires="v">
                <p:oleObj spid="_x0000_s10025" name="Document" r:id="rId4" imgW="6472247" imgH="4970026" progId="Word.Document.12">
                  <p:embed/>
                </p:oleObj>
              </mc:Choice>
              <mc:Fallback>
                <p:oleObj name="Document" r:id="rId4" imgW="6472247" imgH="4970026" progId="Word.Document.12">
                  <p:embed/>
                  <p:pic>
                    <p:nvPicPr>
                      <p:cNvPr id="0" name=""/>
                      <p:cNvPicPr/>
                      <p:nvPr/>
                    </p:nvPicPr>
                    <p:blipFill>
                      <a:blip r:embed="rId5"/>
                      <a:stretch>
                        <a:fillRect/>
                      </a:stretch>
                    </p:blipFill>
                    <p:spPr>
                      <a:xfrm>
                        <a:off x="1674813" y="1603375"/>
                        <a:ext cx="6448425" cy="4940300"/>
                      </a:xfrm>
                      <a:prstGeom prst="rect">
                        <a:avLst/>
                      </a:prstGeom>
                    </p:spPr>
                  </p:pic>
                </p:oleObj>
              </mc:Fallback>
            </mc:AlternateContent>
          </a:graphicData>
        </a:graphic>
      </p:graphicFrame>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normAutofit/>
          </a:bodyPr>
          <a:lstStyle/>
          <a:p>
            <a:r>
              <a:rPr lang="en-US" dirty="0" smtClean="0"/>
              <a:t>Discussions on the Granularity </a:t>
            </a:r>
            <a:r>
              <a:rPr lang="en-US" dirty="0"/>
              <a:t>of </a:t>
            </a:r>
            <a:r>
              <a:rPr lang="en-US" dirty="0" smtClean="0"/>
              <a:t>OFDMA</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There is a tradeoff in obtaining OFDMA gain with complexity:</a:t>
            </a:r>
            <a:endParaRPr lang="en-US" sz="1600" dirty="0"/>
          </a:p>
          <a:p>
            <a:pPr lvl="1"/>
            <a:r>
              <a:rPr lang="en-US" sz="1400" dirty="0"/>
              <a:t>On frequency selective fading channels, smaller resource </a:t>
            </a:r>
            <a:r>
              <a:rPr lang="en-US" sz="1400" dirty="0" smtClean="0"/>
              <a:t>unit </a:t>
            </a:r>
            <a:r>
              <a:rPr lang="en-US" sz="1400" dirty="0"/>
              <a:t>size provides higher gain, but at the expense of larger </a:t>
            </a:r>
            <a:r>
              <a:rPr lang="en-US" sz="1400" dirty="0" smtClean="0"/>
              <a:t>feedback and signaling overhead</a:t>
            </a:r>
            <a:endParaRPr lang="en-US" sz="1400" dirty="0"/>
          </a:p>
          <a:p>
            <a:pPr lvl="2"/>
            <a:r>
              <a:rPr lang="en-US" sz="1200" dirty="0"/>
              <a:t>The size of the smallest </a:t>
            </a:r>
            <a:r>
              <a:rPr lang="en-US" sz="1200" dirty="0" smtClean="0"/>
              <a:t>resource </a:t>
            </a:r>
            <a:r>
              <a:rPr lang="en-US" sz="1200" dirty="0"/>
              <a:t>unit </a:t>
            </a:r>
            <a:r>
              <a:rPr lang="en-US" sz="1200" dirty="0" smtClean="0"/>
              <a:t>should be selected  relative to </a:t>
            </a:r>
            <a:r>
              <a:rPr lang="en-US" sz="1200" dirty="0"/>
              <a:t>the </a:t>
            </a:r>
            <a:r>
              <a:rPr lang="en-US" sz="1200" dirty="0" smtClean="0"/>
              <a:t>channel coherence BW, which is quite </a:t>
            </a:r>
            <a:r>
              <a:rPr lang="en-US" sz="1200" dirty="0"/>
              <a:t>small especially for outdoor </a:t>
            </a:r>
            <a:r>
              <a:rPr lang="en-US" sz="1200" dirty="0" smtClean="0"/>
              <a:t>channels</a:t>
            </a:r>
          </a:p>
          <a:p>
            <a:pPr lvl="2"/>
            <a:r>
              <a:rPr lang="en-US" sz="1200" dirty="0" smtClean="0"/>
              <a:t>The larger the number of  users participating in the </a:t>
            </a:r>
            <a:r>
              <a:rPr lang="en-US" sz="1200" dirty="0"/>
              <a:t>OFDMA </a:t>
            </a:r>
            <a:r>
              <a:rPr lang="en-US" sz="1200" dirty="0" smtClean="0"/>
              <a:t>scheduling the higher the gain, </a:t>
            </a:r>
            <a:r>
              <a:rPr lang="en-US" sz="1200" dirty="0"/>
              <a:t>but </a:t>
            </a:r>
            <a:r>
              <a:rPr lang="en-US" sz="1200" dirty="0" smtClean="0"/>
              <a:t>this requires larger scheduling/grouping complexity</a:t>
            </a:r>
          </a:p>
          <a:p>
            <a:pPr lvl="2"/>
            <a:endParaRPr lang="en-US" sz="1200" dirty="0" smtClean="0"/>
          </a:p>
          <a:p>
            <a:r>
              <a:rPr lang="en-US" sz="1600" dirty="0" smtClean="0"/>
              <a:t>It was agreed to use 4x OFDM symbol duration in 11ax [5,6] as follows</a:t>
            </a:r>
            <a:endParaRPr lang="en-US" sz="1400" dirty="0"/>
          </a:p>
          <a:p>
            <a:pPr lvl="1"/>
            <a:r>
              <a:rPr lang="en-US" sz="1400" dirty="0" smtClean="0"/>
              <a:t>11ax has duration </a:t>
            </a:r>
            <a:r>
              <a:rPr lang="en-US" sz="1400" dirty="0"/>
              <a:t>12.8 us </a:t>
            </a:r>
            <a:r>
              <a:rPr lang="en-US" sz="1400" dirty="0" smtClean="0"/>
              <a:t>(without CP) based </a:t>
            </a:r>
            <a:r>
              <a:rPr lang="en-US" sz="1400" dirty="0"/>
              <a:t>on a 256 FFT in 20 </a:t>
            </a:r>
            <a:r>
              <a:rPr lang="en-US" sz="1400" dirty="0" smtClean="0"/>
              <a:t>MHz,  512 </a:t>
            </a:r>
            <a:r>
              <a:rPr lang="en-US" sz="1400" dirty="0"/>
              <a:t>FFT in 40 MHz, 1024 FFT in 80 MHz/80+80 MHz and 2048 FFT in 160 </a:t>
            </a:r>
            <a:r>
              <a:rPr lang="en-US" sz="1400" dirty="0" smtClean="0"/>
              <a:t>MHz</a:t>
            </a:r>
          </a:p>
          <a:p>
            <a:pPr lvl="1"/>
            <a:r>
              <a:rPr lang="en-US" sz="1400" dirty="0" smtClean="0"/>
              <a:t>4x </a:t>
            </a:r>
            <a:r>
              <a:rPr lang="en-US" sz="1400" dirty="0"/>
              <a:t>symbol duration allows better granularity for </a:t>
            </a:r>
            <a:r>
              <a:rPr lang="en-US" sz="1400" dirty="0" smtClean="0"/>
              <a:t>OFDMA</a:t>
            </a:r>
          </a:p>
          <a:p>
            <a:pPr lvl="2"/>
            <a:r>
              <a:rPr lang="en-US" sz="1200" dirty="0"/>
              <a:t>There are more number of tones in a given OFDMA bandwidth</a:t>
            </a:r>
          </a:p>
          <a:p>
            <a:pPr marL="457200" lvl="1" indent="0">
              <a:buNone/>
            </a:pPr>
            <a:endParaRPr lang="en-US" sz="1400" dirty="0" smtClean="0"/>
          </a:p>
          <a:p>
            <a:pPr lvl="1"/>
            <a:endParaRPr lang="en-US" sz="1400" dirty="0" smtClean="0"/>
          </a:p>
          <a:p>
            <a:pPr lvl="1"/>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10</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521374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Selection of the Smallest OFDMA Resource Unit</a:t>
            </a:r>
            <a:endParaRPr lang="ko-KR" altLang="en-US" dirty="0"/>
          </a:p>
        </p:txBody>
      </p:sp>
      <p:sp>
        <p:nvSpPr>
          <p:cNvPr id="5" name="바닥글 개체 틀 4"/>
          <p:cNvSpPr>
            <a:spLocks noGrp="1"/>
          </p:cNvSpPr>
          <p:nvPr>
            <p:ph type="ftr" sz="quarter" idx="11"/>
          </p:nvPr>
        </p:nvSpPr>
        <p:spPr>
          <a:xfrm>
            <a:off x="6796652" y="6475413"/>
            <a:ext cx="1747273" cy="184666"/>
          </a:xfrm>
        </p:spPr>
        <p:txBody>
          <a:bodyPr/>
          <a:lstStyle/>
          <a:p>
            <a:pPr>
              <a:defRPr/>
            </a:pPr>
            <a:r>
              <a:rPr lang="en-US" altLang="ko-KR" dirty="0"/>
              <a:t>S.Azizi, Intel, J. Choi, LGE </a:t>
            </a:r>
          </a:p>
        </p:txBody>
      </p:sp>
      <p:sp>
        <p:nvSpPr>
          <p:cNvPr id="6" name="슬라이드 번호 개체 틀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11</a:t>
            </a:fld>
            <a:endParaRPr lang="en-US" dirty="0"/>
          </a:p>
        </p:txBody>
      </p:sp>
      <p:sp>
        <p:nvSpPr>
          <p:cNvPr id="14" name="Content Placeholder 2"/>
          <p:cNvSpPr txBox="1">
            <a:spLocks/>
          </p:cNvSpPr>
          <p:nvPr/>
        </p:nvSpPr>
        <p:spPr bwMode="auto">
          <a:xfrm>
            <a:off x="190500" y="1371599"/>
            <a:ext cx="8153400" cy="160020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smtClean="0"/>
              <a:t>Simulations are performed to evaluate the spectrum efficiency  vs. selection of  the smallest OFDMA resource unit</a:t>
            </a:r>
          </a:p>
          <a:p>
            <a:pPr lvl="1"/>
            <a:r>
              <a:rPr lang="en-US" sz="1400" dirty="0"/>
              <a:t>Evaluation assumption is provided in the </a:t>
            </a:r>
            <a:r>
              <a:rPr lang="en-US" sz="1400" dirty="0" smtClean="0"/>
              <a:t>Appendix-A</a:t>
            </a:r>
            <a:endParaRPr lang="en-US" sz="1600" kern="0" dirty="0"/>
          </a:p>
          <a:p>
            <a:r>
              <a:rPr lang="en-US" sz="1600" kern="0" dirty="0" smtClean="0"/>
              <a:t>It is observed that </a:t>
            </a:r>
            <a:r>
              <a:rPr lang="en-US" sz="1600" kern="0" dirty="0"/>
              <a:t>s</a:t>
            </a:r>
            <a:r>
              <a:rPr lang="en-US" sz="1600" kern="0" dirty="0" smtClean="0"/>
              <a:t>pectrum </a:t>
            </a:r>
            <a:r>
              <a:rPr lang="en-US" sz="1600" kern="0" dirty="0"/>
              <a:t>efficiency starts to go down from the point of 2.5MHz </a:t>
            </a:r>
            <a:r>
              <a:rPr lang="en-US" sz="1600" kern="0" dirty="0" smtClean="0"/>
              <a:t>RU </a:t>
            </a:r>
            <a:r>
              <a:rPr lang="en-US" sz="1600" kern="0" dirty="0"/>
              <a:t>size =&gt; </a:t>
            </a:r>
            <a:r>
              <a:rPr lang="en-US" sz="1600" kern="0" dirty="0" smtClean="0"/>
              <a:t>The size of the smallest OFDMA resource unit needs to be smaller than 2.5MHz</a:t>
            </a:r>
          </a:p>
          <a:p>
            <a:pPr marL="0" indent="0">
              <a:buNone/>
            </a:pPr>
            <a:endParaRPr lang="en-US" sz="1600" kern="0" dirty="0"/>
          </a:p>
        </p:txBody>
      </p:sp>
      <p:grpSp>
        <p:nvGrpSpPr>
          <p:cNvPr id="34" name="그룹 6"/>
          <p:cNvGrpSpPr/>
          <p:nvPr/>
        </p:nvGrpSpPr>
        <p:grpSpPr>
          <a:xfrm>
            <a:off x="0" y="3155950"/>
            <a:ext cx="9144000" cy="3244850"/>
            <a:chOff x="0" y="3155950"/>
            <a:chExt cx="9144000" cy="3244850"/>
          </a:xfrm>
        </p:grpSpPr>
        <p:pic>
          <p:nvPicPr>
            <p:cNvPr id="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직사각형 10"/>
            <p:cNvSpPr/>
            <p:nvPr/>
          </p:nvSpPr>
          <p:spPr bwMode="auto">
            <a:xfrm>
              <a:off x="2907308" y="3396079"/>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직사각형 11"/>
            <p:cNvSpPr/>
            <p:nvPr/>
          </p:nvSpPr>
          <p:spPr bwMode="auto">
            <a:xfrm>
              <a:off x="7176988" y="3393375"/>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2"/>
            <p:cNvSpPr/>
            <p:nvPr/>
          </p:nvSpPr>
          <p:spPr bwMode="auto">
            <a:xfrm>
              <a:off x="1524000" y="3155950"/>
              <a:ext cx="6096000" cy="19685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grpSp>
      <p:sp>
        <p:nvSpPr>
          <p:cNvPr id="40" name="TextBox 39"/>
          <p:cNvSpPr txBox="1"/>
          <p:nvPr/>
        </p:nvSpPr>
        <p:spPr>
          <a:xfrm>
            <a:off x="1703848" y="3152001"/>
            <a:ext cx="1725152" cy="276999"/>
          </a:xfrm>
          <a:prstGeom prst="rect">
            <a:avLst/>
          </a:prstGeom>
          <a:noFill/>
        </p:spPr>
        <p:txBody>
          <a:bodyPr wrap="none" rtlCol="0">
            <a:spAutoFit/>
          </a:bodyPr>
          <a:lstStyle/>
          <a:p>
            <a:r>
              <a:rPr lang="en-US" altLang="ko-KR" dirty="0" smtClean="0"/>
              <a:t>Indoor channel, 256 FFT</a:t>
            </a:r>
            <a:endParaRPr lang="ko-KR" altLang="en-US" dirty="0"/>
          </a:p>
        </p:txBody>
      </p:sp>
      <p:sp>
        <p:nvSpPr>
          <p:cNvPr id="41" name="TextBox 40"/>
          <p:cNvSpPr txBox="1"/>
          <p:nvPr/>
        </p:nvSpPr>
        <p:spPr>
          <a:xfrm>
            <a:off x="5943600" y="3147950"/>
            <a:ext cx="1827744" cy="276999"/>
          </a:xfrm>
          <a:prstGeom prst="rect">
            <a:avLst/>
          </a:prstGeom>
          <a:noFill/>
        </p:spPr>
        <p:txBody>
          <a:bodyPr wrap="none" rtlCol="0">
            <a:spAutoFit/>
          </a:bodyPr>
          <a:lstStyle/>
          <a:p>
            <a:r>
              <a:rPr lang="en-US" altLang="ko-KR" dirty="0" smtClean="0"/>
              <a:t>Outdoor channel, 256 FFT</a:t>
            </a:r>
            <a:endParaRPr lang="ko-KR" altLang="en-US" dirty="0"/>
          </a:p>
        </p:txBody>
      </p:sp>
      <p:sp>
        <p:nvSpPr>
          <p:cNvPr id="42" name="직사각형 12"/>
          <p:cNvSpPr/>
          <p:nvPr/>
        </p:nvSpPr>
        <p:spPr bwMode="auto">
          <a:xfrm>
            <a:off x="1981200" y="6236525"/>
            <a:ext cx="5195788" cy="1524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1594262" y="6174225"/>
            <a:ext cx="1670650" cy="276999"/>
          </a:xfrm>
          <a:prstGeom prst="rect">
            <a:avLst/>
          </a:prstGeom>
          <a:noFill/>
        </p:spPr>
        <p:txBody>
          <a:bodyPr wrap="none" rtlCol="0">
            <a:spAutoFit/>
          </a:bodyPr>
          <a:lstStyle/>
          <a:p>
            <a:r>
              <a:rPr lang="en-US" altLang="ko-KR" dirty="0" smtClean="0"/>
              <a:t>Resource unit (RU) size</a:t>
            </a:r>
            <a:endParaRPr lang="ko-KR" altLang="en-US" dirty="0"/>
          </a:p>
        </p:txBody>
      </p:sp>
      <p:sp>
        <p:nvSpPr>
          <p:cNvPr id="44" name="TextBox 43"/>
          <p:cNvSpPr txBox="1"/>
          <p:nvPr/>
        </p:nvSpPr>
        <p:spPr>
          <a:xfrm>
            <a:off x="5943600" y="6172200"/>
            <a:ext cx="1670650" cy="276999"/>
          </a:xfrm>
          <a:prstGeom prst="rect">
            <a:avLst/>
          </a:prstGeom>
          <a:noFill/>
        </p:spPr>
        <p:txBody>
          <a:bodyPr wrap="none" rtlCol="0">
            <a:spAutoFit/>
          </a:bodyPr>
          <a:lstStyle/>
          <a:p>
            <a:r>
              <a:rPr lang="en-US" altLang="ko-KR" dirty="0" smtClean="0"/>
              <a:t>Resource unit (RU) size</a:t>
            </a:r>
            <a:endParaRPr lang="ko-KR" altLang="en-US" dirty="0"/>
          </a:p>
        </p:txBody>
      </p:sp>
      <p:sp>
        <p:nvSpPr>
          <p:cNvPr id="1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389872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(1/2)</a:t>
            </a:r>
            <a:endParaRPr lang="en-US" dirty="0"/>
          </a:p>
        </p:txBody>
      </p:sp>
      <p:sp>
        <p:nvSpPr>
          <p:cNvPr id="3" name="Content Placeholder 2"/>
          <p:cNvSpPr>
            <a:spLocks noGrp="1"/>
          </p:cNvSpPr>
          <p:nvPr>
            <p:ph idx="1"/>
          </p:nvPr>
        </p:nvSpPr>
        <p:spPr>
          <a:xfrm>
            <a:off x="685800" y="1295400"/>
            <a:ext cx="8153400" cy="5105400"/>
          </a:xfrm>
        </p:spPr>
        <p:txBody>
          <a:bodyPr>
            <a:normAutofit fontScale="92500" lnSpcReduction="20000"/>
          </a:bodyPr>
          <a:lstStyle/>
          <a:p>
            <a:endParaRPr lang="en-US" sz="1600" dirty="0" smtClean="0"/>
          </a:p>
          <a:p>
            <a:r>
              <a:rPr lang="en-US" sz="1600" dirty="0" smtClean="0"/>
              <a:t>Simple</a:t>
            </a:r>
            <a:r>
              <a:rPr lang="en-US" sz="1600" dirty="0"/>
              <a:t> </a:t>
            </a:r>
            <a:r>
              <a:rPr lang="en-US" sz="1600" dirty="0" smtClean="0"/>
              <a:t>design</a:t>
            </a:r>
          </a:p>
          <a:p>
            <a:pPr lvl="1"/>
            <a:r>
              <a:rPr lang="en-US" sz="1400" dirty="0"/>
              <a:t>Simple for implementation, testing, scheduling and sub-band </a:t>
            </a:r>
            <a:r>
              <a:rPr lang="en-US" sz="1400" dirty="0" smtClean="0"/>
              <a:t>feedback</a:t>
            </a:r>
          </a:p>
          <a:p>
            <a:pPr lvl="1"/>
            <a:r>
              <a:rPr lang="en-US" sz="1400" dirty="0" smtClean="0"/>
              <a:t>Ability to create a limited number of modes and/or </a:t>
            </a:r>
            <a:r>
              <a:rPr lang="en-US" sz="1400" dirty="0"/>
              <a:t>user </a:t>
            </a:r>
            <a:r>
              <a:rPr lang="en-US" sz="1400" dirty="0" smtClean="0"/>
              <a:t>assignments</a:t>
            </a:r>
          </a:p>
          <a:p>
            <a:endParaRPr lang="en-US" sz="1600" dirty="0" smtClean="0"/>
          </a:p>
          <a:p>
            <a:r>
              <a:rPr lang="en-US" altLang="ko-KR" sz="1600" dirty="0"/>
              <a:t>Reuse </a:t>
            </a:r>
            <a:r>
              <a:rPr lang="en-US" altLang="ko-KR" sz="1600" dirty="0" smtClean="0"/>
              <a:t>of existing </a:t>
            </a:r>
            <a:r>
              <a:rPr lang="en-US" altLang="ko-KR" sz="1600" dirty="0"/>
              <a:t>design and hardware blocks of 802.11 </a:t>
            </a:r>
            <a:r>
              <a:rPr lang="en-US" altLang="ko-KR" sz="1600" dirty="0" smtClean="0"/>
              <a:t>alphabets</a:t>
            </a:r>
            <a:endParaRPr lang="en-US" altLang="ko-KR" sz="1600" dirty="0"/>
          </a:p>
          <a:p>
            <a:pPr marL="857250" lvl="2" indent="0">
              <a:buNone/>
            </a:pPr>
            <a:endParaRPr lang="en-US" altLang="ko-KR" sz="1200" dirty="0"/>
          </a:p>
          <a:p>
            <a:r>
              <a:rPr lang="en-US" sz="1600" dirty="0" smtClean="0"/>
              <a:t>Consistency</a:t>
            </a:r>
          </a:p>
          <a:p>
            <a:pPr lvl="1"/>
            <a:r>
              <a:rPr lang="en-US" sz="1400" dirty="0" smtClean="0"/>
              <a:t>Consistent tone use for 2.4GHz and 5GHz bands</a:t>
            </a:r>
          </a:p>
          <a:p>
            <a:pPr lvl="1"/>
            <a:r>
              <a:rPr lang="en-US" sz="1400" dirty="0" smtClean="0"/>
              <a:t>Consistent </a:t>
            </a:r>
            <a:r>
              <a:rPr lang="en-US" sz="1400" dirty="0"/>
              <a:t>tone use for 20/40BW: easy feedback</a:t>
            </a:r>
          </a:p>
          <a:p>
            <a:pPr lvl="2"/>
            <a:r>
              <a:rPr lang="en-US" sz="1200" dirty="0" smtClean="0"/>
              <a:t>And consistent with 80MHz BW</a:t>
            </a:r>
          </a:p>
          <a:p>
            <a:endParaRPr lang="en-US" sz="1600" dirty="0" smtClean="0"/>
          </a:p>
          <a:p>
            <a:r>
              <a:rPr lang="en-US" sz="1600" dirty="0"/>
              <a:t>Good packing efficiency</a:t>
            </a:r>
          </a:p>
          <a:p>
            <a:pPr lvl="1"/>
            <a:r>
              <a:rPr lang="en-US" sz="1400" dirty="0"/>
              <a:t>Minimize leftover tones as well as proper guard/DC tone setting depending on BWs</a:t>
            </a:r>
          </a:p>
          <a:p>
            <a:pPr lvl="1"/>
            <a:r>
              <a:rPr lang="en-US" altLang="ko-KR" sz="1400" dirty="0"/>
              <a:t>Need to resolve following problems</a:t>
            </a:r>
          </a:p>
          <a:p>
            <a:pPr lvl="2"/>
            <a:r>
              <a:rPr lang="en-US" altLang="ko-KR" sz="1200" dirty="0"/>
              <a:t>Very difficult to get 100% packing efficiency unless the resource unit is very small </a:t>
            </a:r>
          </a:p>
          <a:p>
            <a:pPr lvl="2"/>
            <a:r>
              <a:rPr lang="en-US" altLang="ko-KR" sz="1200" dirty="0"/>
              <a:t>Also inefficient to use only one small unit because number of pilots grows linearly</a:t>
            </a:r>
          </a:p>
          <a:p>
            <a:pPr marL="457200" lvl="1" indent="0">
              <a:buNone/>
            </a:pPr>
            <a:endParaRPr lang="en-US" sz="1400" dirty="0" smtClean="0"/>
          </a:p>
          <a:p>
            <a:r>
              <a:rPr lang="en-US" altLang="ko-KR" sz="1600" dirty="0"/>
              <a:t>Commonality between DL and UL resource unit</a:t>
            </a:r>
          </a:p>
          <a:p>
            <a:pPr lvl="1"/>
            <a:r>
              <a:rPr lang="en-US" altLang="ko-KR" sz="1400" dirty="0"/>
              <a:t>Minimize implementation, enabling a soft AP acting by a non-AP STA</a:t>
            </a:r>
          </a:p>
          <a:p>
            <a:pPr lvl="1"/>
            <a:r>
              <a:rPr lang="en-US" altLang="ko-KR" sz="1400" dirty="0"/>
              <a:t>Common design in terms of </a:t>
            </a:r>
          </a:p>
          <a:p>
            <a:pPr lvl="2"/>
            <a:r>
              <a:rPr lang="en-US" altLang="ko-KR" sz="1200" dirty="0"/>
              <a:t>Resource granularity size</a:t>
            </a:r>
          </a:p>
          <a:p>
            <a:pPr lvl="2"/>
            <a:r>
              <a:rPr lang="en-US" altLang="ko-KR" sz="1200" dirty="0"/>
              <a:t>Pilot location and portion within a resource unit</a:t>
            </a:r>
          </a:p>
          <a:p>
            <a:pPr lvl="3"/>
            <a:r>
              <a:rPr lang="en-US" altLang="ko-KR" sz="1200" dirty="0"/>
              <a:t>Pilot tone locations agnostic to BW and specific tone assignments</a:t>
            </a:r>
          </a:p>
          <a:p>
            <a:endParaRPr lang="en-US" altLang="ko-KR" sz="1600" dirty="0"/>
          </a:p>
          <a:p>
            <a:pPr marL="457200" lvl="1" indent="0">
              <a:buNone/>
            </a:pPr>
            <a:endParaRPr lang="en-US" sz="14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12</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033999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(2/2)</a:t>
            </a:r>
            <a:endParaRPr lang="en-US" dirty="0"/>
          </a:p>
        </p:txBody>
      </p:sp>
      <p:sp>
        <p:nvSpPr>
          <p:cNvPr id="3" name="Content Placeholder 2"/>
          <p:cNvSpPr>
            <a:spLocks noGrp="1"/>
          </p:cNvSpPr>
          <p:nvPr>
            <p:ph idx="1"/>
          </p:nvPr>
        </p:nvSpPr>
        <p:spPr>
          <a:xfrm>
            <a:off x="685800" y="1295400"/>
            <a:ext cx="8153400" cy="4876800"/>
          </a:xfrm>
        </p:spPr>
        <p:txBody>
          <a:bodyPr>
            <a:normAutofit/>
          </a:bodyPr>
          <a:lstStyle/>
          <a:p>
            <a:pPr marL="457200" lvl="1" indent="0">
              <a:buNone/>
            </a:pPr>
            <a:endParaRPr lang="en-US" sz="1400" dirty="0"/>
          </a:p>
          <a:p>
            <a:r>
              <a:rPr lang="en-US" altLang="ko-KR" sz="1600" dirty="0"/>
              <a:t>Based on </a:t>
            </a:r>
            <a:r>
              <a:rPr lang="en-US" altLang="ko-KR" sz="1600" dirty="0" smtClean="0"/>
              <a:t>the criteria  mentioned in the previous slide, the following block sizes are considered </a:t>
            </a:r>
          </a:p>
          <a:p>
            <a:pPr lvl="1"/>
            <a:r>
              <a:rPr lang="en-US" altLang="ko-KR" sz="1400" dirty="0" smtClean="0"/>
              <a:t>Reuse 26-tone block as </a:t>
            </a:r>
            <a:r>
              <a:rPr lang="en-US" altLang="ko-KR" sz="1400" dirty="0"/>
              <a:t>defined in </a:t>
            </a:r>
            <a:r>
              <a:rPr lang="en-US" altLang="ko-KR" sz="1400" dirty="0" smtClean="0"/>
              <a:t>11ah</a:t>
            </a:r>
            <a:endParaRPr lang="en-US" altLang="ko-KR" sz="1400" dirty="0"/>
          </a:p>
          <a:p>
            <a:pPr lvl="2"/>
            <a:r>
              <a:rPr lang="en-US" altLang="ko-KR" sz="1200" dirty="0"/>
              <a:t>Mainly to support short/medium packets with many users</a:t>
            </a:r>
          </a:p>
          <a:p>
            <a:pPr lvl="1"/>
            <a:r>
              <a:rPr lang="en-US" altLang="ko-KR" sz="1400" dirty="0" smtClean="0"/>
              <a:t>Reuse 52-tone or 56-tone blocks from 11a/g  or 11n/ac20MHz</a:t>
            </a:r>
          </a:p>
          <a:p>
            <a:pPr lvl="1"/>
            <a:r>
              <a:rPr lang="en-US" altLang="ko-KR" sz="1400" dirty="0" smtClean="0"/>
              <a:t>Define a 10MHz block that would be similar to the existing 11n/ac 40MHz</a:t>
            </a:r>
            <a:endParaRPr lang="en-US" altLang="ko-KR" sz="1400" dirty="0"/>
          </a:p>
          <a:p>
            <a:pPr lvl="1"/>
            <a:r>
              <a:rPr lang="en-US" altLang="ko-KR" sz="1400" dirty="0"/>
              <a:t>Reuse </a:t>
            </a:r>
            <a:r>
              <a:rPr lang="en-US" altLang="ko-KR" sz="1400" dirty="0" smtClean="0"/>
              <a:t>242- tone block as </a:t>
            </a:r>
            <a:r>
              <a:rPr lang="en-US" altLang="ko-KR" sz="1400" dirty="0"/>
              <a:t>defined in </a:t>
            </a:r>
            <a:r>
              <a:rPr lang="en-US" altLang="ko-KR" sz="1400" dirty="0" smtClean="0"/>
              <a:t>11ac</a:t>
            </a:r>
          </a:p>
          <a:p>
            <a:r>
              <a:rPr lang="en-US" altLang="ko-KR" sz="1600" dirty="0" smtClean="0"/>
              <a:t>Packing efficiency and number of leftover tones are analyzed for variety of combinations of  the considered resource units on 20/40 and 80MHz bandwidth</a:t>
            </a:r>
          </a:p>
          <a:p>
            <a:pPr lvl="1"/>
            <a:r>
              <a:rPr lang="en-US" altLang="ko-KR" sz="1400" dirty="0" smtClean="0"/>
              <a:t>The next slide proposes an OFDMA resource units that </a:t>
            </a:r>
          </a:p>
          <a:p>
            <a:pPr lvl="2"/>
            <a:r>
              <a:rPr lang="en-US" altLang="ko-KR" sz="1200" dirty="0" smtClean="0"/>
              <a:t>maximizes reuse of existing architecture while minimizes leftover tones</a:t>
            </a:r>
          </a:p>
          <a:p>
            <a:pPr lvl="2"/>
            <a:r>
              <a:rPr lang="en-US" altLang="ko-KR" sz="1200" dirty="0" smtClean="0"/>
              <a:t>can be extended to 40/80 and 160 MHz</a:t>
            </a:r>
          </a:p>
          <a:p>
            <a:pPr lvl="1"/>
            <a:endParaRPr lang="en-US" sz="16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13</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276022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smtClean="0"/>
              <a:t>The Proposed Resource Units in 20MHz BW</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The proposed resource units have the following sizes</a:t>
            </a:r>
          </a:p>
          <a:p>
            <a:pPr lvl="1"/>
            <a:r>
              <a:rPr lang="en-US" sz="1400" dirty="0" smtClean="0"/>
              <a:t>26-tone with 2 pilots </a:t>
            </a:r>
          </a:p>
          <a:p>
            <a:pPr lvl="1"/>
            <a:r>
              <a:rPr lang="en-US" sz="1400" dirty="0" smtClean="0"/>
              <a:t>52-tone with 4 pilots</a:t>
            </a:r>
          </a:p>
          <a:p>
            <a:pPr lvl="1"/>
            <a:r>
              <a:rPr lang="en-US" sz="1400" dirty="0" smtClean="0"/>
              <a:t>106-tone with </a:t>
            </a:r>
            <a:r>
              <a:rPr lang="en-US" sz="1400" dirty="0"/>
              <a:t>4 </a:t>
            </a:r>
            <a:r>
              <a:rPr lang="en-US" sz="1400" dirty="0" smtClean="0"/>
              <a:t>pilots </a:t>
            </a:r>
            <a:endParaRPr lang="en-US" sz="1400" dirty="0"/>
          </a:p>
          <a:p>
            <a:pPr lvl="1"/>
            <a:r>
              <a:rPr lang="en-US" sz="1400" dirty="0" smtClean="0"/>
              <a:t>242-tone with 8 pilots </a:t>
            </a:r>
          </a:p>
          <a:p>
            <a:pPr lvl="1"/>
            <a:endParaRPr lang="en-US" sz="1400" dirty="0" smtClean="0"/>
          </a:p>
          <a:p>
            <a:pPr lvl="1"/>
            <a:endParaRPr lang="en-US" sz="1400" dirty="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14</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263291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a:t>Discussions on Choice of  Resource </a:t>
            </a:r>
            <a:r>
              <a:rPr lang="en-US" dirty="0" smtClean="0"/>
              <a:t>Units</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The following lists the rationales behind the proposed </a:t>
            </a:r>
            <a:r>
              <a:rPr lang="en-US" sz="1600" dirty="0" smtClean="0"/>
              <a:t>resource units</a:t>
            </a:r>
            <a:endParaRPr lang="en-US" sz="1600" dirty="0"/>
          </a:p>
          <a:p>
            <a:pPr lvl="1"/>
            <a:r>
              <a:rPr lang="en-US" sz="1400" dirty="0"/>
              <a:t> The two smallest units of 26-tone and 52-tone have 2 pilots and 4 pilots, respectively, as in current 11ah 1MHz and 11a/g 20MHz with 24 data and 48 data for </a:t>
            </a:r>
            <a:r>
              <a:rPr lang="en-US" sz="1400" dirty="0" smtClean="0"/>
              <a:t>uniformity</a:t>
            </a:r>
          </a:p>
          <a:p>
            <a:pPr lvl="2"/>
            <a:r>
              <a:rPr lang="en-US" sz="1200" dirty="0" smtClean="0"/>
              <a:t>Why picking 52-tone from 11a/g and not 56-tone from 11n/ac?</a:t>
            </a:r>
          </a:p>
          <a:p>
            <a:pPr lvl="3"/>
            <a:r>
              <a:rPr lang="en-US" sz="1200" dirty="0" smtClean="0"/>
              <a:t>52-tone </a:t>
            </a:r>
            <a:r>
              <a:rPr lang="en-US" sz="1200" dirty="0"/>
              <a:t>allows </a:t>
            </a:r>
            <a:r>
              <a:rPr lang="en-US" sz="1200" dirty="0" smtClean="0"/>
              <a:t>256 QAM rate 5/6 with BCC while as </a:t>
            </a:r>
            <a:r>
              <a:rPr lang="en-US" sz="1200" dirty="0"/>
              <a:t>in 11ac, 256 QAM rate 5/6 cannot be used in 56-tone </a:t>
            </a:r>
            <a:endParaRPr lang="en-US" sz="1200" dirty="0" smtClean="0"/>
          </a:p>
          <a:p>
            <a:pPr lvl="3"/>
            <a:r>
              <a:rPr lang="en-US" sz="1200" dirty="0" smtClean="0"/>
              <a:t>52-tone is a multiple of 26-tone that allows a nice alignment among OFDMA assignments</a:t>
            </a:r>
            <a:endParaRPr lang="en-US" sz="1200" dirty="0"/>
          </a:p>
          <a:p>
            <a:pPr marL="857250" lvl="2" indent="0">
              <a:buNone/>
            </a:pPr>
            <a:endParaRPr lang="en-US" sz="1200" dirty="0"/>
          </a:p>
          <a:p>
            <a:pPr lvl="1"/>
            <a:r>
              <a:rPr lang="en-US" sz="1400" dirty="0"/>
              <a:t>The third unit </a:t>
            </a:r>
            <a:r>
              <a:rPr lang="en-US" sz="1400" dirty="0" smtClean="0"/>
              <a:t>has </a:t>
            </a:r>
            <a:r>
              <a:rPr lang="en-US" sz="1400" dirty="0"/>
              <a:t>102 data </a:t>
            </a:r>
            <a:r>
              <a:rPr lang="en-US" sz="1400" dirty="0" smtClean="0"/>
              <a:t>plus 4 </a:t>
            </a:r>
            <a:r>
              <a:rPr lang="en-US" sz="1400" dirty="0"/>
              <a:t>pilots. It is similar to legacy 11ac 40MHz, with </a:t>
            </a:r>
            <a:r>
              <a:rPr lang="en-US" sz="1400" dirty="0" smtClean="0"/>
              <a:t>a small change of replacing </a:t>
            </a:r>
            <a:r>
              <a:rPr lang="en-US" sz="1400" dirty="0"/>
              <a:t>Ncol=18 with </a:t>
            </a:r>
            <a:r>
              <a:rPr lang="en-US" sz="1400" dirty="0" err="1" smtClean="0"/>
              <a:t>Ncol</a:t>
            </a:r>
            <a:r>
              <a:rPr lang="en-US" sz="1400" dirty="0" smtClean="0"/>
              <a:t>=17</a:t>
            </a:r>
          </a:p>
          <a:p>
            <a:pPr lvl="2"/>
            <a:r>
              <a:rPr lang="en-US" sz="1200" dirty="0" smtClean="0"/>
              <a:t>Appendix-B shows the  results of simulation studies  performed to select  number of pilots  (2 to 6)  for  the 102-data tone unit </a:t>
            </a:r>
            <a:endParaRPr lang="en-US" sz="1200" dirty="0"/>
          </a:p>
          <a:p>
            <a:pPr lvl="3"/>
            <a:r>
              <a:rPr lang="en-US" sz="1200" dirty="0" smtClean="0"/>
              <a:t>It can be seen that using </a:t>
            </a:r>
            <a:r>
              <a:rPr lang="en-US" sz="1200" dirty="0"/>
              <a:t>only 2 pilot tones can lead to significant SNR losses, the performance with 4-6 pilots is similar with some loss for 3 pilots in </a:t>
            </a:r>
            <a:r>
              <a:rPr lang="en-US" sz="1200" dirty="0" smtClean="0"/>
              <a:t>certain </a:t>
            </a:r>
            <a:r>
              <a:rPr lang="en-US" sz="1200" dirty="0"/>
              <a:t>cases </a:t>
            </a:r>
          </a:p>
          <a:p>
            <a:pPr lvl="2"/>
            <a:endParaRPr lang="en-US" sz="1200" dirty="0"/>
          </a:p>
          <a:p>
            <a:pPr lvl="1"/>
            <a:r>
              <a:rPr lang="en-US" sz="1400" dirty="0"/>
              <a:t>The fourth unit of 242-tone is as in 11ac </a:t>
            </a:r>
            <a:r>
              <a:rPr lang="en-US" sz="1400" dirty="0" smtClean="0"/>
              <a:t>80MHz with 8 pilot tones </a:t>
            </a:r>
          </a:p>
          <a:p>
            <a:pPr lvl="1"/>
            <a:r>
              <a:rPr lang="en-US" sz="1400" dirty="0"/>
              <a:t>T</a:t>
            </a:r>
            <a:r>
              <a:rPr lang="en-US" sz="1400" dirty="0" smtClean="0"/>
              <a:t>here are reasonable number of pilots in each units</a:t>
            </a: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15</a:t>
            </a:fld>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2861296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solidFill>
                  <a:schemeClr val="bg2">
                    <a:lumMod val="75000"/>
                  </a:schemeClr>
                </a:solidFill>
              </a:rPr>
              <a:t>Part-I</a:t>
            </a:r>
          </a:p>
          <a:p>
            <a:pPr lvl="1"/>
            <a:r>
              <a:rPr lang="en-US" altLang="ko-KR" sz="1400" dirty="0">
                <a:solidFill>
                  <a:schemeClr val="bg2">
                    <a:lumMod val="75000"/>
                  </a:schemeClr>
                </a:solidFill>
              </a:rPr>
              <a:t>Motivation and background</a:t>
            </a:r>
          </a:p>
          <a:p>
            <a:pPr lvl="1"/>
            <a:r>
              <a:rPr lang="en-US" altLang="ko-KR" sz="1400" dirty="0" smtClean="0">
                <a:solidFill>
                  <a:schemeClr val="bg2">
                    <a:lumMod val="75000"/>
                  </a:schemeClr>
                </a:solidFill>
              </a:rPr>
              <a:t>Granularity of OFDMA resource units </a:t>
            </a:r>
            <a:endParaRPr lang="en-US" altLang="ko-KR" sz="1400" dirty="0">
              <a:solidFill>
                <a:schemeClr val="bg2">
                  <a:lumMod val="75000"/>
                </a:schemeClr>
              </a:solidFill>
            </a:endParaRPr>
          </a:p>
          <a:p>
            <a:pPr lvl="1"/>
            <a:r>
              <a:rPr lang="en-US" altLang="ko-KR" sz="1400" dirty="0" smtClean="0">
                <a:solidFill>
                  <a:schemeClr val="bg2">
                    <a:lumMod val="75000"/>
                  </a:schemeClr>
                </a:solidFill>
              </a:rPr>
              <a:t>Methodology </a:t>
            </a:r>
          </a:p>
          <a:p>
            <a:pPr lvl="1"/>
            <a:r>
              <a:rPr lang="en-US" altLang="ko-KR" sz="1400" dirty="0" smtClean="0">
                <a:solidFill>
                  <a:schemeClr val="bg2">
                    <a:lumMod val="75000"/>
                  </a:schemeClr>
                </a:solidFill>
              </a:rPr>
              <a:t>The proposed OFDMA resource units</a:t>
            </a:r>
          </a:p>
          <a:p>
            <a:pPr lvl="1"/>
            <a:endParaRPr lang="en-US" altLang="ko-KR" sz="1400" dirty="0"/>
          </a:p>
          <a:p>
            <a:r>
              <a:rPr lang="en-US" altLang="ko-KR" sz="1600" dirty="0"/>
              <a:t>Part-II</a:t>
            </a:r>
          </a:p>
          <a:p>
            <a:pPr lvl="1"/>
            <a:r>
              <a:rPr lang="en-US" altLang="ko-KR" sz="1400" dirty="0"/>
              <a:t>Total usable </a:t>
            </a:r>
            <a:r>
              <a:rPr lang="en-US" altLang="ko-KR" sz="1400" dirty="0" smtClean="0"/>
              <a:t>tones</a:t>
            </a:r>
          </a:p>
          <a:p>
            <a:pPr lvl="1"/>
            <a:r>
              <a:rPr lang="en-US" altLang="ko-KR" sz="1400" dirty="0" smtClean="0"/>
              <a:t>The </a:t>
            </a:r>
            <a:r>
              <a:rPr lang="en-US" altLang="ko-KR" sz="1400" dirty="0"/>
              <a:t>proposed OFDMA </a:t>
            </a:r>
            <a:r>
              <a:rPr lang="en-US" altLang="ko-KR" sz="1400" dirty="0" smtClean="0"/>
              <a:t>structure and units</a:t>
            </a:r>
            <a:endParaRPr lang="en-US" altLang="ko-KR"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16</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645358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(1/2)</a:t>
            </a:r>
            <a:endParaRPr lang="en-US" dirty="0"/>
          </a:p>
        </p:txBody>
      </p:sp>
      <p:sp>
        <p:nvSpPr>
          <p:cNvPr id="3" name="Content Placeholder 2"/>
          <p:cNvSpPr>
            <a:spLocks noGrp="1"/>
          </p:cNvSpPr>
          <p:nvPr>
            <p:ph idx="1"/>
          </p:nvPr>
        </p:nvSpPr>
        <p:spPr>
          <a:xfrm>
            <a:off x="685800" y="1295400"/>
            <a:ext cx="8153400" cy="4876800"/>
          </a:xfrm>
        </p:spPr>
        <p:txBody>
          <a:bodyPr/>
          <a:lstStyle/>
          <a:p>
            <a:r>
              <a:rPr lang="en-US" sz="1600" dirty="0" smtClean="0"/>
              <a:t>In </a:t>
            </a:r>
            <a:r>
              <a:rPr lang="en-US" sz="1600" dirty="0"/>
              <a:t>5GHz, 40ppm CFO spans ~3 tones on the left/right of </a:t>
            </a:r>
            <a:r>
              <a:rPr lang="en-US" sz="1600" dirty="0" smtClean="0"/>
              <a:t>DC</a:t>
            </a:r>
          </a:p>
          <a:p>
            <a:pPr lvl="1"/>
            <a:r>
              <a:rPr lang="en-US" sz="1400" dirty="0" smtClean="0"/>
              <a:t>Mainly 80/160MHz operation, as well as 40 and 20MHz operation</a:t>
            </a:r>
            <a:endParaRPr lang="en-US" sz="1400" dirty="0"/>
          </a:p>
          <a:p>
            <a:r>
              <a:rPr lang="en-US" sz="1600" dirty="0" smtClean="0"/>
              <a:t>In </a:t>
            </a:r>
            <a:r>
              <a:rPr lang="en-US" sz="1600" dirty="0"/>
              <a:t>2.4GHz, 40ppm CFO spans 1 tone on the left/right of </a:t>
            </a:r>
            <a:r>
              <a:rPr lang="en-US" sz="1600" dirty="0" smtClean="0"/>
              <a:t>DC</a:t>
            </a:r>
          </a:p>
          <a:p>
            <a:pPr lvl="1"/>
            <a:r>
              <a:rPr lang="en-US" sz="1400" dirty="0" smtClean="0"/>
              <a:t>Mainly 20MHz operation</a:t>
            </a:r>
          </a:p>
          <a:p>
            <a:pPr marL="342900" lvl="1" indent="-342900">
              <a:buFontTx/>
              <a:buChar char="•"/>
            </a:pPr>
            <a:r>
              <a:rPr lang="en-US" sz="1600" dirty="0"/>
              <a:t>To avoid </a:t>
            </a:r>
            <a:r>
              <a:rPr lang="en-US" sz="1600" dirty="0" smtClean="0"/>
              <a:t>DC</a:t>
            </a:r>
            <a:r>
              <a:rPr lang="en-US" sz="1600" dirty="0"/>
              <a:t>, ideally we need at least 7 </a:t>
            </a:r>
            <a:r>
              <a:rPr lang="en-US" sz="1600" dirty="0" smtClean="0"/>
              <a:t>nulls in </a:t>
            </a:r>
            <a:r>
              <a:rPr lang="en-US" sz="1600" dirty="0"/>
              <a:t>5GHz, and at least 3 </a:t>
            </a:r>
            <a:r>
              <a:rPr lang="en-US" sz="1600" dirty="0" smtClean="0"/>
              <a:t>nulls </a:t>
            </a:r>
            <a:r>
              <a:rPr lang="en-US" sz="1600" dirty="0"/>
              <a:t>in 2.4GHz</a:t>
            </a:r>
          </a:p>
          <a:p>
            <a:r>
              <a:rPr lang="en-US" sz="1600" dirty="0" smtClean="0"/>
              <a:t>DL OFDMA</a:t>
            </a:r>
          </a:p>
          <a:p>
            <a:pPr lvl="1"/>
            <a:r>
              <a:rPr lang="en-US" sz="1400" dirty="0" smtClean="0"/>
              <a:t>Rx </a:t>
            </a:r>
            <a:r>
              <a:rPr lang="en-US" sz="1400" dirty="0"/>
              <a:t>LO Leakage + CFO is the major concern </a:t>
            </a:r>
          </a:p>
          <a:p>
            <a:r>
              <a:rPr lang="en-US" sz="1600" dirty="0" smtClean="0"/>
              <a:t>UL OFDMA</a:t>
            </a:r>
          </a:p>
          <a:p>
            <a:pPr lvl="1"/>
            <a:r>
              <a:rPr lang="en-US" sz="1400" dirty="0"/>
              <a:t>In UL OFDMA, the assumption is that STAs are required to synchronize the carrier frequency to the AP</a:t>
            </a:r>
          </a:p>
          <a:p>
            <a:pPr lvl="2"/>
            <a:r>
              <a:rPr lang="en-US" sz="1200" dirty="0"/>
              <a:t>If carrier frequency compensation is done in digital domain, then Tx carrier leakage (</a:t>
            </a:r>
            <a:r>
              <a:rPr lang="en-US" sz="1200" dirty="0" smtClean="0"/>
              <a:t>Tx </a:t>
            </a:r>
            <a:r>
              <a:rPr lang="en-US" sz="1200" dirty="0"/>
              <a:t>DC) of each UL OFDMA transmission may not be at the center of the transmitted OFDMA waveform, potentially interfering with data tones.</a:t>
            </a:r>
          </a:p>
          <a:p>
            <a:pPr lvl="1"/>
            <a:r>
              <a:rPr lang="en-US" sz="1400" dirty="0" smtClean="0"/>
              <a:t>In </a:t>
            </a:r>
            <a:r>
              <a:rPr lang="en-US" sz="1400" dirty="0"/>
              <a:t>Uplink, carrier leaks from the received </a:t>
            </a:r>
            <a:r>
              <a:rPr lang="en-US" sz="1400" dirty="0" smtClean="0"/>
              <a:t>signals </a:t>
            </a:r>
            <a:r>
              <a:rPr lang="en-US" sz="1400" dirty="0"/>
              <a:t>cannot be calibrated out by the AP </a:t>
            </a:r>
            <a:r>
              <a:rPr lang="en-US" sz="1400" dirty="0" smtClean="0"/>
              <a:t>receiver</a:t>
            </a:r>
            <a:endParaRPr lang="en-US" sz="1400" dirty="0"/>
          </a:p>
          <a:p>
            <a:pPr lvl="2"/>
            <a:r>
              <a:rPr lang="en-US" sz="1200" dirty="0"/>
              <a:t>Unknown frequencies, </a:t>
            </a:r>
            <a:r>
              <a:rPr lang="en-US" sz="1200" dirty="0" smtClean="0"/>
              <a:t>unknown  magnitude</a:t>
            </a:r>
            <a:endParaRPr lang="en-US" sz="1200" dirty="0"/>
          </a:p>
          <a:p>
            <a:pPr lvl="1"/>
            <a:r>
              <a:rPr lang="en-US" sz="1400" dirty="0"/>
              <a:t>Impact could be more severe than </a:t>
            </a:r>
            <a:r>
              <a:rPr lang="en-US" sz="1400" dirty="0" smtClean="0"/>
              <a:t>Rx </a:t>
            </a:r>
            <a:r>
              <a:rPr lang="en-US" sz="1400" dirty="0"/>
              <a:t>DC in DL OFDMA, especially for narrow bandwidth OFDMA </a:t>
            </a:r>
            <a:r>
              <a:rPr lang="en-US" sz="1400" dirty="0" smtClean="0"/>
              <a:t>assignments </a:t>
            </a:r>
            <a:r>
              <a:rPr lang="en-US" sz="1400" dirty="0"/>
              <a:t>near DC</a:t>
            </a:r>
          </a:p>
          <a:p>
            <a:pPr lvl="1"/>
            <a:endParaRPr lang="en-US"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17</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47747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(2/2)</a:t>
            </a:r>
            <a:endParaRPr lang="en-US" dirty="0"/>
          </a:p>
        </p:txBody>
      </p:sp>
      <p:sp>
        <p:nvSpPr>
          <p:cNvPr id="3" name="Content Placeholder 2"/>
          <p:cNvSpPr>
            <a:spLocks noGrp="1"/>
          </p:cNvSpPr>
          <p:nvPr>
            <p:ph idx="1"/>
          </p:nvPr>
        </p:nvSpPr>
        <p:spPr>
          <a:xfrm>
            <a:off x="685800" y="1295400"/>
            <a:ext cx="8153400" cy="4876800"/>
          </a:xfrm>
        </p:spPr>
        <p:txBody>
          <a:bodyPr/>
          <a:lstStyle/>
          <a:p>
            <a:pPr marL="342900" lvl="1" indent="-342900">
              <a:buFontTx/>
              <a:buChar char="•"/>
            </a:pPr>
            <a:r>
              <a:rPr lang="en-US" sz="1600" dirty="0" smtClean="0"/>
              <a:t>The impact of insufficient DC nulls depends on the bandwidth of resource units</a:t>
            </a:r>
          </a:p>
          <a:p>
            <a:pPr marL="685800" lvl="2" indent="-342900"/>
            <a:r>
              <a:rPr lang="en-US" sz="1400" dirty="0" smtClean="0"/>
              <a:t>For wideband resource unit (like SU 20MHz), tone erasure of 1 or 2 tones cause negligible performance  degradation (see Appendix-C)</a:t>
            </a:r>
          </a:p>
          <a:p>
            <a:pPr marL="685800" lvl="2" indent="-342900"/>
            <a:r>
              <a:rPr lang="en-US" sz="1400" dirty="0" smtClean="0"/>
              <a:t>For small resource units like 26 tones, the degradation from insufficient DC nulls becomes significant (see Appendix-D)</a:t>
            </a:r>
            <a:r>
              <a:rPr lang="en-US" dirty="0" smtClean="0"/>
              <a:t> </a:t>
            </a:r>
          </a:p>
          <a:p>
            <a:r>
              <a:rPr lang="en-US" sz="1600" dirty="0" smtClean="0"/>
              <a:t>For 20MHz and 80MHz OFDMA tone plan (discussed in the following slides) </a:t>
            </a:r>
          </a:p>
          <a:p>
            <a:pPr lvl="1"/>
            <a:r>
              <a:rPr lang="en-US" sz="1400" dirty="0" smtClean="0"/>
              <a:t>There is a </a:t>
            </a:r>
            <a:r>
              <a:rPr lang="en-US" sz="1400" dirty="0"/>
              <a:t>straddling DC </a:t>
            </a:r>
            <a:r>
              <a:rPr lang="en-US" sz="1400" dirty="0" smtClean="0"/>
              <a:t>26-tone allocation that is vulnerable to DC offset</a:t>
            </a:r>
          </a:p>
          <a:p>
            <a:pPr lvl="1"/>
            <a:r>
              <a:rPr lang="en-US" sz="1400" dirty="0" smtClean="0"/>
              <a:t>There are also some leftover tones which can be assigned around DC to provide better protection for the center 26-tone allocation</a:t>
            </a:r>
          </a:p>
          <a:p>
            <a:r>
              <a:rPr lang="en-US" sz="1600" dirty="0" smtClean="0"/>
              <a:t>The proposed number of  Nulls at DC</a:t>
            </a:r>
          </a:p>
          <a:p>
            <a:pPr lvl="1"/>
            <a:r>
              <a:rPr lang="en-US" sz="1400" dirty="0" smtClean="0"/>
              <a:t>For </a:t>
            </a:r>
            <a:r>
              <a:rPr lang="en-US" sz="1400" dirty="0"/>
              <a:t>20MHz,  non-OFDMA has </a:t>
            </a:r>
            <a:r>
              <a:rPr lang="en-US" sz="1400" dirty="0" smtClean="0"/>
              <a:t>3 </a:t>
            </a:r>
            <a:r>
              <a:rPr lang="en-US" sz="1400" dirty="0"/>
              <a:t>DC nulls. OFDMA </a:t>
            </a:r>
            <a:r>
              <a:rPr lang="en-US" sz="1400" dirty="0" smtClean="0"/>
              <a:t>has 7 DC nulls to protect the central 26-tone allocation</a:t>
            </a:r>
          </a:p>
          <a:p>
            <a:pPr lvl="1"/>
            <a:r>
              <a:rPr lang="en-US" sz="1400" dirty="0" smtClean="0"/>
              <a:t>For </a:t>
            </a:r>
            <a:r>
              <a:rPr lang="en-US" sz="1400" dirty="0"/>
              <a:t>4</a:t>
            </a:r>
            <a:r>
              <a:rPr lang="en-US" sz="1400" dirty="0" smtClean="0"/>
              <a:t>0MHz</a:t>
            </a:r>
            <a:r>
              <a:rPr lang="en-US" sz="1400" dirty="0"/>
              <a:t>, </a:t>
            </a:r>
            <a:r>
              <a:rPr lang="en-US" sz="1400" dirty="0" smtClean="0"/>
              <a:t>5 </a:t>
            </a:r>
            <a:r>
              <a:rPr lang="en-US" sz="1400" dirty="0"/>
              <a:t>DC nulls </a:t>
            </a:r>
            <a:endParaRPr lang="en-US" sz="1400" dirty="0" smtClean="0"/>
          </a:p>
          <a:p>
            <a:pPr lvl="2"/>
            <a:r>
              <a:rPr lang="en-US" sz="1200" dirty="0" smtClean="0"/>
              <a:t>There is no center 26-tone allocation</a:t>
            </a:r>
            <a:endParaRPr lang="en-US" sz="1400" dirty="0" smtClean="0"/>
          </a:p>
          <a:p>
            <a:pPr lvl="1"/>
            <a:r>
              <a:rPr lang="en-US" sz="1400" dirty="0" smtClean="0"/>
              <a:t>For 80MHz, OFDMA has 7 DC nulls and non-OFDMA has 5 DC nulls </a:t>
            </a:r>
          </a:p>
          <a:p>
            <a:pPr lvl="2"/>
            <a:r>
              <a:rPr lang="en-US" sz="1200" dirty="0" smtClean="0"/>
              <a:t>There is a center 26-tone allocation in OFDMA tone plan</a:t>
            </a:r>
          </a:p>
          <a:p>
            <a:pPr lvl="1"/>
            <a:endParaRPr lang="en-US" sz="1600" dirty="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18</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376867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Guard Tones</a:t>
            </a:r>
            <a:endParaRPr lang="en-US" dirty="0"/>
          </a:p>
        </p:txBody>
      </p:sp>
      <p:sp>
        <p:nvSpPr>
          <p:cNvPr id="3" name="Content Placeholder 2"/>
          <p:cNvSpPr>
            <a:spLocks noGrp="1"/>
          </p:cNvSpPr>
          <p:nvPr>
            <p:ph idx="1"/>
          </p:nvPr>
        </p:nvSpPr>
        <p:spPr>
          <a:xfrm>
            <a:off x="762000" y="1295400"/>
            <a:ext cx="7696200" cy="4876800"/>
          </a:xfrm>
        </p:spPr>
        <p:txBody>
          <a:bodyPr/>
          <a:lstStyle/>
          <a:p>
            <a:endParaRPr lang="en-US" sz="1600" dirty="0" smtClean="0"/>
          </a:p>
          <a:p>
            <a:r>
              <a:rPr lang="en-US" sz="1600" dirty="0"/>
              <a:t>The payload design of 4x Symbol 20MHz is exactly 11ac 80 MHz down-clocked by 4, meaning (6,5) guard tones, 3 DC nulls, payload 234 data, 8 pilots (for the case where each user occupies the entire BW, DL/UL SU/MU-MIMO</a:t>
            </a:r>
            <a:r>
              <a:rPr lang="en-US" sz="1600" dirty="0" smtClean="0"/>
              <a:t>)</a:t>
            </a:r>
            <a:endParaRPr lang="en-US" sz="1600" dirty="0"/>
          </a:p>
          <a:p>
            <a:pPr lvl="1"/>
            <a:r>
              <a:rPr lang="en-US" sz="1400" dirty="0" smtClean="0"/>
              <a:t>Spectral </a:t>
            </a:r>
            <a:r>
              <a:rPr lang="en-US" sz="1400" dirty="0"/>
              <a:t>mask is 11ac 80MHz mask </a:t>
            </a:r>
            <a:r>
              <a:rPr lang="en-US" sz="1400" dirty="0" smtClean="0"/>
              <a:t>down-clocked </a:t>
            </a:r>
            <a:r>
              <a:rPr lang="en-US" sz="1400" dirty="0"/>
              <a:t>by 4 </a:t>
            </a:r>
            <a:endParaRPr lang="en-US" sz="1400" dirty="0" smtClean="0"/>
          </a:p>
          <a:p>
            <a:r>
              <a:rPr lang="en-US" sz="1600" dirty="0" smtClean="0"/>
              <a:t>For 4x Symbol 40MHz bandwidth, the spectral mask is </a:t>
            </a:r>
            <a:r>
              <a:rPr lang="en-US" sz="1600" dirty="0"/>
              <a:t>based on </a:t>
            </a:r>
            <a:r>
              <a:rPr lang="en-US" sz="1600" dirty="0" smtClean="0"/>
              <a:t>11ac 80MHz </a:t>
            </a:r>
            <a:r>
              <a:rPr lang="en-US" sz="1600" dirty="0"/>
              <a:t>mask </a:t>
            </a:r>
            <a:r>
              <a:rPr lang="en-US" sz="1600" dirty="0" smtClean="0"/>
              <a:t>down-clocked </a:t>
            </a:r>
            <a:r>
              <a:rPr lang="en-US" sz="1600" dirty="0"/>
              <a:t>by </a:t>
            </a:r>
            <a:r>
              <a:rPr lang="en-US" sz="1600" dirty="0" smtClean="0"/>
              <a:t>2, but with (12,11) guard tones </a:t>
            </a:r>
          </a:p>
          <a:p>
            <a:pPr lvl="1"/>
            <a:r>
              <a:rPr lang="en-US" sz="1400" dirty="0" smtClean="0"/>
              <a:t>Note that we replaced (6,5)x2 with (12,11) for better symmetry in tone assignment</a:t>
            </a:r>
          </a:p>
          <a:p>
            <a:pPr lvl="1"/>
            <a:endParaRPr lang="en-US" sz="1600" dirty="0" smtClean="0"/>
          </a:p>
          <a:p>
            <a:r>
              <a:rPr lang="en-US" sz="1600" dirty="0" smtClean="0"/>
              <a:t>For 4x Symbol 80MHz bandwidth, the spectral mask is based on </a:t>
            </a:r>
            <a:r>
              <a:rPr lang="en-US" sz="1600" dirty="0"/>
              <a:t>11ac </a:t>
            </a:r>
            <a:r>
              <a:rPr lang="en-US" sz="1600" dirty="0" smtClean="0"/>
              <a:t>160MHz </a:t>
            </a:r>
            <a:r>
              <a:rPr lang="en-US" sz="1600" dirty="0"/>
              <a:t>mask </a:t>
            </a:r>
            <a:r>
              <a:rPr lang="en-US" sz="1600" dirty="0" smtClean="0"/>
              <a:t>down-clocked </a:t>
            </a:r>
            <a:r>
              <a:rPr lang="en-US" sz="1600" dirty="0"/>
              <a:t>by 2, </a:t>
            </a:r>
            <a:r>
              <a:rPr lang="en-US" sz="1600" dirty="0" smtClean="0"/>
              <a:t>but with </a:t>
            </a:r>
            <a:r>
              <a:rPr lang="en-US" sz="1600" dirty="0"/>
              <a:t>(12,11) guard tones </a:t>
            </a:r>
          </a:p>
          <a:p>
            <a:pPr marL="685800" lvl="2" indent="-342900"/>
            <a:r>
              <a:rPr lang="en-US" sz="1400" dirty="0"/>
              <a:t>Appendix-E shows that the 80MHz </a:t>
            </a:r>
            <a:r>
              <a:rPr lang="en-US" sz="1400" dirty="0" smtClean="0"/>
              <a:t>11ax has lower  OOBE than 11ac even if only (6,5) guards are considered, hence the spectral mask </a:t>
            </a:r>
            <a:r>
              <a:rPr lang="en-US" sz="1400" dirty="0"/>
              <a:t>is met with the proposed number of guard tones.</a:t>
            </a:r>
          </a:p>
          <a:p>
            <a:endParaRPr lang="en-US" sz="1600" dirty="0"/>
          </a:p>
          <a:p>
            <a:pPr lvl="1"/>
            <a:endParaRPr lang="en-US" sz="1400" dirty="0" smtClean="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19</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28682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a:t>
            </a:fld>
            <a:endParaRPr lang="en-US" dirty="0"/>
          </a:p>
        </p:txBody>
      </p:sp>
      <p:sp>
        <p:nvSpPr>
          <p:cNvPr id="7" name="Rectangle 12"/>
          <p:cNvSpPr>
            <a:spLocks noChangeArrowheads="1"/>
          </p:cNvSpPr>
          <p:nvPr/>
        </p:nvSpPr>
        <p:spPr bwMode="auto">
          <a:xfrm>
            <a:off x="685800" y="647700"/>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3" name="Object 12"/>
          <p:cNvGraphicFramePr>
            <a:graphicFrameLocks noChangeAspect="1"/>
          </p:cNvGraphicFramePr>
          <p:nvPr>
            <p:extLst>
              <p:ext uri="{D42A27DB-BD31-4B8C-83A1-F6EECF244321}">
                <p14:modId xmlns:p14="http://schemas.microsoft.com/office/powerpoint/2010/main" val="2480046676"/>
              </p:ext>
            </p:extLst>
          </p:nvPr>
        </p:nvGraphicFramePr>
        <p:xfrm>
          <a:off x="1449388" y="1033463"/>
          <a:ext cx="6448425" cy="5070475"/>
        </p:xfrm>
        <a:graphic>
          <a:graphicData uri="http://schemas.openxmlformats.org/presentationml/2006/ole">
            <mc:AlternateContent xmlns:mc="http://schemas.openxmlformats.org/markup-compatibility/2006">
              <mc:Choice xmlns:v="urn:schemas-microsoft-com:vml" Requires="v">
                <p:oleObj spid="_x0000_s13278" name="Document" r:id="rId4" imgW="6472247" imgH="5103055" progId="Word.Document.12">
                  <p:embed/>
                </p:oleObj>
              </mc:Choice>
              <mc:Fallback>
                <p:oleObj name="Document" r:id="rId4" imgW="6472247" imgH="5103055" progId="Word.Document.12">
                  <p:embed/>
                  <p:pic>
                    <p:nvPicPr>
                      <p:cNvPr id="0" name=""/>
                      <p:cNvPicPr/>
                      <p:nvPr/>
                    </p:nvPicPr>
                    <p:blipFill>
                      <a:blip r:embed="rId5"/>
                      <a:stretch>
                        <a:fillRect/>
                      </a:stretch>
                    </p:blipFill>
                    <p:spPr>
                      <a:xfrm>
                        <a:off x="1449388" y="1033463"/>
                        <a:ext cx="6448425" cy="5070475"/>
                      </a:xfrm>
                      <a:prstGeom prst="rect">
                        <a:avLst/>
                      </a:prstGeom>
                    </p:spPr>
                  </p:pic>
                </p:oleObj>
              </mc:Fallback>
            </mc:AlternateContent>
          </a:graphicData>
        </a:graphic>
      </p:graphicFrame>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654611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609600"/>
          </a:xfrm>
        </p:spPr>
        <p:txBody>
          <a:bodyPr/>
          <a:lstStyle/>
          <a:p>
            <a:r>
              <a:rPr lang="en-US" dirty="0" smtClean="0"/>
              <a:t>Summary of NON-OFDMA </a:t>
            </a:r>
            <a:r>
              <a:rPr lang="en-US" dirty="0"/>
              <a:t>Usable Tones</a:t>
            </a:r>
          </a:p>
        </p:txBody>
      </p:sp>
      <p:sp>
        <p:nvSpPr>
          <p:cNvPr id="3" name="Content Placeholder 2"/>
          <p:cNvSpPr>
            <a:spLocks noGrp="1"/>
          </p:cNvSpPr>
          <p:nvPr>
            <p:ph idx="1"/>
          </p:nvPr>
        </p:nvSpPr>
        <p:spPr>
          <a:xfrm>
            <a:off x="685800" y="3810000"/>
            <a:ext cx="8153400" cy="2667000"/>
          </a:xfrm>
        </p:spPr>
        <p:txBody>
          <a:bodyPr/>
          <a:lstStyle/>
          <a:p>
            <a:r>
              <a:rPr lang="en-US" sz="1600" dirty="0"/>
              <a:t>DC Nulls</a:t>
            </a:r>
          </a:p>
          <a:p>
            <a:pPr lvl="1"/>
            <a:r>
              <a:rPr lang="en-US" sz="1400" dirty="0"/>
              <a:t>For 20MHz,  non-OFDMA has 3 DC </a:t>
            </a:r>
            <a:r>
              <a:rPr lang="en-US" sz="1400" dirty="0" smtClean="0"/>
              <a:t>nulls</a:t>
            </a:r>
          </a:p>
          <a:p>
            <a:pPr lvl="1"/>
            <a:r>
              <a:rPr lang="en-US" sz="1400" dirty="0" smtClean="0"/>
              <a:t>For </a:t>
            </a:r>
            <a:r>
              <a:rPr lang="en-US" sz="1400" dirty="0"/>
              <a:t>40MHz, 5 DC nulls </a:t>
            </a:r>
          </a:p>
          <a:p>
            <a:pPr lvl="1"/>
            <a:r>
              <a:rPr lang="en-US" sz="1400" dirty="0"/>
              <a:t>For 80MHz, </a:t>
            </a:r>
            <a:r>
              <a:rPr lang="en-US" sz="1400" dirty="0" smtClean="0"/>
              <a:t>non-OFDMA </a:t>
            </a:r>
            <a:r>
              <a:rPr lang="en-US" sz="1400" dirty="0"/>
              <a:t>has 5 DC nulls </a:t>
            </a:r>
            <a:endParaRPr lang="en-US" sz="1600" dirty="0"/>
          </a:p>
          <a:p>
            <a:r>
              <a:rPr lang="en-US" sz="1600" dirty="0" smtClean="0"/>
              <a:t>80MHz non-OFDMA tone </a:t>
            </a:r>
            <a:r>
              <a:rPr lang="en-US" sz="1600" dirty="0"/>
              <a:t>plan</a:t>
            </a:r>
          </a:p>
          <a:p>
            <a:pPr lvl="1"/>
            <a:r>
              <a:rPr lang="en-US" sz="1400" dirty="0"/>
              <a:t>To maximize tone efficiency, non-OFDMA </a:t>
            </a:r>
            <a:r>
              <a:rPr lang="en-US" sz="1400" dirty="0" smtClean="0"/>
              <a:t>tone plan </a:t>
            </a:r>
            <a:r>
              <a:rPr lang="en-US" sz="1400" dirty="0"/>
              <a:t>(SU and </a:t>
            </a:r>
            <a:r>
              <a:rPr lang="en-US" sz="1400" dirty="0" smtClean="0"/>
              <a:t>MU-MIMO</a:t>
            </a:r>
            <a:r>
              <a:rPr lang="en-US" sz="1400" dirty="0"/>
              <a:t>) uses 996 with </a:t>
            </a:r>
            <a:r>
              <a:rPr lang="en-US" sz="1400" dirty="0" smtClean="0"/>
              <a:t>5 DC tones</a:t>
            </a:r>
          </a:p>
          <a:p>
            <a:r>
              <a:rPr lang="en-US" sz="1600" dirty="0" smtClean="0"/>
              <a:t>160MHz consists of two 80MHz tone plans</a:t>
            </a:r>
            <a:endParaRPr lang="en-US" sz="1400"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20</a:t>
            </a:fld>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graphicFrame>
        <p:nvGraphicFramePr>
          <p:cNvPr id="8" name="Content Placeholder 4"/>
          <p:cNvGraphicFramePr>
            <a:graphicFrameLocks/>
          </p:cNvGraphicFramePr>
          <p:nvPr>
            <p:extLst>
              <p:ext uri="{D42A27DB-BD31-4B8C-83A1-F6EECF244321}">
                <p14:modId xmlns:p14="http://schemas.microsoft.com/office/powerpoint/2010/main" val="805987560"/>
              </p:ext>
            </p:extLst>
          </p:nvPr>
        </p:nvGraphicFramePr>
        <p:xfrm>
          <a:off x="838200" y="1295400"/>
          <a:ext cx="7615012" cy="2476392"/>
        </p:xfrm>
        <a:graphic>
          <a:graphicData uri="http://schemas.openxmlformats.org/drawingml/2006/table">
            <a:tbl>
              <a:tblPr firstRow="1" bandRow="1"/>
              <a:tblGrid>
                <a:gridCol w="1026626"/>
                <a:gridCol w="1487974"/>
                <a:gridCol w="1447800"/>
                <a:gridCol w="1524001"/>
                <a:gridCol w="2128611"/>
              </a:tblGrid>
              <a:tr h="373487">
                <a:tc row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71C5"/>
                    </a:solidFill>
                  </a:tcPr>
                </a:tc>
                <a:tc gridSpan="2">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a:t>
                      </a:r>
                      <a:r>
                        <a:rPr lang="en-US" b="1"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GHz / </a:t>
                      </a: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grid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p>
                      <a:pPr algn="ct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373487">
                <a:tc vMerge="1">
                  <a:txBody>
                    <a:bodyPr/>
                    <a:lstStyle/>
                    <a:p>
                      <a:endParaRPr lang="en-US"/>
                    </a:p>
                  </a:txBody>
                  <a:tcPr/>
                </a:tc>
                <a:tc>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20MHz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40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160 MHz/</a:t>
                      </a:r>
                    </a:p>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80MHz+80MHz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FFT</a:t>
                      </a:r>
                      <a:r>
                        <a:rPr lang="en-US" sz="1400" b="1" baseline="0" dirty="0" smtClean="0"/>
                        <a:t> size</a:t>
                      </a:r>
                      <a:endParaRPr lang="en-US" sz="1400" b="1"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256</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512</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1024</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2x1024</a:t>
                      </a:r>
                      <a:endParaRPr lang="en-US" sz="14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Edge</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(6,5)</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(12,11)</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r>
              <a:tr h="529107">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Usable tones</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242</a:t>
                      </a:r>
                      <a:endParaRPr lang="en-US" sz="1400" b="1" baseline="30000" dirty="0" smtClean="0">
                        <a:solidFill>
                          <a:srgbClr val="FF0000"/>
                        </a:solidFill>
                        <a:latin typeface="Wingdings" panose="05000000000000000000" pitchFamily="2" charset="2"/>
                      </a:endParaRPr>
                    </a:p>
                    <a:p>
                      <a:pPr algn="ctr"/>
                      <a:endParaRPr lang="en-US" sz="1400" b="1" dirty="0">
                        <a:solidFill>
                          <a:srgbClr val="FF000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484</a:t>
                      </a:r>
                      <a:endParaRPr lang="en-US" sz="1400"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996</a:t>
                      </a:r>
                      <a:endParaRPr lang="en-US" sz="1400"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Verdana" panose="020B0604030504040204" pitchFamily="34" charset="0"/>
                          <a:ea typeface="Verdana" panose="020B0604030504040204" pitchFamily="34" charset="0"/>
                          <a:cs typeface="Verdana" panose="020B0604030504040204" pitchFamily="34" charset="0"/>
                        </a:rPr>
                        <a:t>2x996</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r>
            </a:tbl>
          </a:graphicData>
        </a:graphic>
      </p:graphicFrame>
    </p:spTree>
    <p:extLst>
      <p:ext uri="{BB962C8B-B14F-4D97-AF65-F5344CB8AC3E}">
        <p14:creationId xmlns:p14="http://schemas.microsoft.com/office/powerpoint/2010/main" val="8518378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609600"/>
          </a:xfrm>
        </p:spPr>
        <p:txBody>
          <a:bodyPr/>
          <a:lstStyle/>
          <a:p>
            <a:r>
              <a:rPr lang="en-US" dirty="0" smtClean="0"/>
              <a:t>Summary of Total </a:t>
            </a:r>
            <a:r>
              <a:rPr lang="en-US" dirty="0"/>
              <a:t>Number of OFDMA Usable Tones</a:t>
            </a:r>
          </a:p>
        </p:txBody>
      </p:sp>
      <p:sp>
        <p:nvSpPr>
          <p:cNvPr id="3" name="Content Placeholder 2"/>
          <p:cNvSpPr>
            <a:spLocks noGrp="1"/>
          </p:cNvSpPr>
          <p:nvPr>
            <p:ph idx="1"/>
          </p:nvPr>
        </p:nvSpPr>
        <p:spPr>
          <a:xfrm>
            <a:off x="685800" y="3962400"/>
            <a:ext cx="8153400" cy="2667000"/>
          </a:xfrm>
        </p:spPr>
        <p:txBody>
          <a:bodyPr/>
          <a:lstStyle/>
          <a:p>
            <a:r>
              <a:rPr lang="en-US" sz="1600" dirty="0"/>
              <a:t>DC Nulls</a:t>
            </a:r>
          </a:p>
          <a:p>
            <a:pPr lvl="1"/>
            <a:r>
              <a:rPr lang="en-US" sz="1400" dirty="0"/>
              <a:t>For 20MHz, </a:t>
            </a:r>
            <a:r>
              <a:rPr lang="en-US" sz="1400" dirty="0" smtClean="0"/>
              <a:t>OFDMA has 7 DC nulls.</a:t>
            </a:r>
          </a:p>
          <a:p>
            <a:pPr lvl="2"/>
            <a:r>
              <a:rPr lang="en-US" sz="1200" dirty="0" smtClean="0"/>
              <a:t>Appendix-D shows simulation results for the need of  7 DC nulls </a:t>
            </a:r>
            <a:endParaRPr lang="en-US" sz="1200" dirty="0"/>
          </a:p>
          <a:p>
            <a:pPr lvl="1"/>
            <a:r>
              <a:rPr lang="en-US" sz="1400" dirty="0" smtClean="0"/>
              <a:t>For </a:t>
            </a:r>
            <a:r>
              <a:rPr lang="en-US" sz="1400" dirty="0"/>
              <a:t>40MHz, 5 DC nulls </a:t>
            </a:r>
          </a:p>
          <a:p>
            <a:pPr lvl="1"/>
            <a:r>
              <a:rPr lang="en-US" sz="1400" dirty="0"/>
              <a:t>For 80MHz, OFDMA has 7 DC </a:t>
            </a:r>
            <a:r>
              <a:rPr lang="en-US" sz="1400" dirty="0" smtClean="0"/>
              <a:t>nulls.</a:t>
            </a:r>
            <a:endParaRPr lang="en-US" sz="1600" dirty="0"/>
          </a:p>
          <a:p>
            <a:r>
              <a:rPr lang="en-US" sz="1600" dirty="0" smtClean="0"/>
              <a:t>160MHz OFDMA </a:t>
            </a:r>
            <a:r>
              <a:rPr lang="en-US" sz="1600" dirty="0"/>
              <a:t>tone </a:t>
            </a:r>
            <a:r>
              <a:rPr lang="en-US" sz="1600" dirty="0" smtClean="0"/>
              <a:t>plan</a:t>
            </a:r>
          </a:p>
          <a:p>
            <a:pPr lvl="1"/>
            <a:r>
              <a:rPr lang="en-US" sz="1400" dirty="0"/>
              <a:t>T</a:t>
            </a:r>
            <a:r>
              <a:rPr lang="en-US" sz="1400" dirty="0" smtClean="0"/>
              <a:t>wo replicas of 80MHz tone plans</a:t>
            </a:r>
            <a:endParaRPr lang="en-US" sz="1400" dirty="0"/>
          </a:p>
          <a:p>
            <a:pPr lvl="2"/>
            <a:r>
              <a:rPr lang="en-US" sz="1200" dirty="0"/>
              <a:t>996-tone (non-OFDMA tone </a:t>
            </a:r>
            <a:r>
              <a:rPr lang="en-US" sz="1200" dirty="0" smtClean="0"/>
              <a:t>plan in 80MHz) is used as a </a:t>
            </a:r>
            <a:r>
              <a:rPr lang="en-US" sz="1200" dirty="0"/>
              <a:t>resource unit in 160MHz. </a:t>
            </a:r>
            <a:endParaRPr lang="en-US" sz="1200" dirty="0" smtClean="0"/>
          </a:p>
          <a:p>
            <a:pPr lvl="2"/>
            <a:r>
              <a:rPr lang="en-US" sz="1200" dirty="0" smtClean="0"/>
              <a:t>Combinations of  996+994, 994+996, and 994+ 994 are valid for 160MHz. </a:t>
            </a:r>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21</a:t>
            </a:fld>
            <a:endParaRPr lang="en-US" dirty="0"/>
          </a:p>
        </p:txBody>
      </p:sp>
      <p:graphicFrame>
        <p:nvGraphicFramePr>
          <p:cNvPr id="9" name="Content Placeholder 4"/>
          <p:cNvGraphicFramePr>
            <a:graphicFrameLocks/>
          </p:cNvGraphicFramePr>
          <p:nvPr>
            <p:extLst>
              <p:ext uri="{D42A27DB-BD31-4B8C-83A1-F6EECF244321}">
                <p14:modId xmlns:p14="http://schemas.microsoft.com/office/powerpoint/2010/main" val="2283550314"/>
              </p:ext>
            </p:extLst>
          </p:nvPr>
        </p:nvGraphicFramePr>
        <p:xfrm>
          <a:off x="838200" y="1295400"/>
          <a:ext cx="7615012" cy="2476392"/>
        </p:xfrm>
        <a:graphic>
          <a:graphicData uri="http://schemas.openxmlformats.org/drawingml/2006/table">
            <a:tbl>
              <a:tblPr firstRow="1" bandRow="1"/>
              <a:tblGrid>
                <a:gridCol w="1026626"/>
                <a:gridCol w="1487974"/>
                <a:gridCol w="1447800"/>
                <a:gridCol w="1524001"/>
                <a:gridCol w="2128611"/>
              </a:tblGrid>
              <a:tr h="373487">
                <a:tc row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71C5"/>
                    </a:solidFill>
                  </a:tcPr>
                </a:tc>
                <a:tc gridSpan="2">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a:t>
                      </a:r>
                      <a:r>
                        <a:rPr lang="en-US" b="1"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GHz </a:t>
                      </a:r>
                      <a:r>
                        <a:rPr lang="en-US" b="1" baseline="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b="1"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grid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p>
                      <a:pPr algn="ct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373487">
                <a:tc vMerge="1">
                  <a:txBody>
                    <a:bodyPr/>
                    <a:lstStyle/>
                    <a:p>
                      <a:endParaRPr lang="en-US"/>
                    </a:p>
                  </a:txBody>
                  <a:tcPr/>
                </a:tc>
                <a:tc>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20MHz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40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160 MHz/</a:t>
                      </a:r>
                    </a:p>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80MHz+80MHz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FFT</a:t>
                      </a:r>
                      <a:r>
                        <a:rPr lang="en-US" sz="1400" b="1" baseline="0" dirty="0" smtClean="0"/>
                        <a:t> size</a:t>
                      </a:r>
                      <a:endParaRPr lang="en-US" sz="1400" b="1"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256</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512</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1024</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2x1024</a:t>
                      </a:r>
                      <a:endParaRPr lang="en-US" sz="14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Edge</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(6,5)</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(12,11)</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r>
              <a:tr h="529107">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Usable tones</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Max 238</a:t>
                      </a:r>
                      <a:endParaRPr lang="en-US" sz="1400" b="1" baseline="30000" dirty="0" smtClean="0">
                        <a:solidFill>
                          <a:srgbClr val="FF0000"/>
                        </a:solidFill>
                        <a:latin typeface="Wingdings" panose="05000000000000000000" pitchFamily="2" charset="2"/>
                      </a:endParaRPr>
                    </a:p>
                    <a:p>
                      <a:pPr algn="ctr"/>
                      <a:endParaRPr lang="en-US" sz="1400" b="1" dirty="0">
                        <a:solidFill>
                          <a:srgbClr val="FF000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484</a:t>
                      </a:r>
                      <a:endParaRPr lang="en-US" sz="1400"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994</a:t>
                      </a:r>
                      <a:endParaRPr lang="en-US" sz="1400"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Verdana" panose="020B0604030504040204" pitchFamily="34" charset="0"/>
                          <a:ea typeface="Verdana" panose="020B0604030504040204" pitchFamily="34" charset="0"/>
                          <a:cs typeface="Verdana" panose="020B0604030504040204" pitchFamily="34" charset="0"/>
                        </a:rPr>
                        <a:t>max 2x996</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r>
            </a:tbl>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766650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6896" y="609600"/>
            <a:ext cx="7772400" cy="609600"/>
          </a:xfrm>
        </p:spPr>
        <p:txBody>
          <a:bodyPr/>
          <a:lstStyle/>
          <a:p>
            <a:r>
              <a:rPr lang="en-US" altLang="ko-KR" dirty="0" smtClean="0"/>
              <a:t>Analysis on location of resource units (1/3)</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972208588"/>
              </p:ext>
            </p:extLst>
          </p:nvPr>
        </p:nvGraphicFramePr>
        <p:xfrm>
          <a:off x="107504" y="2735582"/>
          <a:ext cx="5472608" cy="130762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p>
                      <a:pPr algn="ctr" latinLnBrk="1"/>
                      <a:r>
                        <a:rPr lang="en-US" altLang="ko-KR" sz="800" b="0" dirty="0" smtClean="0">
                          <a:solidFill>
                            <a:schemeClr val="tx1"/>
                          </a:solidFill>
                        </a:rPr>
                        <a:t>(assignments)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3</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0</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u="none" baseline="0" dirty="0" smtClean="0">
                          <a:solidFill>
                            <a:schemeClr val="tx1"/>
                          </a:solidFill>
                        </a:rPr>
                        <a:t>Have improvement for the 1x26 unit</a:t>
                      </a:r>
                      <a:r>
                        <a:rPr lang="en-US" altLang="ko-KR" sz="1200" u="none" dirty="0" smtClean="0">
                          <a:solidFill>
                            <a:schemeClr val="tx1"/>
                          </a:solidFill>
                        </a:rPr>
                        <a:t> (one position =&gt; multiple</a:t>
                      </a:r>
                      <a:r>
                        <a:rPr lang="en-US" altLang="ko-KR" sz="1200" u="none" baseline="0" dirty="0" smtClean="0">
                          <a:solidFill>
                            <a:schemeClr val="tx1"/>
                          </a:solidFill>
                        </a:rPr>
                        <a:t> positions available</a:t>
                      </a:r>
                      <a:r>
                        <a:rPr lang="en-US" altLang="ko-KR" sz="1200" u="none" dirty="0" smtClean="0">
                          <a:solidFill>
                            <a:schemeClr val="tx1"/>
                          </a:solidFill>
                        </a:rPr>
                        <a:t>)</a:t>
                      </a:r>
                      <a:endParaRPr lang="en-US" altLang="ko-KR" sz="1200" dirty="0" smtClean="0">
                        <a:solidFill>
                          <a:schemeClr val="tx1"/>
                        </a:solidFill>
                      </a:endParaRP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a:t>
                      </a:r>
                      <a:r>
                        <a:rPr lang="en-US" altLang="ko-KR" sz="1200" dirty="0" smtClean="0">
                          <a:solidFill>
                            <a:schemeClr val="tx1"/>
                          </a:solidFill>
                        </a:rPr>
                        <a:t>for 106 (max a</a:t>
                      </a:r>
                      <a:r>
                        <a:rPr lang="en-US" altLang="ko-KR" sz="1200" baseline="0" dirty="0" smtClean="0">
                          <a:solidFill>
                            <a:schemeClr val="tx1"/>
                          </a:solidFill>
                        </a:rPr>
                        <a:t> 26 tone shift )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9" name="그룹 8"/>
          <p:cNvGrpSpPr/>
          <p:nvPr/>
        </p:nvGrpSpPr>
        <p:grpSpPr>
          <a:xfrm>
            <a:off x="6202941" y="2715153"/>
            <a:ext cx="338554" cy="276999"/>
            <a:chOff x="6292057" y="2539504"/>
            <a:chExt cx="338554" cy="276999"/>
          </a:xfrm>
        </p:grpSpPr>
        <p:sp>
          <p:nvSpPr>
            <p:cNvPr id="10" name="사다리꼴 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 name="그룹 11"/>
          <p:cNvGrpSpPr/>
          <p:nvPr/>
        </p:nvGrpSpPr>
        <p:grpSpPr>
          <a:xfrm>
            <a:off x="6498240" y="2715153"/>
            <a:ext cx="338554" cy="276999"/>
            <a:chOff x="6292057" y="2539504"/>
            <a:chExt cx="338554" cy="276999"/>
          </a:xfrm>
        </p:grpSpPr>
        <p:sp>
          <p:nvSpPr>
            <p:cNvPr id="13" name="사다리꼴 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 name="TextBox 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 name="그룹 14"/>
          <p:cNvGrpSpPr/>
          <p:nvPr/>
        </p:nvGrpSpPr>
        <p:grpSpPr>
          <a:xfrm>
            <a:off x="6798694" y="2715153"/>
            <a:ext cx="338554" cy="276999"/>
            <a:chOff x="6292057" y="2539504"/>
            <a:chExt cx="338554" cy="276999"/>
          </a:xfrm>
        </p:grpSpPr>
        <p:sp>
          <p:nvSpPr>
            <p:cNvPr id="16" name="사다리꼴 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 name="TextBox 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 name="그룹 17"/>
          <p:cNvGrpSpPr/>
          <p:nvPr/>
        </p:nvGrpSpPr>
        <p:grpSpPr>
          <a:xfrm>
            <a:off x="7095512" y="2715153"/>
            <a:ext cx="338554" cy="276999"/>
            <a:chOff x="6292057" y="2539504"/>
            <a:chExt cx="338554" cy="276999"/>
          </a:xfrm>
        </p:grpSpPr>
        <p:sp>
          <p:nvSpPr>
            <p:cNvPr id="19" name="사다리꼴 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 name="TextBox 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 name="그룹 20"/>
          <p:cNvGrpSpPr/>
          <p:nvPr/>
        </p:nvGrpSpPr>
        <p:grpSpPr>
          <a:xfrm>
            <a:off x="7400158" y="2715153"/>
            <a:ext cx="338554" cy="276999"/>
            <a:chOff x="6292057" y="2539504"/>
            <a:chExt cx="338554" cy="276999"/>
          </a:xfrm>
        </p:grpSpPr>
        <p:sp>
          <p:nvSpPr>
            <p:cNvPr id="22" name="사다리꼴 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3" name="TextBox 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4" name="그룹 23"/>
          <p:cNvGrpSpPr/>
          <p:nvPr/>
        </p:nvGrpSpPr>
        <p:grpSpPr>
          <a:xfrm>
            <a:off x="7695457" y="2715153"/>
            <a:ext cx="338554" cy="276999"/>
            <a:chOff x="6292057" y="2539504"/>
            <a:chExt cx="338554" cy="276999"/>
          </a:xfrm>
        </p:grpSpPr>
        <p:sp>
          <p:nvSpPr>
            <p:cNvPr id="25" name="사다리꼴 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7" name="그룹 26"/>
          <p:cNvGrpSpPr/>
          <p:nvPr/>
        </p:nvGrpSpPr>
        <p:grpSpPr>
          <a:xfrm>
            <a:off x="7995911" y="2715153"/>
            <a:ext cx="338554" cy="276999"/>
            <a:chOff x="6292057" y="2539504"/>
            <a:chExt cx="338554" cy="276999"/>
          </a:xfrm>
        </p:grpSpPr>
        <p:sp>
          <p:nvSpPr>
            <p:cNvPr id="28" name="사다리꼴 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9" name="TextBox 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0" name="그룹 29"/>
          <p:cNvGrpSpPr/>
          <p:nvPr/>
        </p:nvGrpSpPr>
        <p:grpSpPr>
          <a:xfrm>
            <a:off x="8292729" y="2715153"/>
            <a:ext cx="338554" cy="276999"/>
            <a:chOff x="6292057" y="2539504"/>
            <a:chExt cx="338554" cy="276999"/>
          </a:xfrm>
        </p:grpSpPr>
        <p:sp>
          <p:nvSpPr>
            <p:cNvPr id="31" name="사다리꼴 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2" name="TextBox 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3" name="그룹 32"/>
          <p:cNvGrpSpPr/>
          <p:nvPr/>
        </p:nvGrpSpPr>
        <p:grpSpPr>
          <a:xfrm>
            <a:off x="8598894" y="2715153"/>
            <a:ext cx="338554" cy="276999"/>
            <a:chOff x="6292057" y="2539504"/>
            <a:chExt cx="338554" cy="276999"/>
          </a:xfrm>
        </p:grpSpPr>
        <p:sp>
          <p:nvSpPr>
            <p:cNvPr id="34" name="사다리꼴 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5" name="TextBox 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6" name="직사각형 35"/>
          <p:cNvSpPr/>
          <p:nvPr/>
        </p:nvSpPr>
        <p:spPr bwMode="auto">
          <a:xfrm>
            <a:off x="7400328" y="271322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7" name="직선 화살표 연결선 36"/>
          <p:cNvCxnSpPr/>
          <p:nvPr/>
        </p:nvCxnSpPr>
        <p:spPr bwMode="auto">
          <a:xfrm>
            <a:off x="6232255" y="269280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38" name="직선 화살표 연결선 37"/>
          <p:cNvCxnSpPr/>
          <p:nvPr/>
        </p:nvCxnSpPr>
        <p:spPr bwMode="auto">
          <a:xfrm>
            <a:off x="7730482" y="2693945"/>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39" name="그룹 38"/>
          <p:cNvGrpSpPr/>
          <p:nvPr/>
        </p:nvGrpSpPr>
        <p:grpSpPr>
          <a:xfrm>
            <a:off x="6180214" y="3111626"/>
            <a:ext cx="338554" cy="276999"/>
            <a:chOff x="6292057" y="2539504"/>
            <a:chExt cx="338554" cy="276999"/>
          </a:xfrm>
        </p:grpSpPr>
        <p:sp>
          <p:nvSpPr>
            <p:cNvPr id="40" name="사다리꼴 3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1" name="TextBox 4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2" name="그룹 41"/>
          <p:cNvGrpSpPr/>
          <p:nvPr/>
        </p:nvGrpSpPr>
        <p:grpSpPr>
          <a:xfrm>
            <a:off x="6475513" y="3111626"/>
            <a:ext cx="338554" cy="276999"/>
            <a:chOff x="6292057" y="2539504"/>
            <a:chExt cx="338554" cy="276999"/>
          </a:xfrm>
        </p:grpSpPr>
        <p:sp>
          <p:nvSpPr>
            <p:cNvPr id="43" name="사다리꼴 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4" name="TextBox 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5" name="그룹 44"/>
          <p:cNvGrpSpPr/>
          <p:nvPr/>
        </p:nvGrpSpPr>
        <p:grpSpPr>
          <a:xfrm>
            <a:off x="6775967" y="3111626"/>
            <a:ext cx="338554" cy="276999"/>
            <a:chOff x="6292057" y="2539504"/>
            <a:chExt cx="338554" cy="276999"/>
          </a:xfrm>
        </p:grpSpPr>
        <p:sp>
          <p:nvSpPr>
            <p:cNvPr id="46" name="사다리꼴 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7" name="TextBox 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8" name="그룹 47"/>
          <p:cNvGrpSpPr/>
          <p:nvPr/>
        </p:nvGrpSpPr>
        <p:grpSpPr>
          <a:xfrm>
            <a:off x="7072785" y="3111626"/>
            <a:ext cx="338554" cy="276999"/>
            <a:chOff x="6292057" y="2539504"/>
            <a:chExt cx="338554" cy="276999"/>
          </a:xfrm>
        </p:grpSpPr>
        <p:sp>
          <p:nvSpPr>
            <p:cNvPr id="49" name="사다리꼴 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0" name="TextBox 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1" name="그룹 50"/>
          <p:cNvGrpSpPr/>
          <p:nvPr/>
        </p:nvGrpSpPr>
        <p:grpSpPr>
          <a:xfrm>
            <a:off x="7377431" y="3111626"/>
            <a:ext cx="338554" cy="276999"/>
            <a:chOff x="6292057" y="2539504"/>
            <a:chExt cx="338554" cy="276999"/>
          </a:xfrm>
        </p:grpSpPr>
        <p:sp>
          <p:nvSpPr>
            <p:cNvPr id="52" name="사다리꼴 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4" name="그룹 53"/>
          <p:cNvGrpSpPr/>
          <p:nvPr/>
        </p:nvGrpSpPr>
        <p:grpSpPr>
          <a:xfrm>
            <a:off x="7672730" y="3111626"/>
            <a:ext cx="338554" cy="276999"/>
            <a:chOff x="6292057" y="2539504"/>
            <a:chExt cx="338554" cy="276999"/>
          </a:xfrm>
        </p:grpSpPr>
        <p:sp>
          <p:nvSpPr>
            <p:cNvPr id="55" name="사다리꼴 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6" name="TextBox 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7" name="그룹 56"/>
          <p:cNvGrpSpPr/>
          <p:nvPr/>
        </p:nvGrpSpPr>
        <p:grpSpPr>
          <a:xfrm>
            <a:off x="7973184" y="3111626"/>
            <a:ext cx="338554" cy="276999"/>
            <a:chOff x="6292057" y="2539504"/>
            <a:chExt cx="338554" cy="276999"/>
          </a:xfrm>
        </p:grpSpPr>
        <p:sp>
          <p:nvSpPr>
            <p:cNvPr id="58" name="사다리꼴 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9" name="TextBox 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0" name="그룹 59"/>
          <p:cNvGrpSpPr/>
          <p:nvPr/>
        </p:nvGrpSpPr>
        <p:grpSpPr>
          <a:xfrm>
            <a:off x="8270002" y="3111626"/>
            <a:ext cx="338554" cy="276999"/>
            <a:chOff x="6292057" y="2539504"/>
            <a:chExt cx="338554" cy="276999"/>
          </a:xfrm>
        </p:grpSpPr>
        <p:sp>
          <p:nvSpPr>
            <p:cNvPr id="61" name="사다리꼴 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2" name="TextBox 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3" name="그룹 62"/>
          <p:cNvGrpSpPr/>
          <p:nvPr/>
        </p:nvGrpSpPr>
        <p:grpSpPr>
          <a:xfrm>
            <a:off x="8576167" y="3111626"/>
            <a:ext cx="338554" cy="276999"/>
            <a:chOff x="6292057" y="2539504"/>
            <a:chExt cx="338554" cy="276999"/>
          </a:xfrm>
        </p:grpSpPr>
        <p:sp>
          <p:nvSpPr>
            <p:cNvPr id="64" name="사다리꼴 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5" name="TextBox 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66" name="직선 화살표 연결선 65"/>
          <p:cNvCxnSpPr/>
          <p:nvPr/>
        </p:nvCxnSpPr>
        <p:spPr bwMode="auto">
          <a:xfrm>
            <a:off x="6496407" y="3089274"/>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67" name="직선 화살표 연결선 66"/>
          <p:cNvCxnSpPr/>
          <p:nvPr/>
        </p:nvCxnSpPr>
        <p:spPr bwMode="auto">
          <a:xfrm>
            <a:off x="7707755" y="3090418"/>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68" name="그룹 67"/>
          <p:cNvGrpSpPr/>
          <p:nvPr/>
        </p:nvGrpSpPr>
        <p:grpSpPr>
          <a:xfrm>
            <a:off x="6180214" y="3521085"/>
            <a:ext cx="338554" cy="276999"/>
            <a:chOff x="6292057" y="2539504"/>
            <a:chExt cx="338554" cy="276999"/>
          </a:xfrm>
        </p:grpSpPr>
        <p:sp>
          <p:nvSpPr>
            <p:cNvPr id="69" name="사다리꼴 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0" name="TextBox 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1" name="그룹 70"/>
          <p:cNvGrpSpPr/>
          <p:nvPr/>
        </p:nvGrpSpPr>
        <p:grpSpPr>
          <a:xfrm>
            <a:off x="6475513" y="3521085"/>
            <a:ext cx="338554" cy="276999"/>
            <a:chOff x="6292057" y="2539504"/>
            <a:chExt cx="338554" cy="276999"/>
          </a:xfrm>
        </p:grpSpPr>
        <p:sp>
          <p:nvSpPr>
            <p:cNvPr id="72" name="사다리꼴 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3" name="TextBox 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4" name="그룹 73"/>
          <p:cNvGrpSpPr/>
          <p:nvPr/>
        </p:nvGrpSpPr>
        <p:grpSpPr>
          <a:xfrm>
            <a:off x="6775967" y="3521085"/>
            <a:ext cx="338554" cy="276999"/>
            <a:chOff x="6292057" y="2539504"/>
            <a:chExt cx="338554" cy="276999"/>
          </a:xfrm>
        </p:grpSpPr>
        <p:sp>
          <p:nvSpPr>
            <p:cNvPr id="75" name="사다리꼴 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7" name="그룹 76"/>
          <p:cNvGrpSpPr/>
          <p:nvPr/>
        </p:nvGrpSpPr>
        <p:grpSpPr>
          <a:xfrm>
            <a:off x="7072785" y="3521085"/>
            <a:ext cx="338554" cy="276999"/>
            <a:chOff x="6292057" y="2539504"/>
            <a:chExt cx="338554" cy="276999"/>
          </a:xfrm>
        </p:grpSpPr>
        <p:sp>
          <p:nvSpPr>
            <p:cNvPr id="78" name="사다리꼴 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9" name="TextBox 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0" name="그룹 79"/>
          <p:cNvGrpSpPr/>
          <p:nvPr/>
        </p:nvGrpSpPr>
        <p:grpSpPr>
          <a:xfrm>
            <a:off x="7377431" y="3521085"/>
            <a:ext cx="338554" cy="276999"/>
            <a:chOff x="6292057" y="2539504"/>
            <a:chExt cx="338554" cy="276999"/>
          </a:xfrm>
        </p:grpSpPr>
        <p:sp>
          <p:nvSpPr>
            <p:cNvPr id="81" name="사다리꼴 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2" name="TextBox 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3" name="그룹 82"/>
          <p:cNvGrpSpPr/>
          <p:nvPr/>
        </p:nvGrpSpPr>
        <p:grpSpPr>
          <a:xfrm>
            <a:off x="7672730" y="3521085"/>
            <a:ext cx="338554" cy="276999"/>
            <a:chOff x="6292057" y="2539504"/>
            <a:chExt cx="338554" cy="276999"/>
          </a:xfrm>
        </p:grpSpPr>
        <p:sp>
          <p:nvSpPr>
            <p:cNvPr id="84" name="사다리꼴 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5" name="TextBox 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6" name="그룹 85"/>
          <p:cNvGrpSpPr/>
          <p:nvPr/>
        </p:nvGrpSpPr>
        <p:grpSpPr>
          <a:xfrm>
            <a:off x="7973184" y="3521085"/>
            <a:ext cx="338554" cy="276999"/>
            <a:chOff x="6292057" y="2539504"/>
            <a:chExt cx="338554" cy="276999"/>
          </a:xfrm>
        </p:grpSpPr>
        <p:sp>
          <p:nvSpPr>
            <p:cNvPr id="87" name="사다리꼴 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8" name="TextBox 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9" name="그룹 88"/>
          <p:cNvGrpSpPr/>
          <p:nvPr/>
        </p:nvGrpSpPr>
        <p:grpSpPr>
          <a:xfrm>
            <a:off x="8270002" y="3521085"/>
            <a:ext cx="338554" cy="276999"/>
            <a:chOff x="6292057" y="2539504"/>
            <a:chExt cx="338554" cy="276999"/>
          </a:xfrm>
        </p:grpSpPr>
        <p:sp>
          <p:nvSpPr>
            <p:cNvPr id="90" name="사다리꼴 8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1" name="TextBox 9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2" name="그룹 91"/>
          <p:cNvGrpSpPr/>
          <p:nvPr/>
        </p:nvGrpSpPr>
        <p:grpSpPr>
          <a:xfrm>
            <a:off x="8576167" y="3521085"/>
            <a:ext cx="338554" cy="276999"/>
            <a:chOff x="6292057" y="2539504"/>
            <a:chExt cx="338554" cy="276999"/>
          </a:xfrm>
        </p:grpSpPr>
        <p:sp>
          <p:nvSpPr>
            <p:cNvPr id="93" name="사다리꼴 9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4" name="TextBox 9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95" name="직선 화살표 연결선 94"/>
          <p:cNvCxnSpPr/>
          <p:nvPr/>
        </p:nvCxnSpPr>
        <p:spPr bwMode="auto">
          <a:xfrm>
            <a:off x="6209528" y="34987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96" name="직선 화살표 연결선 95"/>
          <p:cNvCxnSpPr/>
          <p:nvPr/>
        </p:nvCxnSpPr>
        <p:spPr bwMode="auto">
          <a:xfrm>
            <a:off x="7404350" y="3499877"/>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97" name="그룹 96"/>
          <p:cNvGrpSpPr/>
          <p:nvPr/>
        </p:nvGrpSpPr>
        <p:grpSpPr>
          <a:xfrm>
            <a:off x="6178903" y="4414621"/>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6474202" y="4414621"/>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3" name="그룹 102"/>
          <p:cNvGrpSpPr/>
          <p:nvPr/>
        </p:nvGrpSpPr>
        <p:grpSpPr>
          <a:xfrm>
            <a:off x="6774656" y="4414621"/>
            <a:ext cx="338554" cy="276999"/>
            <a:chOff x="6292057" y="2539504"/>
            <a:chExt cx="338554" cy="276999"/>
          </a:xfrm>
        </p:grpSpPr>
        <p:sp>
          <p:nvSpPr>
            <p:cNvPr id="104" name="사다리꼴 10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5" name="TextBox 10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6" name="그룹 105"/>
          <p:cNvGrpSpPr/>
          <p:nvPr/>
        </p:nvGrpSpPr>
        <p:grpSpPr>
          <a:xfrm>
            <a:off x="7071474" y="4414621"/>
            <a:ext cx="338554" cy="276999"/>
            <a:chOff x="6292057" y="2539504"/>
            <a:chExt cx="338554" cy="276999"/>
          </a:xfrm>
        </p:grpSpPr>
        <p:sp>
          <p:nvSpPr>
            <p:cNvPr id="107" name="사다리꼴 10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8" name="TextBox 10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9" name="그룹 108"/>
          <p:cNvGrpSpPr/>
          <p:nvPr/>
        </p:nvGrpSpPr>
        <p:grpSpPr>
          <a:xfrm>
            <a:off x="7376120" y="4414621"/>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7671419" y="4414621"/>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7971873" y="4414621"/>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8268691" y="4414621"/>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8574856" y="4414621"/>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24" name="직선 화살표 연결선 123"/>
          <p:cNvCxnSpPr/>
          <p:nvPr/>
        </p:nvCxnSpPr>
        <p:spPr bwMode="auto">
          <a:xfrm>
            <a:off x="6208217" y="4392269"/>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25" name="직선 화살표 연결선 124"/>
          <p:cNvCxnSpPr/>
          <p:nvPr/>
        </p:nvCxnSpPr>
        <p:spPr bwMode="auto">
          <a:xfrm>
            <a:off x="7712079"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126" name="그룹 125"/>
          <p:cNvGrpSpPr/>
          <p:nvPr/>
        </p:nvGrpSpPr>
        <p:grpSpPr>
          <a:xfrm>
            <a:off x="6156176" y="5255842"/>
            <a:ext cx="338554" cy="276999"/>
            <a:chOff x="6292057" y="2539504"/>
            <a:chExt cx="338554" cy="276999"/>
          </a:xfrm>
        </p:grpSpPr>
        <p:sp>
          <p:nvSpPr>
            <p:cNvPr id="127" name="사다리꼴 12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8" name="TextBox 12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9" name="그룹 128"/>
          <p:cNvGrpSpPr/>
          <p:nvPr/>
        </p:nvGrpSpPr>
        <p:grpSpPr>
          <a:xfrm>
            <a:off x="6451475" y="5255842"/>
            <a:ext cx="338554" cy="276999"/>
            <a:chOff x="6292057" y="2539504"/>
            <a:chExt cx="338554" cy="276999"/>
          </a:xfrm>
        </p:grpSpPr>
        <p:sp>
          <p:nvSpPr>
            <p:cNvPr id="130" name="사다리꼴 12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1" name="TextBox 13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2" name="그룹 131"/>
          <p:cNvGrpSpPr/>
          <p:nvPr/>
        </p:nvGrpSpPr>
        <p:grpSpPr>
          <a:xfrm>
            <a:off x="6751929" y="5255842"/>
            <a:ext cx="338554" cy="276999"/>
            <a:chOff x="6292057" y="2539504"/>
            <a:chExt cx="338554" cy="276999"/>
          </a:xfrm>
        </p:grpSpPr>
        <p:sp>
          <p:nvSpPr>
            <p:cNvPr id="133" name="사다리꼴 13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4" name="TextBox 13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5" name="그룹 134"/>
          <p:cNvGrpSpPr/>
          <p:nvPr/>
        </p:nvGrpSpPr>
        <p:grpSpPr>
          <a:xfrm>
            <a:off x="7048747" y="5255842"/>
            <a:ext cx="338554" cy="276999"/>
            <a:chOff x="6292057" y="2539504"/>
            <a:chExt cx="338554" cy="276999"/>
          </a:xfrm>
        </p:grpSpPr>
        <p:sp>
          <p:nvSpPr>
            <p:cNvPr id="136" name="사다리꼴 1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7" name="TextBox 1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8" name="그룹 137"/>
          <p:cNvGrpSpPr/>
          <p:nvPr/>
        </p:nvGrpSpPr>
        <p:grpSpPr>
          <a:xfrm>
            <a:off x="7353393" y="5255842"/>
            <a:ext cx="338554" cy="276999"/>
            <a:chOff x="6292057" y="2539504"/>
            <a:chExt cx="338554" cy="276999"/>
          </a:xfrm>
        </p:grpSpPr>
        <p:sp>
          <p:nvSpPr>
            <p:cNvPr id="139" name="사다리꼴 1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0" name="TextBox 1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1" name="그룹 140"/>
          <p:cNvGrpSpPr/>
          <p:nvPr/>
        </p:nvGrpSpPr>
        <p:grpSpPr>
          <a:xfrm>
            <a:off x="7648692" y="5255842"/>
            <a:ext cx="338554" cy="276999"/>
            <a:chOff x="6292057" y="2539504"/>
            <a:chExt cx="338554" cy="276999"/>
          </a:xfrm>
        </p:grpSpPr>
        <p:sp>
          <p:nvSpPr>
            <p:cNvPr id="142" name="사다리꼴 1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3" name="TextBox 1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4" name="그룹 143"/>
          <p:cNvGrpSpPr/>
          <p:nvPr/>
        </p:nvGrpSpPr>
        <p:grpSpPr>
          <a:xfrm>
            <a:off x="7949146" y="5243142"/>
            <a:ext cx="338554" cy="276999"/>
            <a:chOff x="6292057" y="2526804"/>
            <a:chExt cx="338554" cy="276999"/>
          </a:xfrm>
        </p:grpSpPr>
        <p:sp>
          <p:nvSpPr>
            <p:cNvPr id="145" name="사다리꼴 1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6" name="TextBox 145"/>
            <p:cNvSpPr txBox="1"/>
            <p:nvPr/>
          </p:nvSpPr>
          <p:spPr>
            <a:xfrm>
              <a:off x="6292057" y="25268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7" name="그룹 146"/>
          <p:cNvGrpSpPr/>
          <p:nvPr/>
        </p:nvGrpSpPr>
        <p:grpSpPr>
          <a:xfrm>
            <a:off x="8245964" y="5255842"/>
            <a:ext cx="338554" cy="276999"/>
            <a:chOff x="6292057" y="2539504"/>
            <a:chExt cx="338554" cy="276999"/>
          </a:xfrm>
        </p:grpSpPr>
        <p:sp>
          <p:nvSpPr>
            <p:cNvPr id="148" name="사다리꼴 1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9" name="TextBox 1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0" name="그룹 149"/>
          <p:cNvGrpSpPr/>
          <p:nvPr/>
        </p:nvGrpSpPr>
        <p:grpSpPr>
          <a:xfrm>
            <a:off x="8552129" y="5255842"/>
            <a:ext cx="338554" cy="276999"/>
            <a:chOff x="6292057" y="2539504"/>
            <a:chExt cx="338554" cy="276999"/>
          </a:xfrm>
        </p:grpSpPr>
        <p:sp>
          <p:nvSpPr>
            <p:cNvPr id="151" name="사다리꼴 1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2" name="TextBox 1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53" name="직선 화살표 연결선 152"/>
          <p:cNvCxnSpPr/>
          <p:nvPr/>
        </p:nvCxnSpPr>
        <p:spPr bwMode="auto">
          <a:xfrm>
            <a:off x="6772823" y="5220790"/>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54" name="직선 화살표 연결선 153"/>
          <p:cNvCxnSpPr/>
          <p:nvPr/>
        </p:nvCxnSpPr>
        <p:spPr bwMode="auto">
          <a:xfrm>
            <a:off x="8300843"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5" name="직선 화살표 연결선 154"/>
          <p:cNvCxnSpPr/>
          <p:nvPr/>
        </p:nvCxnSpPr>
        <p:spPr bwMode="auto">
          <a:xfrm>
            <a:off x="6177106"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6" name="직선 화살표 연결선 155"/>
          <p:cNvCxnSpPr/>
          <p:nvPr/>
        </p:nvCxnSpPr>
        <p:spPr bwMode="auto">
          <a:xfrm>
            <a:off x="7978903"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57" name="직사각형 156"/>
          <p:cNvSpPr/>
          <p:nvPr/>
        </p:nvSpPr>
        <p:spPr bwMode="auto">
          <a:xfrm>
            <a:off x="6190532" y="311463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8" name="직사각형 157"/>
          <p:cNvSpPr/>
          <p:nvPr/>
        </p:nvSpPr>
        <p:spPr bwMode="auto">
          <a:xfrm>
            <a:off x="8583812" y="351470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59" name="표 158"/>
          <p:cNvGraphicFramePr>
            <a:graphicFrameLocks noGrp="1"/>
          </p:cNvGraphicFramePr>
          <p:nvPr>
            <p:extLst>
              <p:ext uri="{D42A27DB-BD31-4B8C-83A1-F6EECF244321}">
                <p14:modId xmlns:p14="http://schemas.microsoft.com/office/powerpoint/2010/main" val="3093724969"/>
              </p:ext>
            </p:extLst>
          </p:nvPr>
        </p:nvGraphicFramePr>
        <p:xfrm>
          <a:off x="107504" y="4449326"/>
          <a:ext cx="5472608" cy="94186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4</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latinLnBrk="1">
                        <a:buFont typeface="Arial" panose="020B0604020202020204" pitchFamily="34" charset="0"/>
                        <a:buChar char="•"/>
                      </a:pPr>
                      <a:r>
                        <a:rPr lang="en-US" altLang="ko-KR" sz="1200" u="none" baseline="0" dirty="0" smtClean="0">
                          <a:solidFill>
                            <a:schemeClr val="tx1"/>
                          </a:solidFill>
                        </a:rPr>
                        <a:t>Have improvement for the 1x26 unit</a:t>
                      </a: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for </a:t>
                      </a:r>
                      <a:r>
                        <a:rPr lang="en-US" altLang="ko-KR" sz="1200" dirty="0" smtClean="0">
                          <a:solidFill>
                            <a:schemeClr val="tx1"/>
                          </a:solidFill>
                        </a:rPr>
                        <a:t>other units</a:t>
                      </a:r>
                      <a:endParaRPr lang="en-US" altLang="ko-KR" sz="1200" baseline="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0" name="직사각형 159"/>
          <p:cNvSpPr/>
          <p:nvPr/>
        </p:nvSpPr>
        <p:spPr bwMode="auto">
          <a:xfrm>
            <a:off x="7380312" y="4413519"/>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1" name="직사각형 160"/>
          <p:cNvSpPr/>
          <p:nvPr/>
        </p:nvSpPr>
        <p:spPr bwMode="auto">
          <a:xfrm>
            <a:off x="8554096" y="525833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62" name="그룹 161"/>
          <p:cNvGrpSpPr/>
          <p:nvPr/>
        </p:nvGrpSpPr>
        <p:grpSpPr>
          <a:xfrm>
            <a:off x="6162523" y="5647873"/>
            <a:ext cx="338554" cy="276999"/>
            <a:chOff x="6292057" y="2539504"/>
            <a:chExt cx="338554" cy="276999"/>
          </a:xfrm>
        </p:grpSpPr>
        <p:sp>
          <p:nvSpPr>
            <p:cNvPr id="163" name="사다리꼴 16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4" name="TextBox 16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5" name="그룹 164"/>
          <p:cNvGrpSpPr/>
          <p:nvPr/>
        </p:nvGrpSpPr>
        <p:grpSpPr>
          <a:xfrm>
            <a:off x="6457822" y="5647873"/>
            <a:ext cx="338554" cy="276999"/>
            <a:chOff x="6292057" y="2539504"/>
            <a:chExt cx="338554" cy="276999"/>
          </a:xfrm>
        </p:grpSpPr>
        <p:sp>
          <p:nvSpPr>
            <p:cNvPr id="166" name="사다리꼴 16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7" name="TextBox 16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8" name="그룹 167"/>
          <p:cNvGrpSpPr/>
          <p:nvPr/>
        </p:nvGrpSpPr>
        <p:grpSpPr>
          <a:xfrm>
            <a:off x="6758276" y="5647873"/>
            <a:ext cx="338554" cy="276999"/>
            <a:chOff x="6292057" y="2539504"/>
            <a:chExt cx="338554" cy="276999"/>
          </a:xfrm>
        </p:grpSpPr>
        <p:sp>
          <p:nvSpPr>
            <p:cNvPr id="169" name="사다리꼴 1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0" name="TextBox 1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1" name="그룹 170"/>
          <p:cNvGrpSpPr/>
          <p:nvPr/>
        </p:nvGrpSpPr>
        <p:grpSpPr>
          <a:xfrm>
            <a:off x="7055094" y="5647873"/>
            <a:ext cx="338554" cy="276999"/>
            <a:chOff x="6292057" y="2539504"/>
            <a:chExt cx="338554" cy="276999"/>
          </a:xfrm>
        </p:grpSpPr>
        <p:sp>
          <p:nvSpPr>
            <p:cNvPr id="172" name="사다리꼴 1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3" name="TextBox 1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4" name="그룹 173"/>
          <p:cNvGrpSpPr/>
          <p:nvPr/>
        </p:nvGrpSpPr>
        <p:grpSpPr>
          <a:xfrm>
            <a:off x="7359740" y="5647873"/>
            <a:ext cx="338554" cy="276999"/>
            <a:chOff x="6292057" y="2539504"/>
            <a:chExt cx="338554" cy="276999"/>
          </a:xfrm>
        </p:grpSpPr>
        <p:sp>
          <p:nvSpPr>
            <p:cNvPr id="175" name="사다리꼴 1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6" name="TextBox 1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7" name="그룹 176"/>
          <p:cNvGrpSpPr/>
          <p:nvPr/>
        </p:nvGrpSpPr>
        <p:grpSpPr>
          <a:xfrm>
            <a:off x="7655039" y="5647873"/>
            <a:ext cx="338554" cy="276999"/>
            <a:chOff x="6292057" y="2539504"/>
            <a:chExt cx="338554" cy="276999"/>
          </a:xfrm>
        </p:grpSpPr>
        <p:sp>
          <p:nvSpPr>
            <p:cNvPr id="178" name="사다리꼴 1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9" name="TextBox 1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0" name="그룹 179"/>
          <p:cNvGrpSpPr/>
          <p:nvPr/>
        </p:nvGrpSpPr>
        <p:grpSpPr>
          <a:xfrm>
            <a:off x="7955493" y="5647873"/>
            <a:ext cx="338554" cy="276999"/>
            <a:chOff x="6292057" y="2539504"/>
            <a:chExt cx="338554" cy="276999"/>
          </a:xfrm>
        </p:grpSpPr>
        <p:sp>
          <p:nvSpPr>
            <p:cNvPr id="181" name="사다리꼴 1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2" name="TextBox 1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3" name="그룹 182"/>
          <p:cNvGrpSpPr/>
          <p:nvPr/>
        </p:nvGrpSpPr>
        <p:grpSpPr>
          <a:xfrm>
            <a:off x="8252311" y="5647873"/>
            <a:ext cx="338554" cy="276999"/>
            <a:chOff x="6292057" y="2539504"/>
            <a:chExt cx="338554" cy="276999"/>
          </a:xfrm>
        </p:grpSpPr>
        <p:sp>
          <p:nvSpPr>
            <p:cNvPr id="184" name="사다리꼴 1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5" name="TextBox 1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6" name="그룹 185"/>
          <p:cNvGrpSpPr/>
          <p:nvPr/>
        </p:nvGrpSpPr>
        <p:grpSpPr>
          <a:xfrm>
            <a:off x="8558476" y="5647873"/>
            <a:ext cx="338554" cy="276999"/>
            <a:chOff x="6292057" y="2539504"/>
            <a:chExt cx="338554" cy="276999"/>
          </a:xfrm>
        </p:grpSpPr>
        <p:sp>
          <p:nvSpPr>
            <p:cNvPr id="187" name="사다리꼴 1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8" name="TextBox 1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89" name="직선 화살표 연결선 188"/>
          <p:cNvCxnSpPr/>
          <p:nvPr/>
        </p:nvCxnSpPr>
        <p:spPr bwMode="auto">
          <a:xfrm>
            <a:off x="7098627" y="562552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90" name="직선 화살표 연결선 189"/>
          <p:cNvCxnSpPr/>
          <p:nvPr/>
        </p:nvCxnSpPr>
        <p:spPr bwMode="auto">
          <a:xfrm>
            <a:off x="8288855" y="56098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91" name="직선 화살표 연결선 190"/>
          <p:cNvCxnSpPr/>
          <p:nvPr/>
        </p:nvCxnSpPr>
        <p:spPr bwMode="auto">
          <a:xfrm>
            <a:off x="6494290" y="5625521"/>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92" name="직사각형 191"/>
          <p:cNvSpPr/>
          <p:nvPr/>
        </p:nvSpPr>
        <p:spPr bwMode="auto">
          <a:xfrm>
            <a:off x="6156176" y="566338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93" name="그룹 192"/>
          <p:cNvGrpSpPr/>
          <p:nvPr/>
        </p:nvGrpSpPr>
        <p:grpSpPr>
          <a:xfrm>
            <a:off x="6162523" y="4855785"/>
            <a:ext cx="338554" cy="276999"/>
            <a:chOff x="6292057" y="2539504"/>
            <a:chExt cx="338554" cy="276999"/>
          </a:xfrm>
        </p:grpSpPr>
        <p:sp>
          <p:nvSpPr>
            <p:cNvPr id="194" name="사다리꼴 19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5" name="TextBox 19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6" name="그룹 195"/>
          <p:cNvGrpSpPr/>
          <p:nvPr/>
        </p:nvGrpSpPr>
        <p:grpSpPr>
          <a:xfrm>
            <a:off x="6457822" y="4855785"/>
            <a:ext cx="338554" cy="276999"/>
            <a:chOff x="6292057" y="2539504"/>
            <a:chExt cx="338554" cy="276999"/>
          </a:xfrm>
        </p:grpSpPr>
        <p:sp>
          <p:nvSpPr>
            <p:cNvPr id="197" name="사다리꼴 19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8" name="TextBox 19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9" name="그룹 198"/>
          <p:cNvGrpSpPr/>
          <p:nvPr/>
        </p:nvGrpSpPr>
        <p:grpSpPr>
          <a:xfrm>
            <a:off x="6758276" y="4855785"/>
            <a:ext cx="338554" cy="276999"/>
            <a:chOff x="6292057" y="2539504"/>
            <a:chExt cx="338554" cy="276999"/>
          </a:xfrm>
        </p:grpSpPr>
        <p:sp>
          <p:nvSpPr>
            <p:cNvPr id="200" name="사다리꼴 19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1" name="TextBox 20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2" name="그룹 201"/>
          <p:cNvGrpSpPr/>
          <p:nvPr/>
        </p:nvGrpSpPr>
        <p:grpSpPr>
          <a:xfrm>
            <a:off x="7055094" y="4855785"/>
            <a:ext cx="338554" cy="276999"/>
            <a:chOff x="6292057" y="2539504"/>
            <a:chExt cx="338554" cy="276999"/>
          </a:xfrm>
        </p:grpSpPr>
        <p:sp>
          <p:nvSpPr>
            <p:cNvPr id="203" name="사다리꼴 20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4" name="TextBox 20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5" name="그룹 204"/>
          <p:cNvGrpSpPr/>
          <p:nvPr/>
        </p:nvGrpSpPr>
        <p:grpSpPr>
          <a:xfrm>
            <a:off x="7359740" y="4855785"/>
            <a:ext cx="338554" cy="276999"/>
            <a:chOff x="6292057" y="2539504"/>
            <a:chExt cx="338554" cy="276999"/>
          </a:xfrm>
        </p:grpSpPr>
        <p:sp>
          <p:nvSpPr>
            <p:cNvPr id="206" name="사다리꼴 20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7" name="TextBox 20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8" name="그룹 207"/>
          <p:cNvGrpSpPr/>
          <p:nvPr/>
        </p:nvGrpSpPr>
        <p:grpSpPr>
          <a:xfrm>
            <a:off x="7655039" y="4855785"/>
            <a:ext cx="338554" cy="276999"/>
            <a:chOff x="6292057" y="2539504"/>
            <a:chExt cx="338554" cy="276999"/>
          </a:xfrm>
        </p:grpSpPr>
        <p:sp>
          <p:nvSpPr>
            <p:cNvPr id="209" name="사다리꼴 20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0" name="TextBox 20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1" name="그룹 210"/>
          <p:cNvGrpSpPr/>
          <p:nvPr/>
        </p:nvGrpSpPr>
        <p:grpSpPr>
          <a:xfrm>
            <a:off x="7955493" y="4855785"/>
            <a:ext cx="338554" cy="276999"/>
            <a:chOff x="6292057" y="2539504"/>
            <a:chExt cx="338554" cy="276999"/>
          </a:xfrm>
        </p:grpSpPr>
        <p:sp>
          <p:nvSpPr>
            <p:cNvPr id="212" name="사다리꼴 21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3" name="TextBox 21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4" name="그룹 213"/>
          <p:cNvGrpSpPr/>
          <p:nvPr/>
        </p:nvGrpSpPr>
        <p:grpSpPr>
          <a:xfrm>
            <a:off x="8252311" y="4855785"/>
            <a:ext cx="338554" cy="276999"/>
            <a:chOff x="6292057" y="2539504"/>
            <a:chExt cx="338554" cy="276999"/>
          </a:xfrm>
        </p:grpSpPr>
        <p:sp>
          <p:nvSpPr>
            <p:cNvPr id="215" name="사다리꼴 21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6" name="TextBox 21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7" name="그룹 216"/>
          <p:cNvGrpSpPr/>
          <p:nvPr/>
        </p:nvGrpSpPr>
        <p:grpSpPr>
          <a:xfrm>
            <a:off x="8558476" y="4855785"/>
            <a:ext cx="338554" cy="276999"/>
            <a:chOff x="6292057" y="2539504"/>
            <a:chExt cx="338554" cy="276999"/>
          </a:xfrm>
        </p:grpSpPr>
        <p:sp>
          <p:nvSpPr>
            <p:cNvPr id="218" name="사다리꼴 21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9" name="TextBox 21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220" name="직선 화살표 연결선 219"/>
          <p:cNvCxnSpPr/>
          <p:nvPr/>
        </p:nvCxnSpPr>
        <p:spPr bwMode="auto">
          <a:xfrm>
            <a:off x="7668944" y="48334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221" name="직선 화살표 연결선 220"/>
          <p:cNvCxnSpPr/>
          <p:nvPr/>
        </p:nvCxnSpPr>
        <p:spPr bwMode="auto">
          <a:xfrm>
            <a:off x="6791548"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222" name="직선 화살표 연결선 221"/>
          <p:cNvCxnSpPr/>
          <p:nvPr/>
        </p:nvCxnSpPr>
        <p:spPr bwMode="auto">
          <a:xfrm>
            <a:off x="6181576"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223" name="직사각형 222"/>
          <p:cNvSpPr/>
          <p:nvPr/>
        </p:nvSpPr>
        <p:spPr bwMode="auto">
          <a:xfrm>
            <a:off x="7367612" y="486164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4" name="TextBox 223"/>
          <p:cNvSpPr txBox="1"/>
          <p:nvPr/>
        </p:nvSpPr>
        <p:spPr>
          <a:xfrm>
            <a:off x="6804248" y="22098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225" name="TextBox 224"/>
          <p:cNvSpPr txBox="1"/>
          <p:nvPr/>
        </p:nvSpPr>
        <p:spPr>
          <a:xfrm>
            <a:off x="107504" y="2407513"/>
            <a:ext cx="2408480" cy="292388"/>
          </a:xfrm>
          <a:prstGeom prst="rect">
            <a:avLst/>
          </a:prstGeom>
          <a:noFill/>
        </p:spPr>
        <p:txBody>
          <a:bodyPr wrap="none" rtlCol="0">
            <a:spAutoFit/>
          </a:bodyPr>
          <a:lstStyle/>
          <a:p>
            <a:r>
              <a:rPr lang="en-US" altLang="ko-KR" sz="1300" b="1" dirty="0" smtClean="0"/>
              <a:t>&lt;Two 106-tone units assigned&gt; </a:t>
            </a:r>
            <a:endParaRPr lang="ko-KR" altLang="en-US" sz="1300" b="1" dirty="0"/>
          </a:p>
        </p:txBody>
      </p:sp>
      <p:sp>
        <p:nvSpPr>
          <p:cNvPr id="226" name="TextBox 225"/>
          <p:cNvSpPr txBox="1"/>
          <p:nvPr/>
        </p:nvSpPr>
        <p:spPr>
          <a:xfrm>
            <a:off x="107504" y="4161878"/>
            <a:ext cx="2164823" cy="292388"/>
          </a:xfrm>
          <a:prstGeom prst="rect">
            <a:avLst/>
          </a:prstGeom>
          <a:noFill/>
        </p:spPr>
        <p:txBody>
          <a:bodyPr wrap="none" rtlCol="0">
            <a:spAutoFit/>
          </a:bodyPr>
          <a:lstStyle/>
          <a:p>
            <a:r>
              <a:rPr lang="en-US" altLang="ko-KR" sz="1300" b="1" dirty="0" smtClean="0"/>
              <a:t>&lt;One 102+P unit assigned&gt; </a:t>
            </a:r>
            <a:endParaRPr lang="ko-KR" altLang="en-US" sz="1300" b="1" dirty="0"/>
          </a:p>
        </p:txBody>
      </p:sp>
      <p:sp>
        <p:nvSpPr>
          <p:cNvPr id="227" name="TextBox 226"/>
          <p:cNvSpPr txBox="1"/>
          <p:nvPr/>
        </p:nvSpPr>
        <p:spPr>
          <a:xfrm>
            <a:off x="107504" y="5420816"/>
            <a:ext cx="4248472" cy="646331"/>
          </a:xfrm>
          <a:prstGeom prst="rect">
            <a:avLst/>
          </a:prstGeom>
          <a:noFill/>
        </p:spPr>
        <p:txBody>
          <a:bodyPr wrap="square" rtlCol="0">
            <a:spAutoFit/>
          </a:bodyPr>
          <a:lstStyle/>
          <a:p>
            <a:endParaRPr lang="en-US" altLang="ko-KR" dirty="0" smtClean="0"/>
          </a:p>
          <a:p>
            <a:r>
              <a:rPr lang="en-US" altLang="ko-KR" dirty="0" smtClean="0"/>
              <a:t>* K = 5 with [1x26, 2x26, 106] = [3, 1, 1] </a:t>
            </a:r>
          </a:p>
          <a:p>
            <a:r>
              <a:rPr lang="en-US" altLang="ko-KR" dirty="0" smtClean="0"/>
              <a:t>=&gt; better than above for the 1x26 unit(3) in the fixed location</a:t>
            </a:r>
          </a:p>
        </p:txBody>
      </p:sp>
      <p:sp>
        <p:nvSpPr>
          <p:cNvPr id="228" name="TextBox 227"/>
          <p:cNvSpPr txBox="1"/>
          <p:nvPr/>
        </p:nvSpPr>
        <p:spPr>
          <a:xfrm>
            <a:off x="5647611" y="2697212"/>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29" name="아래쪽 화살표 228"/>
          <p:cNvSpPr/>
          <p:nvPr/>
        </p:nvSpPr>
        <p:spPr bwMode="auto">
          <a:xfrm>
            <a:off x="5749528" y="2969277"/>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0" name="TextBox 229"/>
          <p:cNvSpPr txBox="1"/>
          <p:nvPr/>
        </p:nvSpPr>
        <p:spPr>
          <a:xfrm>
            <a:off x="5533504" y="3199601"/>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1" name="TextBox 230"/>
          <p:cNvSpPr txBox="1"/>
          <p:nvPr/>
        </p:nvSpPr>
        <p:spPr>
          <a:xfrm>
            <a:off x="5643419" y="4641884"/>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32" name="아래쪽 화살표 231"/>
          <p:cNvSpPr/>
          <p:nvPr/>
        </p:nvSpPr>
        <p:spPr bwMode="auto">
          <a:xfrm>
            <a:off x="5745336" y="5132784"/>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3" name="TextBox 232"/>
          <p:cNvSpPr txBox="1"/>
          <p:nvPr/>
        </p:nvSpPr>
        <p:spPr>
          <a:xfrm>
            <a:off x="5529312" y="536310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4" name="TextBox 233"/>
          <p:cNvSpPr txBox="1"/>
          <p:nvPr/>
        </p:nvSpPr>
        <p:spPr>
          <a:xfrm>
            <a:off x="6248400" y="3886200"/>
            <a:ext cx="2610010" cy="276999"/>
          </a:xfrm>
          <a:prstGeom prst="rect">
            <a:avLst/>
          </a:prstGeom>
          <a:noFill/>
        </p:spPr>
        <p:txBody>
          <a:bodyPr wrap="none" rtlCol="0">
            <a:spAutoFit/>
          </a:bodyPr>
          <a:lstStyle/>
          <a:p>
            <a:r>
              <a:rPr lang="en-US" altLang="ko-KR" dirty="0" smtClean="0"/>
              <a:t>* Leftover tones are not addressed here</a:t>
            </a:r>
            <a:endParaRPr lang="ko-KR" altLang="en-US" dirty="0"/>
          </a:p>
        </p:txBody>
      </p:sp>
      <p:sp>
        <p:nvSpPr>
          <p:cNvPr id="3" name="TextBox 2"/>
          <p:cNvSpPr txBox="1"/>
          <p:nvPr/>
        </p:nvSpPr>
        <p:spPr>
          <a:xfrm>
            <a:off x="6517745" y="2474025"/>
            <a:ext cx="415498" cy="276999"/>
          </a:xfrm>
          <a:prstGeom prst="rect">
            <a:avLst/>
          </a:prstGeom>
          <a:noFill/>
        </p:spPr>
        <p:txBody>
          <a:bodyPr wrap="none" rtlCol="0">
            <a:spAutoFit/>
          </a:bodyPr>
          <a:lstStyle/>
          <a:p>
            <a:r>
              <a:rPr lang="en-US" altLang="ko-KR" dirty="0" smtClean="0"/>
              <a:t>106</a:t>
            </a:r>
            <a:endParaRPr lang="ko-KR" altLang="en-US" dirty="0"/>
          </a:p>
        </p:txBody>
      </p:sp>
      <p:sp>
        <p:nvSpPr>
          <p:cNvPr id="23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22</a:t>
            </a:fld>
            <a:endParaRPr lang="en-US" dirty="0"/>
          </a:p>
        </p:txBody>
      </p:sp>
      <p:sp>
        <p:nvSpPr>
          <p:cNvPr id="236"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8" name="Content Placeholder 2"/>
          <p:cNvSpPr>
            <a:spLocks noGrp="1"/>
          </p:cNvSpPr>
          <p:nvPr>
            <p:ph idx="1"/>
          </p:nvPr>
        </p:nvSpPr>
        <p:spPr>
          <a:xfrm>
            <a:off x="268188" y="1177252"/>
            <a:ext cx="8153400" cy="1032548"/>
          </a:xfrm>
        </p:spPr>
        <p:txBody>
          <a:bodyPr/>
          <a:lstStyle/>
          <a:p>
            <a:r>
              <a:rPr lang="en-US" sz="1600" dirty="0" smtClean="0"/>
              <a:t>We check </a:t>
            </a:r>
            <a:r>
              <a:rPr lang="en-US" sz="1600" dirty="0"/>
              <a:t>if “moving location” for units </a:t>
            </a:r>
            <a:r>
              <a:rPr lang="en-US" sz="1600" dirty="0" smtClean="0"/>
              <a:t>can further improve Sub-band Selective Transmission (SST) </a:t>
            </a:r>
            <a:r>
              <a:rPr lang="en-US" sz="1600" dirty="0"/>
              <a:t>gain by providing more available positions than “fixed </a:t>
            </a:r>
            <a:r>
              <a:rPr lang="en-US" sz="1600" dirty="0" smtClean="0"/>
              <a:t>position” </a:t>
            </a:r>
          </a:p>
          <a:p>
            <a:r>
              <a:rPr lang="en-US" sz="1600" dirty="0" smtClean="0"/>
              <a:t>Note that to help with visualizing the analysis, we have illustrated 106-tone block as 4 units of 26-tone in the pictures below</a:t>
            </a:r>
            <a:endParaRPr lang="en-US" sz="1600" dirty="0"/>
          </a:p>
        </p:txBody>
      </p:sp>
      <p:sp>
        <p:nvSpPr>
          <p:cNvPr id="23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513422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(2/3</a:t>
            </a:r>
            <a:r>
              <a:rPr lang="en-US" altLang="ko-KR" dirty="0"/>
              <a:t>)</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1743297242"/>
              </p:ext>
            </p:extLst>
          </p:nvPr>
        </p:nvGraphicFramePr>
        <p:xfrm>
          <a:off x="107504" y="1960240"/>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5</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1</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100" dirty="0" smtClean="0">
                          <a:solidFill>
                            <a:schemeClr val="tx1"/>
                          </a:solidFill>
                        </a:rPr>
                        <a:t>4</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100" u="none" baseline="0" dirty="0" smtClean="0">
                          <a:solidFill>
                            <a:schemeClr val="tx1"/>
                          </a:solidFill>
                        </a:rPr>
                        <a:t>Have improvement for the 1x26 unit</a:t>
                      </a:r>
                      <a:r>
                        <a:rPr lang="en-US" altLang="ko-KR" sz="1100" u="none" dirty="0" smtClean="0">
                          <a:solidFill>
                            <a:schemeClr val="tx1"/>
                          </a:solidFill>
                        </a:rPr>
                        <a:t> </a:t>
                      </a:r>
                      <a:endParaRPr lang="ko-KR" altLang="en-US" sz="1100" u="none" dirty="0" smtClean="0">
                        <a:solidFill>
                          <a:schemeClr val="tx1"/>
                        </a:solidFill>
                      </a:endParaRPr>
                    </a:p>
                    <a:p>
                      <a:pPr marL="171450" indent="-171450" algn="l" latinLnBrk="1">
                        <a:buFont typeface="Arial" panose="020B0604020202020204" pitchFamily="34" charset="0"/>
                        <a:buChar char="•"/>
                      </a:pPr>
                      <a:r>
                        <a:rPr lang="en-US" altLang="ko-KR" sz="1100" dirty="0" smtClean="0">
                          <a:solidFill>
                            <a:schemeClr val="tx1"/>
                          </a:solidFill>
                        </a:rPr>
                        <a:t>Not much improvement for 2x26 (max a</a:t>
                      </a:r>
                      <a:r>
                        <a:rPr lang="en-US" altLang="ko-KR" sz="1100" baseline="0" dirty="0" smtClean="0">
                          <a:solidFill>
                            <a:schemeClr val="tx1"/>
                          </a:solidFill>
                        </a:rPr>
                        <a:t> 26 tone shift for having four 2x26s)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7" name="그룹 6"/>
          <p:cNvGrpSpPr/>
          <p:nvPr/>
        </p:nvGrpSpPr>
        <p:grpSpPr>
          <a:xfrm>
            <a:off x="6202941" y="2075252"/>
            <a:ext cx="338554" cy="276999"/>
            <a:chOff x="6292057" y="2539504"/>
            <a:chExt cx="338554" cy="276999"/>
          </a:xfrm>
        </p:grpSpPr>
        <p:sp>
          <p:nvSpPr>
            <p:cNvPr id="8" name="사다리꼴 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 name="TextBox 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 name="그룹 9"/>
          <p:cNvGrpSpPr/>
          <p:nvPr/>
        </p:nvGrpSpPr>
        <p:grpSpPr>
          <a:xfrm>
            <a:off x="6498240" y="2075252"/>
            <a:ext cx="338554" cy="276999"/>
            <a:chOff x="6292057" y="2539504"/>
            <a:chExt cx="338554" cy="276999"/>
          </a:xfrm>
        </p:grpSpPr>
        <p:sp>
          <p:nvSpPr>
            <p:cNvPr id="11" name="사다리꼴 1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 name="TextBox 1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 name="그룹 12"/>
          <p:cNvGrpSpPr/>
          <p:nvPr/>
        </p:nvGrpSpPr>
        <p:grpSpPr>
          <a:xfrm>
            <a:off x="6798694" y="2075252"/>
            <a:ext cx="338554" cy="276999"/>
            <a:chOff x="6292057" y="2539504"/>
            <a:chExt cx="338554" cy="276999"/>
          </a:xfrm>
        </p:grpSpPr>
        <p:sp>
          <p:nvSpPr>
            <p:cNvPr id="14" name="사다리꼴 1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 name="그룹 15"/>
          <p:cNvGrpSpPr/>
          <p:nvPr/>
        </p:nvGrpSpPr>
        <p:grpSpPr>
          <a:xfrm>
            <a:off x="7095512" y="2075252"/>
            <a:ext cx="338554" cy="276999"/>
            <a:chOff x="6292057" y="2539504"/>
            <a:chExt cx="338554" cy="276999"/>
          </a:xfrm>
        </p:grpSpPr>
        <p:sp>
          <p:nvSpPr>
            <p:cNvPr id="17" name="사다리꼴 1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 name="TextBox 1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 name="그룹 18"/>
          <p:cNvGrpSpPr/>
          <p:nvPr/>
        </p:nvGrpSpPr>
        <p:grpSpPr>
          <a:xfrm>
            <a:off x="7400158" y="2075252"/>
            <a:ext cx="338554" cy="276999"/>
            <a:chOff x="6292057" y="2539504"/>
            <a:chExt cx="338554" cy="276999"/>
          </a:xfrm>
        </p:grpSpPr>
        <p:sp>
          <p:nvSpPr>
            <p:cNvPr id="20" name="사다리꼴 1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 name="TextBox 2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2" name="그룹 21"/>
          <p:cNvGrpSpPr/>
          <p:nvPr/>
        </p:nvGrpSpPr>
        <p:grpSpPr>
          <a:xfrm>
            <a:off x="7695457" y="2075252"/>
            <a:ext cx="338554" cy="276999"/>
            <a:chOff x="6292057" y="2539504"/>
            <a:chExt cx="338554" cy="276999"/>
          </a:xfrm>
        </p:grpSpPr>
        <p:sp>
          <p:nvSpPr>
            <p:cNvPr id="23" name="사다리꼴 2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5" name="그룹 24"/>
          <p:cNvGrpSpPr/>
          <p:nvPr/>
        </p:nvGrpSpPr>
        <p:grpSpPr>
          <a:xfrm>
            <a:off x="7995911" y="2075252"/>
            <a:ext cx="338554" cy="276999"/>
            <a:chOff x="6292057" y="2539504"/>
            <a:chExt cx="338554" cy="276999"/>
          </a:xfrm>
        </p:grpSpPr>
        <p:sp>
          <p:nvSpPr>
            <p:cNvPr id="26" name="사다리꼴 2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7" name="TextBox 2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8" name="그룹 27"/>
          <p:cNvGrpSpPr/>
          <p:nvPr/>
        </p:nvGrpSpPr>
        <p:grpSpPr>
          <a:xfrm>
            <a:off x="8292729" y="2075252"/>
            <a:ext cx="338554" cy="276999"/>
            <a:chOff x="6292057" y="2539504"/>
            <a:chExt cx="338554" cy="276999"/>
          </a:xfrm>
        </p:grpSpPr>
        <p:sp>
          <p:nvSpPr>
            <p:cNvPr id="29" name="사다리꼴 2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0" name="TextBox 2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1" name="그룹 30"/>
          <p:cNvGrpSpPr/>
          <p:nvPr/>
        </p:nvGrpSpPr>
        <p:grpSpPr>
          <a:xfrm>
            <a:off x="8598894" y="2075252"/>
            <a:ext cx="338554" cy="276999"/>
            <a:chOff x="6292057" y="2539504"/>
            <a:chExt cx="338554" cy="276999"/>
          </a:xfrm>
        </p:grpSpPr>
        <p:sp>
          <p:nvSpPr>
            <p:cNvPr id="32" name="사다리꼴 3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4" name="직사각형 33"/>
          <p:cNvSpPr/>
          <p:nvPr/>
        </p:nvSpPr>
        <p:spPr bwMode="auto">
          <a:xfrm>
            <a:off x="7414220" y="207332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35" name="그룹 34"/>
          <p:cNvGrpSpPr/>
          <p:nvPr/>
        </p:nvGrpSpPr>
        <p:grpSpPr>
          <a:xfrm>
            <a:off x="6178903" y="5772362"/>
            <a:ext cx="338554" cy="276999"/>
            <a:chOff x="6292057" y="2539504"/>
            <a:chExt cx="338554" cy="276999"/>
          </a:xfrm>
        </p:grpSpPr>
        <p:sp>
          <p:nvSpPr>
            <p:cNvPr id="36" name="사다리꼴 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7" name="TextBox 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8" name="그룹 37"/>
          <p:cNvGrpSpPr/>
          <p:nvPr/>
        </p:nvGrpSpPr>
        <p:grpSpPr>
          <a:xfrm>
            <a:off x="6474202" y="5772362"/>
            <a:ext cx="338554" cy="276999"/>
            <a:chOff x="6292057" y="2539504"/>
            <a:chExt cx="338554" cy="276999"/>
          </a:xfrm>
        </p:grpSpPr>
        <p:sp>
          <p:nvSpPr>
            <p:cNvPr id="39" name="사다리꼴 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0" name="TextBox 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1" name="그룹 40"/>
          <p:cNvGrpSpPr/>
          <p:nvPr/>
        </p:nvGrpSpPr>
        <p:grpSpPr>
          <a:xfrm>
            <a:off x="6774656" y="5772362"/>
            <a:ext cx="338554" cy="276999"/>
            <a:chOff x="6292057" y="2539504"/>
            <a:chExt cx="338554" cy="276999"/>
          </a:xfrm>
        </p:grpSpPr>
        <p:sp>
          <p:nvSpPr>
            <p:cNvPr id="42" name="사다리꼴 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4" name="그룹 43"/>
          <p:cNvGrpSpPr/>
          <p:nvPr/>
        </p:nvGrpSpPr>
        <p:grpSpPr>
          <a:xfrm>
            <a:off x="7071474" y="5772362"/>
            <a:ext cx="338554" cy="276999"/>
            <a:chOff x="6292057" y="2539504"/>
            <a:chExt cx="338554" cy="276999"/>
          </a:xfrm>
        </p:grpSpPr>
        <p:sp>
          <p:nvSpPr>
            <p:cNvPr id="45" name="사다리꼴 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6" name="TextBox 4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7" name="그룹 46"/>
          <p:cNvGrpSpPr/>
          <p:nvPr/>
        </p:nvGrpSpPr>
        <p:grpSpPr>
          <a:xfrm>
            <a:off x="7376120" y="5772362"/>
            <a:ext cx="338554" cy="276999"/>
            <a:chOff x="6292057" y="2539504"/>
            <a:chExt cx="338554" cy="276999"/>
          </a:xfrm>
        </p:grpSpPr>
        <p:sp>
          <p:nvSpPr>
            <p:cNvPr id="48" name="사다리꼴 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0" name="그룹 49"/>
          <p:cNvGrpSpPr/>
          <p:nvPr/>
        </p:nvGrpSpPr>
        <p:grpSpPr>
          <a:xfrm>
            <a:off x="7671419" y="5772362"/>
            <a:ext cx="338554" cy="276999"/>
            <a:chOff x="6292057" y="2539504"/>
            <a:chExt cx="338554" cy="276999"/>
          </a:xfrm>
        </p:grpSpPr>
        <p:sp>
          <p:nvSpPr>
            <p:cNvPr id="51" name="사다리꼴 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2" name="TextBox 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3" name="그룹 52"/>
          <p:cNvGrpSpPr/>
          <p:nvPr/>
        </p:nvGrpSpPr>
        <p:grpSpPr>
          <a:xfrm>
            <a:off x="7971873" y="5772362"/>
            <a:ext cx="338554" cy="276999"/>
            <a:chOff x="6292057" y="2539504"/>
            <a:chExt cx="338554" cy="276999"/>
          </a:xfrm>
        </p:grpSpPr>
        <p:sp>
          <p:nvSpPr>
            <p:cNvPr id="54" name="사다리꼴 5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5" name="TextBox 5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6" name="그룹 55"/>
          <p:cNvGrpSpPr/>
          <p:nvPr/>
        </p:nvGrpSpPr>
        <p:grpSpPr>
          <a:xfrm>
            <a:off x="8268691" y="5772362"/>
            <a:ext cx="338554" cy="276999"/>
            <a:chOff x="6292057" y="2539504"/>
            <a:chExt cx="338554" cy="276999"/>
          </a:xfrm>
        </p:grpSpPr>
        <p:sp>
          <p:nvSpPr>
            <p:cNvPr id="57" name="사다리꼴 5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8" name="TextBox 5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9" name="그룹 58"/>
          <p:cNvGrpSpPr/>
          <p:nvPr/>
        </p:nvGrpSpPr>
        <p:grpSpPr>
          <a:xfrm>
            <a:off x="8574856" y="5772362"/>
            <a:ext cx="338554" cy="276999"/>
            <a:chOff x="6292057" y="2539504"/>
            <a:chExt cx="338554" cy="276999"/>
          </a:xfrm>
        </p:grpSpPr>
        <p:sp>
          <p:nvSpPr>
            <p:cNvPr id="60" name="사다리꼴 5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1" name="TextBox 6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aphicFrame>
        <p:nvGraphicFramePr>
          <p:cNvPr id="62" name="표 61"/>
          <p:cNvGraphicFramePr>
            <a:graphicFrameLocks noGrp="1"/>
          </p:cNvGraphicFramePr>
          <p:nvPr>
            <p:extLst>
              <p:ext uri="{D42A27DB-BD31-4B8C-83A1-F6EECF244321}">
                <p14:modId xmlns:p14="http://schemas.microsoft.com/office/powerpoint/2010/main" val="2362004584"/>
              </p:ext>
            </p:extLst>
          </p:nvPr>
        </p:nvGraphicFramePr>
        <p:xfrm>
          <a:off x="107504" y="5516552"/>
          <a:ext cx="5472608" cy="91138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 gain (already a</a:t>
                      </a:r>
                      <a:r>
                        <a:rPr lang="en-US" altLang="ko-KR" sz="1100" baseline="0" dirty="0" smtClean="0">
                          <a:solidFill>
                            <a:schemeClr val="tx1"/>
                          </a:solidFill>
                        </a:rPr>
                        <a:t>ble to select any 26 unit in different positions)</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3" name="직사각형 62"/>
          <p:cNvSpPr/>
          <p:nvPr/>
        </p:nvSpPr>
        <p:spPr bwMode="auto">
          <a:xfrm>
            <a:off x="8579496" y="577126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6804248" y="16002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65" name="직사각형 64"/>
          <p:cNvSpPr/>
          <p:nvPr/>
        </p:nvSpPr>
        <p:spPr bwMode="auto">
          <a:xfrm>
            <a:off x="61815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6" name="직사각형 65"/>
          <p:cNvSpPr/>
          <p:nvPr/>
        </p:nvSpPr>
        <p:spPr bwMode="auto">
          <a:xfrm>
            <a:off x="82783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7" name="직사각형 66"/>
          <p:cNvSpPr/>
          <p:nvPr/>
        </p:nvSpPr>
        <p:spPr bwMode="auto">
          <a:xfrm>
            <a:off x="79817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768955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직사각형 68"/>
          <p:cNvSpPr/>
          <p:nvPr/>
        </p:nvSpPr>
        <p:spPr bwMode="auto">
          <a:xfrm>
            <a:off x="739301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0" name="직사각형 69"/>
          <p:cNvSpPr/>
          <p:nvPr/>
        </p:nvSpPr>
        <p:spPr bwMode="auto">
          <a:xfrm>
            <a:off x="7079580"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1" name="직사각형 70"/>
          <p:cNvSpPr/>
          <p:nvPr/>
        </p:nvSpPr>
        <p:spPr bwMode="auto">
          <a:xfrm>
            <a:off x="677929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2" name="직사각형 71"/>
          <p:cNvSpPr/>
          <p:nvPr/>
        </p:nvSpPr>
        <p:spPr bwMode="auto">
          <a:xfrm>
            <a:off x="64908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3" name="직선 화살표 연결선 72"/>
          <p:cNvCxnSpPr/>
          <p:nvPr/>
        </p:nvCxnSpPr>
        <p:spPr bwMode="auto">
          <a:xfrm>
            <a:off x="6225311"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4" name="직선 화살표 연결선 73"/>
          <p:cNvCxnSpPr/>
          <p:nvPr/>
        </p:nvCxnSpPr>
        <p:spPr bwMode="auto">
          <a:xfrm>
            <a:off x="6829648"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5" name="직선 화살표 연결선 74"/>
          <p:cNvCxnSpPr/>
          <p:nvPr/>
        </p:nvCxnSpPr>
        <p:spPr bwMode="auto">
          <a:xfrm>
            <a:off x="7740352"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76" name="그룹 75"/>
          <p:cNvGrpSpPr/>
          <p:nvPr/>
        </p:nvGrpSpPr>
        <p:grpSpPr>
          <a:xfrm>
            <a:off x="6204581" y="2579308"/>
            <a:ext cx="338554" cy="276999"/>
            <a:chOff x="6292057" y="2539504"/>
            <a:chExt cx="338554" cy="276999"/>
          </a:xfrm>
        </p:grpSpPr>
        <p:sp>
          <p:nvSpPr>
            <p:cNvPr id="77" name="사다리꼴 7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8" name="TextBox 7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9" name="그룹 78"/>
          <p:cNvGrpSpPr/>
          <p:nvPr/>
        </p:nvGrpSpPr>
        <p:grpSpPr>
          <a:xfrm>
            <a:off x="6499880" y="2579308"/>
            <a:ext cx="338554" cy="276999"/>
            <a:chOff x="6292057" y="2539504"/>
            <a:chExt cx="338554" cy="276999"/>
          </a:xfrm>
        </p:grpSpPr>
        <p:sp>
          <p:nvSpPr>
            <p:cNvPr id="80" name="사다리꼴 7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1" name="TextBox 8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2" name="그룹 81"/>
          <p:cNvGrpSpPr/>
          <p:nvPr/>
        </p:nvGrpSpPr>
        <p:grpSpPr>
          <a:xfrm>
            <a:off x="6800334" y="2579308"/>
            <a:ext cx="338554" cy="276999"/>
            <a:chOff x="6292057" y="2539504"/>
            <a:chExt cx="338554" cy="276999"/>
          </a:xfrm>
        </p:grpSpPr>
        <p:sp>
          <p:nvSpPr>
            <p:cNvPr id="83" name="사다리꼴 8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4" name="TextBox 8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5" name="그룹 84"/>
          <p:cNvGrpSpPr/>
          <p:nvPr/>
        </p:nvGrpSpPr>
        <p:grpSpPr>
          <a:xfrm>
            <a:off x="7097152" y="2579308"/>
            <a:ext cx="338554" cy="276999"/>
            <a:chOff x="6292057" y="2539504"/>
            <a:chExt cx="338554" cy="276999"/>
          </a:xfrm>
        </p:grpSpPr>
        <p:sp>
          <p:nvSpPr>
            <p:cNvPr id="86" name="사다리꼴 8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7" name="TextBox 8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8" name="그룹 87"/>
          <p:cNvGrpSpPr/>
          <p:nvPr/>
        </p:nvGrpSpPr>
        <p:grpSpPr>
          <a:xfrm>
            <a:off x="7401798" y="2579308"/>
            <a:ext cx="338554" cy="276999"/>
            <a:chOff x="6292057" y="2539504"/>
            <a:chExt cx="338554" cy="276999"/>
          </a:xfrm>
        </p:grpSpPr>
        <p:sp>
          <p:nvSpPr>
            <p:cNvPr id="89" name="사다리꼴 8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0" name="TextBox 8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1" name="그룹 90"/>
          <p:cNvGrpSpPr/>
          <p:nvPr/>
        </p:nvGrpSpPr>
        <p:grpSpPr>
          <a:xfrm>
            <a:off x="7697097" y="2579308"/>
            <a:ext cx="338554" cy="276999"/>
            <a:chOff x="6292057" y="2539504"/>
            <a:chExt cx="338554" cy="276999"/>
          </a:xfrm>
        </p:grpSpPr>
        <p:sp>
          <p:nvSpPr>
            <p:cNvPr id="92" name="사다리꼴 9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3" name="TextBox 9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4" name="그룹 93"/>
          <p:cNvGrpSpPr/>
          <p:nvPr/>
        </p:nvGrpSpPr>
        <p:grpSpPr>
          <a:xfrm>
            <a:off x="7997551" y="2579308"/>
            <a:ext cx="338554" cy="276999"/>
            <a:chOff x="6292057" y="2539504"/>
            <a:chExt cx="338554" cy="276999"/>
          </a:xfrm>
        </p:grpSpPr>
        <p:sp>
          <p:nvSpPr>
            <p:cNvPr id="95" name="사다리꼴 9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6" name="TextBox 9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7" name="그룹 96"/>
          <p:cNvGrpSpPr/>
          <p:nvPr/>
        </p:nvGrpSpPr>
        <p:grpSpPr>
          <a:xfrm>
            <a:off x="8294369" y="2579308"/>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8600534" y="2579308"/>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03" name="직선 화살표 연결선 102"/>
          <p:cNvCxnSpPr/>
          <p:nvPr/>
        </p:nvCxnSpPr>
        <p:spPr bwMode="auto">
          <a:xfrm>
            <a:off x="6228184"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4" name="직선 화살표 연결선 103"/>
          <p:cNvCxnSpPr/>
          <p:nvPr/>
        </p:nvCxnSpPr>
        <p:spPr bwMode="auto">
          <a:xfrm>
            <a:off x="7418412"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5" name="직선 화살표 연결선 104"/>
          <p:cNvCxnSpPr/>
          <p:nvPr/>
        </p:nvCxnSpPr>
        <p:spPr bwMode="auto">
          <a:xfrm>
            <a:off x="8025511"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06" name="직사각형 105"/>
          <p:cNvSpPr/>
          <p:nvPr/>
        </p:nvSpPr>
        <p:spPr bwMode="auto">
          <a:xfrm>
            <a:off x="8604448" y="258755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7" name="TextBox 106"/>
          <p:cNvSpPr txBox="1"/>
          <p:nvPr/>
        </p:nvSpPr>
        <p:spPr>
          <a:xfrm>
            <a:off x="107504" y="1625600"/>
            <a:ext cx="1883849" cy="292388"/>
          </a:xfrm>
          <a:prstGeom prst="rect">
            <a:avLst/>
          </a:prstGeom>
          <a:noFill/>
        </p:spPr>
        <p:txBody>
          <a:bodyPr wrap="none" rtlCol="0">
            <a:spAutoFit/>
          </a:bodyPr>
          <a:lstStyle/>
          <a:p>
            <a:r>
              <a:rPr lang="en-US" altLang="ko-KR" sz="1300" b="1" dirty="0" smtClean="0"/>
              <a:t>&lt;No 106 unit assigned&gt; </a:t>
            </a:r>
            <a:endParaRPr lang="ko-KR" altLang="en-US" sz="1300" b="1" dirty="0"/>
          </a:p>
        </p:txBody>
      </p:sp>
      <p:graphicFrame>
        <p:nvGraphicFramePr>
          <p:cNvPr id="108" name="표 107"/>
          <p:cNvGraphicFramePr>
            <a:graphicFrameLocks noGrp="1"/>
          </p:cNvGraphicFramePr>
          <p:nvPr>
            <p:extLst>
              <p:ext uri="{D42A27DB-BD31-4B8C-83A1-F6EECF244321}">
                <p14:modId xmlns:p14="http://schemas.microsoft.com/office/powerpoint/2010/main" val="1105796341"/>
              </p:ext>
            </p:extLst>
          </p:nvPr>
        </p:nvGraphicFramePr>
        <p:xfrm>
          <a:off x="107504" y="3256384"/>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6</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Not much improvement </a:t>
                      </a:r>
                      <a:r>
                        <a:rPr lang="en-US" altLang="ko-KR" sz="1100" u="none" dirty="0" smtClean="0">
                          <a:solidFill>
                            <a:schemeClr val="tx1"/>
                          </a:solidFill>
                        </a:rPr>
                        <a:t> </a:t>
                      </a:r>
                      <a:r>
                        <a:rPr lang="en-US" altLang="ko-KR" sz="1100" dirty="0" smtClean="0">
                          <a:solidFill>
                            <a:schemeClr val="tx1"/>
                          </a:solidFill>
                        </a:rPr>
                        <a:t>because of being able to have enough number of units</a:t>
                      </a:r>
                      <a:r>
                        <a:rPr lang="en-US" altLang="ko-KR" sz="1100" baseline="0" dirty="0" smtClean="0">
                          <a:solidFill>
                            <a:schemeClr val="tx1"/>
                          </a:solidFill>
                        </a:rPr>
                        <a:t> even with fixed location</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109" name="그룹 108"/>
          <p:cNvGrpSpPr/>
          <p:nvPr/>
        </p:nvGrpSpPr>
        <p:grpSpPr>
          <a:xfrm>
            <a:off x="6202941" y="3314705"/>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6498240" y="3314705"/>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6798694" y="3314705"/>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7095512" y="3314705"/>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7400158" y="3314705"/>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4" name="그룹 123"/>
          <p:cNvGrpSpPr/>
          <p:nvPr/>
        </p:nvGrpSpPr>
        <p:grpSpPr>
          <a:xfrm>
            <a:off x="7695457" y="3314705"/>
            <a:ext cx="338554" cy="276999"/>
            <a:chOff x="6292057" y="2539504"/>
            <a:chExt cx="338554" cy="276999"/>
          </a:xfrm>
        </p:grpSpPr>
        <p:sp>
          <p:nvSpPr>
            <p:cNvPr id="125" name="사다리꼴 1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6" name="TextBox 1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7" name="그룹 126"/>
          <p:cNvGrpSpPr/>
          <p:nvPr/>
        </p:nvGrpSpPr>
        <p:grpSpPr>
          <a:xfrm>
            <a:off x="7995911" y="3314705"/>
            <a:ext cx="338554" cy="276999"/>
            <a:chOff x="6292057" y="2539504"/>
            <a:chExt cx="338554" cy="276999"/>
          </a:xfrm>
        </p:grpSpPr>
        <p:sp>
          <p:nvSpPr>
            <p:cNvPr id="128" name="사다리꼴 1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9" name="TextBox 1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0" name="그룹 129"/>
          <p:cNvGrpSpPr/>
          <p:nvPr/>
        </p:nvGrpSpPr>
        <p:grpSpPr>
          <a:xfrm>
            <a:off x="8292729" y="3314705"/>
            <a:ext cx="338554" cy="276999"/>
            <a:chOff x="6292057" y="2539504"/>
            <a:chExt cx="338554" cy="276999"/>
          </a:xfrm>
        </p:grpSpPr>
        <p:sp>
          <p:nvSpPr>
            <p:cNvPr id="131" name="사다리꼴 1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2" name="TextBox 1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3" name="그룹 132"/>
          <p:cNvGrpSpPr/>
          <p:nvPr/>
        </p:nvGrpSpPr>
        <p:grpSpPr>
          <a:xfrm>
            <a:off x="8598894" y="3314705"/>
            <a:ext cx="338554" cy="276999"/>
            <a:chOff x="6292057" y="2539504"/>
            <a:chExt cx="338554" cy="276999"/>
          </a:xfrm>
        </p:grpSpPr>
        <p:sp>
          <p:nvSpPr>
            <p:cNvPr id="134" name="사다리꼴 1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5" name="TextBox 1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36" name="직사각형 135"/>
          <p:cNvSpPr/>
          <p:nvPr/>
        </p:nvSpPr>
        <p:spPr bwMode="auto">
          <a:xfrm>
            <a:off x="7405712" y="3312776"/>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37" name="직선 화살표 연결선 136"/>
          <p:cNvCxnSpPr/>
          <p:nvPr/>
        </p:nvCxnSpPr>
        <p:spPr bwMode="auto">
          <a:xfrm>
            <a:off x="6225311"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8" name="직선 화살표 연결선 137"/>
          <p:cNvCxnSpPr/>
          <p:nvPr/>
        </p:nvCxnSpPr>
        <p:spPr bwMode="auto">
          <a:xfrm>
            <a:off x="6847983"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9" name="직선 화살표 연결선 138"/>
          <p:cNvCxnSpPr/>
          <p:nvPr/>
        </p:nvCxnSpPr>
        <p:spPr bwMode="auto">
          <a:xfrm>
            <a:off x="7740352"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40" name="직사각형 139"/>
          <p:cNvSpPr/>
          <p:nvPr/>
        </p:nvSpPr>
        <p:spPr bwMode="auto">
          <a:xfrm>
            <a:off x="8303716"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1" name="직사각형 140"/>
          <p:cNvSpPr/>
          <p:nvPr/>
        </p:nvSpPr>
        <p:spPr bwMode="auto">
          <a:xfrm>
            <a:off x="8604448"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42" name="그룹 141"/>
          <p:cNvGrpSpPr/>
          <p:nvPr/>
        </p:nvGrpSpPr>
        <p:grpSpPr>
          <a:xfrm>
            <a:off x="6204581" y="3818761"/>
            <a:ext cx="338554" cy="276999"/>
            <a:chOff x="6292057" y="2539504"/>
            <a:chExt cx="338554" cy="276999"/>
          </a:xfrm>
        </p:grpSpPr>
        <p:sp>
          <p:nvSpPr>
            <p:cNvPr id="143" name="사다리꼴 1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4" name="TextBox 1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5" name="그룹 144"/>
          <p:cNvGrpSpPr/>
          <p:nvPr/>
        </p:nvGrpSpPr>
        <p:grpSpPr>
          <a:xfrm>
            <a:off x="6499880" y="3818761"/>
            <a:ext cx="338554" cy="276999"/>
            <a:chOff x="6292057" y="2539504"/>
            <a:chExt cx="338554" cy="276999"/>
          </a:xfrm>
        </p:grpSpPr>
        <p:sp>
          <p:nvSpPr>
            <p:cNvPr id="146" name="사다리꼴 1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7" name="TextBox 1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8" name="그룹 147"/>
          <p:cNvGrpSpPr/>
          <p:nvPr/>
        </p:nvGrpSpPr>
        <p:grpSpPr>
          <a:xfrm>
            <a:off x="6800334" y="3818761"/>
            <a:ext cx="338554" cy="276999"/>
            <a:chOff x="6292057" y="2539504"/>
            <a:chExt cx="338554" cy="276999"/>
          </a:xfrm>
        </p:grpSpPr>
        <p:sp>
          <p:nvSpPr>
            <p:cNvPr id="149" name="사다리꼴 1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0" name="TextBox 1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1" name="그룹 150"/>
          <p:cNvGrpSpPr/>
          <p:nvPr/>
        </p:nvGrpSpPr>
        <p:grpSpPr>
          <a:xfrm>
            <a:off x="7097152" y="3818761"/>
            <a:ext cx="338554" cy="276999"/>
            <a:chOff x="6292057" y="2539504"/>
            <a:chExt cx="338554" cy="276999"/>
          </a:xfrm>
        </p:grpSpPr>
        <p:sp>
          <p:nvSpPr>
            <p:cNvPr id="152" name="사다리꼴 1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3" name="TextBox 1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4" name="그룹 153"/>
          <p:cNvGrpSpPr/>
          <p:nvPr/>
        </p:nvGrpSpPr>
        <p:grpSpPr>
          <a:xfrm>
            <a:off x="7401798" y="3818761"/>
            <a:ext cx="338554" cy="276999"/>
            <a:chOff x="6292057" y="2539504"/>
            <a:chExt cx="338554" cy="276999"/>
          </a:xfrm>
        </p:grpSpPr>
        <p:sp>
          <p:nvSpPr>
            <p:cNvPr id="155" name="사다리꼴 1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6" name="TextBox 1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7" name="그룹 156"/>
          <p:cNvGrpSpPr/>
          <p:nvPr/>
        </p:nvGrpSpPr>
        <p:grpSpPr>
          <a:xfrm>
            <a:off x="7697097" y="3818761"/>
            <a:ext cx="338554" cy="276999"/>
            <a:chOff x="6292057" y="2539504"/>
            <a:chExt cx="338554" cy="276999"/>
          </a:xfrm>
        </p:grpSpPr>
        <p:sp>
          <p:nvSpPr>
            <p:cNvPr id="158" name="사다리꼴 1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9" name="TextBox 1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0" name="그룹 159"/>
          <p:cNvGrpSpPr/>
          <p:nvPr/>
        </p:nvGrpSpPr>
        <p:grpSpPr>
          <a:xfrm>
            <a:off x="7997551" y="3818761"/>
            <a:ext cx="338554" cy="276999"/>
            <a:chOff x="6292057" y="2539504"/>
            <a:chExt cx="338554" cy="276999"/>
          </a:xfrm>
        </p:grpSpPr>
        <p:sp>
          <p:nvSpPr>
            <p:cNvPr id="161" name="사다리꼴 1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2" name="TextBox 1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3" name="그룹 162"/>
          <p:cNvGrpSpPr/>
          <p:nvPr/>
        </p:nvGrpSpPr>
        <p:grpSpPr>
          <a:xfrm>
            <a:off x="8294369" y="3818761"/>
            <a:ext cx="338554" cy="276999"/>
            <a:chOff x="6292057" y="2539504"/>
            <a:chExt cx="338554" cy="276999"/>
          </a:xfrm>
        </p:grpSpPr>
        <p:sp>
          <p:nvSpPr>
            <p:cNvPr id="164" name="사다리꼴 1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5" name="TextBox 1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6" name="그룹 165"/>
          <p:cNvGrpSpPr/>
          <p:nvPr/>
        </p:nvGrpSpPr>
        <p:grpSpPr>
          <a:xfrm>
            <a:off x="8600534" y="3818761"/>
            <a:ext cx="338554" cy="276999"/>
            <a:chOff x="6292057" y="2539504"/>
            <a:chExt cx="338554" cy="276999"/>
          </a:xfrm>
        </p:grpSpPr>
        <p:sp>
          <p:nvSpPr>
            <p:cNvPr id="167" name="사다리꼴 16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8" name="TextBox 16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69" name="직사각형 168"/>
          <p:cNvSpPr/>
          <p:nvPr/>
        </p:nvSpPr>
        <p:spPr bwMode="auto">
          <a:xfrm>
            <a:off x="6202784" y="38331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0" name="직선 화살표 연결선 169"/>
          <p:cNvCxnSpPr/>
          <p:nvPr/>
        </p:nvCxnSpPr>
        <p:spPr bwMode="auto">
          <a:xfrm>
            <a:off x="6829648"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1" name="직선 화살표 연결선 170"/>
          <p:cNvCxnSpPr/>
          <p:nvPr/>
        </p:nvCxnSpPr>
        <p:spPr bwMode="auto">
          <a:xfrm>
            <a:off x="7737479"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2" name="직선 화살표 연결선 171"/>
          <p:cNvCxnSpPr/>
          <p:nvPr/>
        </p:nvCxnSpPr>
        <p:spPr bwMode="auto">
          <a:xfrm>
            <a:off x="8313543"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3" name="직사각형 172"/>
          <p:cNvSpPr/>
          <p:nvPr/>
        </p:nvSpPr>
        <p:spPr bwMode="auto">
          <a:xfrm>
            <a:off x="6509919" y="383558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4" name="직사각형 173"/>
          <p:cNvSpPr/>
          <p:nvPr/>
        </p:nvSpPr>
        <p:spPr bwMode="auto">
          <a:xfrm>
            <a:off x="7405712" y="38204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5" name="직선 화살표 연결선 174"/>
          <p:cNvCxnSpPr/>
          <p:nvPr/>
        </p:nvCxnSpPr>
        <p:spPr bwMode="auto">
          <a:xfrm>
            <a:off x="8313543" y="203881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6" name="직선 화살표 연결선 175"/>
          <p:cNvCxnSpPr/>
          <p:nvPr/>
        </p:nvCxnSpPr>
        <p:spPr bwMode="auto">
          <a:xfrm>
            <a:off x="6838156" y="2555575"/>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7" name="TextBox 176"/>
          <p:cNvSpPr txBox="1"/>
          <p:nvPr/>
        </p:nvSpPr>
        <p:spPr>
          <a:xfrm>
            <a:off x="107504" y="5199444"/>
            <a:ext cx="2116285" cy="292388"/>
          </a:xfrm>
          <a:prstGeom prst="rect">
            <a:avLst/>
          </a:prstGeom>
          <a:noFill/>
        </p:spPr>
        <p:txBody>
          <a:bodyPr wrap="none" rtlCol="0">
            <a:spAutoFit/>
          </a:bodyPr>
          <a:lstStyle/>
          <a:p>
            <a:r>
              <a:rPr lang="en-US" altLang="ko-KR" sz="1300" b="1" dirty="0" smtClean="0"/>
              <a:t>&lt;Only 1x26 unit assigned&gt; </a:t>
            </a:r>
            <a:endParaRPr lang="ko-KR" altLang="en-US" sz="1300" b="1" dirty="0"/>
          </a:p>
        </p:txBody>
      </p:sp>
      <p:sp>
        <p:nvSpPr>
          <p:cNvPr id="178" name="TextBox 177"/>
          <p:cNvSpPr txBox="1"/>
          <p:nvPr/>
        </p:nvSpPr>
        <p:spPr>
          <a:xfrm>
            <a:off x="168453" y="4340384"/>
            <a:ext cx="7087688" cy="830997"/>
          </a:xfrm>
          <a:prstGeom prst="rect">
            <a:avLst/>
          </a:prstGeom>
          <a:noFill/>
        </p:spPr>
        <p:txBody>
          <a:bodyPr wrap="square" rtlCol="0">
            <a:spAutoFit/>
          </a:bodyPr>
          <a:lstStyle/>
          <a:p>
            <a:r>
              <a:rPr lang="en-US" altLang="ko-KR" dirty="0" smtClean="0"/>
              <a:t>* Similar trend with </a:t>
            </a:r>
          </a:p>
          <a:p>
            <a:r>
              <a:rPr lang="en-US" altLang="ko-KR" dirty="0"/>
              <a:t>K = 6 with [1x26, 2x26, </a:t>
            </a:r>
            <a:r>
              <a:rPr lang="en-US" altLang="ko-KR" dirty="0" smtClean="0"/>
              <a:t>106] </a:t>
            </a:r>
            <a:r>
              <a:rPr lang="en-US" altLang="ko-KR" dirty="0"/>
              <a:t>= [5, 0, 1</a:t>
            </a:r>
            <a:r>
              <a:rPr lang="en-US" altLang="ko-KR" dirty="0" smtClean="0"/>
              <a:t>]</a:t>
            </a:r>
          </a:p>
          <a:p>
            <a:r>
              <a:rPr lang="en-US" altLang="ko-KR" dirty="0" smtClean="0"/>
              <a:t>K = 7 with [1x26, 2x26, 106] = [5, 2, 0] </a:t>
            </a:r>
          </a:p>
          <a:p>
            <a:r>
              <a:rPr lang="en-US" altLang="ko-KR" dirty="0"/>
              <a:t>K = </a:t>
            </a:r>
            <a:r>
              <a:rPr lang="en-US" altLang="ko-KR" dirty="0" smtClean="0"/>
              <a:t>8 </a:t>
            </a:r>
            <a:r>
              <a:rPr lang="en-US" altLang="ko-KR" dirty="0"/>
              <a:t>with [1x26, 2x26, </a:t>
            </a:r>
            <a:r>
              <a:rPr lang="en-US" altLang="ko-KR" dirty="0" smtClean="0"/>
              <a:t>106] </a:t>
            </a:r>
            <a:r>
              <a:rPr lang="en-US" altLang="ko-KR" dirty="0"/>
              <a:t>= </a:t>
            </a:r>
            <a:r>
              <a:rPr lang="en-US" altLang="ko-KR" dirty="0" smtClean="0"/>
              <a:t>[7, 1, </a:t>
            </a:r>
            <a:r>
              <a:rPr lang="en-US" altLang="ko-KR" dirty="0"/>
              <a:t>0</a:t>
            </a:r>
            <a:r>
              <a:rPr lang="en-US" altLang="ko-KR" dirty="0" smtClean="0"/>
              <a:t>]</a:t>
            </a:r>
          </a:p>
        </p:txBody>
      </p:sp>
      <p:sp>
        <p:nvSpPr>
          <p:cNvPr id="179" name="TextBox 178"/>
          <p:cNvSpPr txBox="1"/>
          <p:nvPr/>
        </p:nvSpPr>
        <p:spPr>
          <a:xfrm>
            <a:off x="5647611" y="206448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0" name="아래쪽 화살표 179"/>
          <p:cNvSpPr/>
          <p:nvPr/>
        </p:nvSpPr>
        <p:spPr bwMode="auto">
          <a:xfrm>
            <a:off x="5749528" y="2342870"/>
            <a:ext cx="288032" cy="513438"/>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1" name="TextBox 180"/>
          <p:cNvSpPr txBox="1"/>
          <p:nvPr/>
        </p:nvSpPr>
        <p:spPr>
          <a:xfrm>
            <a:off x="5533504" y="239228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182" name="TextBox 181"/>
          <p:cNvSpPr txBox="1"/>
          <p:nvPr/>
        </p:nvSpPr>
        <p:spPr>
          <a:xfrm>
            <a:off x="5652120" y="353072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3" name="TextBox 182"/>
          <p:cNvSpPr txBox="1"/>
          <p:nvPr/>
        </p:nvSpPr>
        <p:spPr>
          <a:xfrm>
            <a:off x="5652120" y="5758656"/>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23</a:t>
            </a:fld>
            <a:endParaRPr lang="en-US" dirty="0"/>
          </a:p>
        </p:txBody>
      </p:sp>
      <p:sp>
        <p:nvSpPr>
          <p:cNvPr id="18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84"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8509302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(3/3</a:t>
            </a:r>
            <a:r>
              <a:rPr lang="en-US" altLang="ko-KR" dirty="0"/>
              <a:t>)</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In previous slides on checking SST gain, following is shown</a:t>
            </a:r>
          </a:p>
          <a:p>
            <a:pPr lvl="1"/>
            <a:r>
              <a:rPr lang="en-US" sz="1400" dirty="0"/>
              <a:t>As the number of </a:t>
            </a:r>
            <a:r>
              <a:rPr lang="en-US" sz="1400" dirty="0" smtClean="0"/>
              <a:t>assignments </a:t>
            </a:r>
            <a:r>
              <a:rPr lang="en-US" sz="1400" dirty="0"/>
              <a:t>is small (requiring relatively large size of units) and a few small unit (like one 1x26) coexists with large size of units, it tends to have an opportunity to improve SST gain </a:t>
            </a:r>
            <a:r>
              <a:rPr lang="en-US" sz="1400" dirty="0" smtClean="0"/>
              <a:t>of the small unit by </a:t>
            </a:r>
            <a:r>
              <a:rPr lang="en-US" sz="1400" dirty="0"/>
              <a:t>moving </a:t>
            </a:r>
            <a:r>
              <a:rPr lang="en-US" sz="1400" dirty="0" smtClean="0"/>
              <a:t>location while </a:t>
            </a:r>
            <a:r>
              <a:rPr lang="en-US" sz="1400" dirty="0"/>
              <a:t>the SST gain for large unit (&gt;26 tone) does not change much from fixed </a:t>
            </a:r>
            <a:r>
              <a:rPr lang="en-US" sz="1400" dirty="0" smtClean="0"/>
              <a:t>locations</a:t>
            </a:r>
          </a:p>
          <a:p>
            <a:pPr lvl="1"/>
            <a:r>
              <a:rPr lang="en-US" sz="1400" dirty="0" smtClean="0"/>
              <a:t>But</a:t>
            </a:r>
            <a:r>
              <a:rPr lang="en-US" sz="1400" dirty="0"/>
              <a:t>, different location of units depending on assignment would cause increase of signaling (indicate multiple combinations of position per assignment case)  </a:t>
            </a:r>
          </a:p>
          <a:p>
            <a:endParaRPr lang="en-US" sz="1600" dirty="0"/>
          </a:p>
          <a:p>
            <a:r>
              <a:rPr lang="en-US" sz="1600" dirty="0"/>
              <a:t>OFDMA is a technique to maximize user multiplexing gain</a:t>
            </a:r>
          </a:p>
          <a:p>
            <a:pPr lvl="1"/>
            <a:r>
              <a:rPr lang="en-US" sz="1400" dirty="0"/>
              <a:t>Good to </a:t>
            </a:r>
            <a:r>
              <a:rPr lang="en-US" sz="1400" dirty="0" smtClean="0"/>
              <a:t>multiplex as </a:t>
            </a:r>
            <a:r>
              <a:rPr lang="en-US" sz="1400" dirty="0"/>
              <a:t>many </a:t>
            </a:r>
            <a:r>
              <a:rPr lang="en-US" sz="1400" dirty="0" smtClean="0"/>
              <a:t>users </a:t>
            </a:r>
            <a:r>
              <a:rPr lang="en-US" sz="1400" dirty="0"/>
              <a:t>as </a:t>
            </a:r>
            <a:r>
              <a:rPr lang="en-US" sz="1400" dirty="0" smtClean="0"/>
              <a:t>possible</a:t>
            </a:r>
            <a:endParaRPr lang="en-US" sz="1400" dirty="0"/>
          </a:p>
          <a:p>
            <a:pPr lvl="1"/>
            <a:r>
              <a:rPr lang="en-US" sz="1400" dirty="0" smtClean="0"/>
              <a:t>Good </a:t>
            </a:r>
            <a:r>
              <a:rPr lang="en-US" sz="1400" dirty="0"/>
              <a:t>to </a:t>
            </a:r>
            <a:r>
              <a:rPr lang="en-US" sz="1400" dirty="0" smtClean="0"/>
              <a:t>multiplex traffic </a:t>
            </a:r>
            <a:r>
              <a:rPr lang="en-US" sz="1400" dirty="0"/>
              <a:t>of similar </a:t>
            </a:r>
            <a:r>
              <a:rPr lang="en-US" sz="1400" dirty="0" smtClean="0"/>
              <a:t>sizes</a:t>
            </a:r>
          </a:p>
          <a:p>
            <a:pPr lvl="2"/>
            <a:r>
              <a:rPr lang="en-US" sz="1200" dirty="0" smtClean="0"/>
              <a:t>For efficiency of padding, decoding time, etc.</a:t>
            </a:r>
          </a:p>
          <a:p>
            <a:pPr lvl="1"/>
            <a:r>
              <a:rPr lang="en-US" sz="1400" dirty="0" smtClean="0"/>
              <a:t>The analysis showed that SST gain was limited for the case that only one 26-tone unit </a:t>
            </a:r>
            <a:r>
              <a:rPr lang="en-US" sz="1400" dirty="0"/>
              <a:t>is assigned i</a:t>
            </a:r>
            <a:r>
              <a:rPr lang="en-US" sz="1400" dirty="0" smtClean="0"/>
              <a:t>n the center</a:t>
            </a:r>
          </a:p>
          <a:p>
            <a:pPr lvl="2"/>
            <a:r>
              <a:rPr lang="en-US" sz="1200" dirty="0" smtClean="0"/>
              <a:t>Given that target 11ax use cases have many users to schedule, the case of scheduling only one 26-tone in the center is an unlikely event. </a:t>
            </a:r>
          </a:p>
          <a:p>
            <a:pPr lvl="3"/>
            <a:r>
              <a:rPr lang="en-US" sz="1200" dirty="0"/>
              <a:t>SST gain also drops with multiple Tx and/or Rx </a:t>
            </a:r>
            <a:r>
              <a:rPr lang="en-US" sz="1200" dirty="0" smtClean="0"/>
              <a:t>antennas</a:t>
            </a:r>
          </a:p>
          <a:p>
            <a:pPr lvl="2"/>
            <a:r>
              <a:rPr lang="en-US" sz="1200" dirty="0" smtClean="0"/>
              <a:t>The assumption is that the scheduler </a:t>
            </a:r>
            <a:r>
              <a:rPr lang="en-US" sz="1200" dirty="0"/>
              <a:t>would assign units smartly to maximize OFDMA gain, </a:t>
            </a:r>
            <a:r>
              <a:rPr lang="en-US" sz="1200" dirty="0" smtClean="0"/>
              <a:t>and hence fixing the position of resource units is preferred</a:t>
            </a:r>
          </a:p>
          <a:p>
            <a:pPr lvl="3"/>
            <a:r>
              <a:rPr lang="en-US" sz="1200" dirty="0" smtClean="0"/>
              <a:t> Reduced signaling overhead and complexity</a:t>
            </a: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24</a:t>
            </a:fld>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670912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The Proposed OFDMA Structure</a:t>
            </a:r>
            <a:endParaRPr lang="en-US" dirty="0">
              <a:solidFill>
                <a:schemeClr val="accent2"/>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OFDMA resource units are</a:t>
            </a:r>
          </a:p>
          <a:p>
            <a:pPr lvl="1"/>
            <a:r>
              <a:rPr lang="en-US" sz="1400" dirty="0" smtClean="0"/>
              <a:t>(1,2)x26-tone each with 2 pilots </a:t>
            </a:r>
          </a:p>
          <a:p>
            <a:pPr lvl="1"/>
            <a:r>
              <a:rPr lang="en-US" sz="1400" dirty="0" smtClean="0"/>
              <a:t>106-tone with </a:t>
            </a:r>
            <a:r>
              <a:rPr lang="en-US" sz="1400" dirty="0"/>
              <a:t>4 </a:t>
            </a:r>
            <a:r>
              <a:rPr lang="en-US" sz="1400" dirty="0" smtClean="0"/>
              <a:t>pilots</a:t>
            </a:r>
            <a:endParaRPr lang="en-US" sz="1400" dirty="0"/>
          </a:p>
          <a:p>
            <a:pPr lvl="1"/>
            <a:r>
              <a:rPr lang="en-US" sz="1400" dirty="0" smtClean="0"/>
              <a:t>(1,2)x242-tone each with 8 pilots </a:t>
            </a:r>
          </a:p>
          <a:p>
            <a:pPr lvl="1"/>
            <a:r>
              <a:rPr lang="en-US" sz="1400" dirty="0" smtClean="0"/>
              <a:t>996-tone with 16 pilots</a:t>
            </a:r>
          </a:p>
          <a:p>
            <a:r>
              <a:rPr lang="en-US" sz="1600" dirty="0" smtClean="0"/>
              <a:t>The 20 MHz OFDMA structure uses the 26-tone, 52-tone and 106-tone at </a:t>
            </a:r>
            <a:r>
              <a:rPr lang="en-US" sz="1600" dirty="0"/>
              <a:t>fixed </a:t>
            </a:r>
            <a:r>
              <a:rPr lang="en-US" sz="1600" dirty="0" smtClean="0"/>
              <a:t>positions, and the non-OFDMA 242-tone </a:t>
            </a:r>
          </a:p>
          <a:p>
            <a:r>
              <a:rPr lang="en-US" sz="1600" dirty="0" smtClean="0"/>
              <a:t>The 40 MHz OFDMA structure is two replicas of 20MHz structure, and has the addition of non-OFDMA 2x242-tone </a:t>
            </a:r>
          </a:p>
          <a:p>
            <a:pPr lvl="1"/>
            <a:r>
              <a:rPr lang="en-US" sz="1400" dirty="0" smtClean="0"/>
              <a:t>Reuse of 11ac 160MHz </a:t>
            </a:r>
          </a:p>
          <a:p>
            <a:r>
              <a:rPr lang="en-US" sz="1600" dirty="0" smtClean="0"/>
              <a:t>The 80MHz </a:t>
            </a:r>
            <a:r>
              <a:rPr lang="en-US" sz="1600" dirty="0"/>
              <a:t>OFDMA </a:t>
            </a:r>
            <a:r>
              <a:rPr lang="en-US" sz="1600" dirty="0" smtClean="0"/>
              <a:t>structure is </a:t>
            </a:r>
            <a:r>
              <a:rPr lang="en-US" sz="1600" dirty="0"/>
              <a:t>two replicas of 40MHz plus one central </a:t>
            </a:r>
            <a:r>
              <a:rPr lang="en-US" sz="1600" dirty="0" smtClean="0"/>
              <a:t>26-tone, and has </a:t>
            </a:r>
            <a:r>
              <a:rPr lang="en-US" sz="1600" dirty="0"/>
              <a:t>the addition of non-OFDMA </a:t>
            </a:r>
            <a:r>
              <a:rPr lang="en-US" sz="1600" dirty="0" smtClean="0"/>
              <a:t>996-tone </a:t>
            </a:r>
          </a:p>
          <a:p>
            <a:r>
              <a:rPr lang="en-US" sz="1600" dirty="0" smtClean="0"/>
              <a:t>The 160MHz OFDMA structure is two replicas of 80MHz</a:t>
            </a:r>
          </a:p>
          <a:p>
            <a:pPr lvl="1"/>
            <a:r>
              <a:rPr lang="en-US" sz="1400" dirty="0"/>
              <a:t>996-tone </a:t>
            </a:r>
            <a:r>
              <a:rPr lang="en-US" sz="1400" dirty="0" smtClean="0"/>
              <a:t>is defined to be a resource unit for this bandwidth of operation</a:t>
            </a:r>
            <a:endParaRPr lang="en-US" sz="1400" dirty="0"/>
          </a:p>
          <a:p>
            <a:endParaRPr lang="en-US" sz="1600" dirty="0" smtClean="0"/>
          </a:p>
          <a:p>
            <a:endParaRPr lang="en-US" sz="1600" dirty="0"/>
          </a:p>
          <a:p>
            <a:endParaRPr lang="en-US" sz="1600" dirty="0" smtClean="0"/>
          </a:p>
          <a:p>
            <a:endParaRPr lang="en-US" sz="1600" dirty="0" smtClean="0"/>
          </a:p>
          <a:p>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25</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3231869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2</a:t>
            </a:r>
            <a:r>
              <a:rPr lang="en-US" dirty="0" smtClean="0"/>
              <a:t>0 </a:t>
            </a:r>
            <a:r>
              <a:rPr lang="en-US" dirty="0"/>
              <a:t>MHz </a:t>
            </a:r>
            <a:r>
              <a:rPr lang="en-US" dirty="0" smtClean="0"/>
              <a:t>BSS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26</a:t>
            </a:fld>
            <a:endParaRPr lang="en-US" dirty="0"/>
          </a:p>
        </p:txBody>
      </p:sp>
      <p:pic>
        <p:nvPicPr>
          <p:cNvPr id="27"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1295400"/>
            <a:ext cx="7081390" cy="4569251"/>
          </a:xfrm>
          <a:prstGeom prst="rect">
            <a:avLst/>
          </a:prstGeom>
          <a:noFill/>
          <a:ln w="9525">
            <a:noFill/>
            <a:miter lim="800000"/>
            <a:headEnd/>
            <a:tailEnd/>
          </a:ln>
        </p:spPr>
      </p:pic>
      <p:sp>
        <p:nvSpPr>
          <p:cNvPr id="28" name="TextBox 27"/>
          <p:cNvSpPr txBox="1"/>
          <p:nvPr/>
        </p:nvSpPr>
        <p:spPr>
          <a:xfrm>
            <a:off x="7463664" y="2129753"/>
            <a:ext cx="867225" cy="161583"/>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Usable tones</a:t>
            </a:r>
          </a:p>
        </p:txBody>
      </p:sp>
      <p:sp>
        <p:nvSpPr>
          <p:cNvPr id="29" name="TextBox 28"/>
          <p:cNvSpPr txBox="1"/>
          <p:nvPr/>
        </p:nvSpPr>
        <p:spPr>
          <a:xfrm>
            <a:off x="7037425" y="2438400"/>
            <a:ext cx="1801775"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26 tone RUs</a:t>
            </a:r>
          </a:p>
          <a:p>
            <a:pPr algn="ctr" eaLnBrk="1" fontAlgn="auto" hangingPunct="1">
              <a:spcBef>
                <a:spcPts val="0"/>
              </a:spcBef>
              <a:spcAft>
                <a:spcPts val="0"/>
              </a:spcAft>
            </a:pPr>
            <a:r>
              <a:rPr lang="en-US" sz="1050" dirty="0" smtClean="0">
                <a:solidFill>
                  <a:srgbClr val="061922"/>
                </a:solidFill>
                <a:latin typeface="Verdana"/>
              </a:rPr>
              <a:t>(the exact location of </a:t>
            </a:r>
          </a:p>
          <a:p>
            <a:pPr algn="ctr" eaLnBrk="1" fontAlgn="auto" hangingPunct="1">
              <a:spcBef>
                <a:spcPts val="0"/>
              </a:spcBef>
              <a:spcAft>
                <a:spcPts val="0"/>
              </a:spcAft>
            </a:pPr>
            <a:r>
              <a:rPr lang="en-US" sz="1050" dirty="0" smtClean="0">
                <a:solidFill>
                  <a:srgbClr val="061922"/>
                </a:solidFill>
                <a:latin typeface="Verdana"/>
              </a:rPr>
              <a:t>four leftover tones is TBD)</a:t>
            </a:r>
          </a:p>
        </p:txBody>
      </p:sp>
      <p:sp>
        <p:nvSpPr>
          <p:cNvPr id="30" name="TextBox 29"/>
          <p:cNvSpPr txBox="1"/>
          <p:nvPr/>
        </p:nvSpPr>
        <p:spPr>
          <a:xfrm>
            <a:off x="6749182" y="3176366"/>
            <a:ext cx="1859483"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52 tone RUs + one 26-tone</a:t>
            </a:r>
          </a:p>
          <a:p>
            <a:pPr algn="ctr" eaLnBrk="1" fontAlgn="auto" hangingPunct="1">
              <a:spcBef>
                <a:spcPts val="0"/>
              </a:spcBef>
              <a:spcAft>
                <a:spcPts val="0"/>
              </a:spcAft>
            </a:pPr>
            <a:r>
              <a:rPr lang="en-US" sz="1050" dirty="0">
                <a:solidFill>
                  <a:srgbClr val="061922"/>
                </a:solidFill>
                <a:latin typeface="Verdana"/>
              </a:rPr>
              <a:t>(the exact location of </a:t>
            </a:r>
          </a:p>
          <a:p>
            <a:pPr algn="ctr" eaLnBrk="1" fontAlgn="auto" hangingPunct="1">
              <a:spcBef>
                <a:spcPts val="0"/>
              </a:spcBef>
              <a:spcAft>
                <a:spcPts val="0"/>
              </a:spcAft>
            </a:pPr>
            <a:r>
              <a:rPr lang="en-US" sz="1050" dirty="0">
                <a:solidFill>
                  <a:srgbClr val="061922"/>
                </a:solidFill>
                <a:latin typeface="Verdana"/>
              </a:rPr>
              <a:t>four leftover tones is TBD</a:t>
            </a:r>
            <a:r>
              <a:rPr lang="en-US" sz="1050" dirty="0" smtClean="0">
                <a:solidFill>
                  <a:srgbClr val="061922"/>
                </a:solidFill>
                <a:latin typeface="Verdana"/>
              </a:rPr>
              <a:t>)</a:t>
            </a:r>
            <a:endParaRPr lang="en-US" sz="1050" dirty="0">
              <a:solidFill>
                <a:srgbClr val="061922"/>
              </a:solidFill>
              <a:latin typeface="Verdana"/>
            </a:endParaRPr>
          </a:p>
        </p:txBody>
      </p:sp>
      <p:sp>
        <p:nvSpPr>
          <p:cNvPr id="31" name="TextBox 30"/>
          <p:cNvSpPr txBox="1"/>
          <p:nvPr/>
        </p:nvSpPr>
        <p:spPr>
          <a:xfrm>
            <a:off x="6687584" y="4109465"/>
            <a:ext cx="1896353" cy="161583"/>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106 tone RUs+ </a:t>
            </a:r>
            <a:r>
              <a:rPr lang="en-US" sz="1050" dirty="0">
                <a:solidFill>
                  <a:srgbClr val="061922"/>
                </a:solidFill>
                <a:latin typeface="Verdana"/>
              </a:rPr>
              <a:t>one 26-tone</a:t>
            </a:r>
          </a:p>
        </p:txBody>
      </p:sp>
      <p:sp>
        <p:nvSpPr>
          <p:cNvPr id="32" name="TextBox 31"/>
          <p:cNvSpPr txBox="1"/>
          <p:nvPr/>
        </p:nvSpPr>
        <p:spPr>
          <a:xfrm>
            <a:off x="7249104" y="4715962"/>
            <a:ext cx="1229504" cy="323165"/>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242 tone </a:t>
            </a:r>
            <a:r>
              <a:rPr lang="en-US" sz="1050" dirty="0">
                <a:solidFill>
                  <a:srgbClr val="061922"/>
                </a:solidFill>
                <a:latin typeface="Verdana"/>
              </a:rPr>
              <a:t>RU</a:t>
            </a:r>
          </a:p>
          <a:p>
            <a:pPr algn="ctr" eaLnBrk="1" fontAlgn="auto" hangingPunct="1">
              <a:spcBef>
                <a:spcPts val="0"/>
              </a:spcBef>
              <a:spcAft>
                <a:spcPts val="0"/>
              </a:spcAft>
            </a:pPr>
            <a:r>
              <a:rPr lang="en-US" sz="1050" dirty="0">
                <a:solidFill>
                  <a:srgbClr val="061922"/>
                </a:solidFill>
                <a:latin typeface="Verdana"/>
              </a:rPr>
              <a:t>(242 non-OFDMA</a:t>
            </a:r>
            <a:r>
              <a:rPr lang="en-US" sz="1050" dirty="0" smtClean="0">
                <a:solidFill>
                  <a:srgbClr val="061922"/>
                </a:solidFill>
                <a:latin typeface="Verdana"/>
              </a:rPr>
              <a:t>)</a:t>
            </a:r>
            <a:endParaRPr lang="en-US" sz="1050" dirty="0">
              <a:solidFill>
                <a:srgbClr val="061922"/>
              </a:solidFill>
              <a:latin typeface="Verdana"/>
            </a:endParaRPr>
          </a:p>
        </p:txBody>
      </p:sp>
      <p:cxnSp>
        <p:nvCxnSpPr>
          <p:cNvPr id="33" name="Straight Arrow Connector 32"/>
          <p:cNvCxnSpPr/>
          <p:nvPr/>
        </p:nvCxnSpPr>
        <p:spPr bwMode="auto">
          <a:xfrm flipH="1">
            <a:off x="5943601" y="2682931"/>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4" name="Straight Arrow Connector 33"/>
          <p:cNvCxnSpPr/>
          <p:nvPr/>
        </p:nvCxnSpPr>
        <p:spPr bwMode="auto">
          <a:xfrm flipH="1">
            <a:off x="5943601" y="3418740"/>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5" name="Straight Arrow Connector 34"/>
          <p:cNvCxnSpPr/>
          <p:nvPr/>
        </p:nvCxnSpPr>
        <p:spPr bwMode="auto">
          <a:xfrm flipH="1">
            <a:off x="5943600" y="2181973"/>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a:off x="5951056" y="4209186"/>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7" name="Straight Arrow Connector 36"/>
          <p:cNvCxnSpPr/>
          <p:nvPr/>
        </p:nvCxnSpPr>
        <p:spPr bwMode="auto">
          <a:xfrm flipH="1">
            <a:off x="5951056" y="4895797"/>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1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0" name="Oval 9"/>
          <p:cNvSpPr/>
          <p:nvPr/>
        </p:nvSpPr>
        <p:spPr bwMode="auto">
          <a:xfrm>
            <a:off x="3196988" y="4817014"/>
            <a:ext cx="914400" cy="457200"/>
          </a:xfrm>
          <a:prstGeom prst="ellipse">
            <a:avLst/>
          </a:prstGeom>
          <a:solidFill>
            <a:schemeClr val="bg1">
              <a:alpha val="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Oval 24"/>
          <p:cNvSpPr/>
          <p:nvPr/>
        </p:nvSpPr>
        <p:spPr bwMode="auto">
          <a:xfrm>
            <a:off x="3505200" y="2682931"/>
            <a:ext cx="345505" cy="994934"/>
          </a:xfrm>
          <a:prstGeom prst="ellipse">
            <a:avLst/>
          </a:prstGeom>
          <a:solidFill>
            <a:schemeClr val="bg1">
              <a:alpha val="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 name="Straight Connector 11"/>
          <p:cNvCxnSpPr/>
          <p:nvPr/>
        </p:nvCxnSpPr>
        <p:spPr bwMode="auto">
          <a:xfrm flipV="1">
            <a:off x="3850705" y="1295400"/>
            <a:ext cx="2898477" cy="162774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TextBox 37"/>
          <p:cNvSpPr txBox="1"/>
          <p:nvPr/>
        </p:nvSpPr>
        <p:spPr>
          <a:xfrm>
            <a:off x="6850763" y="1133817"/>
            <a:ext cx="710131" cy="161583"/>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7 DC Nulls</a:t>
            </a:r>
          </a:p>
        </p:txBody>
      </p:sp>
      <p:cxnSp>
        <p:nvCxnSpPr>
          <p:cNvPr id="41" name="Straight Connector 40"/>
          <p:cNvCxnSpPr>
            <a:stCxn id="10" idx="6"/>
          </p:cNvCxnSpPr>
          <p:nvPr/>
        </p:nvCxnSpPr>
        <p:spPr bwMode="auto">
          <a:xfrm>
            <a:off x="4111388" y="5045614"/>
            <a:ext cx="1679812" cy="9787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TextBox 47"/>
          <p:cNvSpPr txBox="1"/>
          <p:nvPr/>
        </p:nvSpPr>
        <p:spPr>
          <a:xfrm>
            <a:off x="5867400" y="5943599"/>
            <a:ext cx="710131" cy="161583"/>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3 DC Nulls</a:t>
            </a:r>
          </a:p>
        </p:txBody>
      </p:sp>
    </p:spTree>
    <p:extLst>
      <p:ext uri="{BB962C8B-B14F-4D97-AF65-F5344CB8AC3E}">
        <p14:creationId xmlns:p14="http://schemas.microsoft.com/office/powerpoint/2010/main" val="2494798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smtClean="0"/>
              <a:t>40 </a:t>
            </a:r>
            <a:r>
              <a:rPr lang="en-US" dirty="0"/>
              <a:t>MHz </a:t>
            </a:r>
            <a:r>
              <a:rPr lang="en-US" dirty="0" smtClean="0"/>
              <a:t>BSS – Two replicas of 20MHz Design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27</a:t>
            </a:fld>
            <a:endParaRPr lang="en-US" dirty="0"/>
          </a:p>
        </p:txBody>
      </p:sp>
      <p:pic>
        <p:nvPicPr>
          <p:cNvPr id="2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1411625"/>
            <a:ext cx="7740872" cy="4652926"/>
          </a:xfrm>
          <a:prstGeom prst="rect">
            <a:avLst/>
          </a:prstGeom>
          <a:noFill/>
          <a:ln w="9525">
            <a:noFill/>
            <a:miter lim="800000"/>
            <a:headEnd/>
            <a:tailEnd/>
          </a:ln>
        </p:spPr>
      </p:pic>
      <p:sp>
        <p:nvSpPr>
          <p:cNvPr id="34" name="TextBox 33"/>
          <p:cNvSpPr txBox="1"/>
          <p:nvPr/>
        </p:nvSpPr>
        <p:spPr>
          <a:xfrm>
            <a:off x="7811559" y="4648200"/>
            <a:ext cx="875241"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RUs</a:t>
            </a:r>
          </a:p>
        </p:txBody>
      </p:sp>
      <p:cxnSp>
        <p:nvCxnSpPr>
          <p:cNvPr id="39" name="Straight Arrow Connector 38"/>
          <p:cNvCxnSpPr/>
          <p:nvPr/>
        </p:nvCxnSpPr>
        <p:spPr bwMode="auto">
          <a:xfrm flipH="1">
            <a:off x="6477000" y="472440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40" name="TextBox 39"/>
          <p:cNvSpPr txBox="1"/>
          <p:nvPr/>
        </p:nvSpPr>
        <p:spPr>
          <a:xfrm>
            <a:off x="7772400" y="5102423"/>
            <a:ext cx="1175001"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484 tone </a:t>
            </a:r>
            <a:r>
              <a:rPr lang="en-US" sz="1000" dirty="0">
                <a:solidFill>
                  <a:srgbClr val="061922"/>
                </a:solidFill>
                <a:latin typeface="Verdana"/>
              </a:rPr>
              <a:t>RU</a:t>
            </a:r>
          </a:p>
          <a:p>
            <a:pPr algn="ctr" eaLnBrk="1" fontAlgn="auto" hangingPunct="1">
              <a:spcBef>
                <a:spcPts val="0"/>
              </a:spcBef>
              <a:spcAft>
                <a:spcPts val="0"/>
              </a:spcAft>
            </a:pPr>
            <a:r>
              <a:rPr lang="en-US" sz="1000" dirty="0">
                <a:solidFill>
                  <a:srgbClr val="061922"/>
                </a:solidFill>
                <a:latin typeface="Verdana"/>
              </a:rPr>
              <a:t>(484 non-OFDMA</a:t>
            </a:r>
            <a:r>
              <a:rPr lang="en-US" sz="1000" dirty="0" smtClean="0">
                <a:solidFill>
                  <a:srgbClr val="061922"/>
                </a:solidFill>
                <a:latin typeface="Verdana"/>
              </a:rPr>
              <a:t>)</a:t>
            </a:r>
            <a:endParaRPr lang="en-US" sz="1000" dirty="0">
              <a:solidFill>
                <a:srgbClr val="061922"/>
              </a:solidFill>
              <a:latin typeface="Verdana"/>
            </a:endParaRPr>
          </a:p>
        </p:txBody>
      </p:sp>
      <p:cxnSp>
        <p:nvCxnSpPr>
          <p:cNvPr id="41" name="Straight Arrow Connector 40"/>
          <p:cNvCxnSpPr/>
          <p:nvPr/>
        </p:nvCxnSpPr>
        <p:spPr bwMode="auto">
          <a:xfrm flipH="1">
            <a:off x="6477000" y="527456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54" name="TextBox 53"/>
          <p:cNvSpPr txBox="1"/>
          <p:nvPr/>
        </p:nvSpPr>
        <p:spPr>
          <a:xfrm>
            <a:off x="7844664" y="2129753"/>
            <a:ext cx="867225" cy="161583"/>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Usable tones</a:t>
            </a:r>
          </a:p>
        </p:txBody>
      </p:sp>
      <p:sp>
        <p:nvSpPr>
          <p:cNvPr id="55" name="TextBox 54"/>
          <p:cNvSpPr txBox="1"/>
          <p:nvPr/>
        </p:nvSpPr>
        <p:spPr>
          <a:xfrm>
            <a:off x="7086600" y="2743200"/>
            <a:ext cx="2014975"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26 tone RUs</a:t>
            </a:r>
          </a:p>
          <a:p>
            <a:pPr algn="ctr" eaLnBrk="1" fontAlgn="auto" hangingPunct="1">
              <a:spcBef>
                <a:spcPts val="0"/>
              </a:spcBef>
              <a:spcAft>
                <a:spcPts val="0"/>
              </a:spcAft>
            </a:pPr>
            <a:r>
              <a:rPr lang="en-US" sz="1050" dirty="0" smtClean="0">
                <a:solidFill>
                  <a:srgbClr val="061922"/>
                </a:solidFill>
                <a:latin typeface="Verdana"/>
              </a:rPr>
              <a:t>(the exact location of </a:t>
            </a:r>
          </a:p>
          <a:p>
            <a:pPr algn="ctr" eaLnBrk="1" fontAlgn="auto" hangingPunct="1">
              <a:spcBef>
                <a:spcPts val="0"/>
              </a:spcBef>
              <a:spcAft>
                <a:spcPts val="0"/>
              </a:spcAft>
            </a:pPr>
            <a:r>
              <a:rPr lang="en-US" sz="1050" dirty="0" smtClean="0">
                <a:solidFill>
                  <a:srgbClr val="061922"/>
                </a:solidFill>
                <a:latin typeface="Verdana"/>
              </a:rPr>
              <a:t>sixteen leftover tones is TBD)</a:t>
            </a:r>
          </a:p>
        </p:txBody>
      </p:sp>
      <p:sp>
        <p:nvSpPr>
          <p:cNvPr id="56" name="TextBox 55"/>
          <p:cNvSpPr txBox="1"/>
          <p:nvPr/>
        </p:nvSpPr>
        <p:spPr>
          <a:xfrm>
            <a:off x="7017972" y="3325252"/>
            <a:ext cx="2083904"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52 tone and 26 tone RUs</a:t>
            </a:r>
          </a:p>
          <a:p>
            <a:pPr algn="ctr" eaLnBrk="1" fontAlgn="auto" hangingPunct="1">
              <a:spcBef>
                <a:spcPts val="0"/>
              </a:spcBef>
              <a:spcAft>
                <a:spcPts val="0"/>
              </a:spcAft>
            </a:pPr>
            <a:r>
              <a:rPr lang="en-US" sz="1050" dirty="0">
                <a:solidFill>
                  <a:srgbClr val="061922"/>
                </a:solidFill>
                <a:latin typeface="Verdana"/>
              </a:rPr>
              <a:t>(the exact location of </a:t>
            </a:r>
          </a:p>
          <a:p>
            <a:pPr algn="ctr" eaLnBrk="1" fontAlgn="auto" hangingPunct="1">
              <a:spcBef>
                <a:spcPts val="0"/>
              </a:spcBef>
              <a:spcAft>
                <a:spcPts val="0"/>
              </a:spcAft>
            </a:pPr>
            <a:r>
              <a:rPr lang="en-US" sz="1050" dirty="0" smtClean="0">
                <a:solidFill>
                  <a:srgbClr val="061922"/>
                </a:solidFill>
                <a:latin typeface="Verdana"/>
              </a:rPr>
              <a:t>Sixteen </a:t>
            </a:r>
            <a:r>
              <a:rPr lang="en-US" sz="1050" dirty="0">
                <a:solidFill>
                  <a:srgbClr val="061922"/>
                </a:solidFill>
                <a:latin typeface="Verdana"/>
              </a:rPr>
              <a:t>leftover tones is TBD</a:t>
            </a:r>
            <a:r>
              <a:rPr lang="en-US" sz="1050" dirty="0" smtClean="0">
                <a:solidFill>
                  <a:srgbClr val="061922"/>
                </a:solidFill>
                <a:latin typeface="Verdana"/>
              </a:rPr>
              <a:t>)</a:t>
            </a:r>
            <a:endParaRPr lang="en-US" sz="1050" dirty="0">
              <a:solidFill>
                <a:srgbClr val="061922"/>
              </a:solidFill>
              <a:latin typeface="Verdana"/>
            </a:endParaRPr>
          </a:p>
        </p:txBody>
      </p:sp>
      <p:sp>
        <p:nvSpPr>
          <p:cNvPr id="57" name="TextBox 56"/>
          <p:cNvSpPr txBox="1"/>
          <p:nvPr/>
        </p:nvSpPr>
        <p:spPr>
          <a:xfrm>
            <a:off x="7083011" y="3947883"/>
            <a:ext cx="1867499"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106 tone and 26 tone RUs</a:t>
            </a:r>
          </a:p>
          <a:p>
            <a:pPr algn="ctr" eaLnBrk="1" fontAlgn="auto" hangingPunct="1">
              <a:spcBef>
                <a:spcPts val="0"/>
              </a:spcBef>
              <a:spcAft>
                <a:spcPts val="0"/>
              </a:spcAft>
            </a:pPr>
            <a:r>
              <a:rPr lang="en-US" sz="1050" dirty="0" smtClean="0">
                <a:solidFill>
                  <a:srgbClr val="061922"/>
                </a:solidFill>
                <a:latin typeface="Verdana"/>
              </a:rPr>
              <a:t>(the </a:t>
            </a:r>
            <a:r>
              <a:rPr lang="en-US" sz="1050" dirty="0">
                <a:solidFill>
                  <a:srgbClr val="061922"/>
                </a:solidFill>
                <a:latin typeface="Verdana"/>
              </a:rPr>
              <a:t>exact location of </a:t>
            </a:r>
          </a:p>
          <a:p>
            <a:pPr algn="ctr" eaLnBrk="1" fontAlgn="auto" hangingPunct="1">
              <a:spcBef>
                <a:spcPts val="0"/>
              </a:spcBef>
              <a:spcAft>
                <a:spcPts val="0"/>
              </a:spcAft>
            </a:pPr>
            <a:r>
              <a:rPr lang="en-US" sz="1050" dirty="0">
                <a:solidFill>
                  <a:srgbClr val="061922"/>
                </a:solidFill>
                <a:latin typeface="Verdana"/>
              </a:rPr>
              <a:t>e</a:t>
            </a:r>
            <a:r>
              <a:rPr lang="en-US" sz="1050" dirty="0" smtClean="0">
                <a:solidFill>
                  <a:srgbClr val="061922"/>
                </a:solidFill>
                <a:latin typeface="Verdana"/>
              </a:rPr>
              <a:t>ight leftover </a:t>
            </a:r>
            <a:r>
              <a:rPr lang="en-US" sz="1050" dirty="0">
                <a:solidFill>
                  <a:srgbClr val="061922"/>
                </a:solidFill>
                <a:latin typeface="Verdana"/>
              </a:rPr>
              <a:t>tones is TBD</a:t>
            </a:r>
            <a:r>
              <a:rPr lang="en-US" sz="1050" dirty="0" smtClean="0">
                <a:solidFill>
                  <a:srgbClr val="061922"/>
                </a:solidFill>
                <a:latin typeface="Verdana"/>
              </a:rPr>
              <a:t>)</a:t>
            </a:r>
            <a:endParaRPr lang="en-US" sz="1050" dirty="0">
              <a:solidFill>
                <a:srgbClr val="061922"/>
              </a:solidFill>
              <a:latin typeface="Verdana"/>
            </a:endParaRPr>
          </a:p>
        </p:txBody>
      </p:sp>
      <p:cxnSp>
        <p:nvCxnSpPr>
          <p:cNvPr id="58" name="Straight Arrow Connector 57"/>
          <p:cNvCxnSpPr/>
          <p:nvPr/>
        </p:nvCxnSpPr>
        <p:spPr bwMode="auto">
          <a:xfrm flipH="1">
            <a:off x="6411057" y="2971800"/>
            <a:ext cx="834827"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59" name="Straight Arrow Connector 58"/>
          <p:cNvCxnSpPr/>
          <p:nvPr/>
        </p:nvCxnSpPr>
        <p:spPr bwMode="auto">
          <a:xfrm flipH="1">
            <a:off x="6477001" y="3657600"/>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60" name="Straight Arrow Connector 59"/>
          <p:cNvCxnSpPr/>
          <p:nvPr/>
        </p:nvCxnSpPr>
        <p:spPr bwMode="auto">
          <a:xfrm flipH="1">
            <a:off x="6477000" y="2181973"/>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61" name="Straight Arrow Connector 60"/>
          <p:cNvCxnSpPr/>
          <p:nvPr/>
        </p:nvCxnSpPr>
        <p:spPr bwMode="auto">
          <a:xfrm flipH="1">
            <a:off x="6484456" y="4209186"/>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68" name="Straight Connector 67"/>
          <p:cNvCxnSpPr/>
          <p:nvPr/>
        </p:nvCxnSpPr>
        <p:spPr bwMode="auto">
          <a:xfrm flipV="1">
            <a:off x="3995018" y="1573210"/>
            <a:ext cx="3091582" cy="263597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9" name="TextBox 68"/>
          <p:cNvSpPr txBox="1"/>
          <p:nvPr/>
        </p:nvSpPr>
        <p:spPr>
          <a:xfrm>
            <a:off x="7182005" y="1295400"/>
            <a:ext cx="710131" cy="161583"/>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a:solidFill>
                  <a:srgbClr val="061922"/>
                </a:solidFill>
                <a:latin typeface="Verdana"/>
              </a:rPr>
              <a:t>5</a:t>
            </a:r>
            <a:r>
              <a:rPr lang="en-US" sz="1050" dirty="0" smtClean="0">
                <a:solidFill>
                  <a:srgbClr val="061922"/>
                </a:solidFill>
                <a:latin typeface="Verdana"/>
              </a:rPr>
              <a:t> DC Nulls</a:t>
            </a:r>
          </a:p>
        </p:txBody>
      </p:sp>
    </p:spTree>
    <p:extLst>
      <p:ext uri="{BB962C8B-B14F-4D97-AF65-F5344CB8AC3E}">
        <p14:creationId xmlns:p14="http://schemas.microsoft.com/office/powerpoint/2010/main" val="28902120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80 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28</a:t>
            </a:fld>
            <a:endParaRPr lang="en-US" dirty="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2153055"/>
            <a:ext cx="7944661" cy="4247745"/>
          </a:xfrm>
          <a:prstGeom prst="rect">
            <a:avLst/>
          </a:prstGeom>
          <a:noFill/>
          <a:ln w="9525">
            <a:noFill/>
            <a:miter lim="800000"/>
            <a:headEnd/>
            <a:tailEnd/>
          </a:ln>
        </p:spPr>
      </p:pic>
      <p:sp>
        <p:nvSpPr>
          <p:cNvPr id="12" name="TextBox 11"/>
          <p:cNvSpPr txBox="1"/>
          <p:nvPr/>
        </p:nvSpPr>
        <p:spPr>
          <a:xfrm>
            <a:off x="7991588" y="2514600"/>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14" name="TextBox 13"/>
          <p:cNvSpPr txBox="1"/>
          <p:nvPr/>
        </p:nvSpPr>
        <p:spPr>
          <a:xfrm>
            <a:off x="7361424" y="2895600"/>
            <a:ext cx="1593564" cy="461665"/>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 </a:t>
            </a:r>
            <a:r>
              <a:rPr lang="en-US" sz="1000" dirty="0">
                <a:solidFill>
                  <a:srgbClr val="061922"/>
                </a:solidFill>
                <a:latin typeface="Verdana"/>
              </a:rPr>
              <a:t>(the exact location of </a:t>
            </a:r>
            <a:r>
              <a:rPr lang="en-US" sz="1000" dirty="0" smtClean="0">
                <a:solidFill>
                  <a:srgbClr val="061922"/>
                </a:solidFill>
                <a:latin typeface="Verdana"/>
              </a:rPr>
              <a:t> thirty two</a:t>
            </a:r>
            <a:endParaRPr lang="en-US" sz="1000" dirty="0">
              <a:solidFill>
                <a:srgbClr val="061922"/>
              </a:solidFill>
              <a:latin typeface="Verdana"/>
            </a:endParaRPr>
          </a:p>
          <a:p>
            <a:pPr algn="ctr" eaLnBrk="1" fontAlgn="auto" hangingPunct="1">
              <a:spcBef>
                <a:spcPts val="0"/>
              </a:spcBef>
              <a:spcAft>
                <a:spcPts val="0"/>
              </a:spcAft>
            </a:pPr>
            <a:r>
              <a:rPr lang="en-US" sz="1000" dirty="0" smtClean="0">
                <a:solidFill>
                  <a:srgbClr val="061922"/>
                </a:solidFill>
                <a:latin typeface="Verdana"/>
              </a:rPr>
              <a:t>leftover </a:t>
            </a:r>
            <a:r>
              <a:rPr lang="en-US" sz="1000" dirty="0">
                <a:solidFill>
                  <a:srgbClr val="061922"/>
                </a:solidFill>
                <a:latin typeface="Verdana"/>
              </a:rPr>
              <a:t>tones is TBD</a:t>
            </a:r>
            <a:r>
              <a:rPr lang="en-US" sz="1000" dirty="0" smtClean="0">
                <a:solidFill>
                  <a:srgbClr val="061922"/>
                </a:solidFill>
                <a:latin typeface="Verdana"/>
              </a:rPr>
              <a:t>)</a:t>
            </a:r>
            <a:endParaRPr lang="en-US" sz="1000" dirty="0">
              <a:solidFill>
                <a:srgbClr val="061922"/>
              </a:solidFill>
              <a:latin typeface="Verdana"/>
            </a:endParaRPr>
          </a:p>
        </p:txBody>
      </p:sp>
      <p:sp>
        <p:nvSpPr>
          <p:cNvPr id="15" name="TextBox 14"/>
          <p:cNvSpPr txBox="1"/>
          <p:nvPr/>
        </p:nvSpPr>
        <p:spPr>
          <a:xfrm>
            <a:off x="7239001" y="3505200"/>
            <a:ext cx="1859254" cy="461665"/>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and 26 tone RUs </a:t>
            </a:r>
          </a:p>
          <a:p>
            <a:pPr algn="ctr" eaLnBrk="1" fontAlgn="auto" hangingPunct="1">
              <a:spcBef>
                <a:spcPts val="0"/>
              </a:spcBef>
              <a:spcAft>
                <a:spcPts val="0"/>
              </a:spcAft>
            </a:pPr>
            <a:r>
              <a:rPr lang="en-US" sz="1000" dirty="0" smtClean="0">
                <a:solidFill>
                  <a:srgbClr val="061922"/>
                </a:solidFill>
                <a:latin typeface="Verdana"/>
              </a:rPr>
              <a:t>(</a:t>
            </a:r>
            <a:r>
              <a:rPr lang="en-US" sz="1000" dirty="0">
                <a:solidFill>
                  <a:srgbClr val="061922"/>
                </a:solidFill>
                <a:latin typeface="Verdana"/>
              </a:rPr>
              <a:t>the exact location of </a:t>
            </a:r>
            <a:r>
              <a:rPr lang="en-US" sz="1000" dirty="0" smtClean="0">
                <a:solidFill>
                  <a:srgbClr val="061922"/>
                </a:solidFill>
                <a:latin typeface="Verdana"/>
              </a:rPr>
              <a:t> thirty two leftover </a:t>
            </a:r>
            <a:r>
              <a:rPr lang="en-US" sz="1000" dirty="0">
                <a:solidFill>
                  <a:srgbClr val="061922"/>
                </a:solidFill>
                <a:latin typeface="Verdana"/>
              </a:rPr>
              <a:t>tones is TBD</a:t>
            </a:r>
            <a:r>
              <a:rPr lang="en-US" sz="1000" dirty="0" smtClean="0">
                <a:solidFill>
                  <a:srgbClr val="061922"/>
                </a:solidFill>
                <a:latin typeface="Verdana"/>
              </a:rPr>
              <a:t>)</a:t>
            </a:r>
            <a:endParaRPr lang="en-US" sz="1000" dirty="0">
              <a:solidFill>
                <a:srgbClr val="061922"/>
              </a:solidFill>
              <a:latin typeface="Verdana"/>
            </a:endParaRPr>
          </a:p>
        </p:txBody>
      </p:sp>
      <p:sp>
        <p:nvSpPr>
          <p:cNvPr id="16" name="TextBox 15"/>
          <p:cNvSpPr txBox="1"/>
          <p:nvPr/>
        </p:nvSpPr>
        <p:spPr>
          <a:xfrm>
            <a:off x="7169100" y="4229173"/>
            <a:ext cx="1929155" cy="461665"/>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106 tone and 26 tone RUs</a:t>
            </a:r>
          </a:p>
          <a:p>
            <a:pPr algn="ctr" eaLnBrk="1" fontAlgn="auto" hangingPunct="1">
              <a:spcBef>
                <a:spcPts val="0"/>
              </a:spcBef>
              <a:spcAft>
                <a:spcPts val="0"/>
              </a:spcAft>
            </a:pPr>
            <a:r>
              <a:rPr lang="en-US" sz="1000" dirty="0" smtClean="0">
                <a:solidFill>
                  <a:srgbClr val="061922"/>
                </a:solidFill>
                <a:latin typeface="Verdana"/>
              </a:rPr>
              <a:t>(</a:t>
            </a:r>
            <a:r>
              <a:rPr lang="en-US" sz="1000" dirty="0">
                <a:solidFill>
                  <a:srgbClr val="061922"/>
                </a:solidFill>
                <a:latin typeface="Verdana"/>
              </a:rPr>
              <a:t>the exact location of  </a:t>
            </a:r>
            <a:r>
              <a:rPr lang="en-US" sz="1000" dirty="0" smtClean="0">
                <a:solidFill>
                  <a:srgbClr val="061922"/>
                </a:solidFill>
                <a:latin typeface="Verdana"/>
              </a:rPr>
              <a:t>sixteen leftover </a:t>
            </a:r>
            <a:r>
              <a:rPr lang="en-US" sz="1000" dirty="0">
                <a:solidFill>
                  <a:srgbClr val="061922"/>
                </a:solidFill>
                <a:latin typeface="Verdana"/>
              </a:rPr>
              <a:t>tones is TBD</a:t>
            </a:r>
            <a:r>
              <a:rPr lang="en-US" sz="1000" dirty="0" smtClean="0">
                <a:solidFill>
                  <a:srgbClr val="061922"/>
                </a:solidFill>
                <a:latin typeface="Verdana"/>
              </a:rPr>
              <a:t>)</a:t>
            </a:r>
            <a:endParaRPr lang="en-US" sz="1000" dirty="0">
              <a:solidFill>
                <a:srgbClr val="061922"/>
              </a:solidFill>
              <a:latin typeface="Verdana"/>
            </a:endParaRPr>
          </a:p>
        </p:txBody>
      </p:sp>
      <p:sp>
        <p:nvSpPr>
          <p:cNvPr id="17" name="TextBox 16"/>
          <p:cNvSpPr txBox="1"/>
          <p:nvPr/>
        </p:nvSpPr>
        <p:spPr>
          <a:xfrm>
            <a:off x="7385505" y="4785455"/>
            <a:ext cx="1758495"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RUs and 26 tone </a:t>
            </a:r>
          </a:p>
        </p:txBody>
      </p:sp>
      <p:cxnSp>
        <p:nvCxnSpPr>
          <p:cNvPr id="18" name="Straight Arrow Connector 17"/>
          <p:cNvCxnSpPr/>
          <p:nvPr/>
        </p:nvCxnSpPr>
        <p:spPr bwMode="auto">
          <a:xfrm flipH="1">
            <a:off x="6705602" y="3124200"/>
            <a:ext cx="655822"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19" name="Straight Arrow Connector 18"/>
          <p:cNvCxnSpPr>
            <a:stCxn id="15" idx="1"/>
          </p:cNvCxnSpPr>
          <p:nvPr/>
        </p:nvCxnSpPr>
        <p:spPr bwMode="auto">
          <a:xfrm flipH="1">
            <a:off x="6705602" y="3736033"/>
            <a:ext cx="533399" cy="1"/>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0" name="Straight Arrow Connector 19"/>
          <p:cNvCxnSpPr/>
          <p:nvPr/>
        </p:nvCxnSpPr>
        <p:spPr bwMode="auto">
          <a:xfrm flipH="1">
            <a:off x="6713056" y="2579502"/>
            <a:ext cx="1155404" cy="11298"/>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a:off x="6713056" y="4273217"/>
            <a:ext cx="375421"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2" name="Straight Arrow Connector 21"/>
          <p:cNvCxnSpPr/>
          <p:nvPr/>
        </p:nvCxnSpPr>
        <p:spPr bwMode="auto">
          <a:xfrm flipH="1">
            <a:off x="6713056" y="4862399"/>
            <a:ext cx="692596"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3" name="TextBox 22"/>
          <p:cNvSpPr txBox="1"/>
          <p:nvPr/>
        </p:nvSpPr>
        <p:spPr>
          <a:xfrm>
            <a:off x="7169100" y="5260908"/>
            <a:ext cx="1974900"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484 tone RUs </a:t>
            </a:r>
            <a:r>
              <a:rPr lang="en-US" sz="1000" dirty="0">
                <a:solidFill>
                  <a:srgbClr val="061922"/>
                </a:solidFill>
                <a:latin typeface="Verdana"/>
              </a:rPr>
              <a:t>and </a:t>
            </a:r>
            <a:r>
              <a:rPr lang="en-US" sz="1000" dirty="0" smtClean="0">
                <a:solidFill>
                  <a:srgbClr val="061922"/>
                </a:solidFill>
                <a:latin typeface="Verdana"/>
              </a:rPr>
              <a:t>26 tone RU </a:t>
            </a:r>
          </a:p>
        </p:txBody>
      </p:sp>
      <p:cxnSp>
        <p:nvCxnSpPr>
          <p:cNvPr id="24" name="Straight Arrow Connector 23"/>
          <p:cNvCxnSpPr/>
          <p:nvPr/>
        </p:nvCxnSpPr>
        <p:spPr bwMode="auto">
          <a:xfrm flipH="1">
            <a:off x="6705600" y="5337852"/>
            <a:ext cx="382877"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5" name="TextBox 24"/>
          <p:cNvSpPr txBox="1"/>
          <p:nvPr/>
        </p:nvSpPr>
        <p:spPr>
          <a:xfrm>
            <a:off x="8033575" y="5486400"/>
            <a:ext cx="807913"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Non-OFDMA</a:t>
            </a:r>
          </a:p>
          <a:p>
            <a:pPr algn="ctr" eaLnBrk="1" fontAlgn="auto" hangingPunct="1">
              <a:spcBef>
                <a:spcPts val="0"/>
              </a:spcBef>
              <a:spcAft>
                <a:spcPts val="0"/>
              </a:spcAft>
            </a:pPr>
            <a:r>
              <a:rPr lang="en-US" sz="1000" dirty="0" smtClean="0">
                <a:solidFill>
                  <a:srgbClr val="061922"/>
                </a:solidFill>
                <a:latin typeface="Verdana"/>
              </a:rPr>
              <a:t>996 tone</a:t>
            </a:r>
          </a:p>
        </p:txBody>
      </p:sp>
      <p:cxnSp>
        <p:nvCxnSpPr>
          <p:cNvPr id="26" name="Straight Arrow Connector 25"/>
          <p:cNvCxnSpPr/>
          <p:nvPr/>
        </p:nvCxnSpPr>
        <p:spPr bwMode="auto">
          <a:xfrm flipH="1">
            <a:off x="6705600" y="5658541"/>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30" name="Oval 29"/>
          <p:cNvSpPr/>
          <p:nvPr/>
        </p:nvSpPr>
        <p:spPr bwMode="auto">
          <a:xfrm>
            <a:off x="3810000" y="5486400"/>
            <a:ext cx="606188" cy="248341"/>
          </a:xfrm>
          <a:prstGeom prst="ellipse">
            <a:avLst/>
          </a:prstGeom>
          <a:solidFill>
            <a:schemeClr val="bg1">
              <a:alpha val="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2" name="Straight Connector 31"/>
          <p:cNvCxnSpPr/>
          <p:nvPr/>
        </p:nvCxnSpPr>
        <p:spPr bwMode="auto">
          <a:xfrm flipV="1">
            <a:off x="4142301" y="1682597"/>
            <a:ext cx="3096699" cy="210158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TextBox 32"/>
          <p:cNvSpPr txBox="1"/>
          <p:nvPr/>
        </p:nvSpPr>
        <p:spPr>
          <a:xfrm>
            <a:off x="7112647" y="1440223"/>
            <a:ext cx="1189428" cy="323165"/>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7 DC Nulls</a:t>
            </a:r>
          </a:p>
          <a:p>
            <a:pPr algn="ctr" eaLnBrk="1" fontAlgn="auto" hangingPunct="1">
              <a:spcBef>
                <a:spcPts val="0"/>
              </a:spcBef>
              <a:spcAft>
                <a:spcPts val="0"/>
              </a:spcAft>
            </a:pPr>
            <a:r>
              <a:rPr lang="en-US" sz="1050" dirty="0">
                <a:solidFill>
                  <a:srgbClr val="061922"/>
                </a:solidFill>
                <a:latin typeface="Verdana"/>
              </a:rPr>
              <a:t>i</a:t>
            </a:r>
            <a:r>
              <a:rPr lang="en-US" sz="1050" dirty="0" smtClean="0">
                <a:solidFill>
                  <a:srgbClr val="061922"/>
                </a:solidFill>
                <a:latin typeface="Verdana"/>
              </a:rPr>
              <a:t>n case of OFDMA</a:t>
            </a:r>
          </a:p>
        </p:txBody>
      </p:sp>
      <p:cxnSp>
        <p:nvCxnSpPr>
          <p:cNvPr id="34" name="Straight Connector 33"/>
          <p:cNvCxnSpPr>
            <a:stCxn id="30" idx="6"/>
          </p:cNvCxnSpPr>
          <p:nvPr/>
        </p:nvCxnSpPr>
        <p:spPr bwMode="auto">
          <a:xfrm>
            <a:off x="4416188" y="5610571"/>
            <a:ext cx="2060812" cy="68998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5" name="TextBox 34"/>
          <p:cNvSpPr txBox="1"/>
          <p:nvPr/>
        </p:nvSpPr>
        <p:spPr>
          <a:xfrm>
            <a:off x="6605069" y="6224353"/>
            <a:ext cx="710131" cy="161583"/>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5 DC Nulls</a:t>
            </a:r>
          </a:p>
        </p:txBody>
      </p:sp>
      <p:sp>
        <p:nvSpPr>
          <p:cNvPr id="13" name="Content Placeholder 2"/>
          <p:cNvSpPr>
            <a:spLocks noGrp="1"/>
          </p:cNvSpPr>
          <p:nvPr>
            <p:ph idx="1"/>
          </p:nvPr>
        </p:nvSpPr>
        <p:spPr>
          <a:xfrm>
            <a:off x="105565" y="1066799"/>
            <a:ext cx="6984049" cy="1205447"/>
          </a:xfrm>
        </p:spPr>
        <p:txBody>
          <a:bodyPr/>
          <a:lstStyle/>
          <a:p>
            <a:r>
              <a:rPr lang="en-US" sz="1600" dirty="0" smtClean="0"/>
              <a:t>Two replicas </a:t>
            </a:r>
            <a:r>
              <a:rPr lang="en-US" sz="1600" dirty="0"/>
              <a:t>of </a:t>
            </a:r>
            <a:r>
              <a:rPr lang="en-US" sz="1600" dirty="0" smtClean="0"/>
              <a:t>40MHz design </a:t>
            </a:r>
            <a:r>
              <a:rPr lang="en-US" sz="1600" dirty="0"/>
              <a:t>+ one 26 central</a:t>
            </a:r>
          </a:p>
          <a:p>
            <a:r>
              <a:rPr lang="en-US" sz="1600" dirty="0" smtClean="0"/>
              <a:t>The OFDMA assignment of resource units to different users </a:t>
            </a:r>
            <a:r>
              <a:rPr lang="en-US" sz="1600" dirty="0"/>
              <a:t>are completely aligned with </a:t>
            </a:r>
            <a:r>
              <a:rPr lang="en-US" sz="1600" dirty="0" smtClean="0"/>
              <a:t>242-boundary</a:t>
            </a:r>
          </a:p>
        </p:txBody>
      </p:sp>
    </p:spTree>
    <p:extLst>
      <p:ext uri="{BB962C8B-B14F-4D97-AF65-F5344CB8AC3E}">
        <p14:creationId xmlns:p14="http://schemas.microsoft.com/office/powerpoint/2010/main" val="14531537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Fixed Position of Building Blocks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29</a:t>
            </a:fld>
            <a:endParaRPr lang="en-US" dirty="0"/>
          </a:p>
        </p:txBody>
      </p:sp>
      <p:sp>
        <p:nvSpPr>
          <p:cNvPr id="13" name="Content Placeholder 2"/>
          <p:cNvSpPr>
            <a:spLocks noGrp="1"/>
          </p:cNvSpPr>
          <p:nvPr>
            <p:ph idx="1"/>
          </p:nvPr>
        </p:nvSpPr>
        <p:spPr>
          <a:xfrm>
            <a:off x="652419" y="1066800"/>
            <a:ext cx="8153400" cy="1447800"/>
          </a:xfrm>
        </p:spPr>
        <p:txBody>
          <a:bodyPr/>
          <a:lstStyle/>
          <a:p>
            <a:r>
              <a:rPr lang="en-US" sz="1600" dirty="0"/>
              <a:t>The proposed resource units are at fixed positions (as shown below)</a:t>
            </a:r>
          </a:p>
          <a:p>
            <a:pPr lvl="1"/>
            <a:r>
              <a:rPr lang="en-US" sz="1400" dirty="0"/>
              <a:t>RUs are building blocks for the scheduler to assign them to different users</a:t>
            </a:r>
          </a:p>
          <a:p>
            <a:endParaRPr lang="en-US" sz="1600" dirty="0" smtClean="0"/>
          </a:p>
        </p:txBody>
      </p:sp>
      <p:pic>
        <p:nvPicPr>
          <p:cNvPr id="11"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81000" y="1676400"/>
            <a:ext cx="8441879" cy="4746812"/>
          </a:xfrm>
          <a:prstGeom prst="rect">
            <a:avLst/>
          </a:prstGeom>
          <a:noFill/>
          <a:ln w="9525">
            <a:noFill/>
            <a:miter lim="800000"/>
            <a:headEnd/>
            <a:tailEnd/>
          </a:ln>
        </p:spPr>
      </p:pic>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2"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887172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a:t>
            </a:fld>
            <a:endParaRPr lang="en-US" dirty="0"/>
          </a:p>
        </p:txBody>
      </p:sp>
      <p:sp>
        <p:nvSpPr>
          <p:cNvPr id="12"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0" name="Group 9"/>
          <p:cNvGrpSpPr/>
          <p:nvPr/>
        </p:nvGrpSpPr>
        <p:grpSpPr>
          <a:xfrm>
            <a:off x="1143000" y="2057400"/>
            <a:ext cx="6480544" cy="5406730"/>
            <a:chOff x="910856" y="978195"/>
            <a:chExt cx="6480544" cy="5406730"/>
          </a:xfrm>
        </p:grpSpPr>
        <p:graphicFrame>
          <p:nvGraphicFramePr>
            <p:cNvPr id="13" name="Object 12"/>
            <p:cNvGraphicFramePr>
              <a:graphicFrameLocks noChangeAspect="1"/>
            </p:cNvGraphicFramePr>
            <p:nvPr>
              <p:extLst>
                <p:ext uri="{D42A27DB-BD31-4B8C-83A1-F6EECF244321}">
                  <p14:modId xmlns:p14="http://schemas.microsoft.com/office/powerpoint/2010/main" val="1389107469"/>
                </p:ext>
              </p:extLst>
            </p:nvPr>
          </p:nvGraphicFramePr>
          <p:xfrm>
            <a:off x="914400" y="1179513"/>
            <a:ext cx="6477000" cy="3849687"/>
          </p:xfrm>
          <a:graphic>
            <a:graphicData uri="http://schemas.openxmlformats.org/presentationml/2006/ole">
              <mc:AlternateContent xmlns:mc="http://schemas.openxmlformats.org/markup-compatibility/2006">
                <mc:Choice xmlns:v="urn:schemas-microsoft-com:vml" Requires="v">
                  <p:oleObj spid="_x0000_s17082" name="Document" r:id="rId4" imgW="6482060" imgH="3882005" progId="Word.Document.12">
                    <p:embed/>
                  </p:oleObj>
                </mc:Choice>
                <mc:Fallback>
                  <p:oleObj name="Document" r:id="rId4" imgW="6482060" imgH="3882005" progId="Word.Document.12">
                    <p:embed/>
                    <p:pic>
                      <p:nvPicPr>
                        <p:cNvPr id="0" name=""/>
                        <p:cNvPicPr>
                          <a:picLocks noChangeAspect="1" noChangeArrowheads="1"/>
                        </p:cNvPicPr>
                        <p:nvPr/>
                      </p:nvPicPr>
                      <p:blipFill>
                        <a:blip r:embed="rId5"/>
                        <a:srcRect/>
                        <a:stretch>
                          <a:fillRect/>
                        </a:stretch>
                      </p:blipFill>
                      <p:spPr bwMode="auto">
                        <a:xfrm>
                          <a:off x="914400" y="1179513"/>
                          <a:ext cx="6477000" cy="3849687"/>
                        </a:xfrm>
                        <a:prstGeom prst="rect">
                          <a:avLst/>
                        </a:prstGeom>
                        <a:noFill/>
                        <a:ln>
                          <a:noFill/>
                        </a:ln>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242984468"/>
                </p:ext>
              </p:extLst>
            </p:nvPr>
          </p:nvGraphicFramePr>
          <p:xfrm>
            <a:off x="910856" y="2514600"/>
            <a:ext cx="6480544" cy="3870325"/>
          </p:xfrm>
          <a:graphic>
            <a:graphicData uri="http://schemas.openxmlformats.org/presentationml/2006/ole">
              <mc:AlternateContent xmlns:mc="http://schemas.openxmlformats.org/markup-compatibility/2006">
                <mc:Choice xmlns:v="urn:schemas-microsoft-com:vml" Requires="v">
                  <p:oleObj spid="_x0000_s17083" name="Document" r:id="rId7" imgW="6482060" imgH="3902880" progId="Word.Document.12">
                    <p:embed/>
                  </p:oleObj>
                </mc:Choice>
                <mc:Fallback>
                  <p:oleObj name="Document" r:id="rId7" imgW="6482060" imgH="3902880" progId="Word.Document.12">
                    <p:embed/>
                    <p:pic>
                      <p:nvPicPr>
                        <p:cNvPr id="0" name=""/>
                        <p:cNvPicPr/>
                        <p:nvPr/>
                      </p:nvPicPr>
                      <p:blipFill>
                        <a:blip r:embed="rId8"/>
                        <a:stretch>
                          <a:fillRect/>
                        </a:stretch>
                      </p:blipFill>
                      <p:spPr>
                        <a:xfrm>
                          <a:off x="910856" y="2514600"/>
                          <a:ext cx="6480544" cy="3870325"/>
                        </a:xfrm>
                        <a:prstGeom prst="rect">
                          <a:avLst/>
                        </a:prstGeom>
                      </p:spPr>
                    </p:pic>
                  </p:oleObj>
                </mc:Fallback>
              </mc:AlternateContent>
            </a:graphicData>
          </a:graphic>
        </p:graphicFrame>
        <p:grpSp>
          <p:nvGrpSpPr>
            <p:cNvPr id="15" name="Group 14"/>
            <p:cNvGrpSpPr/>
            <p:nvPr/>
          </p:nvGrpSpPr>
          <p:grpSpPr>
            <a:xfrm>
              <a:off x="914400" y="978195"/>
              <a:ext cx="6477000" cy="393405"/>
              <a:chOff x="1143000" y="1387098"/>
              <a:chExt cx="6481762" cy="376615"/>
            </a:xfrm>
          </p:grpSpPr>
          <p:graphicFrame>
            <p:nvGraphicFramePr>
              <p:cNvPr id="16" name="Object 15"/>
              <p:cNvGraphicFramePr>
                <a:graphicFrameLocks noChangeAspect="1"/>
              </p:cNvGraphicFramePr>
              <p:nvPr>
                <p:extLst>
                  <p:ext uri="{D42A27DB-BD31-4B8C-83A1-F6EECF244321}">
                    <p14:modId xmlns:p14="http://schemas.microsoft.com/office/powerpoint/2010/main" val="2037335722"/>
                  </p:ext>
                </p:extLst>
              </p:nvPr>
            </p:nvGraphicFramePr>
            <p:xfrm>
              <a:off x="1143000" y="1390650"/>
              <a:ext cx="6481762" cy="373063"/>
            </p:xfrm>
            <a:graphic>
              <a:graphicData uri="http://schemas.openxmlformats.org/presentationml/2006/ole">
                <mc:AlternateContent xmlns:mc="http://schemas.openxmlformats.org/markup-compatibility/2006">
                  <mc:Choice xmlns:v="urn:schemas-microsoft-com:vml" Requires="v">
                    <p:oleObj spid="_x0000_s17084" name="Document" r:id="rId10" imgW="6482060" imgH="373228" progId="Word.Document.12">
                      <p:embed/>
                    </p:oleObj>
                  </mc:Choice>
                  <mc:Fallback>
                    <p:oleObj name="Document" r:id="rId10" imgW="6482060" imgH="373228" progId="Word.Document.12">
                      <p:embed/>
                      <p:pic>
                        <p:nvPicPr>
                          <p:cNvPr id="0" name=""/>
                          <p:cNvPicPr/>
                          <p:nvPr/>
                        </p:nvPicPr>
                        <p:blipFill>
                          <a:blip r:embed="rId11"/>
                          <a:stretch>
                            <a:fillRect/>
                          </a:stretch>
                        </p:blipFill>
                        <p:spPr>
                          <a:xfrm>
                            <a:off x="1143000" y="1390650"/>
                            <a:ext cx="6481762" cy="373063"/>
                          </a:xfrm>
                          <a:prstGeom prst="rect">
                            <a:avLst/>
                          </a:prstGeom>
                        </p:spPr>
                      </p:pic>
                    </p:oleObj>
                  </mc:Fallback>
                </mc:AlternateContent>
              </a:graphicData>
            </a:graphic>
          </p:graphicFrame>
          <p:cxnSp>
            <p:nvCxnSpPr>
              <p:cNvPr id="18" name="Straight Connector 17"/>
              <p:cNvCxnSpPr/>
              <p:nvPr/>
            </p:nvCxnSpPr>
            <p:spPr bwMode="auto">
              <a:xfrm>
                <a:off x="1143000" y="1387098"/>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2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928859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Example </a:t>
            </a:r>
            <a:r>
              <a:rPr lang="en-US" dirty="0" smtClean="0"/>
              <a:t>1: 16 </a:t>
            </a:r>
            <a:r>
              <a:rPr lang="en-US" dirty="0"/>
              <a:t>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30</a:t>
            </a:fld>
            <a:endParaRPr lang="en-US" dirty="0"/>
          </a:p>
        </p:txBody>
      </p:sp>
      <p:sp>
        <p:nvSpPr>
          <p:cNvPr id="13" name="Content Placeholder 2"/>
          <p:cNvSpPr>
            <a:spLocks noGrp="1"/>
          </p:cNvSpPr>
          <p:nvPr>
            <p:ph idx="1"/>
          </p:nvPr>
        </p:nvSpPr>
        <p:spPr>
          <a:xfrm>
            <a:off x="449201" y="1066800"/>
            <a:ext cx="8153400" cy="1447800"/>
          </a:xfrm>
        </p:spPr>
        <p:txBody>
          <a:bodyPr/>
          <a:lstStyle/>
          <a:p>
            <a:r>
              <a:rPr lang="en-US" sz="1600" dirty="0"/>
              <a:t>The proposed </a:t>
            </a:r>
            <a:r>
              <a:rPr lang="en-US" sz="1600" dirty="0" smtClean="0"/>
              <a:t>resource units at </a:t>
            </a:r>
            <a:r>
              <a:rPr lang="en-US" sz="1600" dirty="0"/>
              <a:t>fixed positions are used as building blocks for the scheduler to assign them to different users</a:t>
            </a:r>
          </a:p>
          <a:p>
            <a:endParaRPr lang="en-US" sz="1600" dirty="0" smtClean="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19223" y="1676400"/>
            <a:ext cx="8792096" cy="4528158"/>
          </a:xfrm>
          <a:prstGeom prst="rect">
            <a:avLst/>
          </a:prstGeom>
          <a:noFill/>
          <a:ln w="9525">
            <a:noFill/>
            <a:miter lim="800000"/>
            <a:headEnd/>
            <a:tailEnd/>
          </a:ln>
        </p:spPr>
      </p:pic>
      <p:sp>
        <p:nvSpPr>
          <p:cNvPr id="1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4"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59141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609600"/>
          </a:xfrm>
        </p:spPr>
        <p:txBody>
          <a:bodyPr/>
          <a:lstStyle/>
          <a:p>
            <a:r>
              <a:rPr lang="en-US" dirty="0"/>
              <a:t>Example 2: 8 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31</a:t>
            </a:fld>
            <a:endParaRPr lang="en-US" dirty="0"/>
          </a:p>
        </p:txBody>
      </p:sp>
      <p:pic>
        <p:nvPicPr>
          <p:cNvPr id="11" name="Content Placeholder 19"/>
          <p:cNvPicPr>
            <a:picLocks noGrp="1" noChangeAspect="1"/>
          </p:cNvPicPr>
          <p:nvPr>
            <p:ph sz="quarter" idx="4294967295"/>
          </p:nvPr>
        </p:nvPicPr>
        <p:blipFill>
          <a:blip r:embed="rId2">
            <a:extLst>
              <a:ext uri="{28A0092B-C50C-407E-A947-70E740481C1C}">
                <a14:useLocalDpi xmlns:a14="http://schemas.microsoft.com/office/drawing/2010/main" val="0"/>
              </a:ext>
            </a:extLst>
          </a:blip>
          <a:stretch>
            <a:fillRect/>
          </a:stretch>
        </p:blipFill>
        <p:spPr>
          <a:xfrm>
            <a:off x="222477" y="2057400"/>
            <a:ext cx="8311923" cy="4280856"/>
          </a:xfrm>
        </p:spPr>
      </p:pic>
      <p:sp>
        <p:nvSpPr>
          <p:cNvPr id="13" name="Content Placeholder 2"/>
          <p:cNvSpPr>
            <a:spLocks noGrp="1"/>
          </p:cNvSpPr>
          <p:nvPr>
            <p:ph idx="1"/>
          </p:nvPr>
        </p:nvSpPr>
        <p:spPr>
          <a:xfrm>
            <a:off x="381000" y="1219200"/>
            <a:ext cx="8153400" cy="1447800"/>
          </a:xfrm>
        </p:spPr>
        <p:txBody>
          <a:bodyPr/>
          <a:lstStyle/>
          <a:p>
            <a:pPr marL="0" indent="0">
              <a:buNone/>
            </a:pPr>
            <a:endParaRPr lang="en-US" sz="1600" dirty="0" smtClean="0"/>
          </a:p>
          <a:p>
            <a:r>
              <a:rPr lang="en-US" sz="1600" dirty="0"/>
              <a:t>The proposed </a:t>
            </a:r>
            <a:r>
              <a:rPr lang="en-US" sz="1600" dirty="0" smtClean="0"/>
              <a:t>resource units at </a:t>
            </a:r>
            <a:r>
              <a:rPr lang="en-US" sz="1600" dirty="0"/>
              <a:t>fixed positions are used as building blocks for the scheduler to assign them to different users</a:t>
            </a:r>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339262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381000"/>
          </a:xfrm>
        </p:spPr>
        <p:txBody>
          <a:bodyPr/>
          <a:lstStyle/>
          <a:p>
            <a:r>
              <a:rPr lang="en-US" dirty="0" smtClean="0"/>
              <a:t>New Terminology</a:t>
            </a:r>
            <a:endParaRPr lang="en-US" dirty="0"/>
          </a:p>
        </p:txBody>
      </p:sp>
      <p:sp>
        <p:nvSpPr>
          <p:cNvPr id="3" name="Content Placeholder 2"/>
          <p:cNvSpPr>
            <a:spLocks noGrp="1"/>
          </p:cNvSpPr>
          <p:nvPr>
            <p:ph idx="1"/>
          </p:nvPr>
        </p:nvSpPr>
        <p:spPr>
          <a:xfrm>
            <a:off x="609600" y="1066800"/>
            <a:ext cx="8305800" cy="5334000"/>
          </a:xfrm>
        </p:spPr>
        <p:txBody>
          <a:bodyPr/>
          <a:lstStyle/>
          <a:p>
            <a:pPr marL="0" indent="0">
              <a:buNone/>
            </a:pPr>
            <a:r>
              <a:rPr lang="en-US" sz="1800" dirty="0" smtClean="0"/>
              <a:t>In previous slides, “non-OFDMA” was used to indicate a case where OFDMA is not used. This was meant to refer to a case where the entire bandwidth of operation is scheduled for a single </a:t>
            </a:r>
            <a:r>
              <a:rPr lang="en-US" sz="1800" dirty="0"/>
              <a:t>a</a:t>
            </a:r>
            <a:r>
              <a:rPr lang="en-US" sz="1800" dirty="0" smtClean="0"/>
              <a:t>ccess (SA) or multi-user MIMO. To be accurate, the following terminology are defined:</a:t>
            </a:r>
          </a:p>
          <a:p>
            <a:r>
              <a:rPr lang="en-US" sz="1800" dirty="0" smtClean="0"/>
              <a:t>HE-MA-PPDU </a:t>
            </a:r>
            <a:r>
              <a:rPr lang="en-US" sz="1800" dirty="0"/>
              <a:t>= OFDMA tone plan (or MA tone plan)</a:t>
            </a:r>
          </a:p>
          <a:p>
            <a:r>
              <a:rPr lang="en-US" sz="1800" dirty="0"/>
              <a:t>HE-SA-PPDU = </a:t>
            </a:r>
            <a:r>
              <a:rPr lang="en-US" sz="1800" dirty="0" smtClean="0"/>
              <a:t>non-OFDMA </a:t>
            </a:r>
            <a:r>
              <a:rPr lang="en-US" sz="1800" dirty="0"/>
              <a:t>tone plan (or SA tone plan)</a:t>
            </a:r>
          </a:p>
          <a:p>
            <a:endParaRPr lang="en-US" sz="1800" dirty="0"/>
          </a:p>
          <a:p>
            <a:r>
              <a:rPr lang="en-US" sz="1800" dirty="0" smtClean="0"/>
              <a:t>HE-MA-MU-PPDU </a:t>
            </a:r>
            <a:r>
              <a:rPr lang="en-US" sz="1800" dirty="0"/>
              <a:t>= OFDMA + MU-MIMO</a:t>
            </a:r>
          </a:p>
          <a:p>
            <a:r>
              <a:rPr lang="en-US" sz="1800" dirty="0" smtClean="0"/>
              <a:t>HE-SA-MU-PPDU </a:t>
            </a:r>
            <a:r>
              <a:rPr lang="en-US" sz="1800" dirty="0"/>
              <a:t>= </a:t>
            </a:r>
            <a:r>
              <a:rPr lang="en-US" sz="1800" dirty="0" smtClean="0"/>
              <a:t>non-OFDMA </a:t>
            </a:r>
            <a:r>
              <a:rPr lang="en-US" sz="1800" dirty="0"/>
              <a:t>tone plan + </a:t>
            </a:r>
            <a:r>
              <a:rPr lang="en-US" sz="1800" dirty="0" smtClean="0"/>
              <a:t>MU-MIMO</a:t>
            </a:r>
          </a:p>
          <a:p>
            <a:endParaRPr lang="en-US" sz="1800" dirty="0" smtClean="0"/>
          </a:p>
          <a:p>
            <a:r>
              <a:rPr lang="en-US" sz="1800" dirty="0" smtClean="0"/>
              <a:t>The </a:t>
            </a:r>
            <a:r>
              <a:rPr lang="en-US" sz="1800" dirty="0"/>
              <a:t>term “OFDMA PPDU” </a:t>
            </a:r>
            <a:r>
              <a:rPr lang="en-US" sz="1800" dirty="0" smtClean="0"/>
              <a:t>means HE-MA-PPDU or HE-MA-MU-PPDU </a:t>
            </a:r>
          </a:p>
          <a:p>
            <a:pPr lvl="1"/>
            <a:r>
              <a:rPr lang="en-US" sz="1600" dirty="0" smtClean="0"/>
              <a:t>the </a:t>
            </a:r>
            <a:r>
              <a:rPr lang="en-US" sz="1600" dirty="0"/>
              <a:t>“potential” case where MU-MIMO is being done on part of the PPDU </a:t>
            </a:r>
            <a:r>
              <a:rPr lang="en-US" sz="1600" dirty="0" smtClean="0"/>
              <a:t>BW</a:t>
            </a:r>
            <a:endParaRPr lang="en-US" sz="1600" dirty="0"/>
          </a:p>
          <a:p>
            <a:endParaRPr lang="en-US" sz="18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32</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0"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12319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381000"/>
          </a:xfrm>
        </p:spPr>
        <p:txBody>
          <a:bodyPr/>
          <a:lstStyle/>
          <a:p>
            <a:r>
              <a:rPr lang="en-US" dirty="0" smtClean="0"/>
              <a:t>Straw Poll #1 </a:t>
            </a:r>
            <a:endParaRPr lang="en-US" dirty="0"/>
          </a:p>
        </p:txBody>
      </p:sp>
      <p:sp>
        <p:nvSpPr>
          <p:cNvPr id="3" name="Content Placeholder 2"/>
          <p:cNvSpPr>
            <a:spLocks noGrp="1"/>
          </p:cNvSpPr>
          <p:nvPr>
            <p:ph idx="1"/>
          </p:nvPr>
        </p:nvSpPr>
        <p:spPr>
          <a:xfrm>
            <a:off x="609600" y="1066800"/>
            <a:ext cx="8305800" cy="5334000"/>
          </a:xfrm>
        </p:spPr>
        <p:txBody>
          <a:bodyPr/>
          <a:lstStyle/>
          <a:p>
            <a:pPr marL="0" indent="0">
              <a:buNone/>
            </a:pPr>
            <a:r>
              <a:rPr lang="en-US" sz="1800" dirty="0"/>
              <a:t>Do you agree to add the following in 11ax </a:t>
            </a:r>
            <a:r>
              <a:rPr lang="en-US" sz="1800" dirty="0" smtClean="0"/>
              <a:t>SFD?</a:t>
            </a:r>
          </a:p>
          <a:p>
            <a:pPr marL="0" indent="0">
              <a:buNone/>
            </a:pPr>
            <a:r>
              <a:rPr lang="en-US" sz="1800" dirty="0" smtClean="0"/>
              <a:t>The </a:t>
            </a:r>
            <a:r>
              <a:rPr lang="en-US" sz="1800" dirty="0"/>
              <a:t>tone structure of the Data field of the HE PPDU is as follows: </a:t>
            </a:r>
          </a:p>
          <a:p>
            <a:pPr marL="457200" indent="-457200">
              <a:buFont typeface="+mj-lt"/>
              <a:buAutoNum type="arabicPeriod"/>
            </a:pPr>
            <a:r>
              <a:rPr lang="en-US" sz="1800" dirty="0" smtClean="0"/>
              <a:t>242 tone  with 8 pilots  with (6,5) guard </a:t>
            </a:r>
            <a:r>
              <a:rPr lang="en-US" sz="1800" dirty="0"/>
              <a:t>tones </a:t>
            </a:r>
            <a:r>
              <a:rPr lang="en-US" sz="1800" dirty="0" smtClean="0"/>
              <a:t>and 3 DC tones for a 20MHz HE-SA-PPDU or HE-SA-MU-PPDU</a:t>
            </a:r>
          </a:p>
          <a:p>
            <a:pPr marL="457200" indent="-457200">
              <a:buFont typeface="+mj-lt"/>
              <a:buAutoNum type="arabicPeriod"/>
            </a:pPr>
            <a:r>
              <a:rPr lang="en-US" sz="1800" dirty="0" smtClean="0"/>
              <a:t>484 tone with 16 pilots with (12,11</a:t>
            </a:r>
            <a:r>
              <a:rPr lang="en-US" sz="1800" dirty="0"/>
              <a:t>) guard tones and </a:t>
            </a:r>
            <a:r>
              <a:rPr lang="en-US" sz="1800" dirty="0" smtClean="0"/>
              <a:t>5 DC </a:t>
            </a:r>
            <a:r>
              <a:rPr lang="en-US" sz="1800" dirty="0"/>
              <a:t>tones for </a:t>
            </a:r>
            <a:r>
              <a:rPr lang="en-US" sz="1800" dirty="0" smtClean="0"/>
              <a:t>a 40MHz </a:t>
            </a:r>
            <a:r>
              <a:rPr lang="en-US" sz="1800" dirty="0"/>
              <a:t>HE-SA-PPDU or HE-SA-MU-PPDU</a:t>
            </a:r>
          </a:p>
          <a:p>
            <a:pPr marL="457200" indent="-457200">
              <a:buFont typeface="+mj-lt"/>
              <a:buAutoNum type="arabicPeriod"/>
            </a:pPr>
            <a:r>
              <a:rPr lang="en-US" sz="1800" dirty="0" smtClean="0"/>
              <a:t>996 tone with 16 pilots with (12,11</a:t>
            </a:r>
            <a:r>
              <a:rPr lang="en-US" sz="1800" dirty="0"/>
              <a:t>) guard tones and </a:t>
            </a:r>
            <a:r>
              <a:rPr lang="en-US" sz="1800" dirty="0" smtClean="0"/>
              <a:t>5 DC </a:t>
            </a:r>
            <a:r>
              <a:rPr lang="en-US" sz="1800" dirty="0"/>
              <a:t>tones for </a:t>
            </a:r>
            <a:r>
              <a:rPr lang="en-US" sz="1800" dirty="0" smtClean="0"/>
              <a:t>an 80MHz </a:t>
            </a:r>
            <a:r>
              <a:rPr lang="en-US" sz="1800" dirty="0"/>
              <a:t>HE-SA-PPDU or HE-SA-MU-PPDU</a:t>
            </a:r>
          </a:p>
          <a:p>
            <a:pPr marL="457200" indent="-457200">
              <a:buFont typeface="+mj-lt"/>
              <a:buAutoNum type="arabicPeriod"/>
            </a:pPr>
            <a:r>
              <a:rPr lang="en-US" dirty="0" smtClean="0"/>
              <a:t>2x996 tone for a 160MHz/80MHz+80MHz </a:t>
            </a:r>
            <a:r>
              <a:rPr lang="en-US" dirty="0"/>
              <a:t>HE-SA-PPDU or HE-SA-MU-PPDU</a:t>
            </a:r>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r>
              <a:rPr lang="en-US" sz="1800" dirty="0" smtClean="0"/>
              <a:t>Yes</a:t>
            </a:r>
          </a:p>
          <a:p>
            <a:r>
              <a:rPr lang="en-US" sz="1800" dirty="0" smtClean="0"/>
              <a:t>No</a:t>
            </a:r>
          </a:p>
          <a:p>
            <a:r>
              <a:rPr lang="en-US" sz="1800" dirty="0" smtClean="0"/>
              <a:t>Abstain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33</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0"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7644123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dirty="0" smtClean="0"/>
              <a:t>Straw Poll #2 (1/4) </a:t>
            </a:r>
            <a:endParaRPr lang="en-US" dirty="0"/>
          </a:p>
        </p:txBody>
      </p:sp>
      <p:sp>
        <p:nvSpPr>
          <p:cNvPr id="3" name="Content Placeholder 2"/>
          <p:cNvSpPr>
            <a:spLocks noGrp="1"/>
          </p:cNvSpPr>
          <p:nvPr>
            <p:ph idx="1"/>
          </p:nvPr>
        </p:nvSpPr>
        <p:spPr>
          <a:xfrm>
            <a:off x="304800" y="990600"/>
            <a:ext cx="8382000" cy="2971800"/>
          </a:xfrm>
        </p:spPr>
        <p:txBody>
          <a:bodyPr>
            <a:normAutofit/>
          </a:bodyPr>
          <a:lstStyle/>
          <a:p>
            <a:pPr marL="0" indent="0">
              <a:buNone/>
            </a:pPr>
            <a:r>
              <a:rPr lang="en-US" sz="1800" dirty="0"/>
              <a:t>Do you agree to </a:t>
            </a:r>
            <a:endParaRPr lang="en-US" sz="1800" dirty="0" smtClean="0"/>
          </a:p>
          <a:p>
            <a:pPr>
              <a:buFont typeface="+mj-lt"/>
              <a:buAutoNum type="arabicPeriod"/>
            </a:pPr>
            <a:r>
              <a:rPr lang="en-US" sz="1600" dirty="0" smtClean="0"/>
              <a:t>define 20MHz OFDMA building </a:t>
            </a:r>
            <a:r>
              <a:rPr lang="en-US" sz="1600" dirty="0"/>
              <a:t>blocks as follows</a:t>
            </a:r>
          </a:p>
          <a:p>
            <a:pPr lvl="1"/>
            <a:r>
              <a:rPr lang="en-US" sz="1600" dirty="0" smtClean="0"/>
              <a:t>26-tone with </a:t>
            </a:r>
            <a:r>
              <a:rPr lang="en-US" sz="1600" dirty="0"/>
              <a:t>2 </a:t>
            </a:r>
            <a:r>
              <a:rPr lang="en-US" sz="1600" dirty="0" smtClean="0"/>
              <a:t>pilots, 52-tone with 4 pilot and 106-tone </a:t>
            </a:r>
            <a:r>
              <a:rPr lang="en-US" sz="1600" dirty="0"/>
              <a:t>with 4 </a:t>
            </a:r>
            <a:r>
              <a:rPr lang="en-US" sz="1600" dirty="0" smtClean="0"/>
              <a:t>pilots</a:t>
            </a:r>
          </a:p>
          <a:p>
            <a:pPr marL="400050" lvl="1" indent="0">
              <a:buNone/>
            </a:pPr>
            <a:r>
              <a:rPr lang="en-US" sz="1600" dirty="0" smtClean="0"/>
              <a:t> and with 7 DC </a:t>
            </a:r>
            <a:r>
              <a:rPr lang="en-US" sz="1600" dirty="0"/>
              <a:t>Nulls and (6,5) guard </a:t>
            </a:r>
            <a:r>
              <a:rPr lang="en-US" sz="1600" dirty="0" smtClean="0"/>
              <a:t>tones, and at locations shown in the picture below</a:t>
            </a:r>
          </a:p>
          <a:p>
            <a:pPr marL="1028700" lvl="2">
              <a:buFontTx/>
              <a:buChar char="-"/>
            </a:pPr>
            <a:r>
              <a:rPr lang="en-US" altLang="ko-KR" sz="1400" dirty="0" smtClean="0"/>
              <a:t>An OFDMA PPDU can carry a mix of different tone unit sizes within each 242 tone unit boundary</a:t>
            </a:r>
          </a:p>
          <a:p>
            <a:pPr marL="400050" lvl="1" indent="0">
              <a:buFontTx/>
              <a:buNone/>
            </a:pPr>
            <a:r>
              <a:rPr lang="en-US" sz="1600" dirty="0"/>
              <a:t>The following is TBD:</a:t>
            </a:r>
          </a:p>
          <a:p>
            <a:pPr lvl="1"/>
            <a:r>
              <a:rPr lang="en-US" sz="1600" dirty="0"/>
              <a:t>Exact location of extra leftover tones</a:t>
            </a:r>
          </a:p>
          <a:p>
            <a:pPr marL="1028700" lvl="2">
              <a:buFontTx/>
              <a:buChar char="-"/>
            </a:pPr>
            <a:endParaRPr lang="en-US" altLang="ko-KR" dirty="0" smtClean="0"/>
          </a:p>
          <a:p>
            <a:pPr marL="1028700" lvl="2">
              <a:buFontTx/>
              <a:buChar char="-"/>
            </a:pPr>
            <a:endParaRPr lang="en-US" altLang="ko-KR"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34</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pic>
        <p:nvPicPr>
          <p:cNvPr id="10"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859470" y="3048000"/>
            <a:ext cx="5227130" cy="3372794"/>
          </a:xfrm>
          <a:prstGeom prst="rect">
            <a:avLst/>
          </a:prstGeom>
          <a:noFill/>
          <a:ln w="9525">
            <a:noFill/>
            <a:miter lim="800000"/>
            <a:headEnd/>
            <a:tailEnd/>
          </a:ln>
        </p:spPr>
      </p:pic>
    </p:spTree>
    <p:extLst>
      <p:ext uri="{BB962C8B-B14F-4D97-AF65-F5344CB8AC3E}">
        <p14:creationId xmlns:p14="http://schemas.microsoft.com/office/powerpoint/2010/main" val="2353053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dirty="0" smtClean="0"/>
              <a:t>Straw Poll #2 (2/4) </a:t>
            </a:r>
            <a:endParaRPr lang="en-US" dirty="0"/>
          </a:p>
        </p:txBody>
      </p:sp>
      <p:sp>
        <p:nvSpPr>
          <p:cNvPr id="3" name="Content Placeholder 2"/>
          <p:cNvSpPr>
            <a:spLocks noGrp="1"/>
          </p:cNvSpPr>
          <p:nvPr>
            <p:ph idx="1"/>
          </p:nvPr>
        </p:nvSpPr>
        <p:spPr>
          <a:xfrm>
            <a:off x="152400" y="990600"/>
            <a:ext cx="8991600" cy="1936449"/>
          </a:xfrm>
        </p:spPr>
        <p:txBody>
          <a:bodyPr>
            <a:normAutofit/>
          </a:bodyPr>
          <a:lstStyle/>
          <a:p>
            <a:pPr marL="0" indent="0">
              <a:buNone/>
            </a:pPr>
            <a:r>
              <a:rPr lang="en-US" sz="1800" dirty="0" smtClean="0"/>
              <a:t>2. define </a:t>
            </a:r>
            <a:r>
              <a:rPr lang="en-US" sz="1800" dirty="0"/>
              <a:t>4</a:t>
            </a:r>
            <a:r>
              <a:rPr lang="en-US" sz="1800" dirty="0" smtClean="0"/>
              <a:t>0MHz OFDMA building </a:t>
            </a:r>
            <a:r>
              <a:rPr lang="en-US" sz="1800" dirty="0"/>
              <a:t>blocks as follows</a:t>
            </a:r>
          </a:p>
          <a:p>
            <a:pPr lvl="1"/>
            <a:r>
              <a:rPr lang="en-US" sz="1600" dirty="0" smtClean="0"/>
              <a:t>26-tone with </a:t>
            </a:r>
            <a:r>
              <a:rPr lang="en-US" sz="1600" dirty="0"/>
              <a:t>2 </a:t>
            </a:r>
            <a:r>
              <a:rPr lang="en-US" sz="1600" dirty="0" smtClean="0"/>
              <a:t>pilots, 52-tone with 4 pilots, 106-tone </a:t>
            </a:r>
            <a:r>
              <a:rPr lang="en-US" sz="1600" dirty="0"/>
              <a:t>with 4 </a:t>
            </a:r>
            <a:r>
              <a:rPr lang="en-US" sz="1600" dirty="0" smtClean="0"/>
              <a:t>pilots and 242-tone with 8 pilots</a:t>
            </a:r>
          </a:p>
          <a:p>
            <a:pPr marL="400050" lvl="1" indent="0">
              <a:buNone/>
            </a:pPr>
            <a:r>
              <a:rPr lang="en-US" dirty="0" smtClean="0"/>
              <a:t> </a:t>
            </a:r>
            <a:r>
              <a:rPr lang="en-US" sz="1600" dirty="0" smtClean="0"/>
              <a:t>and with 5 DC </a:t>
            </a:r>
            <a:r>
              <a:rPr lang="en-US" sz="1600" dirty="0"/>
              <a:t>Nulls and </a:t>
            </a:r>
            <a:r>
              <a:rPr lang="en-US" sz="1600" dirty="0" smtClean="0"/>
              <a:t>(12,11) </a:t>
            </a:r>
            <a:r>
              <a:rPr lang="en-US" sz="1600" dirty="0"/>
              <a:t>guard </a:t>
            </a:r>
            <a:r>
              <a:rPr lang="en-US" sz="1600" dirty="0" smtClean="0"/>
              <a:t>tones, and at locations shown in the picture below</a:t>
            </a:r>
            <a:endParaRPr lang="en-US" dirty="0" smtClean="0"/>
          </a:p>
          <a:p>
            <a:pPr marL="400050" lvl="1" indent="0">
              <a:buFontTx/>
              <a:buNone/>
            </a:pPr>
            <a:r>
              <a:rPr lang="en-US" sz="1600" dirty="0"/>
              <a:t>The following is TBD:</a:t>
            </a:r>
          </a:p>
          <a:p>
            <a:pPr lvl="1"/>
            <a:r>
              <a:rPr lang="en-US" sz="1600" dirty="0"/>
              <a:t>Exact location of extra leftover tones</a:t>
            </a:r>
          </a:p>
          <a:p>
            <a:pPr marL="400050" lvl="1" indent="0">
              <a:buNone/>
            </a:pPr>
            <a:endParaRPr lang="en-US"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35</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pic>
        <p:nvPicPr>
          <p:cNvPr id="8"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62000" y="2667000"/>
            <a:ext cx="7594980" cy="3778551"/>
          </a:xfrm>
          <a:prstGeom prst="rect">
            <a:avLst/>
          </a:prstGeom>
          <a:noFill/>
          <a:ln w="9525">
            <a:noFill/>
            <a:miter lim="800000"/>
            <a:headEnd/>
            <a:tailEnd/>
          </a:ln>
        </p:spPr>
      </p:pic>
    </p:spTree>
    <p:extLst>
      <p:ext uri="{BB962C8B-B14F-4D97-AF65-F5344CB8AC3E}">
        <p14:creationId xmlns:p14="http://schemas.microsoft.com/office/powerpoint/2010/main" val="10378165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28599" y="2593284"/>
            <a:ext cx="8763001" cy="3832522"/>
          </a:xfrm>
          <a:prstGeom prst="rect">
            <a:avLst/>
          </a:prstGeom>
          <a:noFill/>
          <a:ln w="9525">
            <a:noFill/>
            <a:miter lim="800000"/>
            <a:headEnd/>
            <a:tailEnd/>
          </a:ln>
        </p:spPr>
      </p:pic>
      <p:sp>
        <p:nvSpPr>
          <p:cNvPr id="2" name="Title 1"/>
          <p:cNvSpPr>
            <a:spLocks noGrp="1"/>
          </p:cNvSpPr>
          <p:nvPr>
            <p:ph type="title"/>
          </p:nvPr>
        </p:nvSpPr>
        <p:spPr>
          <a:xfrm>
            <a:off x="685800" y="609600"/>
            <a:ext cx="7772400" cy="304800"/>
          </a:xfrm>
        </p:spPr>
        <p:txBody>
          <a:bodyPr/>
          <a:lstStyle/>
          <a:p>
            <a:r>
              <a:rPr lang="en-US" dirty="0" smtClean="0"/>
              <a:t>Straw Poll #2 (3/4) </a:t>
            </a:r>
            <a:endParaRPr lang="en-US" dirty="0"/>
          </a:p>
        </p:txBody>
      </p:sp>
      <p:sp>
        <p:nvSpPr>
          <p:cNvPr id="3" name="Content Placeholder 2"/>
          <p:cNvSpPr>
            <a:spLocks noGrp="1"/>
          </p:cNvSpPr>
          <p:nvPr>
            <p:ph idx="1"/>
          </p:nvPr>
        </p:nvSpPr>
        <p:spPr>
          <a:xfrm>
            <a:off x="0" y="914400"/>
            <a:ext cx="9131490" cy="1872018"/>
          </a:xfrm>
        </p:spPr>
        <p:txBody>
          <a:bodyPr>
            <a:normAutofit/>
          </a:bodyPr>
          <a:lstStyle/>
          <a:p>
            <a:pPr marL="0" indent="0">
              <a:buNone/>
            </a:pPr>
            <a:r>
              <a:rPr lang="en-US" sz="1600" dirty="0" smtClean="0"/>
              <a:t>3. </a:t>
            </a:r>
            <a:r>
              <a:rPr lang="en-US" sz="1800" dirty="0" smtClean="0"/>
              <a:t> </a:t>
            </a:r>
            <a:r>
              <a:rPr lang="en-US" sz="1800" dirty="0"/>
              <a:t>define </a:t>
            </a:r>
            <a:r>
              <a:rPr lang="en-US" sz="1800" dirty="0" smtClean="0"/>
              <a:t>80MHz OFDMA building </a:t>
            </a:r>
            <a:r>
              <a:rPr lang="en-US" sz="1800" dirty="0"/>
              <a:t>blocks as follows</a:t>
            </a:r>
          </a:p>
          <a:p>
            <a:pPr lvl="1"/>
            <a:r>
              <a:rPr lang="en-US" sz="1600" dirty="0" smtClean="0"/>
              <a:t>26-tone with </a:t>
            </a:r>
            <a:r>
              <a:rPr lang="en-US" sz="1600" dirty="0"/>
              <a:t>2 </a:t>
            </a:r>
            <a:r>
              <a:rPr lang="en-US" sz="1600" dirty="0" smtClean="0"/>
              <a:t>pilots, 52-tone with 4 pilots, 106-tone </a:t>
            </a:r>
            <a:r>
              <a:rPr lang="en-US" sz="1600" dirty="0"/>
              <a:t>with 4 </a:t>
            </a:r>
            <a:r>
              <a:rPr lang="en-US" sz="1600" dirty="0" smtClean="0"/>
              <a:t>pilots, 242-tone with 8 pilots and  484-tone with 16 pilots</a:t>
            </a:r>
          </a:p>
          <a:p>
            <a:pPr marL="400050" lvl="1" indent="0">
              <a:buNone/>
            </a:pPr>
            <a:r>
              <a:rPr lang="en-US" sz="1700" dirty="0" smtClean="0"/>
              <a:t> and with 7 DC </a:t>
            </a:r>
            <a:r>
              <a:rPr lang="en-US" sz="1700" dirty="0"/>
              <a:t>Nulls and </a:t>
            </a:r>
            <a:r>
              <a:rPr lang="en-US" sz="1700" dirty="0" smtClean="0"/>
              <a:t>(12,11) </a:t>
            </a:r>
            <a:r>
              <a:rPr lang="en-US" sz="1700" dirty="0"/>
              <a:t>guard </a:t>
            </a:r>
            <a:r>
              <a:rPr lang="en-US" sz="1700" dirty="0" smtClean="0"/>
              <a:t>tones, and at locations shown in the picture below</a:t>
            </a:r>
          </a:p>
          <a:p>
            <a:pPr marL="400050" lvl="1" indent="0">
              <a:buFontTx/>
              <a:buNone/>
            </a:pPr>
            <a:r>
              <a:rPr lang="en-US" sz="1600" dirty="0"/>
              <a:t>The following is TBD:</a:t>
            </a:r>
          </a:p>
          <a:p>
            <a:pPr lvl="1"/>
            <a:r>
              <a:rPr lang="en-US" sz="1600" dirty="0"/>
              <a:t>Exact location of extra leftover tones</a:t>
            </a:r>
          </a:p>
          <a:p>
            <a:pPr marL="400050" lvl="1" indent="0">
              <a:buNone/>
            </a:pPr>
            <a:endParaRPr lang="en-US" sz="19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36</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2345109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(4/4) </a:t>
            </a:r>
            <a:endParaRPr lang="en-US" dirty="0"/>
          </a:p>
        </p:txBody>
      </p:sp>
      <p:sp>
        <p:nvSpPr>
          <p:cNvPr id="3" name="Content Placeholder 2"/>
          <p:cNvSpPr>
            <a:spLocks noGrp="1"/>
          </p:cNvSpPr>
          <p:nvPr>
            <p:ph idx="1"/>
          </p:nvPr>
        </p:nvSpPr>
        <p:spPr>
          <a:xfrm>
            <a:off x="685800" y="1295400"/>
            <a:ext cx="7772400" cy="5105400"/>
          </a:xfrm>
        </p:spPr>
        <p:txBody>
          <a:bodyPr>
            <a:normAutofit fontScale="92500" lnSpcReduction="20000"/>
          </a:bodyPr>
          <a:lstStyle/>
          <a:p>
            <a:pPr marL="0" indent="0">
              <a:buNone/>
            </a:pPr>
            <a:r>
              <a:rPr lang="en-US" dirty="0" smtClean="0"/>
              <a:t>4. define 160MHz/80MHz+80MHz </a:t>
            </a:r>
            <a:r>
              <a:rPr lang="en-US" dirty="0"/>
              <a:t>OFDMA building blocks as follows</a:t>
            </a:r>
          </a:p>
          <a:p>
            <a:pPr lvl="1"/>
            <a:r>
              <a:rPr lang="en-US" sz="1700" dirty="0"/>
              <a:t>26-tone with 2 pilots </a:t>
            </a:r>
          </a:p>
          <a:p>
            <a:pPr lvl="1"/>
            <a:r>
              <a:rPr lang="en-US" sz="1700" dirty="0"/>
              <a:t>52-tone with 4 pilots</a:t>
            </a:r>
          </a:p>
          <a:p>
            <a:pPr lvl="1"/>
            <a:r>
              <a:rPr lang="en-US" sz="1700" dirty="0"/>
              <a:t>106-tone with 4 pilots</a:t>
            </a:r>
          </a:p>
          <a:p>
            <a:pPr lvl="1"/>
            <a:r>
              <a:rPr lang="en-US" sz="1700" dirty="0"/>
              <a:t>242-tone with 8 pilots</a:t>
            </a:r>
          </a:p>
          <a:p>
            <a:pPr lvl="1"/>
            <a:r>
              <a:rPr lang="en-US" sz="1700" dirty="0"/>
              <a:t>484-tone with 16 </a:t>
            </a:r>
            <a:r>
              <a:rPr lang="en-US" sz="1700" dirty="0" smtClean="0"/>
              <a:t>pilots</a:t>
            </a:r>
          </a:p>
          <a:p>
            <a:pPr lvl="1"/>
            <a:r>
              <a:rPr lang="en-US" sz="1700" dirty="0" smtClean="0"/>
              <a:t>996-tone with </a:t>
            </a:r>
            <a:r>
              <a:rPr lang="en-US" sz="1700" dirty="0"/>
              <a:t>16 </a:t>
            </a:r>
            <a:r>
              <a:rPr lang="en-US" sz="1700" dirty="0" smtClean="0"/>
              <a:t>pilots (note </a:t>
            </a:r>
            <a:r>
              <a:rPr lang="en-US" sz="1700" dirty="0"/>
              <a:t>that 996-tone is defined for 80MHz HE-SA-PPDU or 80MHz HE-SA-MU-PPDU</a:t>
            </a:r>
            <a:r>
              <a:rPr lang="en-US" sz="1700" dirty="0" smtClean="0"/>
              <a:t>)</a:t>
            </a:r>
          </a:p>
          <a:p>
            <a:endParaRPr lang="en-US" sz="1800" dirty="0"/>
          </a:p>
          <a:p>
            <a:pPr marL="400050" lvl="1" indent="0">
              <a:buNone/>
            </a:pPr>
            <a:r>
              <a:rPr lang="en-US" dirty="0"/>
              <a:t>The following is TBD:</a:t>
            </a:r>
          </a:p>
          <a:p>
            <a:pPr lvl="1"/>
            <a:r>
              <a:rPr lang="en-US" dirty="0"/>
              <a:t>Exact location of extra </a:t>
            </a:r>
            <a:r>
              <a:rPr lang="en-US" dirty="0" smtClean="0"/>
              <a:t>leftover tones</a:t>
            </a:r>
          </a:p>
          <a:p>
            <a:endParaRPr lang="en-US" sz="1600" dirty="0"/>
          </a:p>
          <a:p>
            <a:endParaRPr lang="en-US" sz="1600" dirty="0"/>
          </a:p>
          <a:p>
            <a:r>
              <a:rPr lang="en-US" dirty="0"/>
              <a:t>Yes</a:t>
            </a:r>
          </a:p>
          <a:p>
            <a:r>
              <a:rPr lang="en-US" dirty="0"/>
              <a:t>No</a:t>
            </a:r>
          </a:p>
          <a:p>
            <a:r>
              <a:rPr lang="en-US" dirty="0"/>
              <a:t>Abstain </a:t>
            </a:r>
          </a:p>
          <a:p>
            <a:pPr marL="0" indent="0">
              <a:buNone/>
            </a:pPr>
            <a:endParaRPr lang="en-US" sz="1800" dirty="0"/>
          </a:p>
          <a:p>
            <a:endParaRPr lang="en-US" sz="1800" dirty="0"/>
          </a:p>
          <a:p>
            <a:pPr marL="0" indent="0">
              <a:buNone/>
            </a:pPr>
            <a:r>
              <a:rPr lang="en-US" dirty="0" smtClean="0"/>
              <a:t>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37</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7650697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800" dirty="0"/>
              <a:t>[1] </a:t>
            </a:r>
            <a:r>
              <a:rPr lang="en-US" sz="1800" dirty="0" smtClean="0"/>
              <a:t>11-14-0858-01-00ax-analysis-on-frequency-sensitive-multiplexing-in-wlan-systems.pptx</a:t>
            </a:r>
          </a:p>
          <a:p>
            <a:pPr marL="0" indent="0">
              <a:buNone/>
            </a:pPr>
            <a:r>
              <a:rPr lang="en-US" sz="1800" dirty="0" smtClean="0"/>
              <a:t>[2] 11-14-1227-02-00ax-ofdma-performance-analysis.pptx</a:t>
            </a:r>
          </a:p>
          <a:p>
            <a:pPr marL="0" indent="0">
              <a:buNone/>
            </a:pPr>
            <a:r>
              <a:rPr lang="en-US" sz="1800" dirty="0" smtClean="0"/>
              <a:t>[3] </a:t>
            </a:r>
            <a:r>
              <a:rPr lang="en-US" sz="1800" dirty="0"/>
              <a:t>11-14-1452-00-00ax-frequency-selective-scheduling-in-ofdma.pptx</a:t>
            </a:r>
          </a:p>
          <a:p>
            <a:pPr marL="0" indent="0">
              <a:buNone/>
            </a:pPr>
            <a:r>
              <a:rPr lang="en-US" sz="1800" dirty="0" smtClean="0"/>
              <a:t>[4] 11-14-0855-00-00ax-techniques-for-short-downlink-frames.pptx</a:t>
            </a:r>
          </a:p>
          <a:p>
            <a:pPr marL="0" indent="0">
              <a:buNone/>
            </a:pPr>
            <a:r>
              <a:rPr lang="en-US" sz="1800" dirty="0" smtClean="0"/>
              <a:t>[5] 11-15-0099-03-00ax-payload-symbol-size-for-11ax.pptx</a:t>
            </a:r>
          </a:p>
          <a:p>
            <a:pPr marL="0" indent="0">
              <a:buNone/>
            </a:pPr>
            <a:r>
              <a:rPr lang="en-US" sz="1800" dirty="0" smtClean="0"/>
              <a:t>[6] 11-15-0132-02-00ax-spec-framework.docx</a:t>
            </a:r>
            <a:endParaRPr lang="en-US" sz="18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38</a:t>
            </a:fld>
            <a:endParaRPr lang="en-US" dirty="0"/>
          </a:p>
        </p:txBody>
      </p:sp>
      <p:sp>
        <p:nvSpPr>
          <p:cNvPr id="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8449193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Evaluation assumptions (1/2)</a:t>
            </a:r>
            <a:endParaRPr lang="ko-KR" altLang="en-US" dirty="0"/>
          </a:p>
        </p:txBody>
      </p:sp>
      <p:sp>
        <p:nvSpPr>
          <p:cNvPr id="6" name="Slide Number Placeholder 5"/>
          <p:cNvSpPr>
            <a:spLocks noGrp="1"/>
          </p:cNvSpPr>
          <p:nvPr>
            <p:ph type="sldNum" sz="quarter" idx="12"/>
          </p:nvPr>
        </p:nvSpPr>
        <p:spPr>
          <a:xfrm>
            <a:off x="4344988" y="6477000"/>
            <a:ext cx="530225" cy="182562"/>
          </a:xfrm>
        </p:spPr>
        <p:txBody>
          <a:bodyPr/>
          <a:lstStyle/>
          <a:p>
            <a:pPr>
              <a:defRPr/>
            </a:pPr>
            <a:r>
              <a:rPr lang="en-US" dirty="0" smtClean="0"/>
              <a:t>Slide </a:t>
            </a:r>
            <a:fld id="{C1789BC7-C074-42CC-ADF8-5107DF6BD1C1}" type="slidenum">
              <a:rPr lang="en-US" smtClean="0"/>
              <a:pPr>
                <a:defRPr/>
              </a:pPr>
              <a:t>39</a:t>
            </a:fld>
            <a:endParaRPr lang="en-US" dirty="0"/>
          </a:p>
        </p:txBody>
      </p:sp>
      <p:sp>
        <p:nvSpPr>
          <p:cNvPr id="7" name="Rectangle 5"/>
          <p:cNvSpPr>
            <a:spLocks noGrp="1" noChangeArrowheads="1"/>
          </p:cNvSpPr>
          <p:nvPr>
            <p:ph type="ftr" sz="quarter" idx="11"/>
          </p:nvPr>
        </p:nvSpPr>
        <p:spPr>
          <a:xfrm>
            <a:off x="6796652" y="6477000"/>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0"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Evaluation setting</a:t>
            </a:r>
            <a:endParaRPr lang="en-US" sz="1600" dirty="0"/>
          </a:p>
          <a:p>
            <a:pPr lvl="1"/>
            <a:r>
              <a:rPr lang="en-US" sz="1400" dirty="0"/>
              <a:t>Average spectrum efficiency(SE) is used  </a:t>
            </a:r>
          </a:p>
          <a:p>
            <a:pPr lvl="1"/>
            <a:r>
              <a:rPr lang="en-US" sz="1400" dirty="0"/>
              <a:t>100 STAs with same large scale fading (10dB SNR)</a:t>
            </a:r>
          </a:p>
          <a:p>
            <a:pPr lvl="1"/>
            <a:r>
              <a:rPr lang="en-US" sz="1400" dirty="0"/>
              <a:t>256 subcarriers for 20MHz system BW</a:t>
            </a:r>
          </a:p>
          <a:p>
            <a:pPr lvl="1"/>
            <a:r>
              <a:rPr lang="en-US" sz="1400" dirty="0"/>
              <a:t>Did not consider guard and pilot subcarrier for simplicity</a:t>
            </a:r>
          </a:p>
          <a:p>
            <a:pPr lvl="1"/>
            <a:r>
              <a:rPr lang="en-US" sz="1400" dirty="0"/>
              <a:t>Resource Unit (RU) sizes of 1/2/4/8/16/32/64/128/256 subcarriers are compared</a:t>
            </a:r>
          </a:p>
          <a:p>
            <a:pPr lvl="1"/>
            <a:r>
              <a:rPr lang="en-US" sz="1400" dirty="0"/>
              <a:t>DL Scheduler </a:t>
            </a:r>
            <a:r>
              <a:rPr lang="en-US" sz="1400" dirty="0" smtClean="0"/>
              <a:t>to </a:t>
            </a:r>
            <a:r>
              <a:rPr lang="en-US" sz="1400" dirty="0"/>
              <a:t>maximize SE for each </a:t>
            </a:r>
            <a:r>
              <a:rPr lang="en-US" sz="1400" dirty="0" smtClean="0"/>
              <a:t>RU</a:t>
            </a:r>
          </a:p>
          <a:p>
            <a:pPr lvl="1"/>
            <a:endParaRPr lang="en-US" sz="1400" dirty="0" smtClean="0"/>
          </a:p>
          <a:p>
            <a:pPr lvl="1"/>
            <a:endParaRPr lang="en-US" sz="1400" dirty="0"/>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538250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a:t>
            </a:fld>
            <a:endParaRPr lang="en-US" dirty="0"/>
          </a:p>
        </p:txBody>
      </p:sp>
      <p:sp>
        <p:nvSpPr>
          <p:cNvPr id="7" name="Rectangle 12"/>
          <p:cNvSpPr>
            <a:spLocks noChangeArrowheads="1"/>
          </p:cNvSpPr>
          <p:nvPr/>
        </p:nvSpPr>
        <p:spPr bwMode="auto">
          <a:xfrm>
            <a:off x="685800" y="666503"/>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3" name="Object 12"/>
          <p:cNvGraphicFramePr>
            <a:graphicFrameLocks noChangeAspect="1"/>
          </p:cNvGraphicFramePr>
          <p:nvPr>
            <p:extLst>
              <p:ext uri="{D42A27DB-BD31-4B8C-83A1-F6EECF244321}">
                <p14:modId xmlns:p14="http://schemas.microsoft.com/office/powerpoint/2010/main" val="3983167410"/>
              </p:ext>
            </p:extLst>
          </p:nvPr>
        </p:nvGraphicFramePr>
        <p:xfrm>
          <a:off x="985838" y="1222375"/>
          <a:ext cx="6792912" cy="5035550"/>
        </p:xfrm>
        <a:graphic>
          <a:graphicData uri="http://schemas.openxmlformats.org/presentationml/2006/ole">
            <mc:AlternateContent xmlns:mc="http://schemas.openxmlformats.org/markup-compatibility/2006">
              <mc:Choice xmlns:v="urn:schemas-microsoft-com:vml" Requires="v">
                <p:oleObj spid="_x0000_s13972" name="Document" r:id="rId4" imgW="6566157" imgH="4880619" progId="Word.Document.12">
                  <p:embed/>
                </p:oleObj>
              </mc:Choice>
              <mc:Fallback>
                <p:oleObj name="Document" r:id="rId4" imgW="6566157" imgH="4880619" progId="Word.Document.12">
                  <p:embed/>
                  <p:pic>
                    <p:nvPicPr>
                      <p:cNvPr id="0" name=""/>
                      <p:cNvPicPr/>
                      <p:nvPr/>
                    </p:nvPicPr>
                    <p:blipFill>
                      <a:blip r:embed="rId5"/>
                      <a:stretch>
                        <a:fillRect/>
                      </a:stretch>
                    </p:blipFill>
                    <p:spPr>
                      <a:xfrm>
                        <a:off x="985838" y="1222375"/>
                        <a:ext cx="6792912" cy="5035550"/>
                      </a:xfrm>
                      <a:prstGeom prst="rect">
                        <a:avLst/>
                      </a:prstGeom>
                    </p:spPr>
                  </p:pic>
                </p:oleObj>
              </mc:Fallback>
            </mc:AlternateContent>
          </a:graphicData>
        </a:graphic>
      </p:graphicFrame>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784753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a:t>
            </a:r>
            <a:r>
              <a:rPr lang="en-US" altLang="ko-KR" dirty="0"/>
              <a:t>Evaluation </a:t>
            </a:r>
            <a:r>
              <a:rPr lang="en-US" altLang="ko-KR" dirty="0" smtClean="0"/>
              <a:t>assumptions (2/2)</a:t>
            </a:r>
            <a:endParaRPr lang="ko-KR" altLang="en-US" dirty="0"/>
          </a:p>
        </p:txBody>
      </p:sp>
      <p:sp>
        <p:nvSpPr>
          <p:cNvPr id="6" name="Content Placeholder 2"/>
          <p:cNvSpPr>
            <a:spLocks noGrp="1"/>
          </p:cNvSpPr>
          <p:nvPr>
            <p:ph idx="1"/>
          </p:nvPr>
        </p:nvSpPr>
        <p:spPr>
          <a:xfrm>
            <a:off x="685800" y="1906488"/>
            <a:ext cx="7772400" cy="4114800"/>
          </a:xfrm>
        </p:spPr>
        <p:txBody>
          <a:bodyPr/>
          <a:lstStyle/>
          <a:p>
            <a:r>
              <a:rPr lang="en-US" altLang="zh-CN" sz="2000" dirty="0" smtClean="0"/>
              <a:t>Formulation on DL scheduler</a:t>
            </a:r>
          </a:p>
          <a:p>
            <a:pPr lvl="1"/>
            <a:r>
              <a:rPr lang="en-US" altLang="zh-CN" sz="1600" b="0" dirty="0" smtClean="0"/>
              <a:t>Calculate the post-detection SINR       on each OFDM subcarrier (</a:t>
            </a:r>
            <a:r>
              <a:rPr lang="en-US" altLang="zh-CN" sz="1600" b="0" i="1" dirty="0" smtClean="0"/>
              <a:t>j</a:t>
            </a:r>
            <a:r>
              <a:rPr lang="en-US" altLang="zh-CN" sz="1600" b="0" dirty="0" smtClean="0"/>
              <a:t>) considering the receiver algorithm</a:t>
            </a:r>
            <a:r>
              <a:rPr lang="en-US" sz="1600" b="0" dirty="0" smtClean="0"/>
              <a:t>.</a:t>
            </a:r>
          </a:p>
          <a:p>
            <a:pPr lvl="1" eaLnBrk="1" hangingPunct="1"/>
            <a:r>
              <a:rPr lang="en-US" altLang="zh-CN" sz="1600" b="0" dirty="0" smtClean="0"/>
              <a:t>Calculate the effective SINR (       ) , using the following equation (RBIR-based)</a:t>
            </a:r>
          </a:p>
          <a:p>
            <a:pPr lvl="1" eaLnBrk="1" hangingPunct="1"/>
            <a:endParaRPr lang="en-US" altLang="zh-CN" sz="1600" b="0" dirty="0" smtClean="0"/>
          </a:p>
          <a:p>
            <a:pPr lvl="1" eaLnBrk="1" hangingPunct="1"/>
            <a:endParaRPr lang="en-US" altLang="zh-CN" sz="1600" b="0" dirty="0" smtClean="0"/>
          </a:p>
          <a:p>
            <a:pPr lvl="1" eaLnBrk="1" hangingPunct="1"/>
            <a:endParaRPr lang="en-US" altLang="zh-CN" sz="1600" b="0" dirty="0" smtClean="0"/>
          </a:p>
          <a:p>
            <a:pPr lvl="1" eaLnBrk="1" hangingPunct="1"/>
            <a:r>
              <a:rPr lang="en-US" altLang="zh-CN" sz="1600" b="0" dirty="0" smtClean="0"/>
              <a:t>Reference the AWGN link performance curves of different MCSs to obtain the mapping between effective SINR and PER</a:t>
            </a:r>
          </a:p>
          <a:p>
            <a:pPr lvl="1" eaLnBrk="1" hangingPunct="1"/>
            <a:r>
              <a:rPr lang="en-US" altLang="zh-CN" sz="1600" b="0" dirty="0" smtClean="0"/>
              <a:t>Obtain each STA’s max rate</a:t>
            </a:r>
          </a:p>
          <a:p>
            <a:pPr lvl="1" eaLnBrk="1" hangingPunct="1"/>
            <a:endParaRPr lang="en-US" altLang="zh-CN" sz="1600" b="0" dirty="0" smtClean="0"/>
          </a:p>
          <a:p>
            <a:pPr lvl="1" eaLnBrk="1" hangingPunct="1"/>
            <a:r>
              <a:rPr lang="en-US" altLang="zh-CN" sz="1600" b="0" dirty="0" smtClean="0"/>
              <a:t>Obtain each RU’s max rate</a:t>
            </a:r>
          </a:p>
          <a:p>
            <a:pPr lvl="1" eaLnBrk="1" hangingPunct="1"/>
            <a:endParaRPr lang="en-US" altLang="zh-CN" sz="1600" b="0" dirty="0" smtClean="0"/>
          </a:p>
          <a:p>
            <a:pPr lvl="1" eaLnBrk="1" hangingPunct="1"/>
            <a:r>
              <a:rPr lang="en-US" altLang="zh-CN" sz="1600" b="0" dirty="0" smtClean="0"/>
              <a:t>Obtain SE for different RU</a:t>
            </a:r>
          </a:p>
        </p:txBody>
      </p:sp>
      <p:graphicFrame>
        <p:nvGraphicFramePr>
          <p:cNvPr id="7" name="Object 3"/>
          <p:cNvGraphicFramePr>
            <a:graphicFrameLocks noChangeAspect="1"/>
          </p:cNvGraphicFramePr>
          <p:nvPr>
            <p:extLst>
              <p:ext uri="{D42A27DB-BD31-4B8C-83A1-F6EECF244321}">
                <p14:modId xmlns:p14="http://schemas.microsoft.com/office/powerpoint/2010/main" val="3762619778"/>
              </p:ext>
            </p:extLst>
          </p:nvPr>
        </p:nvGraphicFramePr>
        <p:xfrm>
          <a:off x="4322068" y="2132856"/>
          <a:ext cx="349250" cy="511175"/>
        </p:xfrm>
        <a:graphic>
          <a:graphicData uri="http://schemas.openxmlformats.org/presentationml/2006/ole">
            <mc:AlternateContent xmlns:mc="http://schemas.openxmlformats.org/markup-compatibility/2006">
              <mc:Choice xmlns:v="urn:schemas-microsoft-com:vml" Requires="v">
                <p:oleObj spid="_x0000_s20012" name="Equation" r:id="rId3" imgW="164880" imgH="241200" progId="">
                  <p:embed/>
                </p:oleObj>
              </mc:Choice>
              <mc:Fallback>
                <p:oleObj name="Equation" r:id="rId3" imgW="164880" imgH="2412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2068" y="2132856"/>
                        <a:ext cx="349250"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2581845650"/>
              </p:ext>
            </p:extLst>
          </p:nvPr>
        </p:nvGraphicFramePr>
        <p:xfrm>
          <a:off x="3995936" y="2708920"/>
          <a:ext cx="412750" cy="434975"/>
        </p:xfrm>
        <a:graphic>
          <a:graphicData uri="http://schemas.openxmlformats.org/presentationml/2006/ole">
            <mc:AlternateContent xmlns:mc="http://schemas.openxmlformats.org/markup-compatibility/2006">
              <mc:Choice xmlns:v="urn:schemas-microsoft-com:vml" Requires="v">
                <p:oleObj spid="_x0000_s20013" name="Equation" r:id="rId5" imgW="228600" imgH="241200" progId="">
                  <p:embed/>
                </p:oleObj>
              </mc:Choice>
              <mc:Fallback>
                <p:oleObj name="Equation" r:id="rId5" imgW="228600" imgH="2412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5936" y="2708920"/>
                        <a:ext cx="412750"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5"/>
          <p:cNvGraphicFramePr>
            <a:graphicFrameLocks noChangeAspect="1"/>
          </p:cNvGraphicFramePr>
          <p:nvPr>
            <p:extLst>
              <p:ext uri="{D42A27DB-BD31-4B8C-83A1-F6EECF244321}">
                <p14:modId xmlns:p14="http://schemas.microsoft.com/office/powerpoint/2010/main" val="1391490348"/>
              </p:ext>
            </p:extLst>
          </p:nvPr>
        </p:nvGraphicFramePr>
        <p:xfrm>
          <a:off x="3059832" y="3145160"/>
          <a:ext cx="2514600" cy="797599"/>
        </p:xfrm>
        <a:graphic>
          <a:graphicData uri="http://schemas.openxmlformats.org/presentationml/2006/ole">
            <mc:AlternateContent xmlns:mc="http://schemas.openxmlformats.org/markup-compatibility/2006">
              <mc:Choice xmlns:v="urn:schemas-microsoft-com:vml" Requires="v">
                <p:oleObj spid="_x0000_s20014" name="公式" r:id="rId7" imgW="1600200" imgH="507960" progId="Equation.3">
                  <p:embed/>
                </p:oleObj>
              </mc:Choice>
              <mc:Fallback>
                <p:oleObj name="公式" r:id="rId7" imgW="160020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59832" y="3145160"/>
                        <a:ext cx="2514600" cy="7975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7"/>
          <p:cNvGraphicFramePr>
            <a:graphicFrameLocks noChangeAspect="1"/>
          </p:cNvGraphicFramePr>
          <p:nvPr>
            <p:extLst>
              <p:ext uri="{D42A27DB-BD31-4B8C-83A1-F6EECF244321}">
                <p14:modId xmlns:p14="http://schemas.microsoft.com/office/powerpoint/2010/main" val="3950478438"/>
              </p:ext>
            </p:extLst>
          </p:nvPr>
        </p:nvGraphicFramePr>
        <p:xfrm>
          <a:off x="4139952" y="4534768"/>
          <a:ext cx="4720492" cy="406400"/>
        </p:xfrm>
        <a:graphic>
          <a:graphicData uri="http://schemas.openxmlformats.org/presentationml/2006/ole">
            <mc:AlternateContent xmlns:mc="http://schemas.openxmlformats.org/markup-compatibility/2006">
              <mc:Choice xmlns:v="urn:schemas-microsoft-com:vml" Requires="v">
                <p:oleObj spid="_x0000_s20015" name="Equation" r:id="rId9" imgW="3835080" imgH="330120" progId="">
                  <p:embed/>
                </p:oleObj>
              </mc:Choice>
              <mc:Fallback>
                <p:oleObj name="Equation" r:id="rId9" imgW="3835080" imgH="330120" progId="">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39952" y="4534768"/>
                        <a:ext cx="4720492"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 name="Object 11"/>
          <p:cNvGraphicFramePr>
            <a:graphicFrameLocks noChangeAspect="1"/>
          </p:cNvGraphicFramePr>
          <p:nvPr>
            <p:extLst>
              <p:ext uri="{D42A27DB-BD31-4B8C-83A1-F6EECF244321}">
                <p14:modId xmlns:p14="http://schemas.microsoft.com/office/powerpoint/2010/main" val="3566471639"/>
              </p:ext>
            </p:extLst>
          </p:nvPr>
        </p:nvGraphicFramePr>
        <p:xfrm>
          <a:off x="4067944" y="5517232"/>
          <a:ext cx="2459038" cy="685800"/>
        </p:xfrm>
        <a:graphic>
          <a:graphicData uri="http://schemas.openxmlformats.org/presentationml/2006/ole">
            <mc:AlternateContent xmlns:mc="http://schemas.openxmlformats.org/markup-compatibility/2006">
              <mc:Choice xmlns:v="urn:schemas-microsoft-com:vml" Requires="v">
                <p:oleObj spid="_x0000_s20016" name="Equation" r:id="rId11" imgW="1549080" imgH="431640" progId="Equation.3">
                  <p:embed/>
                </p:oleObj>
              </mc:Choice>
              <mc:Fallback>
                <p:oleObj name="Equation" r:id="rId11" imgW="154908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67944" y="5517232"/>
                        <a:ext cx="245903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 name="Object 13"/>
          <p:cNvGraphicFramePr>
            <a:graphicFrameLocks noChangeAspect="1"/>
          </p:cNvGraphicFramePr>
          <p:nvPr>
            <p:extLst>
              <p:ext uri="{D42A27DB-BD31-4B8C-83A1-F6EECF244321}">
                <p14:modId xmlns:p14="http://schemas.microsoft.com/office/powerpoint/2010/main" val="3494318301"/>
              </p:ext>
            </p:extLst>
          </p:nvPr>
        </p:nvGraphicFramePr>
        <p:xfrm>
          <a:off x="4067944" y="5132040"/>
          <a:ext cx="4373217" cy="457200"/>
        </p:xfrm>
        <a:graphic>
          <a:graphicData uri="http://schemas.openxmlformats.org/presentationml/2006/ole">
            <mc:AlternateContent xmlns:mc="http://schemas.openxmlformats.org/markup-compatibility/2006">
              <mc:Choice xmlns:v="urn:schemas-microsoft-com:vml" Requires="v">
                <p:oleObj spid="_x0000_s20017" name="Equation" r:id="rId13" imgW="2793960" imgH="291960" progId="Equation.3">
                  <p:embed/>
                </p:oleObj>
              </mc:Choice>
              <mc:Fallback>
                <p:oleObj name="Equation" r:id="rId13" imgW="2793960" imgH="2919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67944" y="5132040"/>
                        <a:ext cx="4373217"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40</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9851754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47700" y="838200"/>
            <a:ext cx="7772400" cy="779318"/>
          </a:xfrm>
        </p:spPr>
        <p:txBody>
          <a:bodyPr>
            <a:normAutofit fontScale="90000"/>
          </a:bodyPr>
          <a:lstStyle/>
          <a:p>
            <a:r>
              <a:rPr lang="en-US" altLang="ko-KR" dirty="0" smtClean="0"/>
              <a:t>Appendix-B: </a:t>
            </a:r>
            <a:r>
              <a:rPr lang="en-US" dirty="0"/>
              <a:t>Simulation </a:t>
            </a:r>
            <a:r>
              <a:rPr lang="en-US" dirty="0" smtClean="0"/>
              <a:t>studies for number of pilots for 102-data-tone unit </a:t>
            </a:r>
            <a:r>
              <a:rPr lang="en-US" dirty="0"/>
              <a:t>(</a:t>
            </a:r>
            <a:r>
              <a:rPr lang="en-US" dirty="0" smtClean="0"/>
              <a:t>1/3)</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41</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2" name="Content Placeholder 2"/>
          <p:cNvSpPr>
            <a:spLocks noGrp="1"/>
          </p:cNvSpPr>
          <p:nvPr>
            <p:ph idx="1"/>
          </p:nvPr>
        </p:nvSpPr>
        <p:spPr>
          <a:xfrm>
            <a:off x="639783" y="1485900"/>
            <a:ext cx="8153400" cy="4876800"/>
          </a:xfrm>
        </p:spPr>
        <p:txBody>
          <a:bodyPr/>
          <a:lstStyle/>
          <a:p>
            <a:pPr marL="0" indent="0">
              <a:buNone/>
            </a:pPr>
            <a:r>
              <a:rPr lang="en-US" sz="1600" dirty="0" smtClean="0"/>
              <a:t>Simulation setup</a:t>
            </a:r>
          </a:p>
          <a:p>
            <a:r>
              <a:rPr lang="en-US" sz="1600" dirty="0" smtClean="0"/>
              <a:t>256 </a:t>
            </a:r>
            <a:r>
              <a:rPr lang="en-US" sz="1600" dirty="0"/>
              <a:t>FFT in 20 MHz, 1000 bytes</a:t>
            </a:r>
          </a:p>
          <a:p>
            <a:r>
              <a:rPr lang="en-US" sz="1600" dirty="0" smtClean="0"/>
              <a:t>Number of Pilots</a:t>
            </a:r>
            <a:r>
              <a:rPr lang="en-US" sz="1600" dirty="0"/>
              <a:t>: 2,3,4,5,6</a:t>
            </a:r>
          </a:p>
          <a:p>
            <a:pPr lvl="1"/>
            <a:r>
              <a:rPr lang="en-US" sz="1400" dirty="0"/>
              <a:t>6 pilots: Data tones = [16:122], pilots =  [31,46,61,76,91,107]</a:t>
            </a:r>
          </a:p>
          <a:p>
            <a:pPr lvl="1"/>
            <a:r>
              <a:rPr lang="en-US" sz="1400" dirty="0"/>
              <a:t>5 pilots: Data tones = [17:122], pilots = [34,51,69,87,104] </a:t>
            </a:r>
          </a:p>
          <a:p>
            <a:pPr lvl="1"/>
            <a:r>
              <a:rPr lang="en-US" sz="1400" dirty="0"/>
              <a:t>4 pilots: Data tones = [18:122], pilots = [38,59,80,101]</a:t>
            </a:r>
          </a:p>
          <a:p>
            <a:pPr lvl="1"/>
            <a:r>
              <a:rPr lang="en-US" sz="1400" dirty="0"/>
              <a:t>3 pilots: Data tones = [19:122], pilots = [44,70,96]</a:t>
            </a:r>
          </a:p>
          <a:p>
            <a:pPr lvl="1"/>
            <a:r>
              <a:rPr lang="en-US" sz="1400" dirty="0"/>
              <a:t>2 pilots: Data tones = [20:122], pilots = [53,88]</a:t>
            </a:r>
          </a:p>
          <a:p>
            <a:r>
              <a:rPr lang="en-US" sz="1600" dirty="0"/>
              <a:t>Tone amplitude: assumes all 242 tones are loaded → each tone has amplitude = √</a:t>
            </a:r>
            <a:r>
              <a:rPr lang="en-US" sz="1600" dirty="0" smtClean="0"/>
              <a:t>256/242</a:t>
            </a:r>
            <a:endParaRPr lang="en-US" sz="1600" dirty="0"/>
          </a:p>
          <a:p>
            <a:r>
              <a:rPr lang="en-US" sz="1600" dirty="0"/>
              <a:t>Channels: </a:t>
            </a:r>
            <a:r>
              <a:rPr lang="en-US" sz="1600" dirty="0" smtClean="0"/>
              <a:t>11nD, </a:t>
            </a:r>
            <a:r>
              <a:rPr lang="en-US" sz="1600" dirty="0" err="1"/>
              <a:t>UMi-NLoS</a:t>
            </a:r>
            <a:endParaRPr lang="en-US" sz="1600" dirty="0"/>
          </a:p>
          <a:p>
            <a:endParaRPr lang="en-US" sz="1600" dirty="0"/>
          </a:p>
          <a:p>
            <a:r>
              <a:rPr lang="en-US" sz="1600" dirty="0" smtClean="0"/>
              <a:t>SIG-A symbol and HE-LTF are considered: </a:t>
            </a:r>
            <a:r>
              <a:rPr lang="en-US" sz="1600" dirty="0"/>
              <a:t>to ensure that payload performance curves are accurate (enough pilots + phase tracking</a:t>
            </a:r>
            <a:r>
              <a:rPr lang="en-US" sz="1600" dirty="0" smtClean="0"/>
              <a:t>)</a:t>
            </a:r>
            <a:endParaRPr lang="en-US" sz="1600" dirty="0"/>
          </a:p>
          <a:p>
            <a:r>
              <a:rPr lang="en-US" sz="1600" dirty="0"/>
              <a:t>Channel estimation, timing, CFO estimation, phase tracking: all real. Phase noise added</a:t>
            </a:r>
          </a:p>
          <a:p>
            <a:r>
              <a:rPr lang="en-US" sz="1600" dirty="0"/>
              <a:t>Channel estimation: smoothing done </a:t>
            </a:r>
          </a:p>
          <a:p>
            <a:r>
              <a:rPr lang="en-US" sz="1600" dirty="0"/>
              <a:t>Phase tracking: based on the pilots (and data aided tracking for MCS0)</a:t>
            </a:r>
            <a:endParaRPr lang="en-US" sz="1400" dirty="0" smtClean="0"/>
          </a:p>
          <a:p>
            <a:pPr lvl="1"/>
            <a:endParaRPr lang="en-US" sz="1400" dirty="0"/>
          </a:p>
        </p:txBody>
      </p:sp>
    </p:spTree>
    <p:extLst>
      <p:ext uri="{BB962C8B-B14F-4D97-AF65-F5344CB8AC3E}">
        <p14:creationId xmlns:p14="http://schemas.microsoft.com/office/powerpoint/2010/main" val="28148871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Appendix-B: </a:t>
            </a:r>
            <a:r>
              <a:rPr lang="en-US" dirty="0"/>
              <a:t>OFDMA with 102 data </a:t>
            </a:r>
            <a:r>
              <a:rPr lang="en-US" dirty="0" smtClean="0"/>
              <a:t>tones (2/3)</a:t>
            </a:r>
            <a:r>
              <a:rPr lang="en-US" altLang="ko-KR" dirty="0" smtClean="0"/>
              <a:t/>
            </a:r>
            <a:br>
              <a:rPr lang="en-US" altLang="ko-KR" dirty="0" smtClean="0"/>
            </a:br>
            <a:r>
              <a:rPr lang="en-US" altLang="ko-KR" dirty="0" smtClean="0"/>
              <a:t>Simulation </a:t>
            </a:r>
            <a:r>
              <a:rPr lang="en-US" altLang="ko-KR" dirty="0"/>
              <a:t>r</a:t>
            </a:r>
            <a:r>
              <a:rPr lang="en-US" dirty="0" smtClean="0"/>
              <a:t>esults for 11nD Channel</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42</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pic>
        <p:nvPicPr>
          <p:cNvPr id="17" name="Picture 16"/>
          <p:cNvPicPr>
            <a:picLocks noChangeAspect="1"/>
          </p:cNvPicPr>
          <p:nvPr/>
        </p:nvPicPr>
        <p:blipFill rotWithShape="1">
          <a:blip r:embed="rId2" cstate="print">
            <a:extLst>
              <a:ext uri="{28A0092B-C50C-407E-A947-70E740481C1C}">
                <a14:useLocalDpi xmlns:a14="http://schemas.microsoft.com/office/drawing/2010/main" val="0"/>
              </a:ext>
            </a:extLst>
          </a:blip>
          <a:srcRect l="7278" r="8610" b="2845"/>
          <a:stretch/>
        </p:blipFill>
        <p:spPr>
          <a:xfrm>
            <a:off x="114300" y="2133600"/>
            <a:ext cx="4419600" cy="3190636"/>
          </a:xfrm>
          <a:prstGeom prst="rect">
            <a:avLst/>
          </a:prstGeom>
        </p:spPr>
      </p:pic>
      <p:pic>
        <p:nvPicPr>
          <p:cNvPr id="18" name="Picture 17"/>
          <p:cNvPicPr>
            <a:picLocks noChangeAspect="1"/>
          </p:cNvPicPr>
          <p:nvPr/>
        </p:nvPicPr>
        <p:blipFill rotWithShape="1">
          <a:blip r:embed="rId3" cstate="print">
            <a:extLst>
              <a:ext uri="{28A0092B-C50C-407E-A947-70E740481C1C}">
                <a14:useLocalDpi xmlns:a14="http://schemas.microsoft.com/office/drawing/2010/main" val="0"/>
              </a:ext>
            </a:extLst>
          </a:blip>
          <a:srcRect l="7812" t="1834" r="8958" b="2833"/>
          <a:stretch/>
        </p:blipFill>
        <p:spPr>
          <a:xfrm>
            <a:off x="4686300" y="2174209"/>
            <a:ext cx="4343400" cy="3109417"/>
          </a:xfrm>
          <a:prstGeom prst="rect">
            <a:avLst/>
          </a:prstGeom>
        </p:spPr>
      </p:pic>
      <p:sp>
        <p:nvSpPr>
          <p:cNvPr id="19" name="TextBox 10"/>
          <p:cNvSpPr txBox="1"/>
          <p:nvPr/>
        </p:nvSpPr>
        <p:spPr>
          <a:xfrm>
            <a:off x="2171700" y="5943600"/>
            <a:ext cx="5334000" cy="30777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400" b="1" dirty="0" smtClean="0"/>
              <a:t>Little difference in performance as we change #pilots from 2-6</a:t>
            </a:r>
            <a:endParaRPr lang="en-US" sz="1400" b="1" dirty="0"/>
          </a:p>
        </p:txBody>
      </p:sp>
      <p:sp>
        <p:nvSpPr>
          <p:cNvPr id="20" name="TextBox 11"/>
          <p:cNvSpPr txBox="1"/>
          <p:nvPr/>
        </p:nvSpPr>
        <p:spPr>
          <a:xfrm>
            <a:off x="1181100" y="1856601"/>
            <a:ext cx="1524000"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b="1" u="sng" dirty="0" smtClean="0"/>
              <a:t>MCS 0</a:t>
            </a:r>
            <a:endParaRPr lang="en-US" b="1" u="sng" dirty="0"/>
          </a:p>
        </p:txBody>
      </p:sp>
      <p:sp>
        <p:nvSpPr>
          <p:cNvPr id="21" name="TextBox 12"/>
          <p:cNvSpPr txBox="1"/>
          <p:nvPr/>
        </p:nvSpPr>
        <p:spPr>
          <a:xfrm>
            <a:off x="5838825" y="1809941"/>
            <a:ext cx="1524000"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b="1" u="sng" dirty="0" smtClean="0"/>
              <a:t>MCS 9</a:t>
            </a:r>
            <a:endParaRPr lang="en-US" b="1" u="sng" dirty="0"/>
          </a:p>
        </p:txBody>
      </p:sp>
    </p:spTree>
    <p:extLst>
      <p:ext uri="{BB962C8B-B14F-4D97-AF65-F5344CB8AC3E}">
        <p14:creationId xmlns:p14="http://schemas.microsoft.com/office/powerpoint/2010/main" val="21830138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Appendix-B: </a:t>
            </a:r>
            <a:r>
              <a:rPr lang="en-US" dirty="0"/>
              <a:t>OFDMA with 102 data </a:t>
            </a:r>
            <a:r>
              <a:rPr lang="en-US" dirty="0" smtClean="0"/>
              <a:t>tones (3/3)</a:t>
            </a:r>
            <a:r>
              <a:rPr lang="en-US" altLang="ko-KR" dirty="0" smtClean="0"/>
              <a:t/>
            </a:r>
            <a:br>
              <a:rPr lang="en-US" altLang="ko-KR" dirty="0" smtClean="0"/>
            </a:br>
            <a:r>
              <a:rPr lang="en-US" altLang="ko-KR" dirty="0" smtClean="0"/>
              <a:t>Simulation </a:t>
            </a:r>
            <a:r>
              <a:rPr lang="en-US" altLang="ko-KR" dirty="0"/>
              <a:t>r</a:t>
            </a:r>
            <a:r>
              <a:rPr lang="en-US" dirty="0" smtClean="0"/>
              <a:t>esults for </a:t>
            </a:r>
            <a:r>
              <a:rPr lang="en-US" dirty="0" err="1" smtClean="0"/>
              <a:t>UMi-NLoS</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43</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2" name="TextBox 16"/>
          <p:cNvSpPr txBox="1"/>
          <p:nvPr/>
        </p:nvSpPr>
        <p:spPr>
          <a:xfrm>
            <a:off x="6261355" y="1990461"/>
            <a:ext cx="1524000" cy="33855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600" b="1" u="sng" dirty="0" smtClean="0"/>
              <a:t>MCS 3</a:t>
            </a:r>
            <a:endParaRPr lang="en-US" sz="1600" b="1" u="sng" dirty="0"/>
          </a:p>
        </p:txBody>
      </p:sp>
      <p:pic>
        <p:nvPicPr>
          <p:cNvPr id="22" name="Picture 21"/>
          <p:cNvPicPr>
            <a:picLocks noChangeAspect="1"/>
          </p:cNvPicPr>
          <p:nvPr/>
        </p:nvPicPr>
        <p:blipFill rotWithShape="1">
          <a:blip r:embed="rId2" cstate="print">
            <a:extLst>
              <a:ext uri="{28A0092B-C50C-407E-A947-70E740481C1C}">
                <a14:useLocalDpi xmlns:a14="http://schemas.microsoft.com/office/drawing/2010/main" val="0"/>
              </a:ext>
            </a:extLst>
          </a:blip>
          <a:srcRect l="6905" r="8095"/>
          <a:stretch/>
        </p:blipFill>
        <p:spPr>
          <a:xfrm>
            <a:off x="4527874" y="2349797"/>
            <a:ext cx="4559808" cy="3352800"/>
          </a:xfrm>
          <a:prstGeom prst="rect">
            <a:avLst/>
          </a:prstGeom>
        </p:spPr>
      </p:pic>
      <p:sp>
        <p:nvSpPr>
          <p:cNvPr id="23" name="TextBox 12"/>
          <p:cNvSpPr txBox="1"/>
          <p:nvPr/>
        </p:nvSpPr>
        <p:spPr>
          <a:xfrm>
            <a:off x="4114800" y="5585936"/>
            <a:ext cx="5334000" cy="73866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400" dirty="0" smtClean="0"/>
              <a:t>At 10% PER, loss with</a:t>
            </a:r>
          </a:p>
          <a:p>
            <a:pPr algn="ctr"/>
            <a:r>
              <a:rPr lang="en-US" sz="1400" b="1" dirty="0" smtClean="0"/>
              <a:t>2 pilots: 1.9 dB</a:t>
            </a:r>
          </a:p>
          <a:p>
            <a:pPr algn="ctr"/>
            <a:r>
              <a:rPr lang="en-US" sz="1400" b="1" dirty="0" smtClean="0"/>
              <a:t>3 pilots: 0.8 dB</a:t>
            </a:r>
          </a:p>
        </p:txBody>
      </p:sp>
      <p:pic>
        <p:nvPicPr>
          <p:cNvPr id="24" name="Picture 23"/>
          <p:cNvPicPr>
            <a:picLocks noChangeAspect="1"/>
          </p:cNvPicPr>
          <p:nvPr/>
        </p:nvPicPr>
        <p:blipFill rotWithShape="1">
          <a:blip r:embed="rId3" cstate="print">
            <a:extLst>
              <a:ext uri="{28A0092B-C50C-407E-A947-70E740481C1C}">
                <a14:useLocalDpi xmlns:a14="http://schemas.microsoft.com/office/drawing/2010/main" val="0"/>
              </a:ext>
            </a:extLst>
          </a:blip>
          <a:srcRect l="7778" r="8452"/>
          <a:stretch/>
        </p:blipFill>
        <p:spPr>
          <a:xfrm>
            <a:off x="327280" y="2352391"/>
            <a:ext cx="4320920" cy="3223803"/>
          </a:xfrm>
          <a:prstGeom prst="rect">
            <a:avLst/>
          </a:prstGeom>
        </p:spPr>
      </p:pic>
      <p:sp>
        <p:nvSpPr>
          <p:cNvPr id="25" name="TextBox 16"/>
          <p:cNvSpPr txBox="1"/>
          <p:nvPr/>
        </p:nvSpPr>
        <p:spPr>
          <a:xfrm>
            <a:off x="1308355" y="2052016"/>
            <a:ext cx="1524000"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b="1" u="sng" dirty="0" smtClean="0"/>
              <a:t>MCS 1</a:t>
            </a:r>
            <a:endParaRPr lang="en-US" b="1" u="sng" dirty="0"/>
          </a:p>
        </p:txBody>
      </p:sp>
      <p:sp>
        <p:nvSpPr>
          <p:cNvPr id="26" name="TextBox 17"/>
          <p:cNvSpPr txBox="1"/>
          <p:nvPr/>
        </p:nvSpPr>
        <p:spPr>
          <a:xfrm>
            <a:off x="-152400" y="5572780"/>
            <a:ext cx="4267200" cy="73866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400" dirty="0" smtClean="0"/>
              <a:t>At 10% PER</a:t>
            </a:r>
          </a:p>
          <a:p>
            <a:pPr algn="ctr"/>
            <a:r>
              <a:rPr lang="en-US" sz="1400" b="1" dirty="0" smtClean="0"/>
              <a:t>2.15 dB loss with 2 pilots, </a:t>
            </a:r>
          </a:p>
          <a:p>
            <a:pPr algn="ctr"/>
            <a:r>
              <a:rPr lang="en-US" sz="1400" b="1" dirty="0" smtClean="0"/>
              <a:t>0.85 dB loss with 3 pilots</a:t>
            </a:r>
            <a:endParaRPr lang="en-US" sz="1400" b="1" dirty="0"/>
          </a:p>
        </p:txBody>
      </p:sp>
    </p:spTree>
    <p:extLst>
      <p:ext uri="{BB962C8B-B14F-4D97-AF65-F5344CB8AC3E}">
        <p14:creationId xmlns:p14="http://schemas.microsoft.com/office/powerpoint/2010/main" val="33907429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Appendix-C: </a:t>
            </a:r>
            <a:r>
              <a:rPr lang="en-US" dirty="0" smtClean="0"/>
              <a:t>PER</a:t>
            </a:r>
            <a:r>
              <a:rPr lang="en-US" dirty="0"/>
              <a:t>, Tone Erasure, AWGN</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44</a:t>
            </a:fld>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 name="TextBox 22"/>
          <p:cNvSpPr txBox="1"/>
          <p:nvPr/>
        </p:nvSpPr>
        <p:spPr>
          <a:xfrm>
            <a:off x="1828800" y="1524000"/>
            <a:ext cx="811441" cy="338554"/>
          </a:xfrm>
          <a:prstGeom prst="rect">
            <a:avLst/>
          </a:prstGeom>
          <a:noFill/>
        </p:spPr>
        <p:txBody>
          <a:bodyPr wrap="none" rtlCol="0">
            <a:spAutoFit/>
          </a:bodyPr>
          <a:lstStyle/>
          <a:p>
            <a:r>
              <a:rPr lang="en-US" sz="1600" dirty="0" smtClean="0"/>
              <a:t>20MHz</a:t>
            </a:r>
            <a:endParaRPr lang="en-US" sz="1600" dirty="0"/>
          </a:p>
        </p:txBody>
      </p:sp>
      <p:sp>
        <p:nvSpPr>
          <p:cNvPr id="24" name="TextBox 23"/>
          <p:cNvSpPr txBox="1"/>
          <p:nvPr/>
        </p:nvSpPr>
        <p:spPr>
          <a:xfrm>
            <a:off x="6248400" y="1524000"/>
            <a:ext cx="811441" cy="338554"/>
          </a:xfrm>
          <a:prstGeom prst="rect">
            <a:avLst/>
          </a:prstGeom>
          <a:noFill/>
        </p:spPr>
        <p:txBody>
          <a:bodyPr wrap="none" rtlCol="0">
            <a:spAutoFit/>
          </a:bodyPr>
          <a:lstStyle/>
          <a:p>
            <a:r>
              <a:rPr lang="en-US" sz="1600" dirty="0" smtClean="0"/>
              <a:t>80MHz</a:t>
            </a:r>
            <a:endParaRPr lang="en-US" sz="1600" dirty="0"/>
          </a:p>
        </p:txBody>
      </p:sp>
      <p:pic>
        <p:nvPicPr>
          <p:cNvPr id="25" name="Picture 24" descr="80_AWGN_NSS1.eps"/>
          <p:cNvPicPr>
            <a:picLocks noChangeAspect="1"/>
          </p:cNvPicPr>
          <p:nvPr/>
        </p:nvPicPr>
        <p:blipFill>
          <a:blip r:embed="rId2" cstate="print"/>
          <a:stretch>
            <a:fillRect/>
          </a:stretch>
        </p:blipFill>
        <p:spPr>
          <a:xfrm>
            <a:off x="4277092" y="1828800"/>
            <a:ext cx="4866908" cy="3657600"/>
          </a:xfrm>
          <a:prstGeom prst="rect">
            <a:avLst/>
          </a:prstGeom>
        </p:spPr>
      </p:pic>
      <p:pic>
        <p:nvPicPr>
          <p:cNvPr id="26" name="Picture 25" descr="AWGN_NSS1.eps"/>
          <p:cNvPicPr>
            <a:picLocks noChangeAspect="1"/>
          </p:cNvPicPr>
          <p:nvPr/>
        </p:nvPicPr>
        <p:blipFill>
          <a:blip r:embed="rId3" cstate="print"/>
          <a:stretch>
            <a:fillRect/>
          </a:stretch>
        </p:blipFill>
        <p:spPr>
          <a:xfrm>
            <a:off x="0" y="1828800"/>
            <a:ext cx="4866908" cy="3657600"/>
          </a:xfrm>
          <a:prstGeom prst="rect">
            <a:avLst/>
          </a:prstGeom>
        </p:spPr>
      </p:pic>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0075091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Appendix-C: </a:t>
            </a:r>
            <a:r>
              <a:rPr lang="en-US" dirty="0" smtClean="0"/>
              <a:t>PER</a:t>
            </a:r>
            <a:r>
              <a:rPr lang="en-US" dirty="0"/>
              <a:t>, Tone Erasure, </a:t>
            </a:r>
            <a:r>
              <a:rPr lang="en-US" dirty="0" smtClean="0"/>
              <a:t>D-NLOS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45</a:t>
            </a:fld>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pic>
        <p:nvPicPr>
          <p:cNvPr id="11" name="Picture 10" descr="80_D_NSS1.eps"/>
          <p:cNvPicPr>
            <a:picLocks noChangeAspect="1"/>
          </p:cNvPicPr>
          <p:nvPr/>
        </p:nvPicPr>
        <p:blipFill>
          <a:blip r:embed="rId2" cstate="print"/>
          <a:stretch>
            <a:fillRect/>
          </a:stretch>
        </p:blipFill>
        <p:spPr>
          <a:xfrm>
            <a:off x="4277092" y="2057400"/>
            <a:ext cx="4866908" cy="3657600"/>
          </a:xfrm>
          <a:prstGeom prst="rect">
            <a:avLst/>
          </a:prstGeom>
        </p:spPr>
      </p:pic>
      <p:sp>
        <p:nvSpPr>
          <p:cNvPr id="12" name="TextBox 11"/>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3" name="TextBox 12"/>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4" name="Picture 13" descr="D_NSS1.eps"/>
          <p:cNvPicPr>
            <a:picLocks noChangeAspect="1"/>
          </p:cNvPicPr>
          <p:nvPr/>
        </p:nvPicPr>
        <p:blipFill>
          <a:blip r:embed="rId3" cstate="print"/>
          <a:stretch>
            <a:fillRect/>
          </a:stretch>
        </p:blipFill>
        <p:spPr>
          <a:xfrm>
            <a:off x="0" y="2057400"/>
            <a:ext cx="4866908" cy="3657600"/>
          </a:xfrm>
          <a:prstGeom prst="rect">
            <a:avLst/>
          </a:prstGeom>
        </p:spPr>
      </p:pic>
      <p:sp>
        <p:nvSpPr>
          <p:cNvPr id="15"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Appendix-C: </a:t>
            </a:r>
            <a:r>
              <a:rPr lang="en-US" dirty="0" smtClean="0"/>
              <a:t>PER</a:t>
            </a:r>
            <a:r>
              <a:rPr lang="en-US" dirty="0"/>
              <a:t>, Tone Erasure, </a:t>
            </a:r>
            <a:r>
              <a:rPr lang="en-US" dirty="0" smtClean="0"/>
              <a:t>UMi-NLOS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46</a:t>
            </a:fld>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TextBox 10"/>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2" name="TextBox 11"/>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3" name="Picture 12" descr="80_UMI_NSS1.eps"/>
          <p:cNvPicPr>
            <a:picLocks noChangeAspect="1"/>
          </p:cNvPicPr>
          <p:nvPr/>
        </p:nvPicPr>
        <p:blipFill>
          <a:blip r:embed="rId2" cstate="print"/>
          <a:stretch>
            <a:fillRect/>
          </a:stretch>
        </p:blipFill>
        <p:spPr>
          <a:xfrm>
            <a:off x="4277092" y="2133600"/>
            <a:ext cx="4866908" cy="3657600"/>
          </a:xfrm>
          <a:prstGeom prst="rect">
            <a:avLst/>
          </a:prstGeom>
        </p:spPr>
      </p:pic>
      <p:pic>
        <p:nvPicPr>
          <p:cNvPr id="14" name="Picture 13" descr="UMI_NSS1.eps"/>
          <p:cNvPicPr>
            <a:picLocks noChangeAspect="1"/>
          </p:cNvPicPr>
          <p:nvPr/>
        </p:nvPicPr>
        <p:blipFill>
          <a:blip r:embed="rId3" cstate="print"/>
          <a:stretch>
            <a:fillRect/>
          </a:stretch>
        </p:blipFill>
        <p:spPr>
          <a:xfrm>
            <a:off x="0" y="2133600"/>
            <a:ext cx="4866908" cy="3657600"/>
          </a:xfrm>
          <a:prstGeom prst="rect">
            <a:avLst/>
          </a:prstGeom>
        </p:spPr>
      </p:pic>
      <p:sp>
        <p:nvSpPr>
          <p:cNvPr id="15"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47700" y="609600"/>
            <a:ext cx="7772400" cy="779318"/>
          </a:xfrm>
        </p:spPr>
        <p:txBody>
          <a:bodyPr>
            <a:normAutofit fontScale="90000"/>
          </a:bodyPr>
          <a:lstStyle/>
          <a:p>
            <a:r>
              <a:rPr lang="en-US" altLang="ko-KR" dirty="0" smtClean="0"/>
              <a:t>Appendix-D: </a:t>
            </a:r>
            <a:r>
              <a:rPr lang="en-US" dirty="0"/>
              <a:t>Simulation Studies </a:t>
            </a:r>
            <a:r>
              <a:rPr lang="en-US" dirty="0" smtClean="0"/>
              <a:t>(1/3)</a:t>
            </a:r>
            <a:r>
              <a:rPr lang="en-US" dirty="0"/>
              <a:t/>
            </a:r>
            <a:br>
              <a:rPr lang="en-US" dirty="0"/>
            </a:br>
            <a:r>
              <a:rPr lang="en-US" dirty="0"/>
              <a:t>for the Number of DC Nulls in 20MHz OFDMA</a:t>
            </a:r>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47</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2" name="Content Placeholder 2"/>
          <p:cNvSpPr>
            <a:spLocks noGrp="1"/>
          </p:cNvSpPr>
          <p:nvPr>
            <p:ph idx="1"/>
          </p:nvPr>
        </p:nvSpPr>
        <p:spPr>
          <a:xfrm>
            <a:off x="647700" y="1371600"/>
            <a:ext cx="8153400" cy="4876800"/>
          </a:xfrm>
        </p:spPr>
        <p:txBody>
          <a:bodyPr/>
          <a:lstStyle/>
          <a:p>
            <a:pPr marL="0" indent="0">
              <a:buNone/>
            </a:pPr>
            <a:r>
              <a:rPr lang="en-US" sz="1600" dirty="0" smtClean="0"/>
              <a:t>We performed simulations to study the </a:t>
            </a:r>
            <a:r>
              <a:rPr lang="en-US" sz="1600" dirty="0"/>
              <a:t>impact of LO leakage in UL OFDMA on the performance of the 26 tone OFDMA unit straddling the </a:t>
            </a:r>
            <a:r>
              <a:rPr lang="en-US" sz="1600" dirty="0" smtClean="0"/>
              <a:t>DC</a:t>
            </a:r>
            <a:endParaRPr lang="en-US" sz="1600" dirty="0"/>
          </a:p>
          <a:p>
            <a:r>
              <a:rPr lang="en-US" sz="1600" dirty="0"/>
              <a:t>The study is performed as a function of the number of DC tones – 3,5 or 7 and the RF frequency 2.4GHz and 5GHz</a:t>
            </a:r>
            <a:r>
              <a:rPr lang="en-US" sz="1600" dirty="0" smtClean="0"/>
              <a:t>.</a:t>
            </a:r>
            <a:endParaRPr lang="en-US" sz="1600" dirty="0"/>
          </a:p>
          <a:p>
            <a:pPr lvl="1"/>
            <a:r>
              <a:rPr lang="en-US" sz="1400" dirty="0"/>
              <a:t>20MHz, 256FFT, 25% GI, 40ppm max LO offset </a:t>
            </a:r>
          </a:p>
          <a:p>
            <a:pPr lvl="1"/>
            <a:r>
              <a:rPr lang="en-US" sz="1400" dirty="0"/>
              <a:t>100 byte payload for the middle 26 tone unit under test</a:t>
            </a:r>
          </a:p>
          <a:p>
            <a:pPr lvl="1"/>
            <a:r>
              <a:rPr lang="en-US" sz="1400" dirty="0"/>
              <a:t>Middle 26 tones </a:t>
            </a:r>
          </a:p>
          <a:p>
            <a:pPr lvl="2"/>
            <a:r>
              <a:rPr lang="en-US" sz="1200" dirty="0"/>
              <a:t>3DC case: [-14:-2, 2:14] w/ pilots at [-8, 8]</a:t>
            </a:r>
          </a:p>
          <a:p>
            <a:pPr lvl="2"/>
            <a:r>
              <a:rPr lang="en-US" sz="1200" dirty="0"/>
              <a:t>5DC case: [-15:-3, 3:15] w/ pilots at [-9, 9]</a:t>
            </a:r>
          </a:p>
          <a:p>
            <a:pPr lvl="2"/>
            <a:r>
              <a:rPr lang="en-US" sz="1200" dirty="0"/>
              <a:t>7DC case: [-16:-4, 4:16] w/ pilots at [-10, 10]</a:t>
            </a:r>
          </a:p>
          <a:p>
            <a:pPr lvl="1"/>
            <a:r>
              <a:rPr lang="en-US" sz="1400" dirty="0"/>
              <a:t>-32dB LO leakage for every user. </a:t>
            </a:r>
            <a:r>
              <a:rPr lang="en-US" sz="1400" dirty="0" smtClean="0"/>
              <a:t>It assumes </a:t>
            </a:r>
            <a:r>
              <a:rPr lang="en-US" sz="1400" dirty="0"/>
              <a:t>the </a:t>
            </a:r>
            <a:r>
              <a:rPr lang="en-US" sz="1400" dirty="0" smtClean="0"/>
              <a:t>following 11ac </a:t>
            </a:r>
            <a:r>
              <a:rPr lang="en-US" sz="1400" dirty="0"/>
              <a:t>requirement </a:t>
            </a:r>
            <a:r>
              <a:rPr lang="en-US" sz="1400" dirty="0" smtClean="0"/>
              <a:t>for </a:t>
            </a:r>
            <a:r>
              <a:rPr lang="en-US" sz="1400" dirty="0"/>
              <a:t>11ax STA participating in UL </a:t>
            </a:r>
            <a:r>
              <a:rPr lang="en-US" sz="1400" dirty="0" smtClean="0"/>
              <a:t>OFDMA</a:t>
            </a:r>
          </a:p>
          <a:p>
            <a:pPr lvl="2"/>
            <a:r>
              <a:rPr lang="en-US" sz="1200" dirty="0"/>
              <a:t>When the RF LO is not at the center of the transmitted PPDU BW, power measured at the location of RF LO using resolution BW of 312.5KHz shall not exceed the maximum of -32dB relative to the total transmitted power and -20dBm, or equivalently max(P-32,-20), where P is the transmit power per antenna in </a:t>
            </a:r>
            <a:r>
              <a:rPr lang="en-US" sz="1200" dirty="0" err="1"/>
              <a:t>dBm</a:t>
            </a:r>
            <a:r>
              <a:rPr lang="en-US" sz="1200" dirty="0"/>
              <a:t> and N_{</a:t>
            </a:r>
            <a:r>
              <a:rPr lang="en-US" sz="1200" dirty="0" err="1"/>
              <a:t>sT</a:t>
            </a:r>
            <a:r>
              <a:rPr lang="en-US" sz="1200" dirty="0"/>
              <a:t>} defined in Table 22-5 (Timing Related Constants) – 11ac LO requirement</a:t>
            </a:r>
          </a:p>
          <a:p>
            <a:pPr lvl="1"/>
            <a:r>
              <a:rPr lang="en-US" sz="1400" dirty="0"/>
              <a:t>4 RX Antenna</a:t>
            </a:r>
          </a:p>
          <a:p>
            <a:pPr lvl="1"/>
            <a:r>
              <a:rPr lang="en-US" sz="1400" dirty="0"/>
              <a:t>Channel smoothing enabled w/ 4x LTF and with and without tone erasures for the 3DC and 5DC</a:t>
            </a:r>
          </a:p>
          <a:p>
            <a:pPr lvl="1"/>
            <a:r>
              <a:rPr lang="en-US" sz="1400" dirty="0"/>
              <a:t>3/6/9 users are considered</a:t>
            </a:r>
          </a:p>
          <a:p>
            <a:pPr lvl="1"/>
            <a:r>
              <a:rPr lang="en-US" sz="1400" dirty="0"/>
              <a:t>The LO of each user is assumed to undergo independent channel fading</a:t>
            </a:r>
          </a:p>
          <a:p>
            <a:pPr lvl="1"/>
            <a:r>
              <a:rPr lang="en-US" sz="1400" dirty="0"/>
              <a:t>Frequency offset of each user is uniformly distributed over +/- 235KHz and +/-100KHz</a:t>
            </a:r>
            <a:endParaRPr lang="en-US" sz="1200" dirty="0"/>
          </a:p>
        </p:txBody>
      </p:sp>
    </p:spTree>
    <p:extLst>
      <p:ext uri="{BB962C8B-B14F-4D97-AF65-F5344CB8AC3E}">
        <p14:creationId xmlns:p14="http://schemas.microsoft.com/office/powerpoint/2010/main" val="33834288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990600"/>
          </a:xfrm>
        </p:spPr>
        <p:txBody>
          <a:bodyPr>
            <a:normAutofit fontScale="90000"/>
          </a:bodyPr>
          <a:lstStyle/>
          <a:p>
            <a:r>
              <a:rPr lang="en-US" altLang="ko-KR" dirty="0" smtClean="0"/>
              <a:t>Appendix-D: </a:t>
            </a:r>
            <a:r>
              <a:rPr lang="en-US" dirty="0" smtClean="0"/>
              <a:t>Simulation Studies (2/3)</a:t>
            </a:r>
            <a:br>
              <a:rPr lang="en-US" dirty="0" smtClean="0"/>
            </a:br>
            <a:r>
              <a:rPr lang="en-US" dirty="0" smtClean="0"/>
              <a:t>for the Number of DC Nulls in 20MHz OFDMA</a:t>
            </a:r>
            <a:br>
              <a:rPr lang="en-US" dirty="0" smtClean="0"/>
            </a:br>
            <a:r>
              <a:rPr lang="en-US" dirty="0" smtClean="0"/>
              <a:t>2.4GHz Band</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48</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7" name="Title 1"/>
          <p:cNvSpPr>
            <a:spLocks noGrp="1"/>
          </p:cNvSpPr>
          <p:nvPr/>
        </p:nvSpPr>
        <p:spPr bwMode="auto">
          <a:xfrm>
            <a:off x="540328" y="1019566"/>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1" name="Content Placeholder 2"/>
          <p:cNvSpPr>
            <a:spLocks noGrp="1"/>
          </p:cNvSpPr>
          <p:nvPr/>
        </p:nvSpPr>
        <p:spPr bwMode="auto">
          <a:xfrm>
            <a:off x="438384" y="5286766"/>
            <a:ext cx="8015589"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sz="1600" b="0" dirty="0" smtClean="0"/>
          </a:p>
          <a:p>
            <a:r>
              <a:rPr lang="en-US" sz="1600" b="0" dirty="0" smtClean="0"/>
              <a:t>Compared to 7DC, penalty to use 3DC is about 5% in indoor and 10% in outdoor (9 user case)</a:t>
            </a:r>
          </a:p>
          <a:p>
            <a:r>
              <a:rPr lang="en-US" sz="1600" b="0" dirty="0" smtClean="0"/>
              <a:t>Compared </a:t>
            </a:r>
            <a:r>
              <a:rPr lang="en-US" sz="1600" b="0" dirty="0"/>
              <a:t>to 7DC, </a:t>
            </a:r>
            <a:r>
              <a:rPr lang="en-US" sz="1600" b="0" dirty="0" smtClean="0"/>
              <a:t>no penalty to use 5DC (9 user case)</a:t>
            </a:r>
          </a:p>
          <a:p>
            <a:endParaRPr lang="en-US" sz="1600" b="0" dirty="0"/>
          </a:p>
        </p:txBody>
      </p:sp>
      <p:pic>
        <p:nvPicPr>
          <p:cNvPr id="1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205" y="1682605"/>
            <a:ext cx="5157189" cy="3867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2578" y="1676400"/>
            <a:ext cx="5118622" cy="3838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09879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990600"/>
          </a:xfrm>
        </p:spPr>
        <p:txBody>
          <a:bodyPr>
            <a:normAutofit fontScale="90000"/>
          </a:bodyPr>
          <a:lstStyle/>
          <a:p>
            <a:r>
              <a:rPr lang="en-US" altLang="ko-KR" dirty="0" smtClean="0"/>
              <a:t>Appendix-D: </a:t>
            </a:r>
            <a:r>
              <a:rPr lang="en-US" dirty="0" smtClean="0"/>
              <a:t>Simulation Studies (3/3)</a:t>
            </a:r>
            <a:br>
              <a:rPr lang="en-US" dirty="0" smtClean="0"/>
            </a:br>
            <a:r>
              <a:rPr lang="en-US" dirty="0" smtClean="0"/>
              <a:t>for the Number of DC Nulls in 20MHz OFDMA</a:t>
            </a:r>
            <a:br>
              <a:rPr lang="en-US" dirty="0" smtClean="0"/>
            </a:br>
            <a:r>
              <a:rPr lang="en-US" dirty="0" smtClean="0"/>
              <a:t>5GHz Band</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49</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7" name="Title 1"/>
          <p:cNvSpPr>
            <a:spLocks noGrp="1"/>
          </p:cNvSpPr>
          <p:nvPr/>
        </p:nvSpPr>
        <p:spPr bwMode="auto">
          <a:xfrm>
            <a:off x="540328" y="1019566"/>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8" name="Content Placeholder 2"/>
          <p:cNvSpPr>
            <a:spLocks noGrp="1"/>
          </p:cNvSpPr>
          <p:nvPr/>
        </p:nvSpPr>
        <p:spPr bwMode="auto">
          <a:xfrm>
            <a:off x="374823" y="5667766"/>
            <a:ext cx="8015589" cy="76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dirty="0" smtClean="0"/>
              <a:t>Compared to 7DC, penalty to use 3DC is about 40% in </a:t>
            </a:r>
            <a:r>
              <a:rPr lang="en-US" sz="1600" b="0" dirty="0"/>
              <a:t>9 user </a:t>
            </a:r>
            <a:r>
              <a:rPr lang="en-US" sz="1600" b="0" dirty="0" smtClean="0"/>
              <a:t>case</a:t>
            </a:r>
          </a:p>
          <a:p>
            <a:r>
              <a:rPr lang="en-US" sz="1600" b="0" dirty="0" smtClean="0"/>
              <a:t>Compared to 7DC, penalty to use 5DC is about 25% in </a:t>
            </a:r>
            <a:r>
              <a:rPr lang="en-US" sz="1600" b="0" dirty="0"/>
              <a:t>9 user case</a:t>
            </a:r>
          </a:p>
          <a:p>
            <a:endParaRPr lang="en-US" sz="1600" b="0" dirty="0" smtClean="0"/>
          </a:p>
          <a:p>
            <a:endParaRPr lang="en-US" sz="1600" b="0" dirty="0"/>
          </a:p>
        </p:txBody>
      </p:sp>
      <p:pic>
        <p:nvPicPr>
          <p:cNvPr id="19"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3455" y="1878073"/>
            <a:ext cx="5091545" cy="3818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72" y="1799874"/>
            <a:ext cx="5157189" cy="3867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4149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5</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8" name="Object 7"/>
          <p:cNvGraphicFramePr>
            <a:graphicFrameLocks noChangeAspect="1"/>
          </p:cNvGraphicFramePr>
          <p:nvPr>
            <p:extLst>
              <p:ext uri="{D42A27DB-BD31-4B8C-83A1-F6EECF244321}">
                <p14:modId xmlns:p14="http://schemas.microsoft.com/office/powerpoint/2010/main" val="1160315252"/>
              </p:ext>
            </p:extLst>
          </p:nvPr>
        </p:nvGraphicFramePr>
        <p:xfrm>
          <a:off x="1676400" y="1143000"/>
          <a:ext cx="6448425" cy="5345112"/>
        </p:xfrm>
        <a:graphic>
          <a:graphicData uri="http://schemas.openxmlformats.org/presentationml/2006/ole">
            <mc:AlternateContent xmlns:mc="http://schemas.openxmlformats.org/markup-compatibility/2006">
              <mc:Choice xmlns:v="urn:schemas-microsoft-com:vml" Requires="v">
                <p:oleObj spid="_x0000_s17602" name="Document" r:id="rId4" imgW="6472247" imgH="5384615" progId="Word.Document.12">
                  <p:embed/>
                </p:oleObj>
              </mc:Choice>
              <mc:Fallback>
                <p:oleObj name="Document" r:id="rId4" imgW="6472247" imgH="5384615" progId="Word.Document.12">
                  <p:embed/>
                  <p:pic>
                    <p:nvPicPr>
                      <p:cNvPr id="0" name=""/>
                      <p:cNvPicPr/>
                      <p:nvPr/>
                    </p:nvPicPr>
                    <p:blipFill>
                      <a:blip r:embed="rId5"/>
                      <a:stretch>
                        <a:fillRect/>
                      </a:stretch>
                    </p:blipFill>
                    <p:spPr>
                      <a:xfrm>
                        <a:off x="1676400" y="1143000"/>
                        <a:ext cx="6448425" cy="5345112"/>
                      </a:xfrm>
                      <a:prstGeom prst="rect">
                        <a:avLst/>
                      </a:prstGeom>
                    </p:spPr>
                  </p:pic>
                </p:oleObj>
              </mc:Fallback>
            </mc:AlternateContent>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0827364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09600"/>
          </a:xfrm>
        </p:spPr>
        <p:txBody>
          <a:bodyPr>
            <a:normAutofit/>
          </a:bodyPr>
          <a:lstStyle/>
          <a:p>
            <a:r>
              <a:rPr lang="en-US" altLang="ko-KR" dirty="0" smtClean="0"/>
              <a:t>Appendix-E: </a:t>
            </a:r>
            <a:r>
              <a:rPr lang="en-US" dirty="0" smtClean="0"/>
              <a:t>80MHz Mask</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50</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7" name="Title 1"/>
          <p:cNvSpPr>
            <a:spLocks noGrp="1"/>
          </p:cNvSpPr>
          <p:nvPr/>
        </p:nvSpPr>
        <p:spPr bwMode="auto">
          <a:xfrm>
            <a:off x="540328" y="1019566"/>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8" name="Content Placeholder 2"/>
          <p:cNvSpPr>
            <a:spLocks noGrp="1"/>
          </p:cNvSpPr>
          <p:nvPr/>
        </p:nvSpPr>
        <p:spPr bwMode="auto">
          <a:xfrm>
            <a:off x="297139" y="1296466"/>
            <a:ext cx="8015589" cy="83766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dirty="0" smtClean="0"/>
              <a:t>The </a:t>
            </a:r>
            <a:r>
              <a:rPr lang="en-US" sz="1600" b="0" dirty="0"/>
              <a:t>following plots show that </a:t>
            </a:r>
            <a:r>
              <a:rPr lang="en-US" sz="1600" b="0" dirty="0" smtClean="0"/>
              <a:t>11ax has lower OOBE than 11ac, and hence the </a:t>
            </a:r>
            <a:r>
              <a:rPr lang="en-US" sz="1600" b="0" dirty="0"/>
              <a:t>spectral mask is met </a:t>
            </a:r>
            <a:r>
              <a:rPr lang="en-US" sz="1600" b="0" dirty="0" smtClean="0"/>
              <a:t>even if only (6,5) </a:t>
            </a:r>
            <a:r>
              <a:rPr lang="en-US" sz="1600" b="0" dirty="0"/>
              <a:t>guard </a:t>
            </a:r>
            <a:r>
              <a:rPr lang="en-US" sz="1600" b="0" dirty="0" smtClean="0"/>
              <a:t>tones</a:t>
            </a:r>
            <a:r>
              <a:rPr lang="en-US" sz="1600" b="0" dirty="0"/>
              <a:t> </a:t>
            </a:r>
            <a:r>
              <a:rPr lang="en-US" sz="1600" b="0" dirty="0" smtClean="0"/>
              <a:t>are considered.</a:t>
            </a:r>
          </a:p>
          <a:p>
            <a:pPr lvl="1"/>
            <a:r>
              <a:rPr lang="en-US" sz="1200" dirty="0" smtClean="0"/>
              <a:t>The legend “edge 506” indicated the case of (6,5) guard tones</a:t>
            </a:r>
            <a:endParaRPr lang="en-US" sz="1200" b="0" dirty="0"/>
          </a:p>
          <a:p>
            <a:endParaRPr lang="en-US" sz="1600" b="0" dirty="0" smtClean="0"/>
          </a:p>
          <a:p>
            <a:endParaRPr lang="en-US" sz="1600" b="0" dirty="0"/>
          </a:p>
        </p:txBody>
      </p:sp>
      <p:pic>
        <p:nvPicPr>
          <p:cNvPr id="11"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476" y="2286000"/>
            <a:ext cx="4633750" cy="2998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9294" y="2291687"/>
            <a:ext cx="4899685" cy="3200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1615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414988" y="6523038"/>
            <a:ext cx="530225" cy="182562"/>
          </a:xfrm>
        </p:spPr>
        <p:txBody>
          <a:bodyPr/>
          <a:lstStyle/>
          <a:p>
            <a:pPr>
              <a:defRPr/>
            </a:pPr>
            <a:r>
              <a:rPr lang="en-US" dirty="0" smtClean="0"/>
              <a:t>Slide </a:t>
            </a:r>
            <a:fld id="{C1789BC7-C074-42CC-ADF8-5107DF6BD1C1}" type="slidenum">
              <a:rPr lang="en-US" smtClean="0"/>
              <a:pPr>
                <a:defRPr/>
              </a:pPr>
              <a:t>6</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112344085"/>
              </p:ext>
            </p:extLst>
          </p:nvPr>
        </p:nvGraphicFramePr>
        <p:xfrm>
          <a:off x="1213000" y="1143000"/>
          <a:ext cx="6458478" cy="1247774"/>
        </p:xfrm>
        <a:graphic>
          <a:graphicData uri="http://schemas.openxmlformats.org/presentationml/2006/ole">
            <mc:AlternateContent xmlns:mc="http://schemas.openxmlformats.org/markup-compatibility/2006">
              <mc:Choice xmlns:v="urn:schemas-microsoft-com:vml" Requires="v">
                <p:oleObj spid="_x0000_s18813" name="Document" r:id="rId4" imgW="6472247" imgH="1537946" progId="Word.Document.12">
                  <p:embed/>
                </p:oleObj>
              </mc:Choice>
              <mc:Fallback>
                <p:oleObj name="Document" r:id="rId4" imgW="6472247" imgH="1537946" progId="Word.Document.12">
                  <p:embed/>
                  <p:pic>
                    <p:nvPicPr>
                      <p:cNvPr id="0" name=""/>
                      <p:cNvPicPr/>
                      <p:nvPr/>
                    </p:nvPicPr>
                    <p:blipFill>
                      <a:blip r:embed="rId5"/>
                      <a:stretch>
                        <a:fillRect/>
                      </a:stretch>
                    </p:blipFill>
                    <p:spPr>
                      <a:xfrm>
                        <a:off x="1213000" y="1143000"/>
                        <a:ext cx="6458478" cy="1247774"/>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06774451"/>
              </p:ext>
            </p:extLst>
          </p:nvPr>
        </p:nvGraphicFramePr>
        <p:xfrm>
          <a:off x="1211263" y="1603375"/>
          <a:ext cx="6448425" cy="2541588"/>
        </p:xfrm>
        <a:graphic>
          <a:graphicData uri="http://schemas.openxmlformats.org/presentationml/2006/ole">
            <mc:AlternateContent xmlns:mc="http://schemas.openxmlformats.org/markup-compatibility/2006">
              <mc:Choice xmlns:v="urn:schemas-microsoft-com:vml" Requires="v">
                <p:oleObj spid="_x0000_s18814" name="Document" r:id="rId7" imgW="6472247" imgH="2561442" progId="Word.Document.12">
                  <p:embed/>
                </p:oleObj>
              </mc:Choice>
              <mc:Fallback>
                <p:oleObj name="Document" r:id="rId7" imgW="6472247" imgH="2561442" progId="Word.Document.12">
                  <p:embed/>
                  <p:pic>
                    <p:nvPicPr>
                      <p:cNvPr id="0" name=""/>
                      <p:cNvPicPr/>
                      <p:nvPr/>
                    </p:nvPicPr>
                    <p:blipFill>
                      <a:blip r:embed="rId8"/>
                      <a:stretch>
                        <a:fillRect/>
                      </a:stretch>
                    </p:blipFill>
                    <p:spPr>
                      <a:xfrm>
                        <a:off x="1211263" y="1603375"/>
                        <a:ext cx="6448425" cy="2541588"/>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78261204"/>
              </p:ext>
            </p:extLst>
          </p:nvPr>
        </p:nvGraphicFramePr>
        <p:xfrm>
          <a:off x="1214737" y="3962400"/>
          <a:ext cx="6446838" cy="2554287"/>
        </p:xfrm>
        <a:graphic>
          <a:graphicData uri="http://schemas.openxmlformats.org/presentationml/2006/ole">
            <mc:AlternateContent xmlns:mc="http://schemas.openxmlformats.org/markup-compatibility/2006">
              <mc:Choice xmlns:v="urn:schemas-microsoft-com:vml" Requires="v">
                <p:oleObj spid="_x0000_s18815" name="Document" r:id="rId10" imgW="6472247" imgH="2564686" progId="Word.Document.12">
                  <p:embed/>
                </p:oleObj>
              </mc:Choice>
              <mc:Fallback>
                <p:oleObj name="Document" r:id="rId10" imgW="6472247" imgH="2564686" progId="Word.Document.12">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14737" y="3962400"/>
                        <a:ext cx="6446838"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1" name="Straight Connector 20"/>
          <p:cNvCxnSpPr/>
          <p:nvPr/>
        </p:nvCxnSpPr>
        <p:spPr bwMode="auto">
          <a:xfrm>
            <a:off x="1213000" y="3962400"/>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5"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974616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7</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8" name="Object 7"/>
          <p:cNvGraphicFramePr>
            <a:graphicFrameLocks noChangeAspect="1"/>
          </p:cNvGraphicFramePr>
          <p:nvPr>
            <p:extLst>
              <p:ext uri="{D42A27DB-BD31-4B8C-83A1-F6EECF244321}">
                <p14:modId xmlns:p14="http://schemas.microsoft.com/office/powerpoint/2010/main" val="1600871339"/>
              </p:ext>
            </p:extLst>
          </p:nvPr>
        </p:nvGraphicFramePr>
        <p:xfrm>
          <a:off x="1068388" y="1222375"/>
          <a:ext cx="6376987" cy="5106988"/>
        </p:xfrm>
        <a:graphic>
          <a:graphicData uri="http://schemas.openxmlformats.org/presentationml/2006/ole">
            <mc:AlternateContent xmlns:mc="http://schemas.openxmlformats.org/markup-compatibility/2006">
              <mc:Choice xmlns:v="urn:schemas-microsoft-com:vml" Requires="v">
                <p:oleObj spid="_x0000_s20564" name="Document" r:id="rId4" imgW="6472247" imgH="5195346" progId="Word.Document.12">
                  <p:embed/>
                </p:oleObj>
              </mc:Choice>
              <mc:Fallback>
                <p:oleObj name="Document" r:id="rId4" imgW="6472247" imgH="5195346" progId="Word.Document.12">
                  <p:embed/>
                  <p:pic>
                    <p:nvPicPr>
                      <p:cNvPr id="0" name=""/>
                      <p:cNvPicPr/>
                      <p:nvPr/>
                    </p:nvPicPr>
                    <p:blipFill>
                      <a:blip r:embed="rId5"/>
                      <a:stretch>
                        <a:fillRect/>
                      </a:stretch>
                    </p:blipFill>
                    <p:spPr>
                      <a:xfrm>
                        <a:off x="1068388" y="1222375"/>
                        <a:ext cx="6376987" cy="5106988"/>
                      </a:xfrm>
                      <a:prstGeom prst="rect">
                        <a:avLst/>
                      </a:prstGeom>
                    </p:spPr>
                  </p:pic>
                </p:oleObj>
              </mc:Fallback>
            </mc:AlternateContent>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307727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t>Part-I</a:t>
            </a:r>
          </a:p>
          <a:p>
            <a:pPr lvl="1"/>
            <a:r>
              <a:rPr lang="en-US" altLang="ko-KR" sz="1400" dirty="0"/>
              <a:t>Motivation and background</a:t>
            </a:r>
          </a:p>
          <a:p>
            <a:pPr lvl="1"/>
            <a:r>
              <a:rPr lang="en-US" altLang="ko-KR" sz="1400" dirty="0" smtClean="0"/>
              <a:t>Granularity of OFDMA resource units </a:t>
            </a:r>
            <a:endParaRPr lang="en-US" altLang="ko-KR" sz="1400" dirty="0"/>
          </a:p>
          <a:p>
            <a:pPr lvl="1"/>
            <a:r>
              <a:rPr lang="en-US" altLang="ko-KR" sz="1400" dirty="0" smtClean="0"/>
              <a:t>Methodology </a:t>
            </a:r>
          </a:p>
          <a:p>
            <a:pPr lvl="1"/>
            <a:r>
              <a:rPr lang="en-US" altLang="ko-KR" sz="1400" dirty="0" smtClean="0"/>
              <a:t>The proposed OFDMA resource units</a:t>
            </a:r>
          </a:p>
          <a:p>
            <a:pPr lvl="1"/>
            <a:endParaRPr lang="en-US" altLang="ko-KR" sz="1400" dirty="0"/>
          </a:p>
          <a:p>
            <a:r>
              <a:rPr lang="en-US" altLang="ko-KR" sz="1600" dirty="0">
                <a:solidFill>
                  <a:schemeClr val="bg2">
                    <a:lumMod val="75000"/>
                  </a:schemeClr>
                </a:solidFill>
              </a:rPr>
              <a:t>Part-II</a:t>
            </a:r>
          </a:p>
          <a:p>
            <a:pPr lvl="1"/>
            <a:r>
              <a:rPr lang="en-US" altLang="ko-KR" sz="1400" dirty="0">
                <a:solidFill>
                  <a:schemeClr val="bg2">
                    <a:lumMod val="75000"/>
                  </a:schemeClr>
                </a:solidFill>
              </a:rPr>
              <a:t>Total usable </a:t>
            </a:r>
            <a:r>
              <a:rPr lang="en-US" altLang="ko-KR" sz="1400" dirty="0" smtClean="0">
                <a:solidFill>
                  <a:schemeClr val="bg2">
                    <a:lumMod val="75000"/>
                  </a:schemeClr>
                </a:solidFill>
              </a:rPr>
              <a:t>tones</a:t>
            </a:r>
          </a:p>
          <a:p>
            <a:pPr lvl="1"/>
            <a:r>
              <a:rPr lang="en-US" altLang="ko-KR" sz="1400" dirty="0" smtClean="0">
                <a:solidFill>
                  <a:schemeClr val="bg2">
                    <a:lumMod val="75000"/>
                  </a:schemeClr>
                </a:solidFill>
              </a:rPr>
              <a:t>The </a:t>
            </a:r>
            <a:r>
              <a:rPr lang="en-US" altLang="ko-KR" sz="1400" dirty="0">
                <a:solidFill>
                  <a:schemeClr val="bg2">
                    <a:lumMod val="75000"/>
                  </a:schemeClr>
                </a:solidFill>
              </a:rPr>
              <a:t>proposed OFDMA </a:t>
            </a:r>
            <a:r>
              <a:rPr lang="en-US" altLang="ko-KR" sz="1400" dirty="0" smtClean="0">
                <a:solidFill>
                  <a:schemeClr val="bg2">
                    <a:lumMod val="75000"/>
                  </a:schemeClr>
                </a:solidFill>
              </a:rPr>
              <a:t>structure and units</a:t>
            </a:r>
            <a:endParaRPr lang="en-US" altLang="ko-KR" sz="1400" dirty="0">
              <a:solidFill>
                <a:schemeClr val="bg2">
                  <a:lumMod val="75000"/>
                </a:schemeClr>
              </a:solidFill>
            </a:endParaRPr>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8</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191942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Motivation and Background</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Based on the target use cases for </a:t>
            </a:r>
            <a:r>
              <a:rPr lang="en-US" sz="1600" dirty="0" smtClean="0"/>
              <a:t>802.11ax, methods </a:t>
            </a:r>
            <a:r>
              <a:rPr lang="en-US" sz="1600" dirty="0"/>
              <a:t>to improve the PHY efficiency such as OFDMA techniques have been </a:t>
            </a:r>
            <a:r>
              <a:rPr lang="en-US" sz="1600" dirty="0" smtClean="0"/>
              <a:t>proposed</a:t>
            </a:r>
            <a:r>
              <a:rPr lang="en-US" sz="1600" dirty="0"/>
              <a:t> </a:t>
            </a:r>
            <a:r>
              <a:rPr lang="en-US" sz="1600" dirty="0" smtClean="0"/>
              <a:t>[1-3].</a:t>
            </a:r>
            <a:endParaRPr lang="en-US" sz="1400" dirty="0"/>
          </a:p>
          <a:p>
            <a:pPr lvl="1"/>
            <a:r>
              <a:rPr lang="en-US" sz="1400" dirty="0" smtClean="0"/>
              <a:t>Time </a:t>
            </a:r>
            <a:r>
              <a:rPr lang="en-US" sz="1400" dirty="0"/>
              <a:t>and space multiplexing </a:t>
            </a:r>
            <a:r>
              <a:rPr lang="en-US" sz="1400" dirty="0" smtClean="0"/>
              <a:t>have already been explored, with large number of users in dense network WLAN systems need to explore multiplexing in frequency dimension  </a:t>
            </a:r>
            <a:endParaRPr lang="en-US" sz="1400" dirty="0"/>
          </a:p>
          <a:p>
            <a:pPr lvl="1"/>
            <a:r>
              <a:rPr lang="en-US" sz="1400" dirty="0" smtClean="0"/>
              <a:t>OFDMA can alleviate </a:t>
            </a:r>
            <a:r>
              <a:rPr lang="en-US" sz="1400" dirty="0"/>
              <a:t>dense condition by maximizing user frequency </a:t>
            </a:r>
            <a:r>
              <a:rPr lang="en-US" sz="1400" dirty="0" smtClean="0"/>
              <a:t>selective multiplexing </a:t>
            </a:r>
            <a:r>
              <a:rPr lang="en-US" sz="1400" dirty="0"/>
              <a:t>gain </a:t>
            </a:r>
          </a:p>
          <a:p>
            <a:pPr lvl="2"/>
            <a:r>
              <a:rPr lang="en-US" sz="1200" dirty="0"/>
              <a:t>OFDMA can e</a:t>
            </a:r>
            <a:r>
              <a:rPr lang="en-US" sz="1200" dirty="0" smtClean="0"/>
              <a:t>xtract </a:t>
            </a:r>
            <a:r>
              <a:rPr lang="en-US" sz="1200" dirty="0"/>
              <a:t>scheduling gains/selection diversity by scheduling users not in outage</a:t>
            </a:r>
          </a:p>
          <a:p>
            <a:pPr lvl="2"/>
            <a:r>
              <a:rPr lang="en-US" sz="1200" dirty="0" smtClean="0"/>
              <a:t>Scheduling is easily </a:t>
            </a:r>
            <a:r>
              <a:rPr lang="en-US" sz="1200" dirty="0"/>
              <a:t>done at AP where channel state information is available for MU-MIMO </a:t>
            </a:r>
          </a:p>
          <a:p>
            <a:pPr lvl="1"/>
            <a:endParaRPr lang="en-US" sz="1400" dirty="0"/>
          </a:p>
          <a:p>
            <a:r>
              <a:rPr lang="en-US" sz="1600" dirty="0" smtClean="0"/>
              <a:t>Contributions to 802.11ax have demonstrated that the existence of short data frames, at a low duty cycle in the network is a major factor for capping overall system throughput because such short packets can not be aggregated, and hence system suffers from MAC inefficiency and larger preamble overhead </a:t>
            </a:r>
            <a:endParaRPr lang="en-US" sz="1400" dirty="0" smtClean="0"/>
          </a:p>
          <a:p>
            <a:pPr lvl="1"/>
            <a:r>
              <a:rPr lang="en-US" sz="1400" dirty="0" smtClean="0"/>
              <a:t>Benefits of use of </a:t>
            </a:r>
            <a:r>
              <a:rPr lang="en-US" sz="1400" dirty="0"/>
              <a:t>OFDMA in such </a:t>
            </a:r>
            <a:r>
              <a:rPr lang="en-US" sz="1400" dirty="0" smtClean="0"/>
              <a:t>scenarios was shown in [4]</a:t>
            </a:r>
          </a:p>
          <a:p>
            <a:endParaRPr lang="en-US" sz="1600" dirty="0" smtClean="0"/>
          </a:p>
          <a:p>
            <a:r>
              <a:rPr lang="en-US" sz="1600" dirty="0" smtClean="0"/>
              <a:t>The 11ax specification framework has already defined UL </a:t>
            </a:r>
            <a:r>
              <a:rPr lang="en-US" sz="1600" dirty="0"/>
              <a:t>and DL OFDMA </a:t>
            </a:r>
            <a:r>
              <a:rPr lang="en-US" sz="1600" dirty="0" smtClean="0"/>
              <a:t>as one of key 11ax MU features</a:t>
            </a:r>
            <a:endParaRPr lang="en-US" sz="1600" dirty="0"/>
          </a:p>
          <a:p>
            <a:endParaRPr lang="en-US" sz="1600" dirty="0"/>
          </a:p>
          <a:p>
            <a:pPr marL="457200" lvl="1" indent="0">
              <a:buNone/>
            </a:pP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9</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803104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101039</TotalTime>
  <Words>4947</Words>
  <Application>Microsoft Office PowerPoint</Application>
  <PresentationFormat>On-screen Show (4:3)</PresentationFormat>
  <Paragraphs>810</Paragraphs>
  <Slides>50</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50</vt:i4>
      </vt:variant>
    </vt:vector>
  </HeadingPairs>
  <TitlesOfParts>
    <vt:vector size="54" baseType="lpstr">
      <vt:lpstr>802-11-Submission</vt:lpstr>
      <vt:lpstr>Document</vt:lpstr>
      <vt:lpstr>Equation</vt:lpstr>
      <vt:lpstr>公式</vt:lpstr>
      <vt:lpstr>OFDMA Numerology and Structure</vt:lpstr>
      <vt:lpstr>PowerPoint Presentation</vt:lpstr>
      <vt:lpstr>PowerPoint Presentation</vt:lpstr>
      <vt:lpstr>PowerPoint Presentation</vt:lpstr>
      <vt:lpstr>PowerPoint Presentation</vt:lpstr>
      <vt:lpstr>PowerPoint Presentation</vt:lpstr>
      <vt:lpstr>PowerPoint Presentation</vt:lpstr>
      <vt:lpstr>Outline</vt:lpstr>
      <vt:lpstr>Motivation and Background</vt:lpstr>
      <vt:lpstr>Discussions on the Granularity of OFDMA</vt:lpstr>
      <vt:lpstr>Selection of the Smallest OFDMA Resource Unit</vt:lpstr>
      <vt:lpstr>Methodology (1/2)</vt:lpstr>
      <vt:lpstr>Methodology (2/2)</vt:lpstr>
      <vt:lpstr>The Proposed Resource Units in 20MHz BW</vt:lpstr>
      <vt:lpstr>Discussions on Choice of  Resource Units</vt:lpstr>
      <vt:lpstr>Outline</vt:lpstr>
      <vt:lpstr>Number of Nulls at DC (1/2)</vt:lpstr>
      <vt:lpstr>Number of Nulls at DC (2/2)</vt:lpstr>
      <vt:lpstr>Number of Guard Tones</vt:lpstr>
      <vt:lpstr>Summary of NON-OFDMA Usable Tones</vt:lpstr>
      <vt:lpstr>Summary of Total Number of OFDMA Usable Tones</vt:lpstr>
      <vt:lpstr>Analysis on location of resource units (1/3)</vt:lpstr>
      <vt:lpstr>Analysis on location of resource units (2/3)</vt:lpstr>
      <vt:lpstr>Analysis on location of resource units (3/3)</vt:lpstr>
      <vt:lpstr>The Proposed OFDMA Structure</vt:lpstr>
      <vt:lpstr>20 MHz BSS</vt:lpstr>
      <vt:lpstr>40 MHz BSS – Two replicas of 20MHz Design</vt:lpstr>
      <vt:lpstr>80 MHz BSS</vt:lpstr>
      <vt:lpstr>Fixed Position of Building Blocks</vt:lpstr>
      <vt:lpstr>Example 1: 16 OFDMA assignments in 80MHz BSS</vt:lpstr>
      <vt:lpstr>Example 2: 8 OFDMA assignments in 80MHz BSS</vt:lpstr>
      <vt:lpstr>New Terminology</vt:lpstr>
      <vt:lpstr>Straw Poll #1 </vt:lpstr>
      <vt:lpstr>Straw Poll #2 (1/4) </vt:lpstr>
      <vt:lpstr>Straw Poll #2 (2/4) </vt:lpstr>
      <vt:lpstr>Straw Poll #2 (3/4) </vt:lpstr>
      <vt:lpstr>Straw Poll #2 (4/4) </vt:lpstr>
      <vt:lpstr>References</vt:lpstr>
      <vt:lpstr>Appendix-A: Evaluation assumptions (1/2)</vt:lpstr>
      <vt:lpstr>Appendix-A: Evaluation assumptions (2/2)</vt:lpstr>
      <vt:lpstr>Appendix-B: Simulation studies for number of pilots for 102-data-tone unit (1/3)</vt:lpstr>
      <vt:lpstr>Appendix-B: OFDMA with 102 data tones (2/3) Simulation results for 11nD Channel</vt:lpstr>
      <vt:lpstr>Appendix-B: OFDMA with 102 data tones (3/3) Simulation results for UMi-NLoS</vt:lpstr>
      <vt:lpstr>Appendix-C: PER, Tone Erasure, AWGN</vt:lpstr>
      <vt:lpstr>Appendix-C: PER, Tone Erasure, D-NLOS</vt:lpstr>
      <vt:lpstr>Appendix-C: PER, Tone Erasure, UMi-NLOS</vt:lpstr>
      <vt:lpstr>Appendix-D: Simulation Studies (1/3) for the Number of DC Nulls in 20MHz OFDMA</vt:lpstr>
      <vt:lpstr>Appendix-D: Simulation Studies (2/3) for the Number of DC Nulls in 20MHz OFDMA 2.4GHz Band</vt:lpstr>
      <vt:lpstr>Appendix-D: Simulation Studies (3/3) for the Number of DC Nulls in 20MHz OFDMA 5GHz Band</vt:lpstr>
      <vt:lpstr>Appendix-E: 80MHz Mask</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256-FFT per 20MHz</dc:title>
  <dc:creator>Heejung Yu</dc:creator>
  <cp:lastModifiedBy>Azizi, Shahrnaz</cp:lastModifiedBy>
  <cp:revision>2031</cp:revision>
  <cp:lastPrinted>1998-02-10T13:28:06Z</cp:lastPrinted>
  <dcterms:created xsi:type="dcterms:W3CDTF">2007-05-21T21:00:37Z</dcterms:created>
  <dcterms:modified xsi:type="dcterms:W3CDTF">2015-05-13T15:57:08Z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