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wdp" ContentType="image/vnd.ms-photo"/>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10" r:id="rId2"/>
    <p:sldId id="311" r:id="rId3"/>
    <p:sldId id="312" r:id="rId4"/>
    <p:sldId id="313" r:id="rId5"/>
    <p:sldId id="323" r:id="rId6"/>
    <p:sldId id="286" r:id="rId7"/>
    <p:sldId id="345" r:id="rId8"/>
    <p:sldId id="320" r:id="rId9"/>
    <p:sldId id="321" r:id="rId10"/>
    <p:sldId id="352" r:id="rId11"/>
    <p:sldId id="348" r:id="rId12"/>
    <p:sldId id="349" r:id="rId13"/>
    <p:sldId id="350" r:id="rId14"/>
    <p:sldId id="303" r:id="rId15"/>
    <p:sldId id="324" r:id="rId16"/>
    <p:sldId id="325" r:id="rId17"/>
    <p:sldId id="326" r:id="rId18"/>
    <p:sldId id="276" r:id="rId19"/>
  </p:sldIdLst>
  <p:sldSz cx="9144000" cy="6858000" type="screen4x3"/>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081">
          <p15:clr>
            <a:srgbClr val="A4A3A4"/>
          </p15:clr>
        </p15:guide>
        <p15:guide id="4" pos="211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p:cViewPr varScale="1">
        <p:scale>
          <a:sx n="82" d="100"/>
          <a:sy n="82" d="100"/>
        </p:scale>
        <p:origin x="-918"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7" d="100"/>
          <a:sy n="87" d="100"/>
        </p:scale>
        <p:origin x="-3804" y="-84"/>
      </p:cViewPr>
      <p:guideLst>
        <p:guide orient="horz" pos="2880"/>
        <p:guide orient="horz" pos="3081"/>
        <p:guide pos="2160"/>
        <p:guide pos="211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971" cy="4959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148" y="0"/>
            <a:ext cx="2945971" cy="495902"/>
          </a:xfrm>
          <a:prstGeom prst="rect">
            <a:avLst/>
          </a:prstGeom>
        </p:spPr>
        <p:txBody>
          <a:bodyPr vert="horz" lIns="91440" tIns="45720" rIns="91440" bIns="45720" rtlCol="0"/>
          <a:lstStyle>
            <a:lvl1pPr algn="r">
              <a:defRPr sz="1200"/>
            </a:lvl1pPr>
          </a:lstStyle>
          <a:p>
            <a:r>
              <a:rPr lang="ru-RU" smtClean="0"/>
              <a:t>October 2014</a:t>
            </a:r>
            <a:endParaRPr lang="en-US"/>
          </a:p>
        </p:txBody>
      </p:sp>
      <p:sp>
        <p:nvSpPr>
          <p:cNvPr id="4" name="Footer Placeholder 3"/>
          <p:cNvSpPr>
            <a:spLocks noGrp="1"/>
          </p:cNvSpPr>
          <p:nvPr>
            <p:ph type="ftr" sz="quarter" idx="2"/>
          </p:nvPr>
        </p:nvSpPr>
        <p:spPr>
          <a:xfrm>
            <a:off x="0" y="9430625"/>
            <a:ext cx="2945971" cy="4959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148" y="9430625"/>
            <a:ext cx="2945971" cy="495902"/>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797675" cy="99282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529336" y="103597"/>
            <a:ext cx="627166" cy="22587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41173" y="103597"/>
            <a:ext cx="809247" cy="22587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ru-RU" smtClean="0"/>
              <a:t>October 2014</a:t>
            </a:r>
            <a:endParaRPr lang="en-US"/>
          </a:p>
        </p:txBody>
      </p:sp>
      <p:sp>
        <p:nvSpPr>
          <p:cNvPr id="2052" name="Rectangle 4"/>
          <p:cNvSpPr>
            <a:spLocks noGrp="1" noRot="1" noChangeAspect="1" noChangeArrowheads="1"/>
          </p:cNvSpPr>
          <p:nvPr>
            <p:ph type="sldImg"/>
          </p:nvPr>
        </p:nvSpPr>
        <p:spPr bwMode="auto">
          <a:xfrm>
            <a:off x="927100" y="750888"/>
            <a:ext cx="4941888" cy="37084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05735" y="4716163"/>
            <a:ext cx="4984651" cy="4466512"/>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252326" y="9612343"/>
            <a:ext cx="904177" cy="19360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Doe, Some Company</a:t>
            </a:r>
            <a:endParaRPr lang="en-US" dirty="0"/>
          </a:p>
        </p:txBody>
      </p:sp>
      <p:sp>
        <p:nvSpPr>
          <p:cNvPr id="2055" name="Rectangle 7"/>
          <p:cNvSpPr>
            <a:spLocks noGrp="1" noChangeArrowheads="1"/>
          </p:cNvSpPr>
          <p:nvPr>
            <p:ph type="sldNum"/>
          </p:nvPr>
        </p:nvSpPr>
        <p:spPr bwMode="auto">
          <a:xfrm>
            <a:off x="3159176" y="9612342"/>
            <a:ext cx="501111" cy="38891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08092" y="961234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09648" y="9610645"/>
            <a:ext cx="5378380" cy="1698"/>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34948" y="317582"/>
            <a:ext cx="5527780" cy="1698"/>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ru-RU" smtClean="0"/>
              <a:t>October 2014</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567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doc.: IEEE 802.11-yy/xxxxr0</a:t>
            </a:r>
            <a:endParaRPr lang="en-US" altLang="zh-TW" sz="1300" smtClean="0"/>
          </a:p>
        </p:txBody>
      </p:sp>
      <p:sp>
        <p:nvSpPr>
          <p:cNvPr id="59395"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Month Year</a:t>
            </a:r>
            <a:endParaRPr lang="en-US" altLang="zh-TW" sz="1300" smtClean="0"/>
          </a:p>
        </p:txBody>
      </p:sp>
      <p:sp>
        <p:nvSpPr>
          <p:cNvPr id="59396"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455613" defTabSz="931863">
              <a:defRPr sz="1200">
                <a:solidFill>
                  <a:schemeClr val="tx1"/>
                </a:solidFill>
                <a:latin typeface="Times New Roman" panose="02020603050405020304" pitchFamily="18" charset="0"/>
              </a:defRPr>
            </a:lvl5pPr>
            <a:lvl6pPr marL="912813" defTabSz="931863" eaLnBrk="0" fontAlgn="base" hangingPunct="0">
              <a:spcBef>
                <a:spcPct val="0"/>
              </a:spcBef>
              <a:spcAft>
                <a:spcPct val="0"/>
              </a:spcAft>
              <a:defRPr sz="1200">
                <a:solidFill>
                  <a:schemeClr val="tx1"/>
                </a:solidFill>
                <a:latin typeface="Times New Roman" panose="02020603050405020304" pitchFamily="18" charset="0"/>
              </a:defRPr>
            </a:lvl6pPr>
            <a:lvl7pPr marL="1370013" defTabSz="931863" eaLnBrk="0" fontAlgn="base" hangingPunct="0">
              <a:spcBef>
                <a:spcPct val="0"/>
              </a:spcBef>
              <a:spcAft>
                <a:spcPct val="0"/>
              </a:spcAft>
              <a:defRPr sz="1200">
                <a:solidFill>
                  <a:schemeClr val="tx1"/>
                </a:solidFill>
                <a:latin typeface="Times New Roman" panose="02020603050405020304" pitchFamily="18" charset="0"/>
              </a:defRPr>
            </a:lvl7pPr>
            <a:lvl8pPr marL="1827213" defTabSz="931863" eaLnBrk="0" fontAlgn="base" hangingPunct="0">
              <a:spcBef>
                <a:spcPct val="0"/>
              </a:spcBef>
              <a:spcAft>
                <a:spcPct val="0"/>
              </a:spcAft>
              <a:defRPr sz="1200">
                <a:solidFill>
                  <a:schemeClr val="tx1"/>
                </a:solidFill>
                <a:latin typeface="Times New Roman" panose="02020603050405020304" pitchFamily="18" charset="0"/>
              </a:defRPr>
            </a:lvl8pPr>
            <a:lvl9pPr marL="2284413" defTabSz="931863"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smtClean="0"/>
              <a:t>John Doe, Some Company</a:t>
            </a:r>
            <a:endParaRPr lang="en-US" altLang="zh-TW" smtClean="0"/>
          </a:p>
        </p:txBody>
      </p:sp>
      <p:sp>
        <p:nvSpPr>
          <p:cNvPr id="59397" name="Rectangle 7"/>
          <p:cNvSpPr>
            <a:spLocks noGrp="1" noChangeArrowheads="1"/>
          </p:cNvSpPr>
          <p:nvPr>
            <p:ph type="sldNum" sz="quarter" idx="5"/>
          </p:nvPr>
        </p:nvSpPr>
        <p:spPr>
          <a:xfrm>
            <a:off x="3449638" y="9294813"/>
            <a:ext cx="492125"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3CD79276-F7D9-4517-B82C-99E6644ADC86}" type="slidenum">
              <a:rPr lang="en-US" altLang="zh-TW"/>
              <a:pPr/>
              <a:t>14</a:t>
            </a:fld>
            <a:endParaRPr lang="en-US" altLang="zh-TW"/>
          </a:p>
        </p:txBody>
      </p:sp>
      <p:sp>
        <p:nvSpPr>
          <p:cNvPr id="59398" name="Rectangle 2"/>
          <p:cNvSpPr>
            <a:spLocks noGrp="1" noRot="1" noChangeAspect="1" noChangeArrowheads="1" noTextEdit="1"/>
          </p:cNvSpPr>
          <p:nvPr>
            <p:ph type="sldImg"/>
          </p:nvPr>
        </p:nvSpPr>
        <p:spPr>
          <a:xfrm>
            <a:off x="1255713" y="719138"/>
            <a:ext cx="4803775" cy="3602037"/>
          </a:xfrm>
          <a:ln/>
        </p:spPr>
      </p:sp>
      <p:sp>
        <p:nvSpPr>
          <p:cNvPr id="59399" name="Rectangle 3"/>
          <p:cNvSpPr>
            <a:spLocks noGrp="1" noChangeArrowheads="1"/>
          </p:cNvSpPr>
          <p:nvPr>
            <p:ph type="body" idx="1"/>
          </p:nvPr>
        </p:nvSpPr>
        <p:spPr>
          <a:xfrm>
            <a:off x="731838" y="4560888"/>
            <a:ext cx="5851525" cy="4321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2813"/>
            <a:endParaRPr lang="zh-TW" altLang="en-US" smtClean="0"/>
          </a:p>
        </p:txBody>
      </p:sp>
    </p:spTree>
    <p:extLst>
      <p:ext uri="{BB962C8B-B14F-4D97-AF65-F5344CB8AC3E}">
        <p14:creationId xmlns="" xmlns:p14="http://schemas.microsoft.com/office/powerpoint/2010/main" val="253996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kern="0" dirty="0" smtClean="0"/>
              <a:t>5G systems at mm-wave require SNR optimisation</a:t>
            </a:r>
            <a:r>
              <a:rPr lang="de-DE" sz="1200" kern="1200" baseline="0" dirty="0" smtClean="0"/>
              <a:t> </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and</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this</a:t>
            </a:r>
            <a:r>
              <a:rPr lang="de-DE" sz="1200" kern="1200" baseline="0" dirty="0" smtClean="0">
                <a:sym typeface="Wingdings" panose="05000000000000000000" pitchFamily="2" charset="2"/>
              </a:rPr>
              <a:t> will </a:t>
            </a:r>
            <a:r>
              <a:rPr lang="de-DE" sz="1200" kern="1200" baseline="0" dirty="0" err="1" smtClean="0">
                <a:sym typeface="Wingdings" panose="05000000000000000000" pitchFamily="2" charset="2"/>
              </a:rPr>
              <a:t>be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only</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done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with</a:t>
            </a:r>
            <a:r>
              <a:rPr lang="de-DE" sz="1200" kern="1200" baseline="0" dirty="0" smtClean="0">
                <a:sym typeface="Wingdings" panose="05000000000000000000" pitchFamily="2" charset="2"/>
              </a:rPr>
              <a:t> dual </a:t>
            </a:r>
            <a:r>
              <a:rPr lang="de-DE" sz="1200" kern="1200" baseline="0" dirty="0" err="1" smtClean="0">
                <a:sym typeface="Wingdings" panose="05000000000000000000" pitchFamily="2" charset="2"/>
              </a:rPr>
              <a:t>polarisation</a:t>
            </a:r>
            <a:endParaRPr lang="en-GB" sz="2400" kern="0" dirty="0" smtClean="0"/>
          </a:p>
        </p:txBody>
      </p:sp>
      <p:sp>
        <p:nvSpPr>
          <p:cNvPr id="4" name="Foliennummernplatzhalter 3"/>
          <p:cNvSpPr>
            <a:spLocks noGrp="1"/>
          </p:cNvSpPr>
          <p:nvPr>
            <p:ph type="sldNum" sz="quarter" idx="10"/>
          </p:nvPr>
        </p:nvSpPr>
        <p:spPr/>
        <p:txBody>
          <a:bodyPr/>
          <a:lstStyle/>
          <a:p>
            <a:pPr>
              <a:defRPr/>
            </a:pPr>
            <a:fld id="{FBA1A9E8-B5BE-4B89-A2F8-79968B7AA1F7}" type="slidenum">
              <a:rPr lang="de-DE" smtClean="0"/>
              <a:pPr>
                <a:defRPr/>
              </a:pPr>
              <a:t>15</a:t>
            </a:fld>
            <a:endParaRPr lang="de-DE"/>
          </a:p>
        </p:txBody>
      </p:sp>
    </p:spTree>
    <p:extLst>
      <p:ext uri="{BB962C8B-B14F-4D97-AF65-F5344CB8AC3E}">
        <p14:creationId xmlns="" xmlns:p14="http://schemas.microsoft.com/office/powerpoint/2010/main" val="306683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kern="0" dirty="0" smtClean="0"/>
              <a:t>5G systems at mm-wave require SNR optimisation</a:t>
            </a:r>
            <a:r>
              <a:rPr lang="de-DE" sz="1200" kern="1200" baseline="0" dirty="0" smtClean="0"/>
              <a:t> </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and</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this</a:t>
            </a:r>
            <a:r>
              <a:rPr lang="de-DE" sz="1200" kern="1200" baseline="0" dirty="0" smtClean="0">
                <a:sym typeface="Wingdings" panose="05000000000000000000" pitchFamily="2" charset="2"/>
              </a:rPr>
              <a:t> will </a:t>
            </a:r>
            <a:r>
              <a:rPr lang="de-DE" sz="1200" kern="1200" baseline="0" dirty="0" err="1" smtClean="0">
                <a:sym typeface="Wingdings" panose="05000000000000000000" pitchFamily="2" charset="2"/>
              </a:rPr>
              <a:t>be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only</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done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with</a:t>
            </a:r>
            <a:r>
              <a:rPr lang="de-DE" sz="1200" kern="1200" baseline="0" dirty="0" smtClean="0">
                <a:sym typeface="Wingdings" panose="05000000000000000000" pitchFamily="2" charset="2"/>
              </a:rPr>
              <a:t> dual </a:t>
            </a:r>
            <a:r>
              <a:rPr lang="de-DE" sz="1200" kern="1200" baseline="0" dirty="0" err="1" smtClean="0">
                <a:sym typeface="Wingdings" panose="05000000000000000000" pitchFamily="2" charset="2"/>
              </a:rPr>
              <a:t>polarisation</a:t>
            </a:r>
            <a:endParaRPr lang="en-GB" sz="2400" kern="0" dirty="0" smtClean="0"/>
          </a:p>
        </p:txBody>
      </p:sp>
      <p:sp>
        <p:nvSpPr>
          <p:cNvPr id="4" name="Foliennummernplatzhalter 3"/>
          <p:cNvSpPr>
            <a:spLocks noGrp="1"/>
          </p:cNvSpPr>
          <p:nvPr>
            <p:ph type="sldNum" sz="quarter" idx="10"/>
          </p:nvPr>
        </p:nvSpPr>
        <p:spPr/>
        <p:txBody>
          <a:bodyPr/>
          <a:lstStyle/>
          <a:p>
            <a:pPr>
              <a:defRPr/>
            </a:pPr>
            <a:fld id="{FBA1A9E8-B5BE-4B89-A2F8-79968B7AA1F7}" type="slidenum">
              <a:rPr lang="de-DE" smtClean="0"/>
              <a:pPr>
                <a:defRPr/>
              </a:pPr>
              <a:t>16</a:t>
            </a:fld>
            <a:endParaRPr lang="de-DE"/>
          </a:p>
        </p:txBody>
      </p:sp>
    </p:spTree>
    <p:extLst>
      <p:ext uri="{BB962C8B-B14F-4D97-AF65-F5344CB8AC3E}">
        <p14:creationId xmlns="" xmlns:p14="http://schemas.microsoft.com/office/powerpoint/2010/main" val="3282463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kern="0" dirty="0" smtClean="0"/>
              <a:t>5G systems at mm-wave require SNR optimisation</a:t>
            </a:r>
            <a:r>
              <a:rPr lang="de-DE" sz="1200" kern="1200" baseline="0" dirty="0" smtClean="0"/>
              <a:t> </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and</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this</a:t>
            </a:r>
            <a:r>
              <a:rPr lang="de-DE" sz="1200" kern="1200" baseline="0" dirty="0" smtClean="0">
                <a:sym typeface="Wingdings" panose="05000000000000000000" pitchFamily="2" charset="2"/>
              </a:rPr>
              <a:t> will </a:t>
            </a:r>
            <a:r>
              <a:rPr lang="de-DE" sz="1200" kern="1200" baseline="0" dirty="0" err="1" smtClean="0">
                <a:sym typeface="Wingdings" panose="05000000000000000000" pitchFamily="2" charset="2"/>
              </a:rPr>
              <a:t>be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only</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done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with</a:t>
            </a:r>
            <a:r>
              <a:rPr lang="de-DE" sz="1200" kern="1200" baseline="0" dirty="0" smtClean="0">
                <a:sym typeface="Wingdings" panose="05000000000000000000" pitchFamily="2" charset="2"/>
              </a:rPr>
              <a:t> dual </a:t>
            </a:r>
            <a:r>
              <a:rPr lang="de-DE" sz="1200" kern="1200" baseline="0" dirty="0" err="1" smtClean="0">
                <a:sym typeface="Wingdings" panose="05000000000000000000" pitchFamily="2" charset="2"/>
              </a:rPr>
              <a:t>polarisation</a:t>
            </a:r>
            <a:endParaRPr lang="en-GB" sz="2400" kern="0" dirty="0" smtClean="0"/>
          </a:p>
        </p:txBody>
      </p:sp>
      <p:sp>
        <p:nvSpPr>
          <p:cNvPr id="4" name="Foliennummernplatzhalter 3"/>
          <p:cNvSpPr>
            <a:spLocks noGrp="1"/>
          </p:cNvSpPr>
          <p:nvPr>
            <p:ph type="sldNum" sz="quarter" idx="10"/>
          </p:nvPr>
        </p:nvSpPr>
        <p:spPr/>
        <p:txBody>
          <a:bodyPr/>
          <a:lstStyle/>
          <a:p>
            <a:pPr>
              <a:defRPr/>
            </a:pPr>
            <a:fld id="{FBA1A9E8-B5BE-4B89-A2F8-79968B7AA1F7}" type="slidenum">
              <a:rPr lang="de-DE" smtClean="0"/>
              <a:pPr>
                <a:defRPr/>
              </a:pPr>
              <a:t>17</a:t>
            </a:fld>
            <a:endParaRPr lang="de-DE"/>
          </a:p>
        </p:txBody>
      </p:sp>
    </p:spTree>
    <p:extLst>
      <p:ext uri="{BB962C8B-B14F-4D97-AF65-F5344CB8AC3E}">
        <p14:creationId xmlns="" xmlns:p14="http://schemas.microsoft.com/office/powerpoint/2010/main" val="71914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kern="0" dirty="0" smtClean="0"/>
              <a:t>5G systems at mm-wave require SNR optimisation</a:t>
            </a:r>
            <a:r>
              <a:rPr lang="de-DE" sz="1200" kern="1200" baseline="0" dirty="0" smtClean="0"/>
              <a:t> </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and</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this</a:t>
            </a:r>
            <a:r>
              <a:rPr lang="de-DE" sz="1200" kern="1200" baseline="0" dirty="0" smtClean="0">
                <a:sym typeface="Wingdings" panose="05000000000000000000" pitchFamily="2" charset="2"/>
              </a:rPr>
              <a:t> will </a:t>
            </a:r>
            <a:r>
              <a:rPr lang="de-DE" sz="1200" kern="1200" baseline="0" dirty="0" err="1" smtClean="0">
                <a:sym typeface="Wingdings" panose="05000000000000000000" pitchFamily="2" charset="2"/>
              </a:rPr>
              <a:t>be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only</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done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with</a:t>
            </a:r>
            <a:r>
              <a:rPr lang="de-DE" sz="1200" kern="1200" baseline="0" dirty="0" smtClean="0">
                <a:sym typeface="Wingdings" panose="05000000000000000000" pitchFamily="2" charset="2"/>
              </a:rPr>
              <a:t> dual </a:t>
            </a:r>
            <a:r>
              <a:rPr lang="de-DE" sz="1200" kern="1200" baseline="0" dirty="0" err="1" smtClean="0">
                <a:sym typeface="Wingdings" panose="05000000000000000000" pitchFamily="2" charset="2"/>
              </a:rPr>
              <a:t>polarisation</a:t>
            </a:r>
            <a:endParaRPr lang="en-GB" sz="2400" kern="0" dirty="0" smtClean="0"/>
          </a:p>
        </p:txBody>
      </p:sp>
      <p:sp>
        <p:nvSpPr>
          <p:cNvPr id="4" name="Foliennummernplatzhalter 3"/>
          <p:cNvSpPr>
            <a:spLocks noGrp="1"/>
          </p:cNvSpPr>
          <p:nvPr>
            <p:ph type="sldNum" sz="quarter" idx="10"/>
          </p:nvPr>
        </p:nvSpPr>
        <p:spPr/>
        <p:txBody>
          <a:bodyPr/>
          <a:lstStyle/>
          <a:p>
            <a:pPr>
              <a:defRPr/>
            </a:pPr>
            <a:fld id="{FBA1A9E8-B5BE-4B89-A2F8-79968B7AA1F7}" type="slidenum">
              <a:rPr lang="de-DE" smtClean="0"/>
              <a:pPr>
                <a:defRPr/>
              </a:pPr>
              <a:t>18</a:t>
            </a:fld>
            <a:endParaRPr lang="de-DE"/>
          </a:p>
        </p:txBody>
      </p:sp>
    </p:spTree>
    <p:extLst>
      <p:ext uri="{BB962C8B-B14F-4D97-AF65-F5344CB8AC3E}">
        <p14:creationId xmlns="" xmlns:p14="http://schemas.microsoft.com/office/powerpoint/2010/main" val="209953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ru-RU" smtClean="0"/>
              <a:t>October 2014</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406999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kern="0" dirty="0" smtClean="0"/>
              <a:t>5G systems at mm-wave require SNR optimisation</a:t>
            </a:r>
            <a:r>
              <a:rPr lang="de-DE" sz="1200" kern="1200" baseline="0" dirty="0" smtClean="0"/>
              <a:t> </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and</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this</a:t>
            </a:r>
            <a:r>
              <a:rPr lang="de-DE" sz="1200" kern="1200" baseline="0" dirty="0" smtClean="0">
                <a:sym typeface="Wingdings" panose="05000000000000000000" pitchFamily="2" charset="2"/>
              </a:rPr>
              <a:t> will </a:t>
            </a:r>
            <a:r>
              <a:rPr lang="de-DE" sz="1200" kern="1200" baseline="0" dirty="0" err="1" smtClean="0">
                <a:sym typeface="Wingdings" panose="05000000000000000000" pitchFamily="2" charset="2"/>
              </a:rPr>
              <a:t>be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only</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done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with</a:t>
            </a:r>
            <a:r>
              <a:rPr lang="de-DE" sz="1200" kern="1200" baseline="0" dirty="0" smtClean="0">
                <a:sym typeface="Wingdings" panose="05000000000000000000" pitchFamily="2" charset="2"/>
              </a:rPr>
              <a:t> dual </a:t>
            </a:r>
            <a:r>
              <a:rPr lang="de-DE" sz="1200" kern="1200" baseline="0" dirty="0" err="1" smtClean="0">
                <a:sym typeface="Wingdings" panose="05000000000000000000" pitchFamily="2" charset="2"/>
              </a:rPr>
              <a:t>polarisation</a:t>
            </a:r>
            <a:endParaRPr lang="en-GB" sz="2400" kern="0" dirty="0" smtClean="0"/>
          </a:p>
        </p:txBody>
      </p:sp>
      <p:sp>
        <p:nvSpPr>
          <p:cNvPr id="4" name="Foliennummernplatzhalter 3"/>
          <p:cNvSpPr>
            <a:spLocks noGrp="1"/>
          </p:cNvSpPr>
          <p:nvPr>
            <p:ph type="sldNum" sz="quarter" idx="10"/>
          </p:nvPr>
        </p:nvSpPr>
        <p:spPr/>
        <p:txBody>
          <a:bodyPr/>
          <a:lstStyle/>
          <a:p>
            <a:pPr>
              <a:defRPr/>
            </a:pPr>
            <a:fld id="{FBA1A9E8-B5BE-4B89-A2F8-79968B7AA1F7}" type="slidenum">
              <a:rPr lang="de-DE" smtClean="0"/>
              <a:pPr>
                <a:defRPr/>
              </a:pPr>
              <a:t>5</a:t>
            </a:fld>
            <a:endParaRPr lang="de-DE"/>
          </a:p>
        </p:txBody>
      </p:sp>
    </p:spTree>
    <p:extLst>
      <p:ext uri="{BB962C8B-B14F-4D97-AF65-F5344CB8AC3E}">
        <p14:creationId xmlns="" xmlns:p14="http://schemas.microsoft.com/office/powerpoint/2010/main" val="15065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doc.: IEEE 802.11-yy/xxxxr0</a:t>
            </a:r>
            <a:endParaRPr lang="en-US" altLang="zh-TW" sz="1300" smtClean="0"/>
          </a:p>
        </p:txBody>
      </p:sp>
      <p:sp>
        <p:nvSpPr>
          <p:cNvPr id="41987"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Month Year</a:t>
            </a:r>
            <a:endParaRPr lang="en-US" altLang="zh-TW" sz="1300" smtClean="0"/>
          </a:p>
        </p:txBody>
      </p:sp>
      <p:sp>
        <p:nvSpPr>
          <p:cNvPr id="41988"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455613" defTabSz="931863">
              <a:defRPr sz="1200">
                <a:solidFill>
                  <a:schemeClr val="tx1"/>
                </a:solidFill>
                <a:latin typeface="Times New Roman" panose="02020603050405020304" pitchFamily="18" charset="0"/>
              </a:defRPr>
            </a:lvl5pPr>
            <a:lvl6pPr marL="912813" defTabSz="931863" eaLnBrk="0" fontAlgn="base" hangingPunct="0">
              <a:spcBef>
                <a:spcPct val="0"/>
              </a:spcBef>
              <a:spcAft>
                <a:spcPct val="0"/>
              </a:spcAft>
              <a:defRPr sz="1200">
                <a:solidFill>
                  <a:schemeClr val="tx1"/>
                </a:solidFill>
                <a:latin typeface="Times New Roman" panose="02020603050405020304" pitchFamily="18" charset="0"/>
              </a:defRPr>
            </a:lvl6pPr>
            <a:lvl7pPr marL="1370013" defTabSz="931863" eaLnBrk="0" fontAlgn="base" hangingPunct="0">
              <a:spcBef>
                <a:spcPct val="0"/>
              </a:spcBef>
              <a:spcAft>
                <a:spcPct val="0"/>
              </a:spcAft>
              <a:defRPr sz="1200">
                <a:solidFill>
                  <a:schemeClr val="tx1"/>
                </a:solidFill>
                <a:latin typeface="Times New Roman" panose="02020603050405020304" pitchFamily="18" charset="0"/>
              </a:defRPr>
            </a:lvl7pPr>
            <a:lvl8pPr marL="1827213" defTabSz="931863" eaLnBrk="0" fontAlgn="base" hangingPunct="0">
              <a:spcBef>
                <a:spcPct val="0"/>
              </a:spcBef>
              <a:spcAft>
                <a:spcPct val="0"/>
              </a:spcAft>
              <a:defRPr sz="1200">
                <a:solidFill>
                  <a:schemeClr val="tx1"/>
                </a:solidFill>
                <a:latin typeface="Times New Roman" panose="02020603050405020304" pitchFamily="18" charset="0"/>
              </a:defRPr>
            </a:lvl8pPr>
            <a:lvl9pPr marL="2284413" defTabSz="931863"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smtClean="0"/>
              <a:t>John Doe, Some Company</a:t>
            </a:r>
            <a:endParaRPr lang="en-US" altLang="zh-TW" smtClean="0"/>
          </a:p>
        </p:txBody>
      </p:sp>
      <p:sp>
        <p:nvSpPr>
          <p:cNvPr id="41989" name="Rectangle 7"/>
          <p:cNvSpPr>
            <a:spLocks noGrp="1" noChangeArrowheads="1"/>
          </p:cNvSpPr>
          <p:nvPr>
            <p:ph type="sldNum" sz="quarter" idx="5"/>
          </p:nvPr>
        </p:nvSpPr>
        <p:spPr>
          <a:xfrm>
            <a:off x="3525838" y="9294813"/>
            <a:ext cx="415925"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6</a:t>
            </a:fld>
            <a:endParaRPr lang="en-US" altLang="zh-TW"/>
          </a:p>
        </p:txBody>
      </p:sp>
      <p:sp>
        <p:nvSpPr>
          <p:cNvPr id="41990" name="Rectangle 2"/>
          <p:cNvSpPr>
            <a:spLocks noGrp="1" noRot="1" noChangeAspect="1" noChangeArrowheads="1" noTextEdit="1"/>
          </p:cNvSpPr>
          <p:nvPr>
            <p:ph type="sldImg"/>
          </p:nvPr>
        </p:nvSpPr>
        <p:spPr>
          <a:xfrm>
            <a:off x="1255713" y="719138"/>
            <a:ext cx="4803775" cy="3602037"/>
          </a:xfrm>
          <a:ln/>
        </p:spPr>
      </p:sp>
      <p:sp>
        <p:nvSpPr>
          <p:cNvPr id="41991" name="Rectangle 3"/>
          <p:cNvSpPr>
            <a:spLocks noGrp="1" noChangeArrowheads="1"/>
          </p:cNvSpPr>
          <p:nvPr>
            <p:ph type="body" idx="1"/>
          </p:nvPr>
        </p:nvSpPr>
        <p:spPr>
          <a:xfrm>
            <a:off x="731838" y="4560888"/>
            <a:ext cx="5851525" cy="4321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2813"/>
            <a:endParaRPr lang="zh-TW" altLang="en-US" smtClean="0"/>
          </a:p>
        </p:txBody>
      </p:sp>
    </p:spTree>
    <p:extLst>
      <p:ext uri="{BB962C8B-B14F-4D97-AF65-F5344CB8AC3E}">
        <p14:creationId xmlns="" xmlns:p14="http://schemas.microsoft.com/office/powerpoint/2010/main" val="62534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kern="0" dirty="0" smtClean="0"/>
              <a:t>5G systems at mm-wave require SNR optimisation</a:t>
            </a:r>
            <a:r>
              <a:rPr lang="de-DE" sz="1200" kern="1200" baseline="0" dirty="0" smtClean="0"/>
              <a:t> </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and</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this</a:t>
            </a:r>
            <a:r>
              <a:rPr lang="de-DE" sz="1200" kern="1200" baseline="0" dirty="0" smtClean="0">
                <a:sym typeface="Wingdings" panose="05000000000000000000" pitchFamily="2" charset="2"/>
              </a:rPr>
              <a:t> will </a:t>
            </a:r>
            <a:r>
              <a:rPr lang="de-DE" sz="1200" kern="1200" baseline="0" dirty="0" err="1" smtClean="0">
                <a:sym typeface="Wingdings" panose="05000000000000000000" pitchFamily="2" charset="2"/>
              </a:rPr>
              <a:t>be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only</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done</a:t>
            </a:r>
            <a:r>
              <a:rPr lang="de-DE" sz="1200" kern="1200" baseline="0" dirty="0" smtClean="0">
                <a:sym typeface="Wingdings" panose="05000000000000000000" pitchFamily="2" charset="2"/>
              </a:rPr>
              <a:t> </a:t>
            </a:r>
            <a:r>
              <a:rPr lang="de-DE" sz="1200" kern="1200" baseline="0" dirty="0" err="1" smtClean="0">
                <a:sym typeface="Wingdings" panose="05000000000000000000" pitchFamily="2" charset="2"/>
              </a:rPr>
              <a:t>with</a:t>
            </a:r>
            <a:r>
              <a:rPr lang="de-DE" sz="1200" kern="1200" baseline="0" dirty="0" smtClean="0">
                <a:sym typeface="Wingdings" panose="05000000000000000000" pitchFamily="2" charset="2"/>
              </a:rPr>
              <a:t> dual </a:t>
            </a:r>
            <a:r>
              <a:rPr lang="de-DE" sz="1200" kern="1200" baseline="0" dirty="0" err="1" smtClean="0">
                <a:sym typeface="Wingdings" panose="05000000000000000000" pitchFamily="2" charset="2"/>
              </a:rPr>
              <a:t>polarisation</a:t>
            </a:r>
            <a:endParaRPr lang="en-GB" sz="2400" kern="0" dirty="0" smtClean="0"/>
          </a:p>
        </p:txBody>
      </p:sp>
      <p:sp>
        <p:nvSpPr>
          <p:cNvPr id="4" name="Foliennummernplatzhalter 3"/>
          <p:cNvSpPr>
            <a:spLocks noGrp="1"/>
          </p:cNvSpPr>
          <p:nvPr>
            <p:ph type="sldNum" sz="quarter" idx="10"/>
          </p:nvPr>
        </p:nvSpPr>
        <p:spPr/>
        <p:txBody>
          <a:bodyPr/>
          <a:lstStyle/>
          <a:p>
            <a:pPr>
              <a:defRPr/>
            </a:pPr>
            <a:fld id="{FBA1A9E8-B5BE-4B89-A2F8-79968B7AA1F7}" type="slidenum">
              <a:rPr lang="de-DE" smtClean="0"/>
              <a:pPr>
                <a:defRPr/>
              </a:pPr>
              <a:t>7</a:t>
            </a:fld>
            <a:endParaRPr lang="de-DE"/>
          </a:p>
        </p:txBody>
      </p:sp>
    </p:spTree>
    <p:extLst>
      <p:ext uri="{BB962C8B-B14F-4D97-AF65-F5344CB8AC3E}">
        <p14:creationId xmlns="" xmlns:p14="http://schemas.microsoft.com/office/powerpoint/2010/main" val="51827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wurden nur </a:t>
            </a:r>
            <a:r>
              <a:rPr lang="de-DE" dirty="0" err="1" smtClean="0"/>
              <a:t>multipath</a:t>
            </a:r>
            <a:r>
              <a:rPr lang="de-DE" baseline="0" dirty="0" smtClean="0"/>
              <a:t> aus den </a:t>
            </a:r>
            <a:r>
              <a:rPr lang="de-DE" dirty="0" smtClean="0"/>
              <a:t>dominanten berücksichtigt</a:t>
            </a:r>
            <a:r>
              <a:rPr lang="de-DE" baseline="0" dirty="0" smtClean="0"/>
              <a:t> </a:t>
            </a:r>
            <a:endParaRPr lang="de-DE" dirty="0"/>
          </a:p>
        </p:txBody>
      </p:sp>
      <p:sp>
        <p:nvSpPr>
          <p:cNvPr id="4" name="Foliennummernplatzhalter 3"/>
          <p:cNvSpPr>
            <a:spLocks noGrp="1"/>
          </p:cNvSpPr>
          <p:nvPr>
            <p:ph type="sldNum" sz="quarter" idx="10"/>
          </p:nvPr>
        </p:nvSpPr>
        <p:spPr/>
        <p:txBody>
          <a:bodyPr/>
          <a:lstStyle/>
          <a:p>
            <a:pPr>
              <a:defRPr/>
            </a:pPr>
            <a:fld id="{6D657C6E-B2B8-4DA1-B533-3545FE5C5AAB}" type="slidenum">
              <a:rPr lang="de-DE" smtClean="0"/>
              <a:pPr>
                <a:defRPr/>
              </a:pPr>
              <a:t>8</a:t>
            </a:fld>
            <a:endParaRPr lang="de-DE"/>
          </a:p>
        </p:txBody>
      </p:sp>
    </p:spTree>
    <p:extLst>
      <p:ext uri="{BB962C8B-B14F-4D97-AF65-F5344CB8AC3E}">
        <p14:creationId xmlns="" xmlns:p14="http://schemas.microsoft.com/office/powerpoint/2010/main" val="75336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doc.: IEEE 802.11-yy/xxxxr0</a:t>
            </a:r>
            <a:endParaRPr lang="en-US" altLang="zh-TW" sz="1300" smtClean="0"/>
          </a:p>
        </p:txBody>
      </p:sp>
      <p:sp>
        <p:nvSpPr>
          <p:cNvPr id="41987"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smtClean="0"/>
              <a:t>Month Year</a:t>
            </a:r>
            <a:endParaRPr lang="en-US" altLang="zh-TW" sz="1300" smtClean="0"/>
          </a:p>
        </p:txBody>
      </p:sp>
      <p:sp>
        <p:nvSpPr>
          <p:cNvPr id="41988"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455613" defTabSz="931863">
              <a:defRPr sz="1200">
                <a:solidFill>
                  <a:schemeClr val="tx1"/>
                </a:solidFill>
                <a:latin typeface="Times New Roman" panose="02020603050405020304" pitchFamily="18" charset="0"/>
              </a:defRPr>
            </a:lvl5pPr>
            <a:lvl6pPr marL="912813" defTabSz="931863" eaLnBrk="0" fontAlgn="base" hangingPunct="0">
              <a:spcBef>
                <a:spcPct val="0"/>
              </a:spcBef>
              <a:spcAft>
                <a:spcPct val="0"/>
              </a:spcAft>
              <a:defRPr sz="1200">
                <a:solidFill>
                  <a:schemeClr val="tx1"/>
                </a:solidFill>
                <a:latin typeface="Times New Roman" panose="02020603050405020304" pitchFamily="18" charset="0"/>
              </a:defRPr>
            </a:lvl6pPr>
            <a:lvl7pPr marL="1370013" defTabSz="931863" eaLnBrk="0" fontAlgn="base" hangingPunct="0">
              <a:spcBef>
                <a:spcPct val="0"/>
              </a:spcBef>
              <a:spcAft>
                <a:spcPct val="0"/>
              </a:spcAft>
              <a:defRPr sz="1200">
                <a:solidFill>
                  <a:schemeClr val="tx1"/>
                </a:solidFill>
                <a:latin typeface="Times New Roman" panose="02020603050405020304" pitchFamily="18" charset="0"/>
              </a:defRPr>
            </a:lvl7pPr>
            <a:lvl8pPr marL="1827213" defTabSz="931863" eaLnBrk="0" fontAlgn="base" hangingPunct="0">
              <a:spcBef>
                <a:spcPct val="0"/>
              </a:spcBef>
              <a:spcAft>
                <a:spcPct val="0"/>
              </a:spcAft>
              <a:defRPr sz="1200">
                <a:solidFill>
                  <a:schemeClr val="tx1"/>
                </a:solidFill>
                <a:latin typeface="Times New Roman" panose="02020603050405020304" pitchFamily="18" charset="0"/>
              </a:defRPr>
            </a:lvl8pPr>
            <a:lvl9pPr marL="2284413" defTabSz="931863"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smtClean="0"/>
              <a:t>John Doe, Some Company</a:t>
            </a:r>
            <a:endParaRPr lang="en-US" altLang="zh-TW" smtClean="0"/>
          </a:p>
        </p:txBody>
      </p:sp>
      <p:sp>
        <p:nvSpPr>
          <p:cNvPr id="41989" name="Rectangle 7"/>
          <p:cNvSpPr>
            <a:spLocks noGrp="1" noChangeArrowheads="1"/>
          </p:cNvSpPr>
          <p:nvPr>
            <p:ph type="sldNum" sz="quarter" idx="5"/>
          </p:nvPr>
        </p:nvSpPr>
        <p:spPr>
          <a:xfrm>
            <a:off x="3525838" y="9294813"/>
            <a:ext cx="415925"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Times New Roman" panose="02020603050405020304" pitchFamily="18" charset="0"/>
              </a:defRPr>
            </a:lvl1pPr>
            <a:lvl2pPr marL="742950" indent="-285750" defTabSz="931863">
              <a:defRPr sz="1200">
                <a:solidFill>
                  <a:schemeClr val="tx1"/>
                </a:solidFill>
                <a:latin typeface="Times New Roman" panose="02020603050405020304" pitchFamily="18" charset="0"/>
              </a:defRPr>
            </a:lvl2pPr>
            <a:lvl3pPr marL="1143000" indent="-228600" defTabSz="931863">
              <a:defRPr sz="1200">
                <a:solidFill>
                  <a:schemeClr val="tx1"/>
                </a:solidFill>
                <a:latin typeface="Times New Roman" panose="02020603050405020304" pitchFamily="18" charset="0"/>
              </a:defRPr>
            </a:lvl3pPr>
            <a:lvl4pPr marL="1600200" indent="-228600" defTabSz="931863">
              <a:defRPr sz="1200">
                <a:solidFill>
                  <a:schemeClr val="tx1"/>
                </a:solidFill>
                <a:latin typeface="Times New Roman" panose="02020603050405020304" pitchFamily="18" charset="0"/>
              </a:defRPr>
            </a:lvl4pPr>
            <a:lvl5pPr marL="2057400" indent="-228600" defTabSz="931863">
              <a:defRPr sz="1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10</a:t>
            </a:fld>
            <a:endParaRPr lang="en-US" altLang="zh-TW"/>
          </a:p>
        </p:txBody>
      </p:sp>
      <p:sp>
        <p:nvSpPr>
          <p:cNvPr id="41990" name="Rectangle 2"/>
          <p:cNvSpPr>
            <a:spLocks noGrp="1" noRot="1" noChangeAspect="1" noChangeArrowheads="1" noTextEdit="1"/>
          </p:cNvSpPr>
          <p:nvPr>
            <p:ph type="sldImg"/>
          </p:nvPr>
        </p:nvSpPr>
        <p:spPr>
          <a:xfrm>
            <a:off x="1255713" y="719138"/>
            <a:ext cx="4803775" cy="3602037"/>
          </a:xfrm>
          <a:ln/>
        </p:spPr>
      </p:sp>
      <p:sp>
        <p:nvSpPr>
          <p:cNvPr id="41991" name="Rectangle 3"/>
          <p:cNvSpPr>
            <a:spLocks noGrp="1" noChangeArrowheads="1"/>
          </p:cNvSpPr>
          <p:nvPr>
            <p:ph type="body" idx="1"/>
          </p:nvPr>
        </p:nvSpPr>
        <p:spPr>
          <a:xfrm>
            <a:off x="731838" y="4560888"/>
            <a:ext cx="5851525" cy="43211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2813"/>
            <a:endParaRPr lang="zh-TW" altLang="en-US" smtClean="0"/>
          </a:p>
        </p:txBody>
      </p:sp>
    </p:spTree>
    <p:extLst>
      <p:ext uri="{BB962C8B-B14F-4D97-AF65-F5344CB8AC3E}">
        <p14:creationId xmlns="" xmlns:p14="http://schemas.microsoft.com/office/powerpoint/2010/main" val="161456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8676" name="Foliennummernplatzhalt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D2AB943-091C-4362-8644-4A8AFE000F18}" type="slidenum">
              <a:rPr lang="de-DE" altLang="en-US" sz="1200"/>
              <a:pPr/>
              <a:t>12</a:t>
            </a:fld>
            <a:endParaRPr lang="de-DE" altLang="en-US" sz="1200"/>
          </a:p>
        </p:txBody>
      </p:sp>
    </p:spTree>
    <p:extLst>
      <p:ext uri="{BB962C8B-B14F-4D97-AF65-F5344CB8AC3E}">
        <p14:creationId xmlns="" xmlns:p14="http://schemas.microsoft.com/office/powerpoint/2010/main" val="147642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8676" name="Foliennummernplatzhalt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D2AB943-091C-4362-8644-4A8AFE000F18}" type="slidenum">
              <a:rPr lang="de-DE" altLang="en-US" sz="1200"/>
              <a:pPr/>
              <a:t>13</a:t>
            </a:fld>
            <a:endParaRPr lang="de-DE" altLang="en-US" sz="1200"/>
          </a:p>
        </p:txBody>
      </p:sp>
    </p:spTree>
    <p:extLst>
      <p:ext uri="{BB962C8B-B14F-4D97-AF65-F5344CB8AC3E}">
        <p14:creationId xmlns="" xmlns:p14="http://schemas.microsoft.com/office/powerpoint/2010/main" val="140135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March. 2015</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2015</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2015</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March. 2015</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Rectangle 3"/>
          <p:cNvSpPr txBox="1">
            <a:spLocks noChangeArrowheads="1"/>
          </p:cNvSpPr>
          <p:nvPr userDrawn="1"/>
        </p:nvSpPr>
        <p:spPr bwMode="auto">
          <a:xfrm>
            <a:off x="755576" y="28673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March. 2015</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March. 2015</a:t>
            </a:r>
            <a:endParaRPr lang="en-GB"/>
          </a:p>
        </p:txBody>
      </p:sp>
      <p:sp>
        <p:nvSpPr>
          <p:cNvPr id="4" name="Footer Placeholder 3"/>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March. 2015</a:t>
            </a:r>
            <a:endParaRPr lang="en-GB"/>
          </a:p>
        </p:txBody>
      </p:sp>
      <p:sp>
        <p:nvSpPr>
          <p:cNvPr id="3" name="Footer Placeholder 2"/>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2015</a:t>
            </a:r>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2015</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2015</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802.11-15/0329r0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Channel Sounding for NG60</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2015-03-09</a:t>
            </a:r>
            <a:endParaRPr lang="en-GB" sz="2000" b="0" dirty="0"/>
          </a:p>
        </p:txBody>
      </p:sp>
      <p:graphicFrame>
        <p:nvGraphicFramePr>
          <p:cNvPr id="3075" name="Object 3"/>
          <p:cNvGraphicFramePr>
            <a:graphicFrameLocks noChangeAspect="1"/>
          </p:cNvGraphicFramePr>
          <p:nvPr>
            <p:extLst>
              <p:ext uri="{D42A27DB-BD31-4B8C-83A1-F6EECF244321}">
                <p14:modId xmlns="" xmlns:p14="http://schemas.microsoft.com/office/powerpoint/2010/main" val="1474528872"/>
              </p:ext>
            </p:extLst>
          </p:nvPr>
        </p:nvGraphicFramePr>
        <p:xfrm>
          <a:off x="487363" y="2225675"/>
          <a:ext cx="7772400" cy="3473450"/>
        </p:xfrm>
        <a:graphic>
          <a:graphicData uri="http://schemas.openxmlformats.org/presentationml/2006/ole">
            <p:oleObj spid="_x0000_s47244" name="Document" r:id="rId4" imgW="8258040" imgH="3701449" progId="Word.Document.8">
              <p:embed/>
            </p:oleObj>
          </a:graphicData>
        </a:graphic>
      </p:graphicFrame>
      <p:sp>
        <p:nvSpPr>
          <p:cNvPr id="3076" name="Rectangle 4"/>
          <p:cNvSpPr>
            <a:spLocks noChangeArrowheads="1"/>
          </p:cNvSpPr>
          <p:nvPr/>
        </p:nvSpPr>
        <p:spPr bwMode="auto">
          <a:xfrm>
            <a:off x="533400" y="184482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a:t>
            </a:fld>
            <a:endParaRPr lang="en-GB" dirty="0"/>
          </a:p>
        </p:txBody>
      </p:sp>
    </p:spTree>
    <p:extLst>
      <p:ext uri="{BB962C8B-B14F-4D97-AF65-F5344CB8AC3E}">
        <p14:creationId xmlns="" xmlns:p14="http://schemas.microsoft.com/office/powerpoint/2010/main" val="1483753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10</a:t>
            </a:fld>
            <a:endParaRPr lang="en-US" altLang="zh-TW"/>
          </a:p>
        </p:txBody>
      </p:sp>
      <p:sp>
        <p:nvSpPr>
          <p:cNvPr id="12" name="Rectangle 2"/>
          <p:cNvSpPr txBox="1">
            <a:spLocks noChangeArrowheads="1"/>
          </p:cNvSpPr>
          <p:nvPr/>
        </p:nvSpPr>
        <p:spPr>
          <a:xfrm>
            <a:off x="611560" y="2484512"/>
            <a:ext cx="7772400" cy="2168624"/>
          </a:xfrm>
          <a:prstGeom prst="rect">
            <a:avLst/>
          </a:prstGeom>
        </p:spPr>
        <p:txBody>
          <a:bodyPr/>
          <a:lstStyle/>
          <a:p>
            <a:pPr algn="ctr" eaLnBrk="1" hangingPunct="1">
              <a:defRPr/>
            </a:pPr>
            <a:r>
              <a:rPr lang="en-GB" sz="3200" b="1" kern="0" dirty="0" smtClean="0">
                <a:solidFill>
                  <a:schemeClr val="tx2"/>
                </a:solidFill>
                <a:latin typeface="+mj-lt"/>
                <a:ea typeface="+mj-ea"/>
                <a:cs typeface="+mj-cs"/>
              </a:rPr>
              <a:t>Issues of the ultra-wideband dual-</a:t>
            </a:r>
          </a:p>
          <a:p>
            <a:pPr algn="ctr" eaLnBrk="1" hangingPunct="1">
              <a:defRPr/>
            </a:pPr>
            <a:r>
              <a:rPr lang="en-GB" sz="3200" b="1" kern="0" dirty="0" smtClean="0">
                <a:solidFill>
                  <a:schemeClr val="tx2"/>
                </a:solidFill>
                <a:latin typeface="+mj-lt"/>
                <a:ea typeface="+mj-ea"/>
                <a:cs typeface="+mj-cs"/>
              </a:rPr>
              <a:t>polarized 60 GHz indoor 3D measurement</a:t>
            </a:r>
            <a:endParaRPr lang="en-GB" sz="3200" b="1" kern="0" dirty="0">
              <a:solidFill>
                <a:schemeClr val="tx2"/>
              </a:solidFill>
              <a:latin typeface="+mj-lt"/>
              <a:ea typeface="+mj-ea"/>
              <a:cs typeface="+mj-cs"/>
            </a:endParaRPr>
          </a:p>
        </p:txBody>
      </p:sp>
    </p:spTree>
    <p:extLst>
      <p:ext uri="{BB962C8B-B14F-4D97-AF65-F5344CB8AC3E}">
        <p14:creationId xmlns="" xmlns:p14="http://schemas.microsoft.com/office/powerpoint/2010/main" val="61041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bwMode="auto">
          <a:xfrm>
            <a:off x="657491" y="620688"/>
            <a:ext cx="8229600"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Autofit/>
          </a:bodyPr>
          <a:lstStyle/>
          <a:p>
            <a:pPr algn="l"/>
            <a:r>
              <a:rPr lang="de-DE" sz="2800" b="1" dirty="0" smtClean="0">
                <a:solidFill>
                  <a:schemeClr val="tx1"/>
                </a:solidFill>
              </a:rPr>
              <a:t>Scenario and Measurement Set-up</a:t>
            </a:r>
            <a:endParaRPr lang="de-DE" sz="2800" b="1" dirty="0">
              <a:solidFill>
                <a:schemeClr val="tx1"/>
              </a:solidFill>
            </a:endParaRPr>
          </a:p>
        </p:txBody>
      </p:sp>
      <p:pic>
        <p:nvPicPr>
          <p:cNvPr id="7" name="Grafik 2"/>
          <p:cNvPicPr/>
          <p:nvPr/>
        </p:nvPicPr>
        <p:blipFill>
          <a:blip r:embed="rId2" cstate="print">
            <a:extLst>
              <a:ext uri="{28A0092B-C50C-407E-A947-70E740481C1C}">
                <a14:useLocalDpi xmlns="" xmlns:a14="http://schemas.microsoft.com/office/drawing/2010/main" val="0"/>
              </a:ext>
            </a:extLst>
          </a:blip>
          <a:stretch>
            <a:fillRect/>
          </a:stretch>
        </p:blipFill>
        <p:spPr>
          <a:xfrm>
            <a:off x="657491" y="1196752"/>
            <a:ext cx="3941441" cy="2650232"/>
          </a:xfrm>
          <a:prstGeom prst="rect">
            <a:avLst/>
          </a:prstGeom>
        </p:spPr>
      </p:pic>
      <p:pic>
        <p:nvPicPr>
          <p:cNvPr id="3" name="Picture 2"/>
          <p:cNvPicPr>
            <a:picLocks noChangeAspect="1"/>
          </p:cNvPicPr>
          <p:nvPr/>
        </p:nvPicPr>
        <p:blipFill>
          <a:blip r:embed="rId3" cstate="print"/>
          <a:stretch>
            <a:fillRect/>
          </a:stretch>
        </p:blipFill>
        <p:spPr>
          <a:xfrm>
            <a:off x="4860032" y="1124744"/>
            <a:ext cx="4104456" cy="2876985"/>
          </a:xfrm>
          <a:prstGeom prst="rect">
            <a:avLst/>
          </a:prstGeom>
        </p:spPr>
      </p:pic>
      <p:sp>
        <p:nvSpPr>
          <p:cNvPr id="9" name="Content Placeholder 2"/>
          <p:cNvSpPr txBox="1">
            <a:spLocks/>
          </p:cNvSpPr>
          <p:nvPr/>
        </p:nvSpPr>
        <p:spPr>
          <a:xfrm>
            <a:off x="179513" y="4090431"/>
            <a:ext cx="8784976" cy="2290897"/>
          </a:xfrm>
          <a:prstGeom prst="rect">
            <a:avLst/>
          </a:prstGeom>
        </p:spPr>
        <p:txBody>
          <a:bodyPr/>
          <a:lstStyle/>
          <a:p>
            <a:pPr marL="342900" lvl="0" indent="-342900" eaLnBrk="1" hangingPunct="1">
              <a:spcBef>
                <a:spcPts val="600"/>
              </a:spcBef>
              <a:buFont typeface="Arial" pitchFamily="34" charset="0"/>
              <a:buChar char="•"/>
              <a:defRPr/>
            </a:pPr>
            <a:r>
              <a:rPr lang="en-GB" sz="2000" kern="0" dirty="0" smtClean="0">
                <a:solidFill>
                  <a:srgbClr val="000000"/>
                </a:solidFill>
                <a:latin typeface="+mn-lt"/>
                <a:ea typeface="+mn-ea"/>
                <a:sym typeface="Wingdings" panose="05000000000000000000" pitchFamily="2" charset="2"/>
              </a:rPr>
              <a:t>70 GHz measurements at the small office as examples: Show the DMC (Dense Multipath Component) characteristic for NLOS scenario   DMC is generated by the many metallic refection's</a:t>
            </a:r>
          </a:p>
          <a:p>
            <a:pPr marL="342900" lvl="0" indent="-342900" eaLnBrk="1" hangingPunct="1">
              <a:spcBef>
                <a:spcPts val="600"/>
              </a:spcBef>
              <a:buFont typeface="Arial" pitchFamily="34" charset="0"/>
              <a:buChar char="•"/>
              <a:defRPr/>
            </a:pPr>
            <a:r>
              <a:rPr lang="en-GB" sz="2000" kern="0" dirty="0" smtClean="0">
                <a:solidFill>
                  <a:srgbClr val="000000"/>
                </a:solidFill>
                <a:latin typeface="+mn-lt"/>
                <a:ea typeface="+mn-ea"/>
                <a:sym typeface="Wingdings" panose="05000000000000000000" pitchFamily="2" charset="2"/>
              </a:rPr>
              <a:t>DMC still important for the mm-wave channel modelling</a:t>
            </a:r>
          </a:p>
          <a:p>
            <a:pPr marL="342900" lvl="0" indent="-342900" eaLnBrk="1" hangingPunct="1">
              <a:spcBef>
                <a:spcPts val="600"/>
              </a:spcBef>
              <a:buFont typeface="Arial" pitchFamily="34" charset="0"/>
              <a:buChar char="•"/>
              <a:defRPr/>
            </a:pPr>
            <a:r>
              <a:rPr lang="en-GB" sz="2000" kern="0" dirty="0" smtClean="0">
                <a:solidFill>
                  <a:srgbClr val="000000"/>
                </a:solidFill>
                <a:latin typeface="+mn-lt"/>
                <a:ea typeface="+mn-ea"/>
                <a:sym typeface="Wingdings" panose="05000000000000000000" pitchFamily="2" charset="2"/>
              </a:rPr>
              <a:t>First measurements was </a:t>
            </a:r>
            <a:r>
              <a:rPr lang="en-GB" sz="2000" kern="0" dirty="0">
                <a:solidFill>
                  <a:srgbClr val="000000"/>
                </a:solidFill>
                <a:latin typeface="+mn-lt"/>
                <a:ea typeface="+mn-ea"/>
                <a:sym typeface="Wingdings" panose="05000000000000000000" pitchFamily="2" charset="2"/>
              </a:rPr>
              <a:t>only </a:t>
            </a:r>
            <a:r>
              <a:rPr lang="en-GB" sz="2000" kern="0" dirty="0" smtClean="0">
                <a:solidFill>
                  <a:srgbClr val="000000"/>
                </a:solidFill>
                <a:latin typeface="+mn-lt"/>
                <a:ea typeface="+mn-ea"/>
                <a:sym typeface="Wingdings" panose="05000000000000000000" pitchFamily="2" charset="2"/>
              </a:rPr>
              <a:t>single </a:t>
            </a:r>
            <a:r>
              <a:rPr lang="en-GB" sz="2000" kern="0" dirty="0">
                <a:solidFill>
                  <a:srgbClr val="000000"/>
                </a:solidFill>
                <a:latin typeface="+mn-lt"/>
                <a:ea typeface="+mn-ea"/>
                <a:sym typeface="Wingdings" panose="05000000000000000000" pitchFamily="2" charset="2"/>
              </a:rPr>
              <a:t>directional </a:t>
            </a:r>
            <a:r>
              <a:rPr lang="en-GB" sz="2000" kern="0" dirty="0" smtClean="0">
                <a:solidFill>
                  <a:srgbClr val="000000"/>
                </a:solidFill>
                <a:latin typeface="+mn-lt"/>
                <a:ea typeface="+mn-ea"/>
                <a:sym typeface="Wingdings" panose="05000000000000000000" pitchFamily="2" charset="2"/>
              </a:rPr>
              <a:t>measured</a:t>
            </a:r>
          </a:p>
          <a:p>
            <a:pPr marL="342900" indent="-342900" eaLnBrk="1" hangingPunct="1">
              <a:spcBef>
                <a:spcPts val="600"/>
              </a:spcBef>
              <a:buFont typeface="Arial" pitchFamily="34" charset="0"/>
              <a:buChar char="•"/>
              <a:defRPr/>
            </a:pPr>
            <a:r>
              <a:rPr kumimoji="0" lang="en-GB" sz="2000" i="0" u="none" strike="noStrike" kern="0" cap="none" spc="0" normalizeH="0" baseline="0" noProof="0" dirty="0" smtClean="0">
                <a:ln>
                  <a:noFill/>
                </a:ln>
                <a:solidFill>
                  <a:srgbClr val="000000"/>
                </a:solidFill>
                <a:effectLst/>
                <a:uLnTx/>
                <a:uFillTx/>
                <a:latin typeface="+mn-lt"/>
                <a:ea typeface="+mn-ea"/>
                <a:sym typeface="Wingdings" panose="05000000000000000000" pitchFamily="2" charset="2"/>
              </a:rPr>
              <a:t>Current CS dynamic of 35 dB</a:t>
            </a:r>
            <a:r>
              <a:rPr kumimoji="0" lang="en-GB" sz="2000" i="0" u="none" strike="noStrike" kern="0" cap="none" spc="0" normalizeH="0" noProof="0" dirty="0" smtClean="0">
                <a:ln>
                  <a:noFill/>
                </a:ln>
                <a:solidFill>
                  <a:srgbClr val="000000"/>
                </a:solidFill>
                <a:effectLst/>
                <a:uLnTx/>
                <a:uFillTx/>
                <a:latin typeface="+mn-lt"/>
                <a:ea typeface="+mn-ea"/>
                <a:sym typeface="Wingdings" panose="05000000000000000000" pitchFamily="2" charset="2"/>
              </a:rPr>
              <a:t> is too less to see </a:t>
            </a:r>
            <a:r>
              <a:rPr lang="en-GB" sz="2000" kern="0" dirty="0">
                <a:solidFill>
                  <a:srgbClr val="000000"/>
                </a:solidFill>
                <a:latin typeface="+mn-lt"/>
                <a:ea typeface="+mn-ea"/>
                <a:sym typeface="Wingdings" panose="05000000000000000000" pitchFamily="2" charset="2"/>
              </a:rPr>
              <a:t>all </a:t>
            </a:r>
            <a:r>
              <a:rPr lang="en-GB" sz="2000" kern="0" dirty="0" err="1" smtClean="0">
                <a:solidFill>
                  <a:srgbClr val="000000"/>
                </a:solidFill>
                <a:latin typeface="+mn-lt"/>
                <a:ea typeface="+mn-ea"/>
                <a:sym typeface="Wingdings" panose="05000000000000000000" pitchFamily="2" charset="2"/>
              </a:rPr>
              <a:t>mmWave</a:t>
            </a:r>
            <a:r>
              <a:rPr lang="en-GB" sz="2000" kern="0" dirty="0" smtClean="0">
                <a:solidFill>
                  <a:srgbClr val="000000"/>
                </a:solidFill>
                <a:latin typeface="+mn-lt"/>
                <a:ea typeface="+mn-ea"/>
                <a:sym typeface="Wingdings" panose="05000000000000000000" pitchFamily="2" charset="2"/>
              </a:rPr>
              <a:t> </a:t>
            </a:r>
            <a:r>
              <a:rPr kumimoji="0" lang="en-GB" sz="2000" i="0" u="none" strike="noStrike" kern="0" cap="none" spc="0" normalizeH="0" noProof="0" dirty="0" smtClean="0">
                <a:ln>
                  <a:noFill/>
                </a:ln>
                <a:solidFill>
                  <a:srgbClr val="000000"/>
                </a:solidFill>
                <a:effectLst/>
                <a:uLnTx/>
                <a:uFillTx/>
                <a:latin typeface="+mn-lt"/>
                <a:ea typeface="+mn-ea"/>
                <a:sym typeface="Wingdings" panose="05000000000000000000" pitchFamily="2" charset="2"/>
              </a:rPr>
              <a:t>propagations effects</a:t>
            </a:r>
            <a:endParaRPr kumimoji="0" lang="en-GB" sz="140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 xmlns:p14="http://schemas.microsoft.com/office/powerpoint/2010/main" val="3083606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el 1"/>
          <p:cNvSpPr>
            <a:spLocks noGrp="1"/>
          </p:cNvSpPr>
          <p:nvPr>
            <p:ph type="title"/>
          </p:nvPr>
        </p:nvSpPr>
        <p:spPr>
          <a:xfrm>
            <a:off x="505049" y="410141"/>
            <a:ext cx="7770813" cy="858619"/>
          </a:xfrm>
        </p:spPr>
        <p:txBody>
          <a:bodyPr/>
          <a:lstStyle/>
          <a:p>
            <a:r>
              <a:rPr lang="en-GB" sz="1800" b="1" dirty="0" smtClean="0"/>
              <a:t> </a:t>
            </a:r>
            <a:r>
              <a:rPr lang="en-GB" sz="1800" b="1" dirty="0" err="1" smtClean="0"/>
              <a:t>Noval</a:t>
            </a:r>
            <a:r>
              <a:rPr lang="en-GB" sz="1800" b="1" dirty="0" smtClean="0"/>
              <a:t> </a:t>
            </a:r>
            <a:r>
              <a:rPr lang="en-GB" sz="1800" dirty="0" smtClean="0"/>
              <a:t>Dual </a:t>
            </a:r>
            <a:r>
              <a:rPr lang="en-GB" sz="1800" dirty="0" err="1" smtClean="0"/>
              <a:t>Polarimetric</a:t>
            </a:r>
            <a:r>
              <a:rPr lang="en-GB" sz="1800" dirty="0" smtClean="0"/>
              <a:t> Ultra-Wideband Channel Sounder (DP-UMCS) (1)</a:t>
            </a:r>
            <a:endParaRPr lang="de-DE" sz="1800" dirty="0"/>
          </a:p>
        </p:txBody>
      </p:sp>
      <p:sp>
        <p:nvSpPr>
          <p:cNvPr id="101" name="Content Placeholder 2"/>
          <p:cNvSpPr txBox="1">
            <a:spLocks/>
          </p:cNvSpPr>
          <p:nvPr/>
        </p:nvSpPr>
        <p:spPr>
          <a:xfrm>
            <a:off x="510572" y="4581128"/>
            <a:ext cx="8408707" cy="1752696"/>
          </a:xfrm>
          <a:prstGeom prst="rect">
            <a:avLst/>
          </a:prstGeom>
        </p:spPr>
        <p:txBody>
          <a:bodyPr/>
          <a:lstStyle/>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kumimoji="0" lang="en-GB" sz="1400" i="0" u="none" strike="noStrike" kern="0" cap="none" spc="0" normalizeH="0" baseline="0" noProof="0" dirty="0" smtClean="0">
                <a:ln>
                  <a:noFill/>
                </a:ln>
                <a:solidFill>
                  <a:srgbClr val="000000"/>
                </a:solidFill>
                <a:effectLst/>
                <a:uLnTx/>
                <a:uFillTx/>
                <a:latin typeface="+mn-lt"/>
                <a:ea typeface="+mn-ea"/>
              </a:rPr>
              <a:t>7 GHz BW up to 10 GHz</a:t>
            </a:r>
            <a:r>
              <a:rPr kumimoji="0" lang="en-GB" sz="1400" i="0" u="none" strike="noStrike" kern="0" cap="none" spc="0" normalizeH="0" noProof="0" dirty="0" smtClean="0">
                <a:ln>
                  <a:noFill/>
                </a:ln>
                <a:solidFill>
                  <a:srgbClr val="000000"/>
                </a:solidFill>
                <a:effectLst/>
                <a:uLnTx/>
                <a:uFillTx/>
                <a:latin typeface="+mn-lt"/>
                <a:ea typeface="+mn-ea"/>
              </a:rPr>
              <a:t> measurable bandwidth</a:t>
            </a:r>
            <a:endParaRPr kumimoji="0" lang="en-GB" sz="1400" i="0" u="none" strike="noStrike" kern="0" cap="none" spc="0" normalizeH="0" baseline="0" noProof="0" dirty="0" smtClean="0">
              <a:ln>
                <a:noFill/>
              </a:ln>
              <a:solidFill>
                <a:srgbClr val="000000"/>
              </a:solidFill>
              <a:effectLst/>
              <a:uLnTx/>
              <a:uFillTx/>
              <a:latin typeface="+mn-lt"/>
              <a:ea typeface="+mn-ea"/>
              <a:sym typeface="Wingdings" panose="05000000000000000000" pitchFamily="2" charset="2"/>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kumimoji="0" lang="en-GB" sz="1400" i="0" u="none" strike="noStrike" kern="0" cap="none" spc="0" normalizeH="0" baseline="0" noProof="0" dirty="0" smtClean="0">
                <a:ln>
                  <a:noFill/>
                </a:ln>
                <a:solidFill>
                  <a:srgbClr val="000000"/>
                </a:solidFill>
                <a:effectLst/>
                <a:uLnTx/>
                <a:uFillTx/>
                <a:latin typeface="+mn-lt"/>
                <a:ea typeface="+mn-ea"/>
              </a:rPr>
              <a:t>Maximum excess delay of 585 ns (175m) in CS version 1 and 4.7 µs (1410</a:t>
            </a:r>
            <a:r>
              <a:rPr kumimoji="0" lang="en-GB" sz="1400" i="0" u="none" strike="noStrike" kern="0" cap="none" spc="0" normalizeH="0" noProof="0" dirty="0" smtClean="0">
                <a:ln>
                  <a:noFill/>
                </a:ln>
                <a:solidFill>
                  <a:srgbClr val="000000"/>
                </a:solidFill>
                <a:effectLst/>
                <a:uLnTx/>
                <a:uFillTx/>
                <a:latin typeface="+mn-lt"/>
                <a:ea typeface="+mn-ea"/>
              </a:rPr>
              <a:t>m) CS version 2</a:t>
            </a:r>
            <a:endParaRPr kumimoji="0" lang="en-GB" sz="1400" i="0" u="none" strike="noStrike" kern="0" cap="none" spc="0" normalizeH="0" baseline="0" noProof="0" dirty="0" smtClean="0">
              <a:ln>
                <a:noFill/>
              </a:ln>
              <a:solidFill>
                <a:srgbClr val="000000"/>
              </a:solidFill>
              <a:effectLst/>
              <a:uLnTx/>
              <a:uFillTx/>
              <a:latin typeface="+mn-lt"/>
              <a:ea typeface="+mn-ea"/>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kumimoji="0" lang="en-GB" sz="1400" i="0" u="none" strike="noStrike" kern="0" cap="none" spc="0" normalizeH="0" baseline="0" noProof="0" dirty="0" smtClean="0">
                <a:ln>
                  <a:noFill/>
                </a:ln>
                <a:solidFill>
                  <a:srgbClr val="000000"/>
                </a:solidFill>
                <a:effectLst/>
                <a:uLnTx/>
                <a:uFillTx/>
                <a:latin typeface="+mn-lt"/>
                <a:ea typeface="+mn-ea"/>
              </a:rPr>
              <a:t>Doppler shift of 100 Hz Version 1+ 2 and 5000 Hz for Version 3</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kumimoji="0" lang="en-GB" sz="1400" i="0" u="none" strike="noStrike" kern="0" cap="none" spc="0" normalizeH="0" baseline="0" noProof="0" dirty="0" smtClean="0">
                <a:ln>
                  <a:noFill/>
                </a:ln>
                <a:solidFill>
                  <a:srgbClr val="000000"/>
                </a:solidFill>
                <a:effectLst/>
                <a:uLnTx/>
                <a:uFillTx/>
                <a:latin typeface="+mn-lt"/>
                <a:ea typeface="+mn-ea"/>
              </a:rPr>
              <a:t>Continuous recording of min. 200 CIR/s per RX channel up to 10000CIR/s</a:t>
            </a:r>
            <a:r>
              <a:rPr kumimoji="0" lang="en-GB" sz="1400" i="0" u="none" strike="noStrike" kern="0" cap="none" spc="0" normalizeH="0" noProof="0" dirty="0" smtClean="0">
                <a:ln>
                  <a:noFill/>
                </a:ln>
                <a:solidFill>
                  <a:srgbClr val="000000"/>
                </a:solidFill>
                <a:effectLst/>
                <a:uLnTx/>
                <a:uFillTx/>
                <a:latin typeface="+mn-lt"/>
                <a:ea typeface="+mn-ea"/>
              </a:rPr>
              <a:t> per RX</a:t>
            </a:r>
            <a:endParaRPr kumimoji="0" lang="en-GB" sz="1400" i="0" u="none" strike="noStrike" kern="0" cap="none" spc="0" normalizeH="0" baseline="0" noProof="0" dirty="0" smtClean="0">
              <a:ln>
                <a:noFill/>
              </a:ln>
              <a:solidFill>
                <a:srgbClr val="000000"/>
              </a:solidFill>
              <a:effectLst/>
              <a:uLnTx/>
              <a:uFillTx/>
              <a:latin typeface="+mn-lt"/>
              <a:ea typeface="+mn-ea"/>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kumimoji="0" lang="en-GB" sz="1400" i="0" u="none" strike="noStrike" kern="0" cap="none" spc="0" normalizeH="0" baseline="0" noProof="0" dirty="0" smtClean="0">
                <a:ln>
                  <a:noFill/>
                </a:ln>
                <a:solidFill>
                  <a:srgbClr val="000000"/>
                </a:solidFill>
                <a:effectLst/>
                <a:uLnTx/>
                <a:uFillTx/>
                <a:latin typeface="+mn-lt"/>
                <a:ea typeface="+mn-ea"/>
              </a:rPr>
              <a:t>Distributed clock synchronisation</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itchFamily="34" charset="0"/>
              <a:buChar char="•"/>
              <a:tabLst/>
              <a:defRPr/>
            </a:pPr>
            <a:r>
              <a:rPr lang="en-GB" sz="1400" kern="0" dirty="0" smtClean="0">
                <a:solidFill>
                  <a:srgbClr val="000000"/>
                </a:solidFill>
                <a:latin typeface="+mn-lt"/>
                <a:ea typeface="+mn-ea"/>
              </a:rPr>
              <a:t>Dual polarization measurement capability</a:t>
            </a:r>
            <a:endParaRPr kumimoji="0" lang="en-GB" sz="1400" i="0" u="none" strike="noStrike" kern="0" cap="none" spc="0" normalizeH="0" baseline="0" noProof="0" dirty="0" smtClean="0">
              <a:ln>
                <a:noFill/>
              </a:ln>
              <a:solidFill>
                <a:srgbClr val="000000"/>
              </a:solidFill>
              <a:effectLst/>
              <a:uLnTx/>
              <a:uFillTx/>
              <a:latin typeface="+mn-lt"/>
              <a:ea typeface="+mn-ea"/>
            </a:endParaRPr>
          </a:p>
        </p:txBody>
      </p:sp>
      <p:grpSp>
        <p:nvGrpSpPr>
          <p:cNvPr id="11" name="Gruppieren 10"/>
          <p:cNvGrpSpPr/>
          <p:nvPr/>
        </p:nvGrpSpPr>
        <p:grpSpPr>
          <a:xfrm>
            <a:off x="126231" y="1090559"/>
            <a:ext cx="8784976" cy="3467898"/>
            <a:chOff x="107504" y="1242385"/>
            <a:chExt cx="8784976" cy="3467898"/>
          </a:xfrm>
        </p:grpSpPr>
        <p:grpSp>
          <p:nvGrpSpPr>
            <p:cNvPr id="267" name="Gruppieren 266"/>
            <p:cNvGrpSpPr/>
            <p:nvPr/>
          </p:nvGrpSpPr>
          <p:grpSpPr>
            <a:xfrm>
              <a:off x="107504" y="1242385"/>
              <a:ext cx="8784976" cy="3410751"/>
              <a:chOff x="176447" y="182246"/>
              <a:chExt cx="7591742" cy="2873011"/>
            </a:xfrm>
          </p:grpSpPr>
          <p:grpSp>
            <p:nvGrpSpPr>
              <p:cNvPr id="268" name="Gruppieren 267"/>
              <p:cNvGrpSpPr/>
              <p:nvPr/>
            </p:nvGrpSpPr>
            <p:grpSpPr>
              <a:xfrm>
                <a:off x="615374" y="182246"/>
                <a:ext cx="7152815" cy="2873011"/>
                <a:chOff x="822004" y="291099"/>
                <a:chExt cx="10787864" cy="4640866"/>
              </a:xfrm>
            </p:grpSpPr>
            <p:cxnSp>
              <p:nvCxnSpPr>
                <p:cNvPr id="271" name="Gewinkelte Verbindung 270"/>
                <p:cNvCxnSpPr>
                  <a:stCxn id="274" idx="0"/>
                  <a:endCxn id="280" idx="4"/>
                </p:cNvCxnSpPr>
                <p:nvPr/>
              </p:nvCxnSpPr>
              <p:spPr>
                <a:xfrm rot="5400000" flipH="1" flipV="1">
                  <a:off x="1846383" y="2450638"/>
                  <a:ext cx="2036690" cy="13873"/>
                </a:xfrm>
                <a:prstGeom prst="bentConnector3">
                  <a:avLst>
                    <a:gd name="adj1" fmla="val 50000"/>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2" name="Freeform 23"/>
                <p:cNvSpPr>
                  <a:spLocks/>
                </p:cNvSpPr>
                <p:nvPr/>
              </p:nvSpPr>
              <p:spPr bwMode="auto">
                <a:xfrm>
                  <a:off x="5403320" y="1580292"/>
                  <a:ext cx="176925" cy="544247"/>
                </a:xfrm>
                <a:custGeom>
                  <a:avLst/>
                  <a:gdLst>
                    <a:gd name="T0" fmla="*/ 2147483646 w 360"/>
                    <a:gd name="T1" fmla="*/ 0 h 1080"/>
                    <a:gd name="T2" fmla="*/ 0 w 360"/>
                    <a:gd name="T3" fmla="*/ 2147483646 h 1080"/>
                    <a:gd name="T4" fmla="*/ 2147483646 w 360"/>
                    <a:gd name="T5" fmla="*/ 2147483646 h 1080"/>
                    <a:gd name="T6" fmla="*/ 0 w 360"/>
                    <a:gd name="T7" fmla="*/ 2147483646 h 1080"/>
                    <a:gd name="T8" fmla="*/ 0 60000 65536"/>
                    <a:gd name="T9" fmla="*/ 0 60000 65536"/>
                    <a:gd name="T10" fmla="*/ 0 60000 65536"/>
                    <a:gd name="T11" fmla="*/ 0 60000 65536"/>
                    <a:gd name="T12" fmla="*/ 0 w 360"/>
                    <a:gd name="T13" fmla="*/ 0 h 1080"/>
                    <a:gd name="T14" fmla="*/ 360 w 360"/>
                    <a:gd name="T15" fmla="*/ 1080 h 1080"/>
                  </a:gdLst>
                  <a:ahLst/>
                  <a:cxnLst>
                    <a:cxn ang="T8">
                      <a:pos x="T0" y="T1"/>
                    </a:cxn>
                    <a:cxn ang="T9">
                      <a:pos x="T2" y="T3"/>
                    </a:cxn>
                    <a:cxn ang="T10">
                      <a:pos x="T4" y="T5"/>
                    </a:cxn>
                    <a:cxn ang="T11">
                      <a:pos x="T6" y="T7"/>
                    </a:cxn>
                  </a:cxnLst>
                  <a:rect l="T12" t="T13" r="T14" b="T15"/>
                  <a:pathLst>
                    <a:path w="360" h="1080">
                      <a:moveTo>
                        <a:pt x="180" y="0"/>
                      </a:moveTo>
                      <a:lnTo>
                        <a:pt x="0" y="540"/>
                      </a:lnTo>
                      <a:lnTo>
                        <a:pt x="360" y="360"/>
                      </a:lnTo>
                      <a:lnTo>
                        <a:pt x="0" y="1080"/>
                      </a:lnTo>
                    </a:path>
                  </a:pathLst>
                </a:custGeom>
                <a:noFill/>
                <a:ln w="9525">
                  <a:solidFill>
                    <a:srgbClr val="000099"/>
                  </a:solidFill>
                  <a:prstDash val="lgDashDot"/>
                  <a:round/>
                  <a:headEnd/>
                  <a:tailEnd/>
                </a:ln>
                <a:extLst>
                  <a:ext uri="{909E8E84-426E-40DD-AFC4-6F175D3DCCD1}">
                    <a14:hiddenFill xmlns="" xmlns:a14="http://schemas.microsoft.com/office/drawing/2010/main">
                      <a:solidFill>
                        <a:srgbClr val="FFFFFF"/>
                      </a:solidFill>
                    </a14:hiddenFill>
                  </a:ext>
                </a:extLst>
              </p:spPr>
              <p:txBody>
                <a:bodyPr/>
                <a:lstStyle/>
                <a:p>
                  <a:endParaRPr lang="en-GB" sz="1600"/>
                </a:p>
              </p:txBody>
            </p:sp>
            <p:sp>
              <p:nvSpPr>
                <p:cNvPr id="274" name="Rectangle 83"/>
                <p:cNvSpPr>
                  <a:spLocks noChangeArrowheads="1"/>
                </p:cNvSpPr>
                <p:nvPr/>
              </p:nvSpPr>
              <p:spPr bwMode="auto">
                <a:xfrm>
                  <a:off x="2368048" y="3475919"/>
                  <a:ext cx="979488" cy="496888"/>
                </a:xfrm>
                <a:prstGeom prst="rect">
                  <a:avLst/>
                </a:prstGeom>
                <a:solidFill>
                  <a:schemeClr val="tx2">
                    <a:lumMod val="40000"/>
                    <a:lumOff val="60000"/>
                  </a:schemeClr>
                </a:solidFill>
                <a:ln w="19050">
                  <a:solidFill>
                    <a:srgbClr val="00335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100" dirty="0" smtClean="0">
                      <a:latin typeface="Times New Roman" panose="02020603050405020304" pitchFamily="18" charset="0"/>
                      <a:ea typeface="ＭＳ Ｐゴシック" charset="-128"/>
                    </a:rPr>
                    <a:t>Multiplier</a:t>
                  </a:r>
                </a:p>
                <a:p>
                  <a:pPr algn="ctr" eaLnBrk="1" hangingPunct="1">
                    <a:defRPr/>
                  </a:pPr>
                  <a:r>
                    <a:rPr lang="en-US" sz="1100" dirty="0" smtClean="0">
                      <a:latin typeface="Times New Roman" panose="02020603050405020304" pitchFamily="18" charset="0"/>
                      <a:ea typeface="ＭＳ Ｐゴシック" charset="-128"/>
                    </a:rPr>
                    <a:t>X8</a:t>
                  </a:r>
                  <a:endParaRPr lang="en-US" sz="1100" dirty="0">
                    <a:latin typeface="Times New Roman" panose="02020603050405020304" pitchFamily="18" charset="0"/>
                    <a:ea typeface="ＭＳ Ｐゴシック" charset="-128"/>
                  </a:endParaRPr>
                </a:p>
              </p:txBody>
            </p:sp>
            <p:sp>
              <p:nvSpPr>
                <p:cNvPr id="275" name="Text Box 11"/>
                <p:cNvSpPr txBox="1">
                  <a:spLocks noChangeArrowheads="1"/>
                </p:cNvSpPr>
                <p:nvPr/>
              </p:nvSpPr>
              <p:spPr bwMode="auto">
                <a:xfrm>
                  <a:off x="3809348" y="385048"/>
                  <a:ext cx="979895" cy="656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PA </a:t>
                  </a:r>
                  <a:r>
                    <a:rPr lang="es-ES" altLang="en-US" sz="1100" dirty="0" smtClean="0">
                      <a:latin typeface="Times New Roman" pitchFamily="18" charset="0"/>
                    </a:rPr>
                    <a:t>min. 27 dBm</a:t>
                  </a:r>
                  <a:endParaRPr lang="es-ES" altLang="en-US" sz="1100" dirty="0">
                    <a:latin typeface="Times New Roman" pitchFamily="18" charset="0"/>
                  </a:endParaRPr>
                </a:p>
              </p:txBody>
            </p:sp>
            <p:sp>
              <p:nvSpPr>
                <p:cNvPr id="276" name="Rectangle 83"/>
                <p:cNvSpPr>
                  <a:spLocks noChangeArrowheads="1"/>
                </p:cNvSpPr>
                <p:nvPr/>
              </p:nvSpPr>
              <p:spPr bwMode="auto">
                <a:xfrm>
                  <a:off x="5870851" y="4462065"/>
                  <a:ext cx="979488" cy="469900"/>
                </a:xfrm>
                <a:prstGeom prst="rect">
                  <a:avLst/>
                </a:prstGeom>
                <a:solidFill>
                  <a:schemeClr val="tx2">
                    <a:lumMod val="40000"/>
                    <a:lumOff val="60000"/>
                  </a:schemeClr>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050" dirty="0">
                      <a:latin typeface="Times New Roman" panose="02020603050405020304" pitchFamily="18" charset="0"/>
                      <a:ea typeface="ＭＳ Ｐゴシック" charset="-128"/>
                    </a:rPr>
                    <a:t>7</a:t>
                  </a:r>
                  <a:r>
                    <a:rPr lang="en-US" sz="1050" dirty="0" smtClean="0">
                      <a:latin typeface="Times New Roman" panose="02020603050405020304" pitchFamily="18" charset="0"/>
                      <a:ea typeface="ＭＳ Ｐゴシック" charset="-128"/>
                    </a:rPr>
                    <a:t> GHz </a:t>
                  </a:r>
                </a:p>
                <a:p>
                  <a:pPr algn="ctr" eaLnBrk="1" hangingPunct="1">
                    <a:defRPr/>
                  </a:pPr>
                  <a:r>
                    <a:rPr lang="en-US" sz="1050" dirty="0" smtClean="0">
                      <a:latin typeface="Times New Roman" panose="02020603050405020304" pitchFamily="18" charset="0"/>
                      <a:ea typeface="ＭＳ Ｐゴシック" charset="-128"/>
                    </a:rPr>
                    <a:t>Oscillator</a:t>
                  </a:r>
                  <a:endParaRPr lang="en-US" sz="1050" dirty="0">
                    <a:latin typeface="Times New Roman" panose="02020603050405020304" pitchFamily="18" charset="0"/>
                    <a:ea typeface="ＭＳ Ｐゴシック" charset="-128"/>
                  </a:endParaRPr>
                </a:p>
              </p:txBody>
            </p:sp>
            <p:cxnSp>
              <p:nvCxnSpPr>
                <p:cNvPr id="277" name="Gewinkelte Verbindung 10"/>
                <p:cNvCxnSpPr>
                  <a:cxnSpLocks noChangeShapeType="1"/>
                  <a:stCxn id="276" idx="1"/>
                  <a:endCxn id="270" idx="2"/>
                </p:cNvCxnSpPr>
                <p:nvPr/>
              </p:nvCxnSpPr>
              <p:spPr bwMode="auto">
                <a:xfrm rot="10800000">
                  <a:off x="822004" y="2233156"/>
                  <a:ext cx="5048850" cy="2463859"/>
                </a:xfrm>
                <a:prstGeom prst="bentConnector2">
                  <a:avLst/>
                </a:prstGeom>
                <a:noFill/>
                <a:ln w="19050" algn="ctr">
                  <a:solidFill>
                    <a:schemeClr val="tx1"/>
                  </a:solidFill>
                  <a:prstDash val="dash"/>
                  <a:round/>
                  <a:headEnd/>
                  <a:tailEnd type="triangle" w="med" len="med"/>
                </a:ln>
                <a:extLst>
                  <a:ext uri="{909E8E84-426E-40DD-AFC4-6F175D3DCCD1}">
                    <a14:hiddenFill xmlns="" xmlns:a14="http://schemas.microsoft.com/office/drawing/2010/main">
                      <a:noFill/>
                    </a14:hiddenFill>
                  </a:ext>
                </a:extLst>
              </p:spPr>
            </p:cxnSp>
            <p:grpSp>
              <p:nvGrpSpPr>
                <p:cNvPr id="278" name="Gruppieren 189"/>
                <p:cNvGrpSpPr/>
                <p:nvPr/>
              </p:nvGrpSpPr>
              <p:grpSpPr bwMode="auto">
                <a:xfrm>
                  <a:off x="3297357" y="1026850"/>
                  <a:ext cx="404582" cy="421740"/>
                  <a:chOff x="5053775" y="1553784"/>
                  <a:chExt cx="404601" cy="408769"/>
                </a:xfrm>
                <a:solidFill>
                  <a:schemeClr val="tx2">
                    <a:lumMod val="40000"/>
                    <a:lumOff val="60000"/>
                  </a:schemeClr>
                </a:solidFill>
              </p:grpSpPr>
              <p:sp>
                <p:nvSpPr>
                  <p:cNvPr id="383"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84"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85"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86"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87"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88"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279" name="Isosceles Triangle 103"/>
                <p:cNvSpPr/>
                <p:nvPr/>
              </p:nvSpPr>
              <p:spPr bwMode="auto">
                <a:xfrm rot="5400000">
                  <a:off x="3963179" y="1044033"/>
                  <a:ext cx="423862" cy="387350"/>
                </a:xfrm>
                <a:prstGeom prst="triangle">
                  <a:avLst/>
                </a:prstGeom>
                <a:solidFill>
                  <a:schemeClr val="tx2">
                    <a:lumMod val="40000"/>
                    <a:lumOff val="60000"/>
                  </a:schemeClr>
                </a:solid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FFFFFF"/>
                    </a:solidFill>
                  </a:endParaRPr>
                </a:p>
              </p:txBody>
            </p:sp>
            <p:sp>
              <p:nvSpPr>
                <p:cNvPr id="280" name="Flowchart: Summing Junction 188"/>
                <p:cNvSpPr>
                  <a:spLocks noChangeArrowheads="1"/>
                </p:cNvSpPr>
                <p:nvPr/>
              </p:nvSpPr>
              <p:spPr bwMode="auto">
                <a:xfrm>
                  <a:off x="2672434" y="1028067"/>
                  <a:ext cx="398462" cy="411162"/>
                </a:xfrm>
                <a:prstGeom prst="flowChartSummingJunction">
                  <a:avLst/>
                </a:prstGeom>
                <a:solidFill>
                  <a:schemeClr val="tx2">
                    <a:lumMod val="40000"/>
                    <a:lumOff val="60000"/>
                  </a:schemeClr>
                </a:solid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FFFFFF"/>
                    </a:solidFill>
                    <a:latin typeface="Arial"/>
                    <a:ea typeface="ＭＳ Ｐゴシック" charset="-128"/>
                  </a:endParaRPr>
                </a:p>
              </p:txBody>
            </p:sp>
            <p:sp>
              <p:nvSpPr>
                <p:cNvPr id="281" name="Text Box 11"/>
                <p:cNvSpPr txBox="1">
                  <a:spLocks noChangeArrowheads="1"/>
                </p:cNvSpPr>
                <p:nvPr/>
              </p:nvSpPr>
              <p:spPr bwMode="auto">
                <a:xfrm>
                  <a:off x="1376873" y="378580"/>
                  <a:ext cx="979895" cy="39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s-ES" altLang="en-US" sz="1100">
                    <a:latin typeface="Times New Roman" pitchFamily="18" charset="0"/>
                  </a:endParaRPr>
                </a:p>
              </p:txBody>
            </p:sp>
            <p:sp>
              <p:nvSpPr>
                <p:cNvPr id="282" name="AutoShape 26"/>
                <p:cNvSpPr>
                  <a:spLocks noChangeArrowheads="1"/>
                </p:cNvSpPr>
                <p:nvPr/>
              </p:nvSpPr>
              <p:spPr bwMode="auto">
                <a:xfrm rot="16200000">
                  <a:off x="5010565" y="1702231"/>
                  <a:ext cx="294325" cy="284162"/>
                </a:xfrm>
                <a:prstGeom prst="triangle">
                  <a:avLst>
                    <a:gd name="adj" fmla="val 50000"/>
                  </a:avLst>
                </a:prstGeom>
                <a:solidFill>
                  <a:srgbClr val="00B0F0"/>
                </a:solidFill>
                <a:ln w="19050" algn="ctr">
                  <a:solidFill>
                    <a:srgbClr val="000000"/>
                  </a:solidFill>
                  <a:miter lim="800000"/>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en-US" sz="2000">
                    <a:latin typeface="Calibri" pitchFamily="34" charset="0"/>
                  </a:endParaRPr>
                </a:p>
              </p:txBody>
            </p:sp>
            <p:sp>
              <p:nvSpPr>
                <p:cNvPr id="283" name="AutoShape 26"/>
                <p:cNvSpPr>
                  <a:spLocks noChangeArrowheads="1"/>
                </p:cNvSpPr>
                <p:nvPr/>
              </p:nvSpPr>
              <p:spPr bwMode="auto">
                <a:xfrm rot="5400000">
                  <a:off x="5620107" y="1702876"/>
                  <a:ext cx="294325" cy="284162"/>
                </a:xfrm>
                <a:prstGeom prst="triangle">
                  <a:avLst>
                    <a:gd name="adj" fmla="val 50000"/>
                  </a:avLst>
                </a:prstGeom>
                <a:solidFill>
                  <a:srgbClr val="00B0F0"/>
                </a:solidFill>
                <a:ln w="19050" algn="ctr">
                  <a:solidFill>
                    <a:srgbClr val="000000"/>
                  </a:solidFill>
                  <a:miter lim="800000"/>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en-US" sz="2000">
                    <a:latin typeface="Calibri" pitchFamily="34" charset="0"/>
                  </a:endParaRPr>
                </a:p>
              </p:txBody>
            </p:sp>
            <p:sp>
              <p:nvSpPr>
                <p:cNvPr id="284" name="Rectangle 83"/>
                <p:cNvSpPr>
                  <a:spLocks noChangeArrowheads="1"/>
                </p:cNvSpPr>
                <p:nvPr/>
              </p:nvSpPr>
              <p:spPr bwMode="auto">
                <a:xfrm>
                  <a:off x="8823812" y="3357189"/>
                  <a:ext cx="979488" cy="496888"/>
                </a:xfrm>
                <a:prstGeom prst="rect">
                  <a:avLst/>
                </a:prstGeom>
                <a:solidFill>
                  <a:schemeClr val="tx2">
                    <a:lumMod val="40000"/>
                    <a:lumOff val="60000"/>
                  </a:schemeClr>
                </a:solidFill>
                <a:ln w="19050">
                  <a:solidFill>
                    <a:srgbClr val="00335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1100" dirty="0">
                      <a:latin typeface="Times New Roman" panose="02020603050405020304" pitchFamily="18" charset="0"/>
                      <a:ea typeface="ＭＳ Ｐゴシック" charset="-128"/>
                    </a:rPr>
                    <a:t>Multiplier</a:t>
                  </a:r>
                </a:p>
                <a:p>
                  <a:pPr algn="ctr" eaLnBrk="1" hangingPunct="1">
                    <a:defRPr/>
                  </a:pPr>
                  <a:r>
                    <a:rPr lang="en-US" sz="1100" dirty="0" smtClean="0">
                      <a:latin typeface="Times New Roman" panose="02020603050405020304" pitchFamily="18" charset="0"/>
                      <a:ea typeface="ＭＳ Ｐゴシック" charset="-128"/>
                    </a:rPr>
                    <a:t>X8</a:t>
                  </a:r>
                  <a:endParaRPr lang="en-US" sz="1100" dirty="0">
                    <a:latin typeface="Times New Roman" panose="02020603050405020304" pitchFamily="18" charset="0"/>
                    <a:ea typeface="ＭＳ Ｐゴシック" charset="-128"/>
                  </a:endParaRPr>
                </a:p>
              </p:txBody>
            </p:sp>
            <p:sp>
              <p:nvSpPr>
                <p:cNvPr id="285" name="Text Box 11"/>
                <p:cNvSpPr txBox="1">
                  <a:spLocks noChangeArrowheads="1"/>
                </p:cNvSpPr>
                <p:nvPr/>
              </p:nvSpPr>
              <p:spPr bwMode="auto">
                <a:xfrm>
                  <a:off x="7103483" y="632095"/>
                  <a:ext cx="1307314" cy="708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smtClean="0">
                      <a:latin typeface="Times New Roman" pitchFamily="18" charset="0"/>
                    </a:rPr>
                    <a:t>LNA</a:t>
                  </a:r>
                </a:p>
                <a:p>
                  <a:pPr algn="ctr"/>
                  <a:r>
                    <a:rPr lang="es-ES" altLang="en-US" sz="1100" dirty="0" smtClean="0">
                      <a:latin typeface="Times New Roman" pitchFamily="18" charset="0"/>
                    </a:rPr>
                    <a:t>Gain : 40 dB</a:t>
                  </a:r>
                </a:p>
                <a:p>
                  <a:pPr algn="ctr"/>
                  <a:endParaRPr lang="es-ES" altLang="en-US" sz="1100" dirty="0" smtClean="0">
                    <a:latin typeface="Times New Roman" pitchFamily="18" charset="0"/>
                  </a:endParaRPr>
                </a:p>
                <a:p>
                  <a:pPr algn="ctr"/>
                  <a:endParaRPr lang="es-ES" altLang="en-US" sz="1100" dirty="0">
                    <a:latin typeface="Times New Roman" pitchFamily="18" charset="0"/>
                  </a:endParaRPr>
                </a:p>
              </p:txBody>
            </p:sp>
            <p:grpSp>
              <p:nvGrpSpPr>
                <p:cNvPr id="287" name="Gruppieren 252"/>
                <p:cNvGrpSpPr/>
                <p:nvPr/>
              </p:nvGrpSpPr>
              <p:grpSpPr bwMode="auto">
                <a:xfrm>
                  <a:off x="8295060" y="1305891"/>
                  <a:ext cx="404582" cy="421740"/>
                  <a:chOff x="5053775" y="1553784"/>
                  <a:chExt cx="404601" cy="408769"/>
                </a:xfrm>
                <a:solidFill>
                  <a:schemeClr val="tx2">
                    <a:lumMod val="40000"/>
                    <a:lumOff val="60000"/>
                  </a:schemeClr>
                </a:solidFill>
              </p:grpSpPr>
              <p:sp>
                <p:nvSpPr>
                  <p:cNvPr id="377"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78"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79"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80"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81"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82"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288" name="Isosceles Triangle 103"/>
                <p:cNvSpPr/>
                <p:nvPr/>
              </p:nvSpPr>
              <p:spPr bwMode="auto">
                <a:xfrm rot="5400000">
                  <a:off x="7350777" y="1323132"/>
                  <a:ext cx="425450" cy="387350"/>
                </a:xfrm>
                <a:prstGeom prst="triangle">
                  <a:avLst/>
                </a:prstGeom>
                <a:solidFill>
                  <a:schemeClr val="tx2">
                    <a:lumMod val="40000"/>
                    <a:lumOff val="60000"/>
                  </a:schemeClr>
                </a:solid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FFFFFF"/>
                    </a:solidFill>
                  </a:endParaRPr>
                </a:p>
              </p:txBody>
            </p:sp>
            <p:sp>
              <p:nvSpPr>
                <p:cNvPr id="290" name="Flowchart: Summing Junction 188"/>
                <p:cNvSpPr>
                  <a:spLocks noChangeArrowheads="1"/>
                </p:cNvSpPr>
                <p:nvPr/>
              </p:nvSpPr>
              <p:spPr bwMode="auto">
                <a:xfrm>
                  <a:off x="9114207" y="1311776"/>
                  <a:ext cx="398463" cy="412750"/>
                </a:xfrm>
                <a:prstGeom prst="flowChartSummingJunction">
                  <a:avLst/>
                </a:prstGeom>
                <a:solidFill>
                  <a:schemeClr val="tx2">
                    <a:lumMod val="40000"/>
                    <a:lumOff val="60000"/>
                  </a:schemeClr>
                </a:solid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FFFFFF"/>
                    </a:solidFill>
                    <a:latin typeface="Arial"/>
                    <a:ea typeface="ＭＳ Ｐゴシック" charset="-128"/>
                  </a:endParaRPr>
                </a:p>
              </p:txBody>
            </p:sp>
            <p:cxnSp>
              <p:nvCxnSpPr>
                <p:cNvPr id="291" name="Gewinkelte Verbindung 264"/>
                <p:cNvCxnSpPr>
                  <a:cxnSpLocks noChangeShapeType="1"/>
                  <a:endCxn id="284" idx="2"/>
                </p:cNvCxnSpPr>
                <p:nvPr/>
              </p:nvCxnSpPr>
              <p:spPr bwMode="auto">
                <a:xfrm rot="10800000">
                  <a:off x="9313557" y="3854077"/>
                  <a:ext cx="1608657" cy="248902"/>
                </a:xfrm>
                <a:prstGeom prst="bentConnector2">
                  <a:avLst/>
                </a:prstGeom>
                <a:noFill/>
                <a:ln w="19050" algn="ctr">
                  <a:solidFill>
                    <a:schemeClr val="tx1"/>
                  </a:solidFill>
                  <a:prstDash val="dash"/>
                  <a:round/>
                  <a:headEnd/>
                  <a:tailEnd type="triangle" w="med" len="med"/>
                </a:ln>
                <a:extLst>
                  <a:ext uri="{909E8E84-426E-40DD-AFC4-6F175D3DCCD1}">
                    <a14:hiddenFill xmlns="" xmlns:a14="http://schemas.microsoft.com/office/drawing/2010/main">
                      <a:noFill/>
                    </a14:hiddenFill>
                  </a:ext>
                </a:extLst>
              </p:spPr>
            </p:cxnSp>
            <p:sp>
              <p:nvSpPr>
                <p:cNvPr id="292" name="Rectangle 39"/>
                <p:cNvSpPr>
                  <a:spLocks noChangeArrowheads="1"/>
                </p:cNvSpPr>
                <p:nvPr/>
              </p:nvSpPr>
              <p:spPr bwMode="auto">
                <a:xfrm>
                  <a:off x="10285893" y="1323604"/>
                  <a:ext cx="1323975" cy="1145621"/>
                </a:xfrm>
                <a:prstGeom prst="rect">
                  <a:avLst/>
                </a:prstGeom>
                <a:solidFill>
                  <a:schemeClr val="tx1">
                    <a:lumMod val="25000"/>
                    <a:lumOff val="75000"/>
                  </a:schemeClr>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sz="1050" b="1" dirty="0">
                      <a:latin typeface="Times New Roman" panose="02020603050405020304" pitchFamily="18" charset="0"/>
                      <a:ea typeface="ＭＳ Ｐゴシック" charset="-128"/>
                    </a:rPr>
                    <a:t>UWB </a:t>
                  </a:r>
                  <a:r>
                    <a:rPr lang="en-GB" sz="1050" b="1" dirty="0" smtClean="0">
                      <a:latin typeface="Times New Roman" panose="02020603050405020304" pitchFamily="18" charset="0"/>
                      <a:ea typeface="ＭＳ Ｐゴシック" charset="-128"/>
                    </a:rPr>
                    <a:t>Sounder RX </a:t>
                  </a:r>
                </a:p>
                <a:p>
                  <a:pPr algn="ctr" eaLnBrk="1" hangingPunct="1">
                    <a:defRPr/>
                  </a:pPr>
                  <a:r>
                    <a:rPr lang="en-GB" sz="1000" dirty="0" smtClean="0">
                      <a:latin typeface="Times New Roman" panose="02020603050405020304" pitchFamily="18" charset="0"/>
                      <a:ea typeface="ＭＳ Ｐゴシック" charset="-128"/>
                    </a:rPr>
                    <a:t>0 – 3.5 GHz</a:t>
                  </a:r>
                  <a:endParaRPr lang="en-GB" sz="1000" dirty="0">
                    <a:latin typeface="Times New Roman" panose="02020603050405020304" pitchFamily="18" charset="0"/>
                    <a:ea typeface="ＭＳ Ｐゴシック" charset="-128"/>
                  </a:endParaRPr>
                </a:p>
                <a:p>
                  <a:pPr algn="ctr" eaLnBrk="1" hangingPunct="1">
                    <a:defRPr/>
                  </a:pPr>
                  <a:r>
                    <a:rPr lang="es-ES" sz="1000" dirty="0">
                      <a:latin typeface="Times New Roman" panose="02020603050405020304" pitchFamily="18" charset="0"/>
                      <a:ea typeface="ＭＳ Ｐゴシック" charset="-128"/>
                    </a:rPr>
                    <a:t>3.5 GHz - 10.5 GHz</a:t>
                  </a:r>
                </a:p>
              </p:txBody>
            </p:sp>
            <p:cxnSp>
              <p:nvCxnSpPr>
                <p:cNvPr id="293" name="Gerade Verbindung mit Pfeil 82"/>
                <p:cNvCxnSpPr>
                  <a:cxnSpLocks noChangeShapeType="1"/>
                  <a:stCxn id="288" idx="0"/>
                  <a:endCxn id="377" idx="1"/>
                </p:cNvCxnSpPr>
                <p:nvPr/>
              </p:nvCxnSpPr>
              <p:spPr bwMode="auto">
                <a:xfrm flipV="1">
                  <a:off x="7757177" y="1515342"/>
                  <a:ext cx="537883" cy="1465"/>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94" name="Gerade Verbindung mit Pfeil 84"/>
                <p:cNvCxnSpPr>
                  <a:cxnSpLocks noChangeShapeType="1"/>
                  <a:stCxn id="361" idx="3"/>
                  <a:endCxn id="288" idx="3"/>
                </p:cNvCxnSpPr>
                <p:nvPr/>
              </p:nvCxnSpPr>
              <p:spPr bwMode="auto">
                <a:xfrm>
                  <a:off x="6932565" y="1516328"/>
                  <a:ext cx="437262" cy="479"/>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95" name="Gewinkelte Verbindung 86"/>
                <p:cNvCxnSpPr>
                  <a:cxnSpLocks noChangeShapeType="1"/>
                  <a:stCxn id="284" idx="0"/>
                  <a:endCxn id="300" idx="4"/>
                </p:cNvCxnSpPr>
                <p:nvPr/>
              </p:nvCxnSpPr>
              <p:spPr bwMode="auto">
                <a:xfrm rot="16200000" flipV="1">
                  <a:off x="8813873" y="2857505"/>
                  <a:ext cx="999251" cy="117"/>
                </a:xfrm>
                <a:prstGeom prst="bentConnector3">
                  <a:avLst>
                    <a:gd name="adj1" fmla="val 50000"/>
                  </a:avLst>
                </a:prstGeom>
                <a:noFill/>
                <a:ln w="19050" algn="ctr">
                  <a:solidFill>
                    <a:schemeClr val="tx1"/>
                  </a:solidFill>
                  <a:prstDash val="dash"/>
                  <a:round/>
                  <a:headEnd/>
                  <a:tailEnd type="triangle" w="med" len="med"/>
                </a:ln>
                <a:extLst>
                  <a:ext uri="{909E8E84-426E-40DD-AFC4-6F175D3DCCD1}">
                    <a14:hiddenFill xmlns="" xmlns:a14="http://schemas.microsoft.com/office/drawing/2010/main">
                      <a:noFill/>
                    </a14:hiddenFill>
                  </a:ext>
                </a:extLst>
              </p:spPr>
            </p:cxnSp>
            <p:cxnSp>
              <p:nvCxnSpPr>
                <p:cNvPr id="296" name="Gewinkelte Verbindung 108"/>
                <p:cNvCxnSpPr>
                  <a:cxnSpLocks noChangeShapeType="1"/>
                  <a:stCxn id="276" idx="3"/>
                  <a:endCxn id="292" idx="2"/>
                </p:cNvCxnSpPr>
                <p:nvPr/>
              </p:nvCxnSpPr>
              <p:spPr bwMode="auto">
                <a:xfrm flipV="1">
                  <a:off x="6850339" y="2469225"/>
                  <a:ext cx="4097541" cy="2227790"/>
                </a:xfrm>
                <a:prstGeom prst="bentConnector2">
                  <a:avLst/>
                </a:prstGeom>
                <a:noFill/>
                <a:ln w="19050" algn="ctr">
                  <a:solidFill>
                    <a:schemeClr val="tx1"/>
                  </a:solidFill>
                  <a:prstDash val="dash"/>
                  <a:round/>
                  <a:headEnd/>
                  <a:tailEnd type="triangle" w="med" len="med"/>
                </a:ln>
                <a:extLst>
                  <a:ext uri="{909E8E84-426E-40DD-AFC4-6F175D3DCCD1}">
                    <a14:hiddenFill xmlns="" xmlns:a14="http://schemas.microsoft.com/office/drawing/2010/main">
                      <a:noFill/>
                    </a14:hiddenFill>
                  </a:ext>
                </a:extLst>
              </p:spPr>
            </p:cxnSp>
            <p:cxnSp>
              <p:nvCxnSpPr>
                <p:cNvPr id="297" name="Gerader Verbinder 43"/>
                <p:cNvCxnSpPr>
                  <a:cxnSpLocks noChangeShapeType="1"/>
                  <a:stCxn id="283" idx="0"/>
                  <a:endCxn id="283" idx="1"/>
                </p:cNvCxnSpPr>
                <p:nvPr/>
              </p:nvCxnSpPr>
              <p:spPr bwMode="auto">
                <a:xfrm flipH="1" flipV="1">
                  <a:off x="5767270" y="1771376"/>
                  <a:ext cx="142081" cy="73582"/>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grpSp>
              <p:nvGrpSpPr>
                <p:cNvPr id="298" name="Gruppieren 110"/>
                <p:cNvGrpSpPr/>
                <p:nvPr/>
              </p:nvGrpSpPr>
              <p:grpSpPr bwMode="auto">
                <a:xfrm>
                  <a:off x="8331305" y="1955661"/>
                  <a:ext cx="404582" cy="421740"/>
                  <a:chOff x="5053775" y="1553784"/>
                  <a:chExt cx="404601" cy="408769"/>
                </a:xfrm>
                <a:solidFill>
                  <a:schemeClr val="tx2">
                    <a:lumMod val="40000"/>
                    <a:lumOff val="60000"/>
                  </a:schemeClr>
                </a:solidFill>
              </p:grpSpPr>
              <p:sp>
                <p:nvSpPr>
                  <p:cNvPr id="371"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72"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73"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74"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75"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76"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299" name="Isosceles Triangle 103"/>
                <p:cNvSpPr/>
                <p:nvPr/>
              </p:nvSpPr>
              <p:spPr bwMode="auto">
                <a:xfrm rot="5400000">
                  <a:off x="7351535" y="1981351"/>
                  <a:ext cx="423862" cy="387350"/>
                </a:xfrm>
                <a:prstGeom prst="triangle">
                  <a:avLst/>
                </a:prstGeom>
                <a:solidFill>
                  <a:schemeClr val="tx2">
                    <a:lumMod val="40000"/>
                    <a:lumOff val="60000"/>
                  </a:schemeClr>
                </a:solid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FFFFFF"/>
                    </a:solidFill>
                  </a:endParaRPr>
                </a:p>
              </p:txBody>
            </p:sp>
            <p:sp>
              <p:nvSpPr>
                <p:cNvPr id="300" name="Flowchart: Summing Junction 188"/>
                <p:cNvSpPr>
                  <a:spLocks noChangeArrowheads="1"/>
                </p:cNvSpPr>
                <p:nvPr/>
              </p:nvSpPr>
              <p:spPr bwMode="auto">
                <a:xfrm>
                  <a:off x="9114207" y="1946776"/>
                  <a:ext cx="398463" cy="411162"/>
                </a:xfrm>
                <a:prstGeom prst="flowChartSummingJunction">
                  <a:avLst/>
                </a:prstGeom>
                <a:solidFill>
                  <a:schemeClr val="tx2">
                    <a:lumMod val="40000"/>
                    <a:lumOff val="60000"/>
                  </a:schemeClr>
                </a:solid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FFFFFF"/>
                    </a:solidFill>
                    <a:latin typeface="Arial"/>
                    <a:ea typeface="ＭＳ Ｐゴシック" charset="-128"/>
                  </a:endParaRPr>
                </a:p>
              </p:txBody>
            </p:sp>
            <p:cxnSp>
              <p:nvCxnSpPr>
                <p:cNvPr id="301" name="Gerade Verbindung mit Pfeil 119"/>
                <p:cNvCxnSpPr>
                  <a:cxnSpLocks noChangeShapeType="1"/>
                  <a:stCxn id="299" idx="0"/>
                  <a:endCxn id="371" idx="1"/>
                </p:cNvCxnSpPr>
                <p:nvPr/>
              </p:nvCxnSpPr>
              <p:spPr bwMode="auto">
                <a:xfrm flipV="1">
                  <a:off x="7757141" y="2165112"/>
                  <a:ext cx="574164" cy="9914"/>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02" name="Gerade Verbindung mit Pfeil 120"/>
                <p:cNvCxnSpPr>
                  <a:cxnSpLocks noChangeShapeType="1"/>
                  <a:stCxn id="363" idx="3"/>
                  <a:endCxn id="299" idx="3"/>
                </p:cNvCxnSpPr>
                <p:nvPr/>
              </p:nvCxnSpPr>
              <p:spPr bwMode="auto">
                <a:xfrm flipV="1">
                  <a:off x="6918927" y="2175026"/>
                  <a:ext cx="450864" cy="647"/>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03" name="Gerade Verbindung mit Pfeil 56"/>
                <p:cNvCxnSpPr>
                  <a:cxnSpLocks noChangeShapeType="1"/>
                  <a:stCxn id="300" idx="0"/>
                  <a:endCxn id="290" idx="4"/>
                </p:cNvCxnSpPr>
                <p:nvPr/>
              </p:nvCxnSpPr>
              <p:spPr bwMode="auto">
                <a:xfrm flipV="1">
                  <a:off x="9313556" y="1724327"/>
                  <a:ext cx="0" cy="221863"/>
                </a:xfrm>
                <a:prstGeom prst="straightConnector1">
                  <a:avLst/>
                </a:prstGeom>
                <a:noFill/>
                <a:ln w="19050" algn="ctr">
                  <a:solidFill>
                    <a:schemeClr val="tx1"/>
                  </a:solidFill>
                  <a:prstDash val="dash"/>
                  <a:round/>
                  <a:headEnd/>
                  <a:tailEnd type="triangle" w="med" len="med"/>
                </a:ln>
                <a:extLst>
                  <a:ext uri="{909E8E84-426E-40DD-AFC4-6F175D3DCCD1}">
                    <a14:hiddenFill xmlns="" xmlns:a14="http://schemas.microsoft.com/office/drawing/2010/main">
                      <a:noFill/>
                    </a14:hiddenFill>
                  </a:ext>
                </a:extLst>
              </p:spPr>
            </p:cxnSp>
            <p:sp>
              <p:nvSpPr>
                <p:cNvPr id="304" name="Text Box 11"/>
                <p:cNvSpPr txBox="1">
                  <a:spLocks noChangeArrowheads="1"/>
                </p:cNvSpPr>
                <p:nvPr/>
              </p:nvSpPr>
              <p:spPr bwMode="auto">
                <a:xfrm>
                  <a:off x="5296012" y="1156266"/>
                  <a:ext cx="874279" cy="368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H Pol. </a:t>
                  </a:r>
                </a:p>
              </p:txBody>
            </p:sp>
            <p:sp>
              <p:nvSpPr>
                <p:cNvPr id="305" name="Text Box 11"/>
                <p:cNvSpPr txBox="1">
                  <a:spLocks noChangeArrowheads="1"/>
                </p:cNvSpPr>
                <p:nvPr/>
              </p:nvSpPr>
              <p:spPr bwMode="auto">
                <a:xfrm>
                  <a:off x="5233857" y="2193201"/>
                  <a:ext cx="967828" cy="300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V Pol.</a:t>
                  </a:r>
                </a:p>
              </p:txBody>
            </p:sp>
            <p:sp>
              <p:nvSpPr>
                <p:cNvPr id="306" name="Text Box 11"/>
                <p:cNvSpPr txBox="1">
                  <a:spLocks noChangeArrowheads="1"/>
                </p:cNvSpPr>
                <p:nvPr/>
              </p:nvSpPr>
              <p:spPr bwMode="auto">
                <a:xfrm>
                  <a:off x="9305650" y="1071440"/>
                  <a:ext cx="839563" cy="322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CH 1</a:t>
                  </a:r>
                </a:p>
              </p:txBody>
            </p:sp>
            <p:sp>
              <p:nvSpPr>
                <p:cNvPr id="307" name="Text Box 11"/>
                <p:cNvSpPr txBox="1">
                  <a:spLocks noChangeArrowheads="1"/>
                </p:cNvSpPr>
                <p:nvPr/>
              </p:nvSpPr>
              <p:spPr bwMode="auto">
                <a:xfrm>
                  <a:off x="9388619" y="2147970"/>
                  <a:ext cx="749578" cy="377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CH 2</a:t>
                  </a:r>
                </a:p>
              </p:txBody>
            </p:sp>
            <p:cxnSp>
              <p:nvCxnSpPr>
                <p:cNvPr id="308" name="Gewinkelte Verbindung 126"/>
                <p:cNvCxnSpPr>
                  <a:cxnSpLocks noChangeShapeType="1"/>
                  <a:endCxn id="282" idx="5"/>
                </p:cNvCxnSpPr>
                <p:nvPr/>
              </p:nvCxnSpPr>
              <p:spPr bwMode="auto">
                <a:xfrm>
                  <a:off x="4347331" y="1245106"/>
                  <a:ext cx="810397" cy="525625"/>
                </a:xfrm>
                <a:prstGeom prst="bentConnector2">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09" name="Text Box 11"/>
                <p:cNvSpPr txBox="1">
                  <a:spLocks noChangeArrowheads="1"/>
                </p:cNvSpPr>
                <p:nvPr/>
              </p:nvSpPr>
              <p:spPr bwMode="auto">
                <a:xfrm>
                  <a:off x="4562343" y="897675"/>
                  <a:ext cx="822338" cy="367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H Pol. </a:t>
                  </a:r>
                </a:p>
              </p:txBody>
            </p:sp>
            <p:sp>
              <p:nvSpPr>
                <p:cNvPr id="310" name="Text Box 11"/>
                <p:cNvSpPr txBox="1">
                  <a:spLocks noChangeArrowheads="1"/>
                </p:cNvSpPr>
                <p:nvPr/>
              </p:nvSpPr>
              <p:spPr bwMode="auto">
                <a:xfrm>
                  <a:off x="4570750" y="2592793"/>
                  <a:ext cx="825074" cy="343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V Pol.</a:t>
                  </a:r>
                </a:p>
              </p:txBody>
            </p:sp>
            <p:grpSp>
              <p:nvGrpSpPr>
                <p:cNvPr id="311" name="Gruppieren 189"/>
                <p:cNvGrpSpPr/>
                <p:nvPr/>
              </p:nvGrpSpPr>
              <p:grpSpPr bwMode="auto">
                <a:xfrm>
                  <a:off x="3266708" y="2319750"/>
                  <a:ext cx="404582" cy="421740"/>
                  <a:chOff x="5053775" y="1553784"/>
                  <a:chExt cx="404601" cy="408769"/>
                </a:xfrm>
                <a:solidFill>
                  <a:schemeClr val="tx2">
                    <a:lumMod val="40000"/>
                    <a:lumOff val="60000"/>
                  </a:schemeClr>
                </a:solidFill>
              </p:grpSpPr>
              <p:sp>
                <p:nvSpPr>
                  <p:cNvPr id="365"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66"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67"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68"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69"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70"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312" name="Isosceles Triangle 103"/>
                <p:cNvSpPr/>
                <p:nvPr/>
              </p:nvSpPr>
              <p:spPr bwMode="auto">
                <a:xfrm rot="5400000">
                  <a:off x="3932530" y="2336933"/>
                  <a:ext cx="423862" cy="387350"/>
                </a:xfrm>
                <a:prstGeom prst="triangle">
                  <a:avLst/>
                </a:prstGeom>
                <a:solidFill>
                  <a:schemeClr val="tx2">
                    <a:lumMod val="40000"/>
                    <a:lumOff val="60000"/>
                  </a:schemeClr>
                </a:solidFill>
                <a:ln w="19050" cap="flat" cmpd="sng" algn="ctr">
                  <a:solidFill>
                    <a:srgbClr val="000000"/>
                  </a:solidFill>
                  <a:prstDash val="solid"/>
                </a:ln>
                <a:effectLst/>
              </p:spPr>
              <p:txBody>
                <a:bodyPr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1100">
                    <a:solidFill>
                      <a:srgbClr val="FFFFFF"/>
                    </a:solidFill>
                  </a:endParaRPr>
                </a:p>
              </p:txBody>
            </p:sp>
            <p:sp>
              <p:nvSpPr>
                <p:cNvPr id="313" name="Flowchart: Summing Junction 188"/>
                <p:cNvSpPr>
                  <a:spLocks noChangeArrowheads="1"/>
                </p:cNvSpPr>
                <p:nvPr/>
              </p:nvSpPr>
              <p:spPr bwMode="auto">
                <a:xfrm>
                  <a:off x="2658561" y="2325027"/>
                  <a:ext cx="398462" cy="411162"/>
                </a:xfrm>
                <a:prstGeom prst="flowChartSummingJunction">
                  <a:avLst/>
                </a:prstGeom>
                <a:solidFill>
                  <a:schemeClr val="tx2">
                    <a:lumMod val="40000"/>
                    <a:lumOff val="60000"/>
                  </a:schemeClr>
                </a:solidFill>
                <a:ln w="25400" algn="ctr">
                  <a:solidFill>
                    <a:srgbClr val="000000"/>
                  </a:solidFill>
                  <a:round/>
                  <a:headEnd/>
                  <a:tailEnd/>
                </a:ln>
              </p:spPr>
              <p:txBody>
                <a:bodyPr anchor="ctr"/>
                <a:lstStyle/>
                <a:p>
                  <a:pPr algn="ctr" eaLnBrk="1" fontAlgn="auto" hangingPunct="1">
                    <a:spcBef>
                      <a:spcPts val="0"/>
                    </a:spcBef>
                    <a:spcAft>
                      <a:spcPts val="0"/>
                    </a:spcAft>
                    <a:defRPr/>
                  </a:pPr>
                  <a:endParaRPr lang="en-US" sz="1050" kern="0">
                    <a:solidFill>
                      <a:srgbClr val="FFFFFF"/>
                    </a:solidFill>
                    <a:latin typeface="Arial"/>
                    <a:ea typeface="ＭＳ Ｐゴシック" charset="-128"/>
                  </a:endParaRPr>
                </a:p>
              </p:txBody>
            </p:sp>
            <p:cxnSp>
              <p:nvCxnSpPr>
                <p:cNvPr id="314" name="Gewinkelte Verbindung 126"/>
                <p:cNvCxnSpPr>
                  <a:cxnSpLocks noChangeShapeType="1"/>
                  <a:endCxn id="282" idx="1"/>
                </p:cNvCxnSpPr>
                <p:nvPr/>
              </p:nvCxnSpPr>
              <p:spPr bwMode="auto">
                <a:xfrm flipV="1">
                  <a:off x="4325340" y="1917894"/>
                  <a:ext cx="832388" cy="616419"/>
                </a:xfrm>
                <a:prstGeom prst="bentConnector2">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5" name="Flowchart: Process 284"/>
                <p:cNvSpPr/>
                <p:nvPr/>
              </p:nvSpPr>
              <p:spPr bwMode="auto">
                <a:xfrm>
                  <a:off x="1789005" y="1580190"/>
                  <a:ext cx="404582" cy="381081"/>
                </a:xfrm>
                <a:prstGeom prst="flowChartProcess">
                  <a:avLst/>
                </a:prstGeom>
                <a:solidFill>
                  <a:schemeClr val="tx2">
                    <a:lumMod val="40000"/>
                    <a:lumOff val="60000"/>
                  </a:schemeClr>
                </a:solid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cxnSp>
              <p:nvCxnSpPr>
                <p:cNvPr id="316" name="Gerader Verbinder 315"/>
                <p:cNvCxnSpPr>
                  <a:stCxn id="315" idx="1"/>
                </p:cNvCxnSpPr>
                <p:nvPr/>
              </p:nvCxnSpPr>
              <p:spPr bwMode="auto">
                <a:xfrm flipV="1">
                  <a:off x="1789005" y="1770730"/>
                  <a:ext cx="130169" cy="1"/>
                </a:xfrm>
                <a:prstGeom prst="line">
                  <a:avLst/>
                </a:prstGeom>
                <a:solidFill>
                  <a:schemeClr val="tx2">
                    <a:lumMod val="40000"/>
                    <a:lumOff val="60000"/>
                  </a:schemeClr>
                </a:solidFill>
                <a:ln w="9525" cap="flat" cmpd="sng" algn="ctr">
                  <a:solidFill>
                    <a:srgbClr val="000000"/>
                  </a:solidFill>
                  <a:prstDash val="solid"/>
                  <a:round/>
                  <a:headEnd type="none" w="med" len="med"/>
                  <a:tailEnd type="none" w="med" len="med"/>
                </a:ln>
                <a:effectLst/>
                <a:extLst/>
              </p:spPr>
            </p:cxnSp>
            <p:cxnSp>
              <p:nvCxnSpPr>
                <p:cNvPr id="317" name="Gerader Verbinder 316"/>
                <p:cNvCxnSpPr/>
                <p:nvPr/>
              </p:nvCxnSpPr>
              <p:spPr bwMode="auto">
                <a:xfrm>
                  <a:off x="2071252" y="1664461"/>
                  <a:ext cx="122335" cy="3564"/>
                </a:xfrm>
                <a:prstGeom prst="line">
                  <a:avLst/>
                </a:prstGeom>
                <a:solidFill>
                  <a:schemeClr val="tx2">
                    <a:lumMod val="40000"/>
                    <a:lumOff val="60000"/>
                  </a:schemeClr>
                </a:solidFill>
                <a:ln w="9525" cap="flat" cmpd="sng" algn="ctr">
                  <a:solidFill>
                    <a:srgbClr val="000000"/>
                  </a:solidFill>
                  <a:prstDash val="solid"/>
                  <a:round/>
                  <a:headEnd type="none" w="med" len="med"/>
                  <a:tailEnd type="none" w="med" len="med"/>
                </a:ln>
                <a:effectLst/>
                <a:extLst/>
              </p:spPr>
            </p:cxnSp>
            <p:cxnSp>
              <p:nvCxnSpPr>
                <p:cNvPr id="318" name="Gerader Verbinder 317"/>
                <p:cNvCxnSpPr/>
                <p:nvPr/>
              </p:nvCxnSpPr>
              <p:spPr bwMode="auto">
                <a:xfrm>
                  <a:off x="2066414" y="1835005"/>
                  <a:ext cx="122335" cy="3564"/>
                </a:xfrm>
                <a:prstGeom prst="line">
                  <a:avLst/>
                </a:prstGeom>
                <a:solidFill>
                  <a:schemeClr val="tx2">
                    <a:lumMod val="40000"/>
                    <a:lumOff val="60000"/>
                  </a:schemeClr>
                </a:solidFill>
                <a:ln w="9525" cap="flat" cmpd="sng" algn="ctr">
                  <a:solidFill>
                    <a:srgbClr val="000000"/>
                  </a:solidFill>
                  <a:prstDash val="solid"/>
                  <a:round/>
                  <a:headEnd type="none" w="med" len="med"/>
                  <a:tailEnd type="none" w="med" len="med"/>
                </a:ln>
                <a:effectLst/>
                <a:extLst/>
              </p:spPr>
            </p:cxnSp>
            <p:cxnSp>
              <p:nvCxnSpPr>
                <p:cNvPr id="319" name="Gerader Verbinder 318"/>
                <p:cNvCxnSpPr/>
                <p:nvPr/>
              </p:nvCxnSpPr>
              <p:spPr bwMode="auto">
                <a:xfrm flipV="1">
                  <a:off x="1920087" y="1664461"/>
                  <a:ext cx="160334" cy="106709"/>
                </a:xfrm>
                <a:prstGeom prst="line">
                  <a:avLst/>
                </a:prstGeom>
                <a:solidFill>
                  <a:schemeClr val="tx2">
                    <a:lumMod val="40000"/>
                    <a:lumOff val="60000"/>
                  </a:schemeClr>
                </a:solidFill>
                <a:ln w="9525" cap="flat" cmpd="sng" algn="ctr">
                  <a:solidFill>
                    <a:srgbClr val="000000"/>
                  </a:solidFill>
                  <a:prstDash val="solid"/>
                  <a:round/>
                  <a:headEnd type="none" w="med" len="med"/>
                  <a:tailEnd type="none" w="med" len="med"/>
                </a:ln>
                <a:effectLst/>
                <a:extLst/>
              </p:spPr>
            </p:cxnSp>
            <p:cxnSp>
              <p:nvCxnSpPr>
                <p:cNvPr id="320" name="Gerade Verbindung mit Pfeil 28"/>
                <p:cNvCxnSpPr>
                  <a:cxnSpLocks noChangeShapeType="1"/>
                  <a:stCxn id="280" idx="6"/>
                  <a:endCxn id="383" idx="1"/>
                </p:cNvCxnSpPr>
                <p:nvPr/>
              </p:nvCxnSpPr>
              <p:spPr bwMode="auto">
                <a:xfrm>
                  <a:off x="3070896" y="1233648"/>
                  <a:ext cx="226461" cy="2653"/>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1" name="Gerade Verbindung mit Pfeil 28"/>
                <p:cNvCxnSpPr>
                  <a:cxnSpLocks noChangeShapeType="1"/>
                  <a:stCxn id="383" idx="3"/>
                  <a:endCxn id="279" idx="3"/>
                </p:cNvCxnSpPr>
                <p:nvPr/>
              </p:nvCxnSpPr>
              <p:spPr bwMode="auto">
                <a:xfrm>
                  <a:off x="3701939" y="1236301"/>
                  <a:ext cx="279496" cy="1407"/>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2" name="Gerade Verbindung mit Pfeil 28"/>
                <p:cNvCxnSpPr>
                  <a:cxnSpLocks noChangeShapeType="1"/>
                  <a:stCxn id="365" idx="3"/>
                  <a:endCxn id="312" idx="3"/>
                </p:cNvCxnSpPr>
                <p:nvPr/>
              </p:nvCxnSpPr>
              <p:spPr bwMode="auto">
                <a:xfrm>
                  <a:off x="3671290" y="2529201"/>
                  <a:ext cx="279496" cy="1407"/>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3" name="Gerade Verbindung mit Pfeil 28"/>
                <p:cNvCxnSpPr>
                  <a:cxnSpLocks noChangeShapeType="1"/>
                  <a:stCxn id="313" idx="6"/>
                  <a:endCxn id="365" idx="1"/>
                </p:cNvCxnSpPr>
                <p:nvPr/>
              </p:nvCxnSpPr>
              <p:spPr bwMode="auto">
                <a:xfrm flipV="1">
                  <a:off x="3057023" y="2529201"/>
                  <a:ext cx="209685" cy="1407"/>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4" name="Gewinkelte Verbindung 126"/>
                <p:cNvCxnSpPr>
                  <a:cxnSpLocks noChangeShapeType="1"/>
                  <a:endCxn id="280" idx="2"/>
                </p:cNvCxnSpPr>
                <p:nvPr/>
              </p:nvCxnSpPr>
              <p:spPr bwMode="auto">
                <a:xfrm flipV="1">
                  <a:off x="2170158" y="1233648"/>
                  <a:ext cx="502276" cy="426789"/>
                </a:xfrm>
                <a:prstGeom prst="bentConnector3">
                  <a:avLst>
                    <a:gd name="adj1" fmla="val 50000"/>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5" name="Gerader Verbinder 324"/>
                <p:cNvCxnSpPr>
                  <a:stCxn id="315" idx="3"/>
                  <a:endCxn id="315" idx="3"/>
                </p:cNvCxnSpPr>
                <p:nvPr/>
              </p:nvCxnSpPr>
              <p:spPr>
                <a:xfrm>
                  <a:off x="2193587" y="177073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Gewinkelte Verbindung 126"/>
                <p:cNvCxnSpPr>
                  <a:cxnSpLocks noChangeShapeType="1"/>
                  <a:stCxn id="315" idx="3"/>
                  <a:endCxn id="313" idx="2"/>
                </p:cNvCxnSpPr>
                <p:nvPr/>
              </p:nvCxnSpPr>
              <p:spPr bwMode="auto">
                <a:xfrm>
                  <a:off x="2193587" y="1770731"/>
                  <a:ext cx="464974" cy="759877"/>
                </a:xfrm>
                <a:prstGeom prst="bentConnector3">
                  <a:avLst>
                    <a:gd name="adj1" fmla="val 50000"/>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7" name="Gerade Verbindung mit Pfeil 28"/>
                <p:cNvCxnSpPr>
                  <a:cxnSpLocks noChangeShapeType="1"/>
                  <a:endCxn id="315" idx="1"/>
                </p:cNvCxnSpPr>
                <p:nvPr/>
              </p:nvCxnSpPr>
              <p:spPr bwMode="auto">
                <a:xfrm flipV="1">
                  <a:off x="1435916" y="1770731"/>
                  <a:ext cx="353089" cy="3362"/>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8" name="Gewinkelte Verbindung 327"/>
                <p:cNvCxnSpPr>
                  <a:stCxn id="274" idx="0"/>
                  <a:endCxn id="313" idx="4"/>
                </p:cNvCxnSpPr>
                <p:nvPr/>
              </p:nvCxnSpPr>
              <p:spPr>
                <a:xfrm rot="5400000" flipH="1" flipV="1">
                  <a:off x="2487927" y="3106054"/>
                  <a:ext cx="739730" cy="12700"/>
                </a:xfrm>
                <a:prstGeom prst="bentConnector3">
                  <a:avLst>
                    <a:gd name="adj1" fmla="val 50000"/>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9" name="Rechteck 328"/>
                <p:cNvSpPr/>
                <p:nvPr/>
              </p:nvSpPr>
              <p:spPr>
                <a:xfrm>
                  <a:off x="1654844" y="291100"/>
                  <a:ext cx="3003147" cy="3901285"/>
                </a:xfrm>
                <a:prstGeom prst="rect">
                  <a:avLst/>
                </a:prstGeom>
                <a:no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de-DE" sz="1600"/>
                </a:p>
              </p:txBody>
            </p:sp>
            <p:cxnSp>
              <p:nvCxnSpPr>
                <p:cNvPr id="330" name="Gewinkelte Verbindung 126"/>
                <p:cNvCxnSpPr>
                  <a:cxnSpLocks noChangeShapeType="1"/>
                </p:cNvCxnSpPr>
                <p:nvPr/>
              </p:nvCxnSpPr>
              <p:spPr bwMode="auto">
                <a:xfrm>
                  <a:off x="9512670" y="1493158"/>
                  <a:ext cx="746741" cy="158077"/>
                </a:xfrm>
                <a:prstGeom prst="bentConnector3">
                  <a:avLst>
                    <a:gd name="adj1" fmla="val 50000"/>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1" name="Gewinkelte Verbindung 126"/>
                <p:cNvCxnSpPr>
                  <a:cxnSpLocks noChangeShapeType="1"/>
                </p:cNvCxnSpPr>
                <p:nvPr/>
              </p:nvCxnSpPr>
              <p:spPr bwMode="auto">
                <a:xfrm flipV="1">
                  <a:off x="9520046" y="2044449"/>
                  <a:ext cx="739365" cy="91944"/>
                </a:xfrm>
                <a:prstGeom prst="bentConnector3">
                  <a:avLst>
                    <a:gd name="adj1" fmla="val 50000"/>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332" name="Gruppieren 331"/>
                <p:cNvGrpSpPr/>
                <p:nvPr/>
              </p:nvGrpSpPr>
              <p:grpSpPr>
                <a:xfrm>
                  <a:off x="6313977" y="1962509"/>
                  <a:ext cx="604950" cy="424449"/>
                  <a:chOff x="7368527" y="3206322"/>
                  <a:chExt cx="604950" cy="424449"/>
                </a:xfrm>
              </p:grpSpPr>
              <p:sp>
                <p:nvSpPr>
                  <p:cNvPr id="363" name="Flowchart: Process 284"/>
                  <p:cNvSpPr/>
                  <p:nvPr/>
                </p:nvSpPr>
                <p:spPr bwMode="auto">
                  <a:xfrm>
                    <a:off x="7368527" y="3311384"/>
                    <a:ext cx="604950" cy="216203"/>
                  </a:xfrm>
                  <a:prstGeom prst="flowChartProcess">
                    <a:avLst/>
                  </a:prstGeom>
                  <a:solidFill>
                    <a:schemeClr val="tx2">
                      <a:lumMod val="40000"/>
                      <a:lumOff val="60000"/>
                    </a:schemeClr>
                  </a:solid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cxnSp>
                <p:nvCxnSpPr>
                  <p:cNvPr id="364" name="Gerade Verbindung mit Pfeil 363"/>
                  <p:cNvCxnSpPr/>
                  <p:nvPr/>
                </p:nvCxnSpPr>
                <p:spPr>
                  <a:xfrm flipV="1">
                    <a:off x="7451752" y="3206322"/>
                    <a:ext cx="439499" cy="4244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3" name="Gruppieren 332"/>
                <p:cNvGrpSpPr/>
                <p:nvPr/>
              </p:nvGrpSpPr>
              <p:grpSpPr>
                <a:xfrm>
                  <a:off x="6327615" y="1303164"/>
                  <a:ext cx="604950" cy="424449"/>
                  <a:chOff x="7368527" y="3206322"/>
                  <a:chExt cx="604950" cy="424449"/>
                </a:xfrm>
              </p:grpSpPr>
              <p:sp>
                <p:nvSpPr>
                  <p:cNvPr id="361" name="Flowchart: Process 284"/>
                  <p:cNvSpPr/>
                  <p:nvPr/>
                </p:nvSpPr>
                <p:spPr bwMode="auto">
                  <a:xfrm>
                    <a:off x="7368527" y="3311384"/>
                    <a:ext cx="604950" cy="216203"/>
                  </a:xfrm>
                  <a:prstGeom prst="flowChartProcess">
                    <a:avLst/>
                  </a:prstGeom>
                  <a:solidFill>
                    <a:schemeClr val="tx2">
                      <a:lumMod val="40000"/>
                      <a:lumOff val="60000"/>
                    </a:schemeClr>
                  </a:solid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cxnSp>
                <p:nvCxnSpPr>
                  <p:cNvPr id="362" name="Gerade Verbindung mit Pfeil 361"/>
                  <p:cNvCxnSpPr/>
                  <p:nvPr/>
                </p:nvCxnSpPr>
                <p:spPr>
                  <a:xfrm flipV="1">
                    <a:off x="7451752" y="3206322"/>
                    <a:ext cx="439499" cy="4244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4" name="Gerade Verbindung mit Pfeil 28"/>
                <p:cNvCxnSpPr>
                  <a:cxnSpLocks noChangeShapeType="1"/>
                </p:cNvCxnSpPr>
                <p:nvPr/>
              </p:nvCxnSpPr>
              <p:spPr bwMode="auto">
                <a:xfrm>
                  <a:off x="8653491" y="1525508"/>
                  <a:ext cx="414565" cy="2808"/>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5" name="Gerade Verbindung mit Pfeil 28"/>
                <p:cNvCxnSpPr>
                  <a:cxnSpLocks noChangeShapeType="1"/>
                  <a:stCxn id="371" idx="3"/>
                  <a:endCxn id="300" idx="2"/>
                </p:cNvCxnSpPr>
                <p:nvPr/>
              </p:nvCxnSpPr>
              <p:spPr bwMode="auto">
                <a:xfrm flipV="1">
                  <a:off x="8735887" y="2152357"/>
                  <a:ext cx="378320" cy="12755"/>
                </a:xfrm>
                <a:prstGeom prst="straightConnector1">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6" name="Gewinkelte Verbindung 126"/>
                <p:cNvCxnSpPr>
                  <a:cxnSpLocks noChangeShapeType="1"/>
                  <a:stCxn id="283" idx="1"/>
                  <a:endCxn id="361" idx="1"/>
                </p:cNvCxnSpPr>
                <p:nvPr/>
              </p:nvCxnSpPr>
              <p:spPr bwMode="auto">
                <a:xfrm rot="5400000" flipH="1" flipV="1">
                  <a:off x="5919918" y="1363680"/>
                  <a:ext cx="255048" cy="560345"/>
                </a:xfrm>
                <a:prstGeom prst="bentConnector2">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7" name="Gewinkelte Verbindung 126"/>
                <p:cNvCxnSpPr>
                  <a:cxnSpLocks noChangeShapeType="1"/>
                  <a:stCxn id="283" idx="5"/>
                  <a:endCxn id="363" idx="1"/>
                </p:cNvCxnSpPr>
                <p:nvPr/>
              </p:nvCxnSpPr>
              <p:spPr bwMode="auto">
                <a:xfrm rot="16200000" flipH="1">
                  <a:off x="5912056" y="1773752"/>
                  <a:ext cx="257134" cy="546707"/>
                </a:xfrm>
                <a:prstGeom prst="bentConnector2">
                  <a:avLst/>
                </a:prstGeom>
                <a:noFill/>
                <a:ln w="19050" algn="ctr">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38" name="Rechteck 337"/>
                <p:cNvSpPr/>
                <p:nvPr/>
              </p:nvSpPr>
              <p:spPr>
                <a:xfrm>
                  <a:off x="6028441" y="291099"/>
                  <a:ext cx="4161345" cy="3936015"/>
                </a:xfrm>
                <a:prstGeom prst="rect">
                  <a:avLst/>
                </a:prstGeom>
                <a:no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de-DE" sz="1600"/>
                </a:p>
              </p:txBody>
            </p:sp>
            <p:cxnSp>
              <p:nvCxnSpPr>
                <p:cNvPr id="339" name="Gewinkelte Verbindung 264"/>
                <p:cNvCxnSpPr>
                  <a:cxnSpLocks noChangeShapeType="1"/>
                  <a:stCxn id="276" idx="1"/>
                </p:cNvCxnSpPr>
                <p:nvPr/>
              </p:nvCxnSpPr>
              <p:spPr bwMode="auto">
                <a:xfrm rot="10800000">
                  <a:off x="2848417" y="3991309"/>
                  <a:ext cx="3022434" cy="705706"/>
                </a:xfrm>
                <a:prstGeom prst="bentConnector3">
                  <a:avLst>
                    <a:gd name="adj1" fmla="val 99931"/>
                  </a:avLst>
                </a:prstGeom>
                <a:noFill/>
                <a:ln w="19050" algn="ctr">
                  <a:solidFill>
                    <a:schemeClr val="tx1"/>
                  </a:solidFill>
                  <a:prstDash val="dash"/>
                  <a:round/>
                  <a:headEnd/>
                  <a:tailEnd type="triangle" w="med" len="med"/>
                </a:ln>
                <a:extLst>
                  <a:ext uri="{909E8E84-426E-40DD-AFC4-6F175D3DCCD1}">
                    <a14:hiddenFill xmlns="" xmlns:a14="http://schemas.microsoft.com/office/drawing/2010/main">
                      <a:noFill/>
                    </a14:hiddenFill>
                  </a:ext>
                </a:extLst>
              </p:spPr>
            </p:cxnSp>
            <p:sp>
              <p:nvSpPr>
                <p:cNvPr id="340" name="Text Box 11"/>
                <p:cNvSpPr txBox="1">
                  <a:spLocks noChangeArrowheads="1"/>
                </p:cNvSpPr>
                <p:nvPr/>
              </p:nvSpPr>
              <p:spPr bwMode="auto">
                <a:xfrm>
                  <a:off x="1506461" y="1286944"/>
                  <a:ext cx="979895" cy="283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smtClean="0">
                      <a:latin typeface="Times New Roman" pitchFamily="18" charset="0"/>
                    </a:rPr>
                    <a:t>Switch</a:t>
                  </a:r>
                  <a:endParaRPr lang="es-ES" altLang="en-US" sz="1100" dirty="0">
                    <a:latin typeface="Times New Roman" pitchFamily="18" charset="0"/>
                  </a:endParaRPr>
                </a:p>
              </p:txBody>
            </p:sp>
            <p:sp>
              <p:nvSpPr>
                <p:cNvPr id="341" name="Rechteck 340"/>
                <p:cNvSpPr/>
                <p:nvPr/>
              </p:nvSpPr>
              <p:spPr>
                <a:xfrm>
                  <a:off x="2458901" y="347713"/>
                  <a:ext cx="1091016" cy="345493"/>
                </a:xfrm>
                <a:prstGeom prst="rect">
                  <a:avLst/>
                </a:prstGeom>
              </p:spPr>
              <p:txBody>
                <a:bodyPr wrap="none">
                  <a:spAutoFit/>
                </a:bodyPr>
                <a:lstStyle/>
                <a:p>
                  <a:r>
                    <a:rPr lang="de-DE" sz="1050" i="0" u="none" strike="noStrike" dirty="0" smtClean="0">
                      <a:solidFill>
                        <a:schemeClr val="tx1"/>
                      </a:solidFill>
                      <a:effectLst/>
                      <a:latin typeface="Arial" panose="020B0604020202020204" pitchFamily="34" charset="0"/>
                    </a:rPr>
                    <a:t>TX Module</a:t>
                  </a:r>
                  <a:endParaRPr lang="de-DE" sz="1050" i="0" u="none" strike="noStrike" dirty="0">
                    <a:solidFill>
                      <a:schemeClr val="tx1"/>
                    </a:solidFill>
                    <a:effectLst/>
                    <a:latin typeface="Arial" panose="020B0604020202020204" pitchFamily="34" charset="0"/>
                  </a:endParaRPr>
                </a:p>
              </p:txBody>
            </p:sp>
            <p:sp>
              <p:nvSpPr>
                <p:cNvPr id="342" name="Rechteck 341"/>
                <p:cNvSpPr/>
                <p:nvPr/>
              </p:nvSpPr>
              <p:spPr>
                <a:xfrm>
                  <a:off x="7622347" y="337175"/>
                  <a:ext cx="1111908" cy="345493"/>
                </a:xfrm>
                <a:prstGeom prst="rect">
                  <a:avLst/>
                </a:prstGeom>
              </p:spPr>
              <p:txBody>
                <a:bodyPr wrap="none">
                  <a:spAutoFit/>
                </a:bodyPr>
                <a:lstStyle/>
                <a:p>
                  <a:r>
                    <a:rPr lang="de-DE" sz="1050" i="0" u="none" strike="noStrike" dirty="0" smtClean="0">
                      <a:solidFill>
                        <a:schemeClr val="tx1"/>
                      </a:solidFill>
                      <a:effectLst/>
                      <a:latin typeface="Arial" panose="020B0604020202020204" pitchFamily="34" charset="0"/>
                    </a:rPr>
                    <a:t>RX Module</a:t>
                  </a:r>
                  <a:endParaRPr lang="de-DE" sz="1050" i="0" u="none" strike="noStrike" dirty="0">
                    <a:solidFill>
                      <a:schemeClr val="tx1"/>
                    </a:solidFill>
                    <a:effectLst/>
                    <a:latin typeface="Arial" panose="020B0604020202020204" pitchFamily="34" charset="0"/>
                  </a:endParaRPr>
                </a:p>
              </p:txBody>
            </p:sp>
            <p:grpSp>
              <p:nvGrpSpPr>
                <p:cNvPr id="343" name="Gruppieren 110"/>
                <p:cNvGrpSpPr/>
                <p:nvPr/>
              </p:nvGrpSpPr>
              <p:grpSpPr bwMode="auto">
                <a:xfrm>
                  <a:off x="2666314" y="2909061"/>
                  <a:ext cx="404582" cy="421740"/>
                  <a:chOff x="5053775" y="1553784"/>
                  <a:chExt cx="404601" cy="408769"/>
                </a:xfrm>
                <a:solidFill>
                  <a:schemeClr val="tx2">
                    <a:lumMod val="40000"/>
                    <a:lumOff val="60000"/>
                  </a:schemeClr>
                </a:solidFill>
              </p:grpSpPr>
              <p:sp>
                <p:nvSpPr>
                  <p:cNvPr id="355"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56"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57"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58"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59"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60"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grpSp>
              <p:nvGrpSpPr>
                <p:cNvPr id="344" name="Gruppieren 110"/>
                <p:cNvGrpSpPr/>
                <p:nvPr/>
              </p:nvGrpSpPr>
              <p:grpSpPr bwMode="auto">
                <a:xfrm>
                  <a:off x="9106119" y="2831297"/>
                  <a:ext cx="404582" cy="421740"/>
                  <a:chOff x="5053775" y="1553784"/>
                  <a:chExt cx="404601" cy="408769"/>
                </a:xfrm>
                <a:solidFill>
                  <a:schemeClr val="tx2">
                    <a:lumMod val="40000"/>
                    <a:lumOff val="60000"/>
                  </a:schemeClr>
                </a:solidFill>
              </p:grpSpPr>
              <p:sp>
                <p:nvSpPr>
                  <p:cNvPr id="349" name="Flowchart: Process 284"/>
                  <p:cNvSpPr/>
                  <p:nvPr/>
                </p:nvSpPr>
                <p:spPr bwMode="auto">
                  <a:xfrm>
                    <a:off x="5053775" y="1572113"/>
                    <a:ext cx="404601" cy="369360"/>
                  </a:xfrm>
                  <a:prstGeom prst="flowChartProcess">
                    <a:avLst/>
                  </a:prstGeom>
                  <a:grpFill/>
                  <a:ln w="254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b="1" kern="0">
                      <a:solidFill>
                        <a:srgbClr val="000000"/>
                      </a:solidFill>
                      <a:latin typeface="Arial"/>
                      <a:ea typeface="+mn-ea"/>
                    </a:endParaRPr>
                  </a:p>
                </p:txBody>
              </p:sp>
              <p:sp>
                <p:nvSpPr>
                  <p:cNvPr id="350" name="Freeform 285"/>
                  <p:cNvSpPr/>
                  <p:nvPr/>
                </p:nvSpPr>
                <p:spPr bwMode="auto">
                  <a:xfrm rot="18810344">
                    <a:off x="5150004" y="1541848"/>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sp>
                <p:nvSpPr>
                  <p:cNvPr id="351" name="Freeform 286"/>
                  <p:cNvSpPr/>
                  <p:nvPr/>
                </p:nvSpPr>
                <p:spPr bwMode="auto">
                  <a:xfrm rot="18810344">
                    <a:off x="5149067" y="1739408"/>
                    <a:ext cx="212146" cy="234144"/>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52" name="Straight Connector 287"/>
                  <p:cNvCxnSpPr/>
                  <p:nvPr/>
                </p:nvCxnSpPr>
                <p:spPr bwMode="auto">
                  <a:xfrm rot="5400000" flipH="1" flipV="1">
                    <a:off x="5218671" y="1827057"/>
                    <a:ext cx="62507" cy="59941"/>
                  </a:xfrm>
                  <a:prstGeom prst="line">
                    <a:avLst/>
                  </a:prstGeom>
                  <a:grpFill/>
                  <a:ln w="9525" cap="flat" cmpd="sng" algn="ctr">
                    <a:solidFill>
                      <a:srgbClr val="000000"/>
                    </a:solidFill>
                    <a:prstDash val="solid"/>
                  </a:ln>
                  <a:effectLst/>
                </p:spPr>
              </p:cxnSp>
              <p:sp>
                <p:nvSpPr>
                  <p:cNvPr id="353" name="Freeform 285"/>
                  <p:cNvSpPr/>
                  <p:nvPr/>
                </p:nvSpPr>
                <p:spPr bwMode="auto">
                  <a:xfrm rot="18810344">
                    <a:off x="5150005" y="1638000"/>
                    <a:ext cx="212146" cy="236017"/>
                  </a:xfrm>
                  <a:custGeom>
                    <a:avLst/>
                    <a:gdLst>
                      <a:gd name="connsiteX0" fmla="*/ 0 w 647700"/>
                      <a:gd name="connsiteY0" fmla="*/ 51594 h 349251"/>
                      <a:gd name="connsiteX1" fmla="*/ 300037 w 647700"/>
                      <a:gd name="connsiteY1" fmla="*/ 42069 h 349251"/>
                      <a:gd name="connsiteX2" fmla="*/ 338137 w 647700"/>
                      <a:gd name="connsiteY2" fmla="*/ 304007 h 349251"/>
                      <a:gd name="connsiteX3" fmla="*/ 647700 w 647700"/>
                      <a:gd name="connsiteY3" fmla="*/ 313532 h 349251"/>
                    </a:gdLst>
                    <a:ahLst/>
                    <a:cxnLst>
                      <a:cxn ang="0">
                        <a:pos x="connsiteX0" y="connsiteY0"/>
                      </a:cxn>
                      <a:cxn ang="0">
                        <a:pos x="connsiteX1" y="connsiteY1"/>
                      </a:cxn>
                      <a:cxn ang="0">
                        <a:pos x="connsiteX2" y="connsiteY2"/>
                      </a:cxn>
                      <a:cxn ang="0">
                        <a:pos x="connsiteX3" y="connsiteY3"/>
                      </a:cxn>
                    </a:cxnLst>
                    <a:rect l="l" t="t" r="r" b="b"/>
                    <a:pathLst>
                      <a:path w="647700" h="349251">
                        <a:moveTo>
                          <a:pt x="0" y="51594"/>
                        </a:moveTo>
                        <a:cubicBezTo>
                          <a:pt x="121840" y="25797"/>
                          <a:pt x="243681" y="0"/>
                          <a:pt x="300037" y="42069"/>
                        </a:cubicBezTo>
                        <a:cubicBezTo>
                          <a:pt x="356393" y="84138"/>
                          <a:pt x="280193" y="258763"/>
                          <a:pt x="338137" y="304007"/>
                        </a:cubicBezTo>
                        <a:cubicBezTo>
                          <a:pt x="396081" y="349251"/>
                          <a:pt x="521890" y="331391"/>
                          <a:pt x="647700" y="313532"/>
                        </a:cubicBezTo>
                      </a:path>
                    </a:pathLst>
                  </a:custGeom>
                  <a:grpFill/>
                  <a:ln w="9525"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050" kern="0">
                      <a:solidFill>
                        <a:srgbClr val="000000"/>
                      </a:solidFill>
                      <a:latin typeface="Arial"/>
                      <a:ea typeface="+mn-ea"/>
                    </a:endParaRPr>
                  </a:p>
                </p:txBody>
              </p:sp>
              <p:cxnSp>
                <p:nvCxnSpPr>
                  <p:cNvPr id="354" name="Straight Connector 287"/>
                  <p:cNvCxnSpPr/>
                  <p:nvPr/>
                </p:nvCxnSpPr>
                <p:spPr bwMode="auto">
                  <a:xfrm rot="5400000" flipH="1" flipV="1">
                    <a:off x="5228010" y="1637725"/>
                    <a:ext cx="62507" cy="59941"/>
                  </a:xfrm>
                  <a:prstGeom prst="line">
                    <a:avLst/>
                  </a:prstGeom>
                  <a:grpFill/>
                  <a:ln w="9525" cap="flat" cmpd="sng" algn="ctr">
                    <a:solidFill>
                      <a:srgbClr val="000000"/>
                    </a:solidFill>
                    <a:prstDash val="solid"/>
                  </a:ln>
                  <a:effectLst/>
                </p:spPr>
              </p:cxnSp>
            </p:grpSp>
            <p:sp>
              <p:nvSpPr>
                <p:cNvPr id="345" name="Rechteck 344"/>
                <p:cNvSpPr/>
                <p:nvPr/>
              </p:nvSpPr>
              <p:spPr>
                <a:xfrm>
                  <a:off x="3072805" y="1631898"/>
                  <a:ext cx="1490065" cy="460656"/>
                </a:xfrm>
                <a:prstGeom prst="rect">
                  <a:avLst/>
                </a:prstGeom>
              </p:spPr>
              <p:txBody>
                <a:bodyPr wrap="none">
                  <a:spAutoFit/>
                </a:bodyPr>
                <a:lstStyle/>
                <a:p>
                  <a:r>
                    <a:rPr lang="en-US"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56 - 66 GHz</a:t>
                  </a:r>
                  <a:endParaRPr lang="de-DE" sz="1600" dirty="0">
                    <a:solidFill>
                      <a:schemeClr val="tx1"/>
                    </a:solidFill>
                  </a:endParaRPr>
                </a:p>
              </p:txBody>
            </p:sp>
            <p:sp>
              <p:nvSpPr>
                <p:cNvPr id="346" name="Rechteck 345"/>
                <p:cNvSpPr/>
                <p:nvPr/>
              </p:nvSpPr>
              <p:spPr>
                <a:xfrm>
                  <a:off x="8034735" y="1660345"/>
                  <a:ext cx="1103551" cy="355962"/>
                </a:xfrm>
                <a:prstGeom prst="rect">
                  <a:avLst/>
                </a:prstGeom>
              </p:spPr>
              <p:txBody>
                <a:bodyPr wrap="none">
                  <a:spAutoFit/>
                </a:bodyPr>
                <a:lstStyle/>
                <a:p>
                  <a:r>
                    <a:rPr lang="en-US" sz="11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56 - 66 GHz</a:t>
                  </a:r>
                  <a:endParaRPr lang="de-DE" sz="1100" dirty="0">
                    <a:solidFill>
                      <a:schemeClr val="tx1"/>
                    </a:solidFill>
                  </a:endParaRPr>
                </a:p>
              </p:txBody>
            </p:sp>
            <p:sp>
              <p:nvSpPr>
                <p:cNvPr id="347" name="Text Box 11"/>
                <p:cNvSpPr txBox="1">
                  <a:spLocks noChangeArrowheads="1"/>
                </p:cNvSpPr>
                <p:nvPr/>
              </p:nvSpPr>
              <p:spPr bwMode="auto">
                <a:xfrm>
                  <a:off x="3681471" y="2815934"/>
                  <a:ext cx="979895" cy="656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a:latin typeface="Times New Roman" pitchFamily="18" charset="0"/>
                    </a:rPr>
                    <a:t>PA </a:t>
                  </a:r>
                  <a:r>
                    <a:rPr lang="es-ES" altLang="en-US" sz="1100" dirty="0" smtClean="0">
                      <a:latin typeface="Times New Roman" pitchFamily="18" charset="0"/>
                    </a:rPr>
                    <a:t>min.</a:t>
                  </a:r>
                </a:p>
                <a:p>
                  <a:pPr algn="ctr" eaLnBrk="1" hangingPunct="1"/>
                  <a:r>
                    <a:rPr lang="es-ES" altLang="en-US" sz="1100" dirty="0" smtClean="0">
                      <a:latin typeface="Times New Roman" pitchFamily="18" charset="0"/>
                    </a:rPr>
                    <a:t>27 dBm</a:t>
                  </a:r>
                  <a:endParaRPr lang="es-ES" altLang="en-US" sz="1100" dirty="0">
                    <a:latin typeface="Times New Roman" pitchFamily="18" charset="0"/>
                  </a:endParaRPr>
                </a:p>
              </p:txBody>
            </p:sp>
            <p:sp>
              <p:nvSpPr>
                <p:cNvPr id="348" name="Rechteck 347"/>
                <p:cNvSpPr/>
                <p:nvPr/>
              </p:nvSpPr>
              <p:spPr>
                <a:xfrm>
                  <a:off x="6140667" y="2327144"/>
                  <a:ext cx="1024159" cy="586290"/>
                </a:xfrm>
                <a:prstGeom prst="rect">
                  <a:avLst/>
                </a:prstGeom>
              </p:spPr>
              <p:txBody>
                <a:bodyPr wrap="none">
                  <a:spAutoFit/>
                </a:bodyPr>
                <a:lstStyle/>
                <a:p>
                  <a:pPr algn="ctr"/>
                  <a:r>
                    <a:rPr lang="en-US" sz="1100" noProof="0" dirty="0" smtClean="0">
                      <a:solidFill>
                        <a:schemeClr val="tx1"/>
                      </a:solidFill>
                    </a:rPr>
                    <a:t>Step </a:t>
                  </a:r>
                </a:p>
                <a:p>
                  <a:pPr algn="ctr"/>
                  <a:r>
                    <a:rPr lang="en-US" sz="1100" noProof="0" dirty="0" smtClean="0">
                      <a:solidFill>
                        <a:schemeClr val="tx1"/>
                      </a:solidFill>
                    </a:rPr>
                    <a:t>Attenuator</a:t>
                  </a:r>
                </a:p>
              </p:txBody>
            </p:sp>
          </p:grpSp>
          <p:sp>
            <p:nvSpPr>
              <p:cNvPr id="269" name="Text Box 11"/>
              <p:cNvSpPr txBox="1">
                <a:spLocks noChangeArrowheads="1"/>
              </p:cNvSpPr>
              <p:nvPr/>
            </p:nvSpPr>
            <p:spPr bwMode="auto">
              <a:xfrm>
                <a:off x="4745614" y="1451028"/>
                <a:ext cx="866805" cy="438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s-ES" altLang="en-US" sz="1100" dirty="0" smtClean="0">
                    <a:latin typeface="Times New Roman" pitchFamily="18" charset="0"/>
                  </a:rPr>
                  <a:t>LNA</a:t>
                </a:r>
              </a:p>
              <a:p>
                <a:pPr algn="ctr"/>
                <a:r>
                  <a:rPr lang="es-ES" altLang="en-US" sz="1100" dirty="0" smtClean="0">
                    <a:latin typeface="Times New Roman" pitchFamily="18" charset="0"/>
                  </a:rPr>
                  <a:t>Gain : 40 dB</a:t>
                </a:r>
              </a:p>
              <a:p>
                <a:pPr algn="ctr"/>
                <a:endParaRPr lang="es-ES" altLang="en-US" sz="1100" dirty="0" smtClean="0">
                  <a:latin typeface="Times New Roman" pitchFamily="18" charset="0"/>
                </a:endParaRPr>
              </a:p>
              <a:p>
                <a:pPr algn="ctr"/>
                <a:endParaRPr lang="es-ES" altLang="en-US" sz="1100" dirty="0">
                  <a:latin typeface="Times New Roman" pitchFamily="18" charset="0"/>
                </a:endParaRPr>
              </a:p>
            </p:txBody>
          </p:sp>
          <p:sp>
            <p:nvSpPr>
              <p:cNvPr id="270" name="Rectangle 39"/>
              <p:cNvSpPr>
                <a:spLocks noChangeArrowheads="1"/>
              </p:cNvSpPr>
              <p:nvPr/>
            </p:nvSpPr>
            <p:spPr bwMode="auto">
              <a:xfrm>
                <a:off x="176447" y="675294"/>
                <a:ext cx="877852" cy="709217"/>
              </a:xfrm>
              <a:prstGeom prst="rect">
                <a:avLst/>
              </a:prstGeom>
              <a:solidFill>
                <a:schemeClr val="tx1">
                  <a:lumMod val="25000"/>
                  <a:lumOff val="75000"/>
                </a:schemeClr>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sz="1050" b="1" dirty="0">
                    <a:latin typeface="Times New Roman" panose="02020603050405020304" pitchFamily="18" charset="0"/>
                    <a:ea typeface="ＭＳ Ｐゴシック" charset="-128"/>
                  </a:rPr>
                  <a:t>UWB </a:t>
                </a:r>
                <a:r>
                  <a:rPr lang="en-GB" sz="1050" b="1" dirty="0" smtClean="0">
                    <a:latin typeface="Times New Roman" panose="02020603050405020304" pitchFamily="18" charset="0"/>
                    <a:ea typeface="ＭＳ Ｐゴシック" charset="-128"/>
                  </a:rPr>
                  <a:t>Sounder TX </a:t>
                </a:r>
              </a:p>
              <a:p>
                <a:pPr algn="ctr" eaLnBrk="1" hangingPunct="1">
                  <a:defRPr/>
                </a:pPr>
                <a:r>
                  <a:rPr lang="en-GB" sz="1000" dirty="0" smtClean="0">
                    <a:latin typeface="Times New Roman" panose="02020603050405020304" pitchFamily="18" charset="0"/>
                    <a:ea typeface="ＭＳ Ｐゴシック" charset="-128"/>
                  </a:rPr>
                  <a:t>0 – 3.5 GHz</a:t>
                </a:r>
                <a:endParaRPr lang="en-GB" sz="1000" dirty="0">
                  <a:latin typeface="Times New Roman" panose="02020603050405020304" pitchFamily="18" charset="0"/>
                  <a:ea typeface="ＭＳ Ｐゴシック" charset="-128"/>
                </a:endParaRPr>
              </a:p>
              <a:p>
                <a:pPr algn="ctr" eaLnBrk="1" hangingPunct="1">
                  <a:defRPr/>
                </a:pPr>
                <a:r>
                  <a:rPr lang="es-ES" sz="1000" dirty="0">
                    <a:latin typeface="Times New Roman" panose="02020603050405020304" pitchFamily="18" charset="0"/>
                    <a:ea typeface="ＭＳ Ｐゴシック" charset="-128"/>
                  </a:rPr>
                  <a:t>3.5 GHz - 10.5 GHz</a:t>
                </a:r>
              </a:p>
            </p:txBody>
          </p:sp>
        </p:grpSp>
        <p:sp>
          <p:nvSpPr>
            <p:cNvPr id="389" name="Text Box 11"/>
            <p:cNvSpPr txBox="1">
              <a:spLocks noChangeArrowheads="1"/>
            </p:cNvSpPr>
            <p:nvPr/>
          </p:nvSpPr>
          <p:spPr bwMode="auto">
            <a:xfrm>
              <a:off x="2693552" y="4227711"/>
              <a:ext cx="1585905" cy="482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1100" dirty="0" smtClean="0">
                  <a:latin typeface="Times New Roman" pitchFamily="18" charset="0"/>
                </a:rPr>
                <a:t>Optical link</a:t>
              </a:r>
              <a:endParaRPr lang="en-US" altLang="en-US" sz="1100" dirty="0">
                <a:latin typeface="Times New Roman" pitchFamily="18" charset="0"/>
              </a:endParaRPr>
            </a:p>
          </p:txBody>
        </p:sp>
        <p:sp>
          <p:nvSpPr>
            <p:cNvPr id="391" name="Text Box 11"/>
            <p:cNvSpPr txBox="1">
              <a:spLocks noChangeArrowheads="1"/>
            </p:cNvSpPr>
            <p:nvPr/>
          </p:nvSpPr>
          <p:spPr bwMode="auto">
            <a:xfrm>
              <a:off x="5905040" y="4227711"/>
              <a:ext cx="1585905" cy="482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1100" dirty="0" smtClean="0">
                  <a:latin typeface="Times New Roman" pitchFamily="18" charset="0"/>
                </a:rPr>
                <a:t>Optical link</a:t>
              </a:r>
              <a:endParaRPr lang="en-US" altLang="en-US" sz="1100" dirty="0">
                <a:latin typeface="Times New Roman" pitchFamily="18" charset="0"/>
              </a:endParaRPr>
            </a:p>
          </p:txBody>
        </p:sp>
      </p:grpSp>
      <p:sp>
        <p:nvSpPr>
          <p:cNvPr id="392" name="Rechteck 391"/>
          <p:cNvSpPr/>
          <p:nvPr/>
        </p:nvSpPr>
        <p:spPr>
          <a:xfrm>
            <a:off x="4676758" y="1415936"/>
            <a:ext cx="785793" cy="430887"/>
          </a:xfrm>
          <a:prstGeom prst="rect">
            <a:avLst/>
          </a:prstGeom>
        </p:spPr>
        <p:txBody>
          <a:bodyPr wrap="none">
            <a:spAutoFit/>
          </a:bodyPr>
          <a:lstStyle/>
          <a:p>
            <a:pPr algn="ctr"/>
            <a:r>
              <a:rPr lang="en-US" sz="1100" noProof="0" dirty="0" smtClean="0">
                <a:solidFill>
                  <a:schemeClr val="tx1"/>
                </a:solidFill>
              </a:rPr>
              <a:t>Step </a:t>
            </a:r>
          </a:p>
          <a:p>
            <a:pPr algn="ctr"/>
            <a:r>
              <a:rPr lang="en-US" sz="1100" noProof="0" dirty="0" smtClean="0">
                <a:solidFill>
                  <a:schemeClr val="tx1"/>
                </a:solidFill>
              </a:rPr>
              <a:t>Attenuator</a:t>
            </a:r>
          </a:p>
        </p:txBody>
      </p:sp>
      <p:sp>
        <p:nvSpPr>
          <p:cNvPr id="127" name="Slide Number Placeholder 126"/>
          <p:cNvSpPr>
            <a:spLocks noGrp="1"/>
          </p:cNvSpPr>
          <p:nvPr>
            <p:ph type="sldNum" idx="12"/>
          </p:nvPr>
        </p:nvSpPr>
        <p:spPr/>
        <p:txBody>
          <a:bodyPr/>
          <a:lstStyle/>
          <a:p>
            <a:r>
              <a:rPr lang="en-GB" smtClean="0"/>
              <a:t>Slide </a:t>
            </a:r>
            <a:fld id="{06B781AF-4CCF-49B0-A572-DE54FBE5D942}" type="slidenum">
              <a:rPr lang="en-GB" smtClean="0"/>
              <a:pPr/>
              <a:t>12</a:t>
            </a:fld>
            <a:endParaRPr lang="en-GB"/>
          </a:p>
        </p:txBody>
      </p:sp>
    </p:spTree>
    <p:extLst>
      <p:ext uri="{BB962C8B-B14F-4D97-AF65-F5344CB8AC3E}">
        <p14:creationId xmlns="" xmlns:p14="http://schemas.microsoft.com/office/powerpoint/2010/main" val="2035624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ontent Placeholder 2"/>
          <p:cNvSpPr txBox="1">
            <a:spLocks/>
          </p:cNvSpPr>
          <p:nvPr/>
        </p:nvSpPr>
        <p:spPr>
          <a:xfrm>
            <a:off x="683568" y="3645024"/>
            <a:ext cx="7992888" cy="2563212"/>
          </a:xfrm>
          <a:prstGeom prst="rect">
            <a:avLst/>
          </a:prstGeom>
        </p:spPr>
        <p:txBody>
          <a:bodyPr/>
          <a:lstStyle/>
          <a:p>
            <a:pPr lvl="0" eaLnBrk="1" hangingPunct="1">
              <a:spcBef>
                <a:spcPts val="600"/>
              </a:spcBef>
              <a:defRPr/>
            </a:pPr>
            <a:r>
              <a:rPr lang="en-GB" sz="2000" kern="0" dirty="0">
                <a:solidFill>
                  <a:srgbClr val="000000"/>
                </a:solidFill>
                <a:latin typeface="+mn-lt"/>
                <a:ea typeface="+mn-ea"/>
              </a:rPr>
              <a:t>Advantages of </a:t>
            </a:r>
            <a:r>
              <a:rPr lang="en-GB" sz="2000" kern="0" dirty="0" smtClean="0">
                <a:solidFill>
                  <a:srgbClr val="000000"/>
                </a:solidFill>
                <a:latin typeface="+mn-lt"/>
                <a:ea typeface="+mn-ea"/>
              </a:rPr>
              <a:t>DP-UMCS</a:t>
            </a:r>
            <a:endParaRPr lang="en-GB" sz="600" kern="0" dirty="0">
              <a:solidFill>
                <a:srgbClr val="000000"/>
              </a:solidFill>
              <a:latin typeface="+mn-lt"/>
              <a:ea typeface="+mn-ea"/>
            </a:endParaRPr>
          </a:p>
          <a:p>
            <a:pPr marL="342900" lvl="0" indent="-342900" eaLnBrk="1" hangingPunct="1">
              <a:spcBef>
                <a:spcPts val="600"/>
              </a:spcBef>
              <a:buFont typeface="Arial" pitchFamily="34" charset="0"/>
              <a:buChar char="•"/>
              <a:defRPr/>
            </a:pPr>
            <a:r>
              <a:rPr lang="en-GB" sz="1400" kern="0" dirty="0" smtClean="0">
                <a:solidFill>
                  <a:srgbClr val="000000"/>
                </a:solidFill>
                <a:latin typeface="+mn-lt"/>
                <a:ea typeface="+mn-ea"/>
                <a:sym typeface="Wingdings" panose="05000000000000000000" pitchFamily="2" charset="2"/>
              </a:rPr>
              <a:t>Compact Size  the complete system </a:t>
            </a:r>
            <a:r>
              <a:rPr lang="en-US" sz="1400" kern="0" dirty="0">
                <a:solidFill>
                  <a:srgbClr val="000000"/>
                </a:solidFill>
                <a:latin typeface="+mn-lt"/>
                <a:ea typeface="+mn-ea"/>
                <a:sym typeface="Wingdings" panose="05000000000000000000" pitchFamily="2" charset="2"/>
              </a:rPr>
              <a:t>can be attached to the positioner</a:t>
            </a:r>
            <a:endParaRPr kumimoji="0" lang="en-GB" sz="1400" i="0" u="none" strike="noStrike" kern="0" cap="none" spc="0" normalizeH="0" baseline="0" noProof="0" dirty="0" smtClean="0">
              <a:ln>
                <a:noFill/>
              </a:ln>
              <a:solidFill>
                <a:srgbClr val="000000"/>
              </a:solidFill>
              <a:effectLst/>
              <a:uLnTx/>
              <a:uFillTx/>
              <a:latin typeface="+mn-lt"/>
              <a:ea typeface="+mn-ea"/>
              <a:sym typeface="Wingdings" panose="05000000000000000000" pitchFamily="2" charset="2"/>
            </a:endParaRPr>
          </a:p>
          <a:p>
            <a:pPr marL="1085850" lvl="1" indent="-342900" eaLnBrk="1" hangingPunct="1">
              <a:spcBef>
                <a:spcPts val="600"/>
              </a:spcBef>
              <a:buFont typeface="Wingdings" panose="05000000000000000000" pitchFamily="2" charset="2"/>
              <a:buChar char="Ø"/>
              <a:defRPr/>
            </a:pPr>
            <a:r>
              <a:rPr kumimoji="0" lang="en-GB" sz="1400" i="0" u="none" strike="noStrike" kern="0" cap="none" spc="0" normalizeH="0" baseline="0" noProof="0" dirty="0" smtClean="0">
                <a:ln>
                  <a:noFill/>
                </a:ln>
                <a:solidFill>
                  <a:srgbClr val="000000"/>
                </a:solidFill>
                <a:effectLst/>
                <a:uLnTx/>
                <a:uFillTx/>
                <a:latin typeface="+mn-lt"/>
                <a:ea typeface="+mn-ea"/>
              </a:rPr>
              <a:t>No movement</a:t>
            </a:r>
            <a:r>
              <a:rPr kumimoji="0" lang="en-GB" sz="1400" i="0" u="none" strike="noStrike" kern="0" cap="none" spc="0" normalizeH="0" noProof="0" dirty="0" smtClean="0">
                <a:ln>
                  <a:noFill/>
                </a:ln>
                <a:solidFill>
                  <a:srgbClr val="000000"/>
                </a:solidFill>
                <a:effectLst/>
                <a:uLnTx/>
                <a:uFillTx/>
                <a:latin typeface="+mn-lt"/>
                <a:ea typeface="+mn-ea"/>
              </a:rPr>
              <a:t> of the IF- cables </a:t>
            </a:r>
            <a:r>
              <a:rPr kumimoji="0" lang="en-GB" sz="1400" i="0" u="none" strike="noStrike" kern="0" cap="none" spc="0" normalizeH="0" noProof="0" dirty="0" smtClean="0">
                <a:ln>
                  <a:noFill/>
                </a:ln>
                <a:solidFill>
                  <a:srgbClr val="000000"/>
                </a:solidFill>
                <a:effectLst/>
                <a:uLnTx/>
                <a:uFillTx/>
                <a:latin typeface="+mn-lt"/>
                <a:ea typeface="+mn-ea"/>
                <a:sym typeface="Wingdings" panose="05000000000000000000" pitchFamily="2" charset="2"/>
              </a:rPr>
              <a:t> constant phase and amplitude</a:t>
            </a:r>
            <a:endParaRPr kumimoji="0" lang="en-GB" sz="1400" i="0" u="none" strike="noStrike" kern="0" cap="none" spc="0" normalizeH="0" baseline="0" noProof="0" dirty="0" smtClean="0">
              <a:ln>
                <a:noFill/>
              </a:ln>
              <a:solidFill>
                <a:srgbClr val="000000"/>
              </a:solidFill>
              <a:effectLst/>
              <a:uLnTx/>
              <a:uFillTx/>
              <a:latin typeface="+mn-lt"/>
              <a:ea typeface="+mn-ea"/>
            </a:endParaRPr>
          </a:p>
          <a:p>
            <a:pPr marL="342900" indent="-342900" eaLnBrk="1" hangingPunct="1">
              <a:spcBef>
                <a:spcPts val="600"/>
              </a:spcBef>
              <a:buFont typeface="Arial" pitchFamily="34" charset="0"/>
              <a:buChar char="•"/>
              <a:defRPr/>
            </a:pPr>
            <a:r>
              <a:rPr lang="en-GB" sz="1400" kern="0" dirty="0" smtClean="0">
                <a:solidFill>
                  <a:srgbClr val="000000"/>
                </a:solidFill>
                <a:latin typeface="+mn-lt"/>
                <a:ea typeface="+mn-ea"/>
              </a:rPr>
              <a:t>High instantaneous </a:t>
            </a:r>
            <a:r>
              <a:rPr kumimoji="0" lang="en-GB" sz="1400" i="0" u="none" strike="noStrike" kern="0" cap="none" spc="0" normalizeH="0" baseline="0" noProof="0" dirty="0" smtClean="0">
                <a:ln>
                  <a:noFill/>
                </a:ln>
                <a:solidFill>
                  <a:srgbClr val="000000"/>
                </a:solidFill>
                <a:effectLst/>
                <a:uLnTx/>
                <a:uFillTx/>
                <a:latin typeface="+mn-lt"/>
                <a:ea typeface="+mn-ea"/>
              </a:rPr>
              <a:t>dynamic range: up to 75 dB in baseband and RF part</a:t>
            </a:r>
          </a:p>
          <a:p>
            <a:pPr marL="342900" indent="-342900" eaLnBrk="1" hangingPunct="1">
              <a:spcBef>
                <a:spcPts val="600"/>
              </a:spcBef>
              <a:buFont typeface="Arial" pitchFamily="34" charset="0"/>
              <a:buChar char="•"/>
              <a:defRPr/>
            </a:pPr>
            <a:r>
              <a:rPr lang="en-GB" sz="1400" kern="0" dirty="0" smtClean="0">
                <a:solidFill>
                  <a:srgbClr val="000000"/>
                </a:solidFill>
                <a:latin typeface="+mn-lt"/>
                <a:ea typeface="+mn-ea"/>
              </a:rPr>
              <a:t>Multi-Link and Massive </a:t>
            </a:r>
            <a:r>
              <a:rPr lang="en-GB" sz="1400" kern="0" dirty="0">
                <a:solidFill>
                  <a:srgbClr val="000000"/>
                </a:solidFill>
                <a:latin typeface="+mn-lt"/>
                <a:ea typeface="+mn-ea"/>
              </a:rPr>
              <a:t>MIMO </a:t>
            </a:r>
            <a:r>
              <a:rPr lang="en-GB" sz="1400" kern="0" dirty="0" smtClean="0">
                <a:solidFill>
                  <a:srgbClr val="000000"/>
                </a:solidFill>
                <a:latin typeface="+mn-lt"/>
                <a:ea typeface="+mn-ea"/>
              </a:rPr>
              <a:t>capabilities</a:t>
            </a:r>
          </a:p>
          <a:p>
            <a:pPr marL="342900" indent="-342900" eaLnBrk="1" hangingPunct="1">
              <a:spcBef>
                <a:spcPts val="600"/>
              </a:spcBef>
              <a:buFont typeface="Arial" pitchFamily="34" charset="0"/>
              <a:buChar char="•"/>
              <a:defRPr/>
            </a:pPr>
            <a:r>
              <a:rPr kumimoji="0" lang="en-GB" sz="1400" i="0" u="none" strike="noStrike" kern="0" cap="none" spc="0" normalizeH="0" baseline="0" noProof="0" dirty="0" smtClean="0">
                <a:ln>
                  <a:noFill/>
                </a:ln>
                <a:solidFill>
                  <a:srgbClr val="000000"/>
                </a:solidFill>
                <a:effectLst/>
                <a:uLnTx/>
                <a:uFillTx/>
                <a:latin typeface="+mn-lt"/>
                <a:ea typeface="+mn-ea"/>
              </a:rPr>
              <a:t>Double</a:t>
            </a:r>
            <a:r>
              <a:rPr kumimoji="0" lang="en-GB" sz="1400" i="0" u="none" strike="noStrike" kern="0" cap="none" spc="0" normalizeH="0" noProof="0" dirty="0" smtClean="0">
                <a:ln>
                  <a:noFill/>
                </a:ln>
                <a:solidFill>
                  <a:srgbClr val="000000"/>
                </a:solidFill>
                <a:effectLst/>
                <a:uLnTx/>
                <a:uFillTx/>
                <a:latin typeface="+mn-lt"/>
                <a:ea typeface="+mn-ea"/>
              </a:rPr>
              <a:t> directional measurements (with 1 TX and 2 RX</a:t>
            </a:r>
            <a:r>
              <a:rPr lang="en-GB" sz="1400" kern="0" dirty="0">
                <a:solidFill>
                  <a:srgbClr val="000000"/>
                </a:solidFill>
                <a:latin typeface="+mn-lt"/>
                <a:ea typeface="+mn-ea"/>
              </a:rPr>
              <a:t>) </a:t>
            </a:r>
            <a:r>
              <a:rPr lang="en-GB" sz="1400" kern="0" dirty="0" smtClean="0">
                <a:solidFill>
                  <a:srgbClr val="000000"/>
                </a:solidFill>
                <a:latin typeface="+mn-lt"/>
                <a:ea typeface="+mn-ea"/>
              </a:rPr>
              <a:t>feasible</a:t>
            </a:r>
          </a:p>
          <a:p>
            <a:pPr marL="342900" lvl="0" indent="-342900" eaLnBrk="1" hangingPunct="1">
              <a:spcBef>
                <a:spcPts val="600"/>
              </a:spcBef>
              <a:buFont typeface="Arial" pitchFamily="34" charset="0"/>
              <a:buChar char="•"/>
              <a:defRPr/>
            </a:pPr>
            <a:r>
              <a:rPr lang="en-GB" sz="1400" kern="0" dirty="0" smtClean="0">
                <a:solidFill>
                  <a:srgbClr val="000000"/>
                </a:solidFill>
              </a:rPr>
              <a:t>Only power and clock connection are necessary</a:t>
            </a:r>
          </a:p>
        </p:txBody>
      </p:sp>
      <p:sp>
        <p:nvSpPr>
          <p:cNvPr id="4" name="Textfeld 3"/>
          <p:cNvSpPr txBox="1"/>
          <p:nvPr/>
        </p:nvSpPr>
        <p:spPr>
          <a:xfrm>
            <a:off x="1115616" y="3100898"/>
            <a:ext cx="6735604" cy="400110"/>
          </a:xfrm>
          <a:prstGeom prst="rect">
            <a:avLst/>
          </a:prstGeom>
          <a:noFill/>
        </p:spPr>
        <p:txBody>
          <a:bodyPr wrap="square" rtlCol="0">
            <a:spAutoFit/>
          </a:bodyPr>
          <a:lstStyle/>
          <a:p>
            <a:pPr algn="ctr"/>
            <a:r>
              <a:rPr lang="en-US" sz="2000" dirty="0" smtClean="0">
                <a:solidFill>
                  <a:schemeClr val="tx1"/>
                </a:solidFill>
              </a:rPr>
              <a:t>Current 70 GHz Channel Sounder as Example</a:t>
            </a:r>
            <a:endParaRPr lang="en-US" sz="2000" dirty="0">
              <a:solidFill>
                <a:schemeClr val="tx1"/>
              </a:solidFill>
            </a:endParaRPr>
          </a:p>
        </p:txBody>
      </p:sp>
      <p:pic>
        <p:nvPicPr>
          <p:cNvPr id="5" name="Grafik 4"/>
          <p:cNvPicPr>
            <a:picLocks noChangeAspect="1"/>
          </p:cNvPicPr>
          <p:nvPr/>
        </p:nvPicPr>
        <p:blipFill rotWithShape="1">
          <a:blip r:embed="rId3" cstate="print">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l="4745" t="22137" r="379" b="8286"/>
          <a:stretch/>
        </p:blipFill>
        <p:spPr>
          <a:xfrm>
            <a:off x="1043608" y="1156682"/>
            <a:ext cx="3568744" cy="1962809"/>
          </a:xfrm>
          <a:prstGeom prst="rect">
            <a:avLst/>
          </a:prstGeom>
        </p:spPr>
      </p:pic>
      <p:pic>
        <p:nvPicPr>
          <p:cNvPr id="6" name="Grafik 5"/>
          <p:cNvPicPr>
            <a:picLocks noChangeAspect="1"/>
          </p:cNvPicPr>
          <p:nvPr/>
        </p:nvPicPr>
        <p:blipFill rotWithShape="1">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l="-130" t="11284" r="130" b="6912"/>
          <a:stretch/>
        </p:blipFill>
        <p:spPr>
          <a:xfrm>
            <a:off x="4788024" y="1156682"/>
            <a:ext cx="3199198" cy="1962809"/>
          </a:xfrm>
          <a:prstGeom prst="rect">
            <a:avLst/>
          </a:prstGeom>
        </p:spPr>
      </p:pic>
      <p:sp>
        <p:nvSpPr>
          <p:cNvPr id="7" name="Slide Number Placeholder 6"/>
          <p:cNvSpPr>
            <a:spLocks noGrp="1"/>
          </p:cNvSpPr>
          <p:nvPr>
            <p:ph type="sldNum" idx="12"/>
          </p:nvPr>
        </p:nvSpPr>
        <p:spPr/>
        <p:txBody>
          <a:bodyPr/>
          <a:lstStyle/>
          <a:p>
            <a:r>
              <a:rPr lang="en-GB" smtClean="0"/>
              <a:t>Slide </a:t>
            </a:r>
            <a:fld id="{06B781AF-4CCF-49B0-A572-DE54FBE5D942}" type="slidenum">
              <a:rPr lang="en-GB" smtClean="0"/>
              <a:pPr/>
              <a:t>13</a:t>
            </a:fld>
            <a:endParaRPr lang="en-GB"/>
          </a:p>
        </p:txBody>
      </p:sp>
      <p:sp>
        <p:nvSpPr>
          <p:cNvPr id="9" name="Titel 1"/>
          <p:cNvSpPr txBox="1">
            <a:spLocks/>
          </p:cNvSpPr>
          <p:nvPr/>
        </p:nvSpPr>
        <p:spPr bwMode="auto">
          <a:xfrm>
            <a:off x="505049" y="260648"/>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n-GB" sz="2800" b="1" i="0" u="none" strike="noStrike" kern="0" cap="none" spc="0" normalizeH="0" baseline="0" noProof="0" dirty="0" smtClean="0">
                <a:ln>
                  <a:noFill/>
                </a:ln>
                <a:solidFill>
                  <a:srgbClr val="000000"/>
                </a:solidFill>
                <a:effectLst/>
                <a:uLnTx/>
                <a:uFillTx/>
                <a:latin typeface="+mj-lt"/>
                <a:ea typeface="+mj-ea"/>
                <a:cs typeface="+mj-cs"/>
              </a:rPr>
              <a:t> </a:t>
            </a:r>
            <a:r>
              <a:rPr kumimoji="0" lang="en-GB" sz="1800" b="1" i="0" u="none" strike="noStrike" kern="0" cap="none" spc="0" normalizeH="0" baseline="0" noProof="0" dirty="0" smtClean="0">
                <a:ln>
                  <a:noFill/>
                </a:ln>
                <a:solidFill>
                  <a:srgbClr val="000000"/>
                </a:solidFill>
                <a:effectLst/>
                <a:uLnTx/>
                <a:uFillTx/>
                <a:latin typeface="+mj-lt"/>
                <a:ea typeface="+mj-ea"/>
                <a:cs typeface="+mj-cs"/>
              </a:rPr>
              <a:t>Dual </a:t>
            </a:r>
            <a:r>
              <a:rPr kumimoji="0" lang="en-GB" sz="1800" b="1" i="0" u="none" strike="noStrike" kern="0" cap="none" spc="0" normalizeH="0" baseline="0" noProof="0" dirty="0" err="1" smtClean="0">
                <a:ln>
                  <a:noFill/>
                </a:ln>
                <a:solidFill>
                  <a:srgbClr val="000000"/>
                </a:solidFill>
                <a:effectLst/>
                <a:uLnTx/>
                <a:uFillTx/>
                <a:latin typeface="+mj-lt"/>
                <a:ea typeface="+mj-ea"/>
                <a:cs typeface="+mj-cs"/>
              </a:rPr>
              <a:t>Polarimetric</a:t>
            </a:r>
            <a:r>
              <a:rPr kumimoji="0" lang="en-GB" sz="1800" b="1" i="0" u="none" strike="noStrike" kern="0" cap="none" spc="0" normalizeH="0" baseline="0" noProof="0" dirty="0" smtClean="0">
                <a:ln>
                  <a:noFill/>
                </a:ln>
                <a:solidFill>
                  <a:srgbClr val="000000"/>
                </a:solidFill>
                <a:effectLst/>
                <a:uLnTx/>
                <a:uFillTx/>
                <a:latin typeface="+mj-lt"/>
                <a:ea typeface="+mj-ea"/>
                <a:cs typeface="+mj-cs"/>
              </a:rPr>
              <a:t> Ultra-Wideband Channel Sounder (DP-UMCS) (2)</a:t>
            </a:r>
            <a:endParaRPr kumimoji="0" lang="de-DE" sz="1800" b="1" i="0" u="none" strike="noStrike" kern="0" cap="none" spc="0" normalizeH="0" baseline="0" noProof="0" dirty="0">
              <a:ln>
                <a:noFill/>
              </a:ln>
              <a:solidFill>
                <a:srgbClr val="000000"/>
              </a:solidFill>
              <a:effectLst/>
              <a:uLnTx/>
              <a:uFillTx/>
              <a:latin typeface="+mj-lt"/>
              <a:ea typeface="+mj-ea"/>
              <a:cs typeface="+mj-cs"/>
            </a:endParaRPr>
          </a:p>
        </p:txBody>
      </p:sp>
    </p:spTree>
    <p:extLst>
      <p:ext uri="{BB962C8B-B14F-4D97-AF65-F5344CB8AC3E}">
        <p14:creationId xmlns="" xmlns:p14="http://schemas.microsoft.com/office/powerpoint/2010/main" val="1287170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685800" y="3124200"/>
            <a:ext cx="7772400" cy="533400"/>
          </a:xfrm>
          <a:prstGeom prst="rect">
            <a:avLst/>
          </a:prstGeom>
        </p:spPr>
        <p:txBody>
          <a:bodyPr/>
          <a:lstStyle/>
          <a:p>
            <a:pPr algn="ctr" eaLnBrk="1" hangingPunct="1">
              <a:defRPr/>
            </a:pPr>
            <a:r>
              <a:rPr lang="en-GB" sz="3200" b="1" kern="0" dirty="0" smtClean="0">
                <a:solidFill>
                  <a:schemeClr val="tx2"/>
                </a:solidFill>
                <a:latin typeface="+mj-lt"/>
                <a:ea typeface="+mj-ea"/>
                <a:cs typeface="+mj-cs"/>
              </a:rPr>
              <a:t>Channel </a:t>
            </a:r>
            <a:r>
              <a:rPr lang="en-GB" sz="3200" b="1" kern="0" dirty="0" err="1" smtClean="0">
                <a:solidFill>
                  <a:schemeClr val="tx2"/>
                </a:solidFill>
                <a:latin typeface="+mj-lt"/>
                <a:ea typeface="+mj-ea"/>
                <a:cs typeface="+mj-cs"/>
              </a:rPr>
              <a:t>Modeling</a:t>
            </a:r>
            <a:r>
              <a:rPr lang="en-GB" sz="3200" b="1" kern="0" dirty="0" smtClean="0">
                <a:solidFill>
                  <a:schemeClr val="tx2"/>
                </a:solidFill>
                <a:latin typeface="+mj-lt"/>
                <a:ea typeface="+mj-ea"/>
                <a:cs typeface="+mj-cs"/>
              </a:rPr>
              <a:t> </a:t>
            </a:r>
            <a:r>
              <a:rPr lang="en-GB" sz="3200" b="1" kern="0" dirty="0">
                <a:solidFill>
                  <a:schemeClr val="tx2"/>
                </a:solidFill>
                <a:latin typeface="+mj-lt"/>
                <a:ea typeface="+mj-ea"/>
                <a:cs typeface="+mj-cs"/>
              </a:rPr>
              <a:t>Issues</a:t>
            </a:r>
          </a:p>
        </p:txBody>
      </p:sp>
      <p:sp>
        <p:nvSpPr>
          <p:cNvPr id="3" name="Slide Number Placeholder 2"/>
          <p:cNvSpPr>
            <a:spLocks noGrp="1"/>
          </p:cNvSpPr>
          <p:nvPr>
            <p:ph type="sldNum" idx="12"/>
          </p:nvPr>
        </p:nvSpPr>
        <p:spPr/>
        <p:txBody>
          <a:bodyPr/>
          <a:lstStyle/>
          <a:p>
            <a:r>
              <a:rPr lang="en-GB" smtClean="0"/>
              <a:t>Slide </a:t>
            </a:r>
            <a:fld id="{F5D8E26B-7BCF-4D25-9C89-0168A6618F18}" type="slidenum">
              <a:rPr lang="en-GB" smtClean="0"/>
              <a:pPr/>
              <a:t>14</a:t>
            </a:fld>
            <a:endParaRPr lang="en-GB"/>
          </a:p>
        </p:txBody>
      </p:sp>
    </p:spTree>
    <p:extLst>
      <p:ext uri="{BB962C8B-B14F-4D97-AF65-F5344CB8AC3E}">
        <p14:creationId xmlns="" xmlns:p14="http://schemas.microsoft.com/office/powerpoint/2010/main" val="3900670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983" y="626054"/>
            <a:ext cx="8352928" cy="582960"/>
          </a:xfrm>
        </p:spPr>
        <p:txBody>
          <a:bodyPr/>
          <a:lstStyle/>
          <a:p>
            <a:r>
              <a:rPr lang="en-GB" sz="2800" b="1" dirty="0" smtClean="0"/>
              <a:t>Extension of the WINNER II/+ model for mm-Wave</a:t>
            </a:r>
            <a:endParaRPr lang="en-GB" sz="2800" b="1" dirty="0"/>
          </a:p>
        </p:txBody>
      </p:sp>
      <p:sp>
        <p:nvSpPr>
          <p:cNvPr id="5" name="Content Placeholder 4"/>
          <p:cNvSpPr>
            <a:spLocks noGrp="1"/>
          </p:cNvSpPr>
          <p:nvPr>
            <p:ph idx="1"/>
          </p:nvPr>
        </p:nvSpPr>
        <p:spPr>
          <a:xfrm>
            <a:off x="720014" y="1236654"/>
            <a:ext cx="7846640" cy="1091504"/>
          </a:xfrm>
        </p:spPr>
        <p:txBody>
          <a:bodyPr>
            <a:normAutofit fontScale="92500" lnSpcReduction="20000"/>
          </a:bodyPr>
          <a:lstStyle/>
          <a:p>
            <a:pPr>
              <a:buFont typeface="Arial" pitchFamily="34" charset="0"/>
              <a:buChar char="•"/>
            </a:pPr>
            <a:r>
              <a:rPr lang="en-GB" sz="1800" dirty="0" smtClean="0"/>
              <a:t>Why to implement a new model from scratch when we could use a widely used and accepted channel model?</a:t>
            </a:r>
          </a:p>
          <a:p>
            <a:pPr>
              <a:buFont typeface="Arial" pitchFamily="34" charset="0"/>
              <a:buChar char="•"/>
            </a:pPr>
            <a:r>
              <a:rPr lang="en-GB" sz="1800" dirty="0" smtClean="0"/>
              <a:t>Extension of the WINNER II/+ model to the (Q – D) approach</a:t>
            </a:r>
          </a:p>
          <a:p>
            <a:pPr lvl="1">
              <a:buFont typeface="Arial" pitchFamily="34" charset="0"/>
              <a:buChar char="•"/>
            </a:pPr>
            <a:r>
              <a:rPr lang="en-GB" sz="1400" dirty="0" smtClean="0"/>
              <a:t>Deterministic clusters, Polarization aspects, …</a:t>
            </a:r>
          </a:p>
          <a:p>
            <a:pPr>
              <a:buFont typeface="Arial" pitchFamily="34" charset="0"/>
              <a:buChar char="•"/>
            </a:pPr>
            <a:endParaRPr lang="en-US" sz="1600" dirty="0" smtClean="0">
              <a:solidFill>
                <a:schemeClr val="tx1"/>
              </a:solidFill>
            </a:endParaRPr>
          </a:p>
        </p:txBody>
      </p:sp>
      <p:sp>
        <p:nvSpPr>
          <p:cNvPr id="7" name="Right Triangle 6"/>
          <p:cNvSpPr/>
          <p:nvPr/>
        </p:nvSpPr>
        <p:spPr bwMode="auto">
          <a:xfrm>
            <a:off x="1405528" y="4810265"/>
            <a:ext cx="2401829" cy="1047631"/>
          </a:xfrm>
          <a:prstGeom prst="rtTriangle">
            <a:avLst/>
          </a:prstGeom>
          <a:solidFill>
            <a:schemeClr val="accent2">
              <a:lumMod val="20000"/>
              <a:lumOff val="80000"/>
            </a:schemeClr>
          </a:solidFill>
          <a:ln w="19050"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AR"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8" name="Straight Arrow Connector 7"/>
          <p:cNvCxnSpPr/>
          <p:nvPr/>
        </p:nvCxnSpPr>
        <p:spPr bwMode="auto">
          <a:xfrm flipV="1">
            <a:off x="1408061" y="3610697"/>
            <a:ext cx="0" cy="2247199"/>
          </a:xfrm>
          <a:prstGeom prst="straightConnector1">
            <a:avLst/>
          </a:prstGeom>
          <a:solidFill>
            <a:srgbClr val="00B8FF"/>
          </a:solidFill>
          <a:ln w="28575" cap="flat" cmpd="sng" algn="ctr">
            <a:solidFill>
              <a:schemeClr val="accent2"/>
            </a:solidFill>
            <a:prstDash val="solid"/>
            <a:round/>
            <a:headEnd type="none" w="med" len="med"/>
            <a:tailEnd type="triangle"/>
          </a:ln>
          <a:effectLst/>
        </p:spPr>
      </p:cxnSp>
      <p:sp>
        <p:nvSpPr>
          <p:cNvPr id="13" name="TextBox 12"/>
          <p:cNvSpPr txBox="1"/>
          <p:nvPr/>
        </p:nvSpPr>
        <p:spPr>
          <a:xfrm>
            <a:off x="2358632" y="2381250"/>
            <a:ext cx="3108407" cy="369332"/>
          </a:xfrm>
          <a:prstGeom prst="rect">
            <a:avLst/>
          </a:prstGeom>
          <a:noFill/>
          <a:ln>
            <a:noFill/>
          </a:ln>
        </p:spPr>
        <p:txBody>
          <a:bodyPr wrap="square" rtlCol="0">
            <a:spAutoFit/>
          </a:bodyPr>
          <a:lstStyle/>
          <a:p>
            <a:r>
              <a:rPr lang="de-DE" sz="1800" dirty="0" err="1" smtClean="0">
                <a:solidFill>
                  <a:schemeClr val="tx1"/>
                </a:solidFill>
              </a:rPr>
              <a:t>Deterministic</a:t>
            </a:r>
            <a:r>
              <a:rPr lang="de-DE" sz="1800" dirty="0" smtClean="0">
                <a:solidFill>
                  <a:schemeClr val="tx1"/>
                </a:solidFill>
              </a:rPr>
              <a:t> LOS component</a:t>
            </a:r>
            <a:endParaRPr lang="es-AR" sz="1800" dirty="0">
              <a:solidFill>
                <a:schemeClr val="tx1"/>
              </a:solidFill>
            </a:endParaRPr>
          </a:p>
        </p:txBody>
      </p:sp>
      <p:sp>
        <p:nvSpPr>
          <p:cNvPr id="10" name="TextBox 9"/>
          <p:cNvSpPr txBox="1"/>
          <p:nvPr/>
        </p:nvSpPr>
        <p:spPr>
          <a:xfrm>
            <a:off x="107504" y="6021288"/>
            <a:ext cx="1383596" cy="384199"/>
          </a:xfrm>
          <a:prstGeom prst="rect">
            <a:avLst/>
          </a:prstGeom>
          <a:noFill/>
        </p:spPr>
        <p:txBody>
          <a:bodyPr wrap="none" rtlCol="0">
            <a:spAutoFit/>
          </a:bodyPr>
          <a:lstStyle/>
          <a:p>
            <a:r>
              <a:rPr lang="de-DE" sz="1800" dirty="0" smtClean="0">
                <a:solidFill>
                  <a:schemeClr val="accent1"/>
                </a:solidFill>
              </a:rPr>
              <a:t>Overall DMC </a:t>
            </a:r>
            <a:endParaRPr lang="es-AR" sz="1800" dirty="0">
              <a:solidFill>
                <a:schemeClr val="accent1"/>
              </a:solidFill>
            </a:endParaRPr>
          </a:p>
        </p:txBody>
      </p:sp>
      <p:cxnSp>
        <p:nvCxnSpPr>
          <p:cNvPr id="11" name="Straight Arrow Connector 10"/>
          <p:cNvCxnSpPr/>
          <p:nvPr/>
        </p:nvCxnSpPr>
        <p:spPr bwMode="auto">
          <a:xfrm flipV="1">
            <a:off x="1454946" y="5782989"/>
            <a:ext cx="142206" cy="280325"/>
          </a:xfrm>
          <a:prstGeom prst="straightConnector1">
            <a:avLst/>
          </a:prstGeom>
          <a:solidFill>
            <a:srgbClr val="00B8FF"/>
          </a:solidFill>
          <a:ln w="28575" cap="flat" cmpd="sng" algn="ctr">
            <a:solidFill>
              <a:schemeClr val="accent1"/>
            </a:solidFill>
            <a:prstDash val="solid"/>
            <a:round/>
            <a:headEnd type="none" w="med" len="med"/>
            <a:tailEnd type="triangle"/>
          </a:ln>
          <a:effectLst/>
        </p:spPr>
      </p:cxnSp>
      <p:grpSp>
        <p:nvGrpSpPr>
          <p:cNvPr id="14" name="Group 13"/>
          <p:cNvGrpSpPr/>
          <p:nvPr/>
        </p:nvGrpSpPr>
        <p:grpSpPr>
          <a:xfrm>
            <a:off x="160832" y="3535790"/>
            <a:ext cx="4405905" cy="2625764"/>
            <a:chOff x="330799" y="2636912"/>
            <a:chExt cx="4835058" cy="2524157"/>
          </a:xfrm>
        </p:grpSpPr>
        <p:grpSp>
          <p:nvGrpSpPr>
            <p:cNvPr id="15" name="Group 14"/>
            <p:cNvGrpSpPr/>
            <p:nvPr/>
          </p:nvGrpSpPr>
          <p:grpSpPr>
            <a:xfrm>
              <a:off x="971600" y="2708920"/>
              <a:ext cx="4194257" cy="2181996"/>
              <a:chOff x="971600" y="2708920"/>
              <a:chExt cx="4194257" cy="2181996"/>
            </a:xfrm>
          </p:grpSpPr>
          <p:cxnSp>
            <p:nvCxnSpPr>
              <p:cNvPr id="18" name="Straight Arrow Connector 17"/>
              <p:cNvCxnSpPr/>
              <p:nvPr/>
            </p:nvCxnSpPr>
            <p:spPr bwMode="auto">
              <a:xfrm flipV="1">
                <a:off x="971600" y="2708920"/>
                <a:ext cx="0" cy="216024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971600" y="4869160"/>
                <a:ext cx="4194257" cy="21756"/>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grpSp>
        <p:sp>
          <p:nvSpPr>
            <p:cNvPr id="16" name="TextBox 15"/>
            <p:cNvSpPr txBox="1"/>
            <p:nvPr/>
          </p:nvSpPr>
          <p:spPr>
            <a:xfrm>
              <a:off x="2111799" y="4791737"/>
              <a:ext cx="324036" cy="369332"/>
            </a:xfrm>
            <a:prstGeom prst="rect">
              <a:avLst/>
            </a:prstGeom>
            <a:noFill/>
          </p:spPr>
          <p:txBody>
            <a:bodyPr wrap="square" rtlCol="0">
              <a:spAutoFit/>
            </a:bodyPr>
            <a:lstStyle/>
            <a:p>
              <a:r>
                <a:rPr lang="el-GR" sz="1800" dirty="0" smtClean="0">
                  <a:solidFill>
                    <a:schemeClr val="tx1"/>
                  </a:solidFill>
                </a:rPr>
                <a:t>τ</a:t>
              </a:r>
              <a:endParaRPr lang="es-AR" sz="1800" dirty="0">
                <a:solidFill>
                  <a:schemeClr val="tx1"/>
                </a:solidFill>
              </a:endParaRPr>
            </a:p>
          </p:txBody>
        </p:sp>
        <p:sp>
          <p:nvSpPr>
            <p:cNvPr id="17" name="TextBox 16"/>
            <p:cNvSpPr txBox="1"/>
            <p:nvPr/>
          </p:nvSpPr>
          <p:spPr>
            <a:xfrm>
              <a:off x="330799" y="2636912"/>
              <a:ext cx="607859" cy="369332"/>
            </a:xfrm>
            <a:prstGeom prst="rect">
              <a:avLst/>
            </a:prstGeom>
            <a:noFill/>
          </p:spPr>
          <p:txBody>
            <a:bodyPr wrap="none" rtlCol="0">
              <a:spAutoFit/>
            </a:bodyPr>
            <a:lstStyle/>
            <a:p>
              <a:r>
                <a:rPr lang="de-DE" sz="1800" dirty="0" smtClean="0">
                  <a:solidFill>
                    <a:schemeClr val="tx1"/>
                  </a:solidFill>
                </a:rPr>
                <a:t>PDP</a:t>
              </a:r>
              <a:endParaRPr lang="es-AR" sz="1800" dirty="0">
                <a:solidFill>
                  <a:schemeClr val="tx1"/>
                </a:solidFill>
              </a:endParaRPr>
            </a:p>
          </p:txBody>
        </p:sp>
      </p:grpSp>
      <p:cxnSp>
        <p:nvCxnSpPr>
          <p:cNvPr id="21" name="Straight Arrow Connector 20"/>
          <p:cNvCxnSpPr/>
          <p:nvPr/>
        </p:nvCxnSpPr>
        <p:spPr bwMode="auto">
          <a:xfrm flipV="1">
            <a:off x="3447872" y="4894845"/>
            <a:ext cx="0" cy="973786"/>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2" name="Straight Arrow Connector 21"/>
          <p:cNvCxnSpPr/>
          <p:nvPr/>
        </p:nvCxnSpPr>
        <p:spPr bwMode="auto">
          <a:xfrm flipV="1">
            <a:off x="3478770" y="5269378"/>
            <a:ext cx="0" cy="599253"/>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3" name="Straight Arrow Connector 22"/>
          <p:cNvCxnSpPr/>
          <p:nvPr/>
        </p:nvCxnSpPr>
        <p:spPr bwMode="auto">
          <a:xfrm flipV="1">
            <a:off x="3414080" y="5119565"/>
            <a:ext cx="0" cy="749066"/>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4" name="Straight Arrow Connector 23"/>
          <p:cNvCxnSpPr/>
          <p:nvPr/>
        </p:nvCxnSpPr>
        <p:spPr bwMode="auto">
          <a:xfrm flipV="1">
            <a:off x="3515455" y="5269958"/>
            <a:ext cx="0" cy="599253"/>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sp>
        <p:nvSpPr>
          <p:cNvPr id="29" name="Right Triangle 28"/>
          <p:cNvSpPr/>
          <p:nvPr/>
        </p:nvSpPr>
        <p:spPr bwMode="auto">
          <a:xfrm>
            <a:off x="2128530" y="5334079"/>
            <a:ext cx="426508" cy="523815"/>
          </a:xfrm>
          <a:prstGeom prst="rtTriangle">
            <a:avLst/>
          </a:prstGeom>
          <a:solidFill>
            <a:schemeClr val="accent2">
              <a:lumMod val="75000"/>
            </a:schemeClr>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AR"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30" name="Straight Arrow Connector 29"/>
          <p:cNvCxnSpPr/>
          <p:nvPr/>
        </p:nvCxnSpPr>
        <p:spPr bwMode="auto">
          <a:xfrm flipV="1">
            <a:off x="2112126" y="4359762"/>
            <a:ext cx="0" cy="1498132"/>
          </a:xfrm>
          <a:prstGeom prst="straightConnector1">
            <a:avLst/>
          </a:prstGeom>
          <a:solidFill>
            <a:srgbClr val="00B8FF"/>
          </a:solidFill>
          <a:ln w="28575" cap="flat" cmpd="sng" algn="ctr">
            <a:solidFill>
              <a:schemeClr val="accent2"/>
            </a:solidFill>
            <a:prstDash val="solid"/>
            <a:round/>
            <a:headEnd type="none" w="med" len="med"/>
            <a:tailEnd type="triangle"/>
          </a:ln>
          <a:effectLst/>
        </p:spPr>
      </p:cxnSp>
      <p:sp>
        <p:nvSpPr>
          <p:cNvPr id="35" name="TextBox 34"/>
          <p:cNvSpPr txBox="1"/>
          <p:nvPr/>
        </p:nvSpPr>
        <p:spPr>
          <a:xfrm>
            <a:off x="2991913" y="2875216"/>
            <a:ext cx="6096734" cy="369332"/>
          </a:xfrm>
          <a:prstGeom prst="rect">
            <a:avLst/>
          </a:prstGeom>
          <a:noFill/>
          <a:ln>
            <a:noFill/>
          </a:ln>
        </p:spPr>
        <p:txBody>
          <a:bodyPr wrap="square" rtlCol="0">
            <a:spAutoFit/>
          </a:bodyPr>
          <a:lstStyle/>
          <a:p>
            <a:pPr algn="ctr"/>
            <a:r>
              <a:rPr lang="de-DE" sz="1800" dirty="0" err="1" smtClean="0">
                <a:solidFill>
                  <a:schemeClr val="tx1"/>
                </a:solidFill>
              </a:rPr>
              <a:t>Deterministic</a:t>
            </a:r>
            <a:r>
              <a:rPr lang="de-DE" sz="1800" dirty="0" smtClean="0">
                <a:solidFill>
                  <a:schemeClr val="tx1"/>
                </a:solidFill>
              </a:rPr>
              <a:t> </a:t>
            </a:r>
            <a:r>
              <a:rPr lang="de-DE" sz="1800" dirty="0" err="1" smtClean="0">
                <a:solidFill>
                  <a:schemeClr val="tx1"/>
                </a:solidFill>
              </a:rPr>
              <a:t>component</a:t>
            </a:r>
            <a:r>
              <a:rPr lang="de-DE" sz="1800" dirty="0" smtClean="0">
                <a:solidFill>
                  <a:schemeClr val="tx1"/>
                </a:solidFill>
              </a:rPr>
              <a:t> (</a:t>
            </a:r>
            <a:r>
              <a:rPr lang="de-DE" sz="1800" dirty="0" err="1" smtClean="0">
                <a:solidFill>
                  <a:schemeClr val="tx1"/>
                </a:solidFill>
              </a:rPr>
              <a:t>component</a:t>
            </a:r>
            <a:r>
              <a:rPr lang="de-DE" sz="1800" dirty="0" smtClean="0">
                <a:solidFill>
                  <a:schemeClr val="tx1"/>
                </a:solidFill>
              </a:rPr>
              <a:t> from reflections)</a:t>
            </a:r>
            <a:endParaRPr lang="es-AR" sz="1800" dirty="0">
              <a:solidFill>
                <a:schemeClr val="tx1"/>
              </a:solidFill>
            </a:endParaRPr>
          </a:p>
        </p:txBody>
      </p:sp>
      <p:sp>
        <p:nvSpPr>
          <p:cNvPr id="32" name="TextBox 31"/>
          <p:cNvSpPr txBox="1"/>
          <p:nvPr/>
        </p:nvSpPr>
        <p:spPr>
          <a:xfrm>
            <a:off x="2463421" y="5969455"/>
            <a:ext cx="2402071" cy="369332"/>
          </a:xfrm>
          <a:prstGeom prst="rect">
            <a:avLst/>
          </a:prstGeom>
          <a:noFill/>
        </p:spPr>
        <p:txBody>
          <a:bodyPr wrap="square" rtlCol="0">
            <a:spAutoFit/>
          </a:bodyPr>
          <a:lstStyle/>
          <a:p>
            <a:r>
              <a:rPr lang="en-GB" sz="1800" dirty="0" smtClean="0">
                <a:solidFill>
                  <a:schemeClr val="accent1"/>
                </a:solidFill>
              </a:rPr>
              <a:t>Path specific DMC </a:t>
            </a:r>
            <a:endParaRPr lang="en-GB" sz="1800" dirty="0">
              <a:solidFill>
                <a:schemeClr val="accent1"/>
              </a:solidFill>
            </a:endParaRPr>
          </a:p>
        </p:txBody>
      </p:sp>
      <p:cxnSp>
        <p:nvCxnSpPr>
          <p:cNvPr id="33" name="Straight Arrow Connector 32"/>
          <p:cNvCxnSpPr>
            <a:stCxn id="32" idx="1"/>
          </p:cNvCxnSpPr>
          <p:nvPr/>
        </p:nvCxnSpPr>
        <p:spPr bwMode="auto">
          <a:xfrm flipH="1" flipV="1">
            <a:off x="2358633" y="5788380"/>
            <a:ext cx="104788" cy="365741"/>
          </a:xfrm>
          <a:prstGeom prst="straightConnector1">
            <a:avLst/>
          </a:prstGeom>
          <a:solidFill>
            <a:srgbClr val="00B8FF"/>
          </a:solidFill>
          <a:ln w="28575" cap="flat" cmpd="sng" algn="ctr">
            <a:solidFill>
              <a:schemeClr val="accent1"/>
            </a:solidFill>
            <a:prstDash val="solid"/>
            <a:round/>
            <a:headEnd type="none" w="med" len="med"/>
            <a:tailEnd type="triangle"/>
          </a:ln>
          <a:effectLst/>
        </p:spPr>
      </p:cxnSp>
      <p:sp>
        <p:nvSpPr>
          <p:cNvPr id="36" name="TextBox 16"/>
          <p:cNvSpPr txBox="1"/>
          <p:nvPr/>
        </p:nvSpPr>
        <p:spPr>
          <a:xfrm rot="16200000">
            <a:off x="-328439" y="4600178"/>
            <a:ext cx="1612835" cy="336551"/>
          </a:xfrm>
          <a:prstGeom prst="rect">
            <a:avLst/>
          </a:prstGeom>
          <a:noFill/>
        </p:spPr>
        <p:txBody>
          <a:bodyPr wrap="none" rtlCol="0">
            <a:spAutoFit/>
          </a:bodyPr>
          <a:lstStyle/>
          <a:p>
            <a:r>
              <a:rPr lang="de-DE" sz="1800" dirty="0" smtClean="0">
                <a:solidFill>
                  <a:schemeClr val="tx1"/>
                </a:solidFill>
              </a:rPr>
              <a:t>RX Horizontal</a:t>
            </a:r>
            <a:endParaRPr lang="es-AR" sz="1800" dirty="0">
              <a:solidFill>
                <a:schemeClr val="tx1"/>
              </a:solidFill>
            </a:endParaRPr>
          </a:p>
        </p:txBody>
      </p:sp>
      <p:sp>
        <p:nvSpPr>
          <p:cNvPr id="27" name="TextBox 26"/>
          <p:cNvSpPr txBox="1"/>
          <p:nvPr/>
        </p:nvSpPr>
        <p:spPr>
          <a:xfrm>
            <a:off x="4673955" y="3290279"/>
            <a:ext cx="2239635" cy="369332"/>
          </a:xfrm>
          <a:prstGeom prst="rect">
            <a:avLst/>
          </a:prstGeom>
          <a:noFill/>
          <a:ln>
            <a:noFill/>
          </a:ln>
        </p:spPr>
        <p:txBody>
          <a:bodyPr wrap="square" rtlCol="0">
            <a:spAutoFit/>
          </a:bodyPr>
          <a:lstStyle/>
          <a:p>
            <a:r>
              <a:rPr lang="de-DE" sz="1800" dirty="0" err="1" smtClean="0">
                <a:solidFill>
                  <a:schemeClr val="tx1"/>
                </a:solidFill>
              </a:rPr>
              <a:t>Stochastic</a:t>
            </a:r>
            <a:r>
              <a:rPr lang="de-DE" sz="1800" dirty="0" smtClean="0">
                <a:solidFill>
                  <a:schemeClr val="tx1"/>
                </a:solidFill>
              </a:rPr>
              <a:t> </a:t>
            </a:r>
            <a:r>
              <a:rPr lang="de-DE" sz="1800" dirty="0" err="1" smtClean="0">
                <a:solidFill>
                  <a:schemeClr val="tx1"/>
                </a:solidFill>
              </a:rPr>
              <a:t>component</a:t>
            </a:r>
            <a:endParaRPr lang="es-AR" sz="1800" dirty="0">
              <a:solidFill>
                <a:schemeClr val="tx1"/>
              </a:solidFill>
            </a:endParaRPr>
          </a:p>
        </p:txBody>
      </p:sp>
      <p:grpSp>
        <p:nvGrpSpPr>
          <p:cNvPr id="81" name="Gruppieren 80"/>
          <p:cNvGrpSpPr/>
          <p:nvPr/>
        </p:nvGrpSpPr>
        <p:grpSpPr>
          <a:xfrm>
            <a:off x="4713350" y="3664195"/>
            <a:ext cx="4234445" cy="2482492"/>
            <a:chOff x="483791" y="3359435"/>
            <a:chExt cx="4234445" cy="2482492"/>
          </a:xfrm>
        </p:grpSpPr>
        <p:grpSp>
          <p:nvGrpSpPr>
            <p:cNvPr id="82" name="Group 5"/>
            <p:cNvGrpSpPr/>
            <p:nvPr/>
          </p:nvGrpSpPr>
          <p:grpSpPr>
            <a:xfrm>
              <a:off x="1841892" y="4204360"/>
              <a:ext cx="2660320" cy="1387324"/>
              <a:chOff x="2408980" y="3481837"/>
              <a:chExt cx="2660320" cy="1387324"/>
            </a:xfrm>
          </p:grpSpPr>
          <p:sp>
            <p:nvSpPr>
              <p:cNvPr id="97" name="Right Triangle 6"/>
              <p:cNvSpPr/>
              <p:nvPr/>
            </p:nvSpPr>
            <p:spPr bwMode="auto">
              <a:xfrm>
                <a:off x="2408980" y="3862069"/>
                <a:ext cx="2660320" cy="1007091"/>
              </a:xfrm>
              <a:prstGeom prst="rtTriangle">
                <a:avLst/>
              </a:prstGeom>
              <a:solidFill>
                <a:schemeClr val="accent1">
                  <a:lumMod val="20000"/>
                  <a:lumOff val="80000"/>
                </a:schemeClr>
              </a:solidFill>
              <a:ln w="19050"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AR"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98" name="Straight Arrow Connector 7"/>
              <p:cNvCxnSpPr/>
              <p:nvPr/>
            </p:nvCxnSpPr>
            <p:spPr bwMode="auto">
              <a:xfrm flipH="1" flipV="1">
                <a:off x="2408980" y="3481837"/>
                <a:ext cx="2780" cy="1387324"/>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grpSp>
        <p:grpSp>
          <p:nvGrpSpPr>
            <p:cNvPr id="83" name="Group 13"/>
            <p:cNvGrpSpPr/>
            <p:nvPr/>
          </p:nvGrpSpPr>
          <p:grpSpPr>
            <a:xfrm>
              <a:off x="483791" y="3359435"/>
              <a:ext cx="4234445" cy="2482492"/>
              <a:chOff x="330799" y="2636912"/>
              <a:chExt cx="4234445" cy="2482492"/>
            </a:xfrm>
          </p:grpSpPr>
          <p:grpSp>
            <p:nvGrpSpPr>
              <p:cNvPr id="92" name="Group 14"/>
              <p:cNvGrpSpPr/>
              <p:nvPr/>
            </p:nvGrpSpPr>
            <p:grpSpPr>
              <a:xfrm>
                <a:off x="971600" y="2708920"/>
                <a:ext cx="3593644" cy="2160240"/>
                <a:chOff x="971600" y="2708920"/>
                <a:chExt cx="3593644" cy="2160240"/>
              </a:xfrm>
            </p:grpSpPr>
            <p:cxnSp>
              <p:nvCxnSpPr>
                <p:cNvPr id="95" name="Straight Arrow Connector 17"/>
                <p:cNvCxnSpPr/>
                <p:nvPr/>
              </p:nvCxnSpPr>
              <p:spPr bwMode="auto">
                <a:xfrm flipV="1">
                  <a:off x="971600" y="2708920"/>
                  <a:ext cx="0" cy="216024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96" name="Straight Arrow Connector 18"/>
                <p:cNvCxnSpPr/>
                <p:nvPr/>
              </p:nvCxnSpPr>
              <p:spPr bwMode="auto">
                <a:xfrm>
                  <a:off x="971600" y="4869160"/>
                  <a:ext cx="3593644" cy="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grpSp>
          <p:sp>
            <p:nvSpPr>
              <p:cNvPr id="93" name="TextBox 15"/>
              <p:cNvSpPr txBox="1"/>
              <p:nvPr/>
            </p:nvSpPr>
            <p:spPr>
              <a:xfrm>
                <a:off x="3155519" y="4750072"/>
                <a:ext cx="324036" cy="369332"/>
              </a:xfrm>
              <a:prstGeom prst="rect">
                <a:avLst/>
              </a:prstGeom>
              <a:noFill/>
            </p:spPr>
            <p:txBody>
              <a:bodyPr wrap="square" rtlCol="0">
                <a:spAutoFit/>
              </a:bodyPr>
              <a:lstStyle/>
              <a:p>
                <a:r>
                  <a:rPr lang="el-GR" sz="1800" dirty="0" smtClean="0">
                    <a:solidFill>
                      <a:schemeClr val="tx1"/>
                    </a:solidFill>
                  </a:rPr>
                  <a:t>τ</a:t>
                </a:r>
                <a:endParaRPr lang="es-AR" sz="1800" dirty="0">
                  <a:solidFill>
                    <a:schemeClr val="tx1"/>
                  </a:solidFill>
                </a:endParaRPr>
              </a:p>
            </p:txBody>
          </p:sp>
          <p:sp>
            <p:nvSpPr>
              <p:cNvPr id="94" name="TextBox 16"/>
              <p:cNvSpPr txBox="1"/>
              <p:nvPr/>
            </p:nvSpPr>
            <p:spPr>
              <a:xfrm>
                <a:off x="330799" y="2636912"/>
                <a:ext cx="607859" cy="369332"/>
              </a:xfrm>
              <a:prstGeom prst="rect">
                <a:avLst/>
              </a:prstGeom>
              <a:noFill/>
            </p:spPr>
            <p:txBody>
              <a:bodyPr wrap="none" rtlCol="0">
                <a:spAutoFit/>
              </a:bodyPr>
              <a:lstStyle/>
              <a:p>
                <a:r>
                  <a:rPr lang="de-DE" sz="1800" dirty="0" smtClean="0">
                    <a:solidFill>
                      <a:schemeClr val="tx1"/>
                    </a:solidFill>
                  </a:rPr>
                  <a:t>PDP</a:t>
                </a:r>
                <a:endParaRPr lang="es-AR" sz="1800" dirty="0">
                  <a:solidFill>
                    <a:schemeClr val="tx1"/>
                  </a:solidFill>
                </a:endParaRPr>
              </a:p>
            </p:txBody>
          </p:sp>
        </p:grpSp>
        <p:cxnSp>
          <p:nvCxnSpPr>
            <p:cNvPr id="84" name="Straight Arrow Connector 20"/>
            <p:cNvCxnSpPr/>
            <p:nvPr/>
          </p:nvCxnSpPr>
          <p:spPr bwMode="auto">
            <a:xfrm flipH="1" flipV="1">
              <a:off x="3998156" y="4359901"/>
              <a:ext cx="6756" cy="1231782"/>
            </a:xfrm>
            <a:prstGeom prst="straightConnector1">
              <a:avLst/>
            </a:prstGeom>
            <a:solidFill>
              <a:srgbClr val="00B8FF"/>
            </a:solidFill>
            <a:ln w="28575" cap="flat" cmpd="sng" algn="ctr">
              <a:solidFill>
                <a:srgbClr val="FFC000"/>
              </a:solidFill>
              <a:prstDash val="solid"/>
              <a:round/>
              <a:headEnd type="none" w="med" len="med"/>
              <a:tailEnd type="triangle"/>
            </a:ln>
            <a:effectLst/>
          </p:spPr>
        </p:cxnSp>
        <p:cxnSp>
          <p:nvCxnSpPr>
            <p:cNvPr id="85" name="Straight Arrow Connector 21"/>
            <p:cNvCxnSpPr/>
            <p:nvPr/>
          </p:nvCxnSpPr>
          <p:spPr bwMode="auto">
            <a:xfrm flipV="1">
              <a:off x="4038820" y="5015619"/>
              <a:ext cx="0" cy="576064"/>
            </a:xfrm>
            <a:prstGeom prst="straightConnector1">
              <a:avLst/>
            </a:prstGeom>
            <a:solidFill>
              <a:srgbClr val="00B8FF"/>
            </a:solidFill>
            <a:ln w="28575" cap="flat" cmpd="sng" algn="ctr">
              <a:solidFill>
                <a:srgbClr val="FFC000"/>
              </a:solidFill>
              <a:prstDash val="solid"/>
              <a:round/>
              <a:headEnd type="none" w="med" len="med"/>
              <a:tailEnd type="triangle"/>
            </a:ln>
            <a:effectLst/>
          </p:spPr>
        </p:cxnSp>
        <p:cxnSp>
          <p:nvCxnSpPr>
            <p:cNvPr id="86" name="Straight Arrow Connector 22"/>
            <p:cNvCxnSpPr/>
            <p:nvPr/>
          </p:nvCxnSpPr>
          <p:spPr bwMode="auto">
            <a:xfrm flipV="1">
              <a:off x="3967829" y="4871603"/>
              <a:ext cx="0" cy="720080"/>
            </a:xfrm>
            <a:prstGeom prst="straightConnector1">
              <a:avLst/>
            </a:prstGeom>
            <a:solidFill>
              <a:srgbClr val="00B8FF"/>
            </a:solidFill>
            <a:ln w="28575" cap="flat" cmpd="sng" algn="ctr">
              <a:solidFill>
                <a:srgbClr val="FFC000"/>
              </a:solidFill>
              <a:prstDash val="solid"/>
              <a:round/>
              <a:headEnd type="none" w="med" len="med"/>
              <a:tailEnd type="triangle"/>
            </a:ln>
            <a:effectLst/>
          </p:spPr>
        </p:cxnSp>
        <p:cxnSp>
          <p:nvCxnSpPr>
            <p:cNvPr id="87" name="Straight Arrow Connector 23"/>
            <p:cNvCxnSpPr/>
            <p:nvPr/>
          </p:nvCxnSpPr>
          <p:spPr bwMode="auto">
            <a:xfrm flipV="1">
              <a:off x="4079078" y="5016177"/>
              <a:ext cx="0" cy="576064"/>
            </a:xfrm>
            <a:prstGeom prst="straightConnector1">
              <a:avLst/>
            </a:prstGeom>
            <a:solidFill>
              <a:srgbClr val="00B8FF"/>
            </a:solidFill>
            <a:ln w="28575" cap="flat" cmpd="sng" algn="ctr">
              <a:solidFill>
                <a:srgbClr val="FFC000"/>
              </a:solidFill>
              <a:prstDash val="solid"/>
              <a:round/>
              <a:headEnd type="none" w="med" len="med"/>
              <a:tailEnd type="triangle"/>
            </a:ln>
            <a:effectLst/>
          </p:spPr>
        </p:cxnSp>
        <p:grpSp>
          <p:nvGrpSpPr>
            <p:cNvPr id="88" name="Group 27"/>
            <p:cNvGrpSpPr/>
            <p:nvPr/>
          </p:nvGrpSpPr>
          <p:grpSpPr>
            <a:xfrm>
              <a:off x="2561972" y="4636408"/>
              <a:ext cx="327895" cy="955275"/>
              <a:chOff x="3129060" y="3913885"/>
              <a:chExt cx="327895" cy="955275"/>
            </a:xfrm>
          </p:grpSpPr>
          <p:sp>
            <p:nvSpPr>
              <p:cNvPr id="90" name="Right Triangle 28"/>
              <p:cNvSpPr/>
              <p:nvPr/>
            </p:nvSpPr>
            <p:spPr bwMode="auto">
              <a:xfrm>
                <a:off x="3149842" y="4401050"/>
                <a:ext cx="307113" cy="466821"/>
              </a:xfrm>
              <a:prstGeom prst="rtTriangle">
                <a:avLst/>
              </a:prstGeom>
              <a:solidFill>
                <a:srgbClr val="00B050"/>
              </a:solid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AR"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91" name="Straight Arrow Connector 29"/>
              <p:cNvCxnSpPr/>
              <p:nvPr/>
            </p:nvCxnSpPr>
            <p:spPr bwMode="auto">
              <a:xfrm flipH="1" flipV="1">
                <a:off x="3129060" y="3913885"/>
                <a:ext cx="2780" cy="955275"/>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grpSp>
        <p:sp>
          <p:nvSpPr>
            <p:cNvPr id="89" name="TextBox 16"/>
            <p:cNvSpPr txBox="1"/>
            <p:nvPr/>
          </p:nvSpPr>
          <p:spPr>
            <a:xfrm rot="16200000">
              <a:off x="194183" y="4382606"/>
              <a:ext cx="1277016" cy="369332"/>
            </a:xfrm>
            <a:prstGeom prst="rect">
              <a:avLst/>
            </a:prstGeom>
            <a:noFill/>
          </p:spPr>
          <p:txBody>
            <a:bodyPr wrap="none" rtlCol="0">
              <a:spAutoFit/>
            </a:bodyPr>
            <a:lstStyle/>
            <a:p>
              <a:r>
                <a:rPr lang="de-DE" sz="1800" dirty="0" smtClean="0">
                  <a:solidFill>
                    <a:schemeClr val="tx1"/>
                  </a:solidFill>
                </a:rPr>
                <a:t>RX </a:t>
              </a:r>
              <a:r>
                <a:rPr lang="en-US" sz="1800" dirty="0" smtClean="0">
                  <a:solidFill>
                    <a:schemeClr val="tx1"/>
                  </a:solidFill>
                </a:rPr>
                <a:t>Vertical</a:t>
              </a:r>
              <a:endParaRPr lang="en-US" sz="1800" dirty="0">
                <a:solidFill>
                  <a:schemeClr val="tx1"/>
                </a:solidFill>
              </a:endParaRPr>
            </a:p>
          </p:txBody>
        </p:sp>
      </p:grpSp>
      <p:sp>
        <p:nvSpPr>
          <p:cNvPr id="99" name="TextBox 9"/>
          <p:cNvSpPr txBox="1"/>
          <p:nvPr/>
        </p:nvSpPr>
        <p:spPr>
          <a:xfrm>
            <a:off x="4836633" y="5993290"/>
            <a:ext cx="1383596" cy="384199"/>
          </a:xfrm>
          <a:prstGeom prst="rect">
            <a:avLst/>
          </a:prstGeom>
          <a:noFill/>
        </p:spPr>
        <p:txBody>
          <a:bodyPr wrap="none" rtlCol="0">
            <a:spAutoFit/>
          </a:bodyPr>
          <a:lstStyle/>
          <a:p>
            <a:r>
              <a:rPr lang="de-DE" sz="1800" dirty="0" smtClean="0">
                <a:solidFill>
                  <a:schemeClr val="accent1"/>
                </a:solidFill>
              </a:rPr>
              <a:t>Overall DMC </a:t>
            </a:r>
            <a:endParaRPr lang="es-AR" sz="1800" dirty="0">
              <a:solidFill>
                <a:schemeClr val="accent1"/>
              </a:solidFill>
            </a:endParaRPr>
          </a:p>
        </p:txBody>
      </p:sp>
      <p:cxnSp>
        <p:nvCxnSpPr>
          <p:cNvPr id="100" name="Straight Arrow Connector 10"/>
          <p:cNvCxnSpPr/>
          <p:nvPr/>
        </p:nvCxnSpPr>
        <p:spPr bwMode="auto">
          <a:xfrm flipV="1">
            <a:off x="6184075" y="5754991"/>
            <a:ext cx="142206" cy="280325"/>
          </a:xfrm>
          <a:prstGeom prst="straightConnector1">
            <a:avLst/>
          </a:prstGeom>
          <a:solidFill>
            <a:srgbClr val="00B8FF"/>
          </a:solidFill>
          <a:ln w="28575" cap="flat" cmpd="sng" algn="ctr">
            <a:solidFill>
              <a:schemeClr val="accent1"/>
            </a:solidFill>
            <a:prstDash val="solid"/>
            <a:round/>
            <a:headEnd type="none" w="med" len="med"/>
            <a:tailEnd type="triangle"/>
          </a:ln>
          <a:effectLst/>
        </p:spPr>
      </p:cxnSp>
      <p:sp>
        <p:nvSpPr>
          <p:cNvPr id="107" name="TextBox 31"/>
          <p:cNvSpPr txBox="1"/>
          <p:nvPr/>
        </p:nvSpPr>
        <p:spPr>
          <a:xfrm>
            <a:off x="6686576" y="6129229"/>
            <a:ext cx="2402071" cy="369332"/>
          </a:xfrm>
          <a:prstGeom prst="rect">
            <a:avLst/>
          </a:prstGeom>
          <a:noFill/>
        </p:spPr>
        <p:txBody>
          <a:bodyPr wrap="square" rtlCol="0">
            <a:spAutoFit/>
          </a:bodyPr>
          <a:lstStyle/>
          <a:p>
            <a:r>
              <a:rPr lang="en-GB" sz="1800" dirty="0" smtClean="0">
                <a:solidFill>
                  <a:schemeClr val="accent1"/>
                </a:solidFill>
              </a:rPr>
              <a:t>Path specific DMC </a:t>
            </a:r>
            <a:endParaRPr lang="en-GB" sz="1800" dirty="0">
              <a:solidFill>
                <a:schemeClr val="accent1"/>
              </a:solidFill>
            </a:endParaRPr>
          </a:p>
        </p:txBody>
      </p:sp>
      <p:cxnSp>
        <p:nvCxnSpPr>
          <p:cNvPr id="108" name="Straight Arrow Connector 32"/>
          <p:cNvCxnSpPr/>
          <p:nvPr/>
        </p:nvCxnSpPr>
        <p:spPr bwMode="auto">
          <a:xfrm flipH="1" flipV="1">
            <a:off x="6949821" y="5806703"/>
            <a:ext cx="104789" cy="373174"/>
          </a:xfrm>
          <a:prstGeom prst="straightConnector1">
            <a:avLst/>
          </a:prstGeom>
          <a:solidFill>
            <a:srgbClr val="00B8FF"/>
          </a:solidFill>
          <a:ln w="28575" cap="flat" cmpd="sng" algn="ctr">
            <a:solidFill>
              <a:schemeClr val="accent1"/>
            </a:solidFill>
            <a:prstDash val="solid"/>
            <a:round/>
            <a:headEnd type="none" w="med" len="med"/>
            <a:tailEnd type="triangle"/>
          </a:ln>
          <a:effectLst/>
        </p:spPr>
      </p:cxnSp>
      <p:cxnSp>
        <p:nvCxnSpPr>
          <p:cNvPr id="109" name="Straight Arrow Connector 32"/>
          <p:cNvCxnSpPr/>
          <p:nvPr/>
        </p:nvCxnSpPr>
        <p:spPr bwMode="auto">
          <a:xfrm flipH="1">
            <a:off x="3521944" y="3635728"/>
            <a:ext cx="933103" cy="1026369"/>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17" name="Straight Arrow Connector 32"/>
          <p:cNvCxnSpPr/>
          <p:nvPr/>
        </p:nvCxnSpPr>
        <p:spPr bwMode="auto">
          <a:xfrm flipH="1">
            <a:off x="2124555" y="3160877"/>
            <a:ext cx="1133725" cy="1048811"/>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28" name="Straight Arrow Connector 32"/>
          <p:cNvCxnSpPr/>
          <p:nvPr/>
        </p:nvCxnSpPr>
        <p:spPr bwMode="auto">
          <a:xfrm flipH="1">
            <a:off x="1428992" y="2636912"/>
            <a:ext cx="838752" cy="69688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51" name="Slide Number Placeholder 50"/>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Tree>
    <p:extLst>
      <p:ext uri="{BB962C8B-B14F-4D97-AF65-F5344CB8AC3E}">
        <p14:creationId xmlns="" xmlns:p14="http://schemas.microsoft.com/office/powerpoint/2010/main" val="2441931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842" y="548680"/>
            <a:ext cx="8352928" cy="936104"/>
          </a:xfrm>
        </p:spPr>
        <p:txBody>
          <a:bodyPr/>
          <a:lstStyle/>
          <a:p>
            <a:r>
              <a:rPr lang="en-GB" sz="2800" dirty="0"/>
              <a:t>Overlaid deterministic - stochastic process with DMC components</a:t>
            </a:r>
            <a:endParaRPr lang="en-GB" sz="2800" b="1" dirty="0"/>
          </a:p>
        </p:txBody>
      </p:sp>
      <p:graphicFrame>
        <p:nvGraphicFramePr>
          <p:cNvPr id="3" name="Table 2"/>
          <p:cNvGraphicFramePr>
            <a:graphicFrameLocks noGrp="1"/>
          </p:cNvGraphicFramePr>
          <p:nvPr>
            <p:extLst>
              <p:ext uri="{D42A27DB-BD31-4B8C-83A1-F6EECF244321}">
                <p14:modId xmlns="" xmlns:p14="http://schemas.microsoft.com/office/powerpoint/2010/main" val="1746913638"/>
              </p:ext>
            </p:extLst>
          </p:nvPr>
        </p:nvGraphicFramePr>
        <p:xfrm>
          <a:off x="697334" y="1484784"/>
          <a:ext cx="7823944" cy="4693920"/>
        </p:xfrm>
        <a:graphic>
          <a:graphicData uri="http://schemas.openxmlformats.org/drawingml/2006/table">
            <a:tbl>
              <a:tblPr firstRow="1" bandRow="1">
                <a:solidFill>
                  <a:schemeClr val="accent1">
                    <a:lumMod val="75000"/>
                  </a:schemeClr>
                </a:solidFill>
                <a:tableStyleId>{5C22544A-7EE6-4342-B048-85BDC9FD1C3A}</a:tableStyleId>
              </a:tblPr>
              <a:tblGrid>
                <a:gridCol w="2423344"/>
                <a:gridCol w="5400600"/>
              </a:tblGrid>
              <a:tr h="236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WINNER</a:t>
                      </a:r>
                      <a:endParaRPr lang="es-AR" sz="1400" dirty="0" smtClean="0"/>
                    </a:p>
                  </a:txBody>
                  <a:tcPr/>
                </a:tc>
              </a:tr>
              <a:tr h="244203">
                <a:tc>
                  <a:txBody>
                    <a:bodyPr/>
                    <a:lstStyle/>
                    <a:p>
                      <a:r>
                        <a:rPr lang="de-DE" sz="1400" dirty="0" err="1" smtClean="0"/>
                        <a:t>Full</a:t>
                      </a:r>
                      <a:r>
                        <a:rPr lang="de-DE" sz="1400" dirty="0" smtClean="0"/>
                        <a:t> 3D </a:t>
                      </a:r>
                      <a:r>
                        <a:rPr lang="de-DE" sz="1400" dirty="0" err="1" smtClean="0"/>
                        <a:t>and</a:t>
                      </a:r>
                      <a:r>
                        <a:rPr lang="de-DE" sz="1400" dirty="0" smtClean="0"/>
                        <a:t> </a:t>
                      </a:r>
                      <a:r>
                        <a:rPr lang="de-DE" sz="1400" dirty="0" err="1" smtClean="0"/>
                        <a:t>full</a:t>
                      </a:r>
                      <a:r>
                        <a:rPr lang="de-DE" sz="1400" dirty="0" smtClean="0"/>
                        <a:t> polarimetric</a:t>
                      </a:r>
                      <a:endParaRPr lang="es-AR" sz="1400" dirty="0"/>
                    </a:p>
                  </a:txBody>
                  <a:tcPr/>
                </a:tc>
                <a:tc>
                  <a:txBody>
                    <a:bodyPr/>
                    <a:lstStyle/>
                    <a:p>
                      <a:r>
                        <a:rPr lang="de-DE" sz="1400" dirty="0" smtClean="0"/>
                        <a:t>Covers</a:t>
                      </a:r>
                      <a:r>
                        <a:rPr lang="de-DE" sz="1400" baseline="0" dirty="0" smtClean="0"/>
                        <a:t> elevation and azimuth as well as polarization</a:t>
                      </a:r>
                      <a:endParaRPr lang="es-AR" sz="1400" dirty="0"/>
                    </a:p>
                  </a:txBody>
                  <a:tcPr/>
                </a:tc>
              </a:tr>
              <a:tr h="244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Double </a:t>
                      </a:r>
                      <a:r>
                        <a:rPr lang="de-DE" sz="1400" dirty="0" err="1" smtClean="0"/>
                        <a:t>directional</a:t>
                      </a:r>
                      <a:r>
                        <a:rPr lang="de-DE" sz="1400" dirty="0" smtClean="0"/>
                        <a:t> </a:t>
                      </a:r>
                      <a:r>
                        <a:rPr lang="de-DE" sz="1400" dirty="0" err="1" smtClean="0"/>
                        <a:t>model</a:t>
                      </a:r>
                      <a:endParaRPr lang="es-AR" sz="1400" dirty="0" smtClean="0"/>
                    </a:p>
                  </a:txBody>
                  <a:tcPr/>
                </a:tc>
                <a:tc>
                  <a:txBody>
                    <a:bodyPr/>
                    <a:lstStyle/>
                    <a:p>
                      <a:r>
                        <a:rPr lang="de-DE" sz="1400" dirty="0" err="1" smtClean="0"/>
                        <a:t>Spatial</a:t>
                      </a:r>
                      <a:r>
                        <a:rPr lang="de-DE" sz="1400" baseline="0" dirty="0" smtClean="0"/>
                        <a:t> </a:t>
                      </a:r>
                      <a:r>
                        <a:rPr lang="de-DE" sz="1400" baseline="0" dirty="0" err="1" smtClean="0"/>
                        <a:t>resolution</a:t>
                      </a:r>
                      <a:r>
                        <a:rPr lang="de-DE" sz="1400" baseline="0" dirty="0" smtClean="0"/>
                        <a:t> at TX </a:t>
                      </a:r>
                      <a:r>
                        <a:rPr lang="de-DE" sz="1400" baseline="0" dirty="0" err="1" smtClean="0"/>
                        <a:t>and</a:t>
                      </a:r>
                      <a:r>
                        <a:rPr lang="de-DE" sz="1400" baseline="0" dirty="0" smtClean="0"/>
                        <a:t> RX</a:t>
                      </a:r>
                      <a:endParaRPr lang="es-AR" sz="1400" dirty="0"/>
                    </a:p>
                  </a:txBody>
                  <a:tcPr/>
                </a:tc>
              </a:tr>
              <a:tr h="244203">
                <a:tc>
                  <a:txBody>
                    <a:bodyPr/>
                    <a:lstStyle/>
                    <a:p>
                      <a:r>
                        <a:rPr lang="de-DE" sz="1400" dirty="0" smtClean="0"/>
                        <a:t>Antenna independent</a:t>
                      </a:r>
                      <a:endParaRPr lang="es-AR" sz="1400" dirty="0"/>
                    </a:p>
                  </a:txBody>
                  <a:tcPr/>
                </a:tc>
                <a:tc>
                  <a:txBody>
                    <a:bodyPr/>
                    <a:lstStyle/>
                    <a:p>
                      <a:r>
                        <a:rPr lang="de-DE" sz="1400" dirty="0" smtClean="0"/>
                        <a:t>Any antenna pattern can be implemented on simulations</a:t>
                      </a:r>
                      <a:endParaRPr lang="es-AR" sz="1400" dirty="0"/>
                    </a:p>
                  </a:txBody>
                  <a:tcPr/>
                </a:tc>
              </a:tr>
              <a:tr h="244203">
                <a:tc>
                  <a:txBody>
                    <a:bodyPr/>
                    <a:lstStyle/>
                    <a:p>
                      <a:r>
                        <a:rPr lang="es-AR" sz="1400" dirty="0" smtClean="0"/>
                        <a:t>Generic model approach</a:t>
                      </a:r>
                      <a:endParaRPr lang="es-AR" sz="1400" dirty="0"/>
                    </a:p>
                  </a:txBody>
                  <a:tcPr/>
                </a:tc>
                <a:tc>
                  <a:txBody>
                    <a:bodyPr/>
                    <a:lstStyle/>
                    <a:p>
                      <a:r>
                        <a:rPr lang="es-AR" sz="1400" dirty="0" smtClean="0"/>
                        <a:t>One</a:t>
                      </a:r>
                      <a:r>
                        <a:rPr lang="es-AR" sz="1400" baseline="0" dirty="0" smtClean="0"/>
                        <a:t> core model approach for many scenarios by parameter tables</a:t>
                      </a:r>
                      <a:endParaRPr lang="es-AR" sz="1400" dirty="0"/>
                    </a:p>
                  </a:txBody>
                  <a:tcPr/>
                </a:tc>
              </a:tr>
              <a:tr h="244203">
                <a:tc>
                  <a:txBody>
                    <a:bodyPr/>
                    <a:lstStyle/>
                    <a:p>
                      <a:r>
                        <a:rPr lang="de-DE" sz="1400" dirty="0" smtClean="0"/>
                        <a:t>Large </a:t>
                      </a:r>
                      <a:r>
                        <a:rPr lang="de-DE" sz="1400" dirty="0" err="1" smtClean="0"/>
                        <a:t>Scale</a:t>
                      </a:r>
                      <a:r>
                        <a:rPr lang="de-DE" sz="1400" dirty="0" smtClean="0"/>
                        <a:t> Parameter (LSPs)</a:t>
                      </a:r>
                      <a:endParaRPr lang="es-AR" sz="1400" dirty="0"/>
                    </a:p>
                  </a:txBody>
                  <a:tcPr/>
                </a:tc>
                <a:tc>
                  <a:txBody>
                    <a:bodyPr/>
                    <a:lstStyle/>
                    <a:p>
                      <a:r>
                        <a:rPr lang="de-DE" sz="1400" dirty="0" smtClean="0"/>
                        <a:t>So </a:t>
                      </a:r>
                      <a:r>
                        <a:rPr lang="de-DE" sz="1400" dirty="0" err="1" smtClean="0"/>
                        <a:t>called</a:t>
                      </a:r>
                      <a:r>
                        <a:rPr lang="de-DE" sz="1400" dirty="0" smtClean="0"/>
                        <a:t> LSPs </a:t>
                      </a:r>
                      <a:r>
                        <a:rPr lang="de-DE" sz="1400" dirty="0" err="1" smtClean="0"/>
                        <a:t>control</a:t>
                      </a:r>
                      <a:r>
                        <a:rPr lang="de-DE" sz="1400" baseline="0" dirty="0" smtClean="0"/>
                        <a:t> </a:t>
                      </a:r>
                      <a:r>
                        <a:rPr lang="de-DE" sz="1400" baseline="0" dirty="0" err="1" smtClean="0"/>
                        <a:t>the</a:t>
                      </a:r>
                      <a:r>
                        <a:rPr lang="de-DE" sz="1400" baseline="0" dirty="0" smtClean="0"/>
                        <a:t> </a:t>
                      </a:r>
                      <a:r>
                        <a:rPr lang="de-DE" sz="1400" baseline="0" dirty="0" err="1" smtClean="0"/>
                        <a:t>behavior</a:t>
                      </a:r>
                      <a:r>
                        <a:rPr lang="de-DE" sz="1400" baseline="0" dirty="0" smtClean="0"/>
                        <a:t> </a:t>
                      </a:r>
                      <a:r>
                        <a:rPr lang="de-DE" sz="1400" baseline="0" dirty="0" err="1" smtClean="0"/>
                        <a:t>of</a:t>
                      </a:r>
                      <a:r>
                        <a:rPr lang="de-DE" sz="1400" baseline="0" dirty="0" smtClean="0"/>
                        <a:t> </a:t>
                      </a:r>
                      <a:r>
                        <a:rPr lang="de-DE" sz="1400" baseline="0" dirty="0" err="1" smtClean="0"/>
                        <a:t>the</a:t>
                      </a:r>
                      <a:r>
                        <a:rPr lang="de-DE" sz="1400" baseline="0" dirty="0" smtClean="0"/>
                        <a:t> </a:t>
                      </a:r>
                      <a:r>
                        <a:rPr lang="de-DE" sz="1400" baseline="0" dirty="0" err="1" smtClean="0"/>
                        <a:t>model</a:t>
                      </a:r>
                      <a:r>
                        <a:rPr lang="de-DE" sz="1400" baseline="0" dirty="0" smtClean="0"/>
                        <a:t> aka </a:t>
                      </a:r>
                      <a:r>
                        <a:rPr lang="de-DE" sz="1400" baseline="0" dirty="0" err="1" smtClean="0"/>
                        <a:t>scenarios</a:t>
                      </a:r>
                      <a:endParaRPr lang="es-AR" sz="1400" dirty="0"/>
                    </a:p>
                  </a:txBody>
                  <a:tcPr/>
                </a:tc>
              </a:tr>
              <a:tr h="244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err="1" smtClean="0"/>
                        <a:t>Deterministic</a:t>
                      </a:r>
                      <a:r>
                        <a:rPr lang="de-DE" sz="1400" baseline="0" dirty="0" smtClean="0"/>
                        <a:t> </a:t>
                      </a:r>
                      <a:r>
                        <a:rPr lang="de-DE" sz="1400" baseline="0" dirty="0" err="1" smtClean="0"/>
                        <a:t>paths</a:t>
                      </a:r>
                      <a:endParaRPr lang="es-A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Only LOS ray is deterministic</a:t>
                      </a:r>
                      <a:endParaRPr lang="es-AR" sz="1400" dirty="0" smtClean="0"/>
                    </a:p>
                  </a:txBody>
                  <a:tcPr/>
                </a:tc>
              </a:tr>
              <a:tr h="244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err="1" smtClean="0"/>
                        <a:t>Stochastic</a:t>
                      </a:r>
                      <a:r>
                        <a:rPr lang="de-DE" sz="1400" dirty="0" smtClean="0"/>
                        <a:t> </a:t>
                      </a:r>
                      <a:r>
                        <a:rPr lang="de-DE" sz="1400" dirty="0" err="1" smtClean="0"/>
                        <a:t>paths</a:t>
                      </a:r>
                      <a:r>
                        <a:rPr lang="de-DE" sz="1400" dirty="0" smtClean="0"/>
                        <a:t> == </a:t>
                      </a:r>
                      <a:r>
                        <a:rPr lang="de-DE" sz="1400" dirty="0" err="1" smtClean="0"/>
                        <a:t>clusters</a:t>
                      </a:r>
                      <a:endParaRPr lang="es-A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Scatters introduce sub-paths that summed up </a:t>
                      </a:r>
                      <a:r>
                        <a:rPr lang="de-DE" sz="1400" dirty="0" err="1" smtClean="0"/>
                        <a:t>introduce</a:t>
                      </a:r>
                      <a:r>
                        <a:rPr lang="de-DE" sz="1400" dirty="0" smtClean="0"/>
                        <a:t> fast </a:t>
                      </a:r>
                      <a:r>
                        <a:rPr lang="de-DE" sz="1400" dirty="0" err="1" smtClean="0"/>
                        <a:t>fading</a:t>
                      </a:r>
                      <a:endParaRPr lang="es-AR" sz="1400" dirty="0" smtClean="0"/>
                    </a:p>
                  </a:txBody>
                  <a:tcPr/>
                </a:tc>
              </a:tr>
              <a:tr h="236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Cluster based model</a:t>
                      </a:r>
                      <a:endParaRPr lang="es-A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The position of the clusters </a:t>
                      </a:r>
                      <a:r>
                        <a:rPr lang="de-DE" sz="1400" dirty="0" err="1" smtClean="0"/>
                        <a:t>is</a:t>
                      </a:r>
                      <a:r>
                        <a:rPr lang="de-DE" sz="1400" dirty="0" smtClean="0"/>
                        <a:t> </a:t>
                      </a:r>
                      <a:r>
                        <a:rPr lang="de-DE" sz="1400" dirty="0" err="1" smtClean="0"/>
                        <a:t>stochstic</a:t>
                      </a:r>
                      <a:r>
                        <a:rPr lang="de-DE" sz="1400" baseline="0" dirty="0" smtClean="0"/>
                        <a:t> </a:t>
                      </a:r>
                      <a:r>
                        <a:rPr lang="de-DE" sz="1400" baseline="0" dirty="0" err="1" smtClean="0"/>
                        <a:t>and</a:t>
                      </a:r>
                      <a:r>
                        <a:rPr lang="de-DE" sz="1400" baseline="0" dirty="0" smtClean="0"/>
                        <a:t> </a:t>
                      </a:r>
                      <a:r>
                        <a:rPr lang="de-DE" sz="1400" baseline="0" dirty="0" err="1" smtClean="0"/>
                        <a:t>controlled</a:t>
                      </a:r>
                      <a:r>
                        <a:rPr lang="de-DE" sz="1400" baseline="0" dirty="0" smtClean="0"/>
                        <a:t> </a:t>
                      </a:r>
                      <a:r>
                        <a:rPr lang="de-DE" sz="1400" baseline="0" dirty="0" err="1" smtClean="0"/>
                        <a:t>by</a:t>
                      </a:r>
                      <a:r>
                        <a:rPr lang="de-DE" sz="1400" baseline="0" dirty="0" smtClean="0"/>
                        <a:t> LSPs</a:t>
                      </a:r>
                      <a:endParaRPr lang="es-AR" sz="1400" dirty="0" smtClean="0"/>
                    </a:p>
                  </a:txBody>
                  <a:tcPr/>
                </a:tc>
              </a:tr>
              <a:tr h="236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400" dirty="0" smtClean="0"/>
                        <a:t>Well accepted approach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400" dirty="0" smtClean="0"/>
                        <a:t>Within 3GPP and also for</a:t>
                      </a:r>
                      <a:r>
                        <a:rPr lang="es-AR" sz="1400" baseline="0" dirty="0" smtClean="0"/>
                        <a:t> 5G.</a:t>
                      </a:r>
                      <a:endParaRPr lang="es-AR" sz="1400" dirty="0" smtClean="0"/>
                    </a:p>
                  </a:txBody>
                  <a:tcPr/>
                </a:tc>
              </a:tr>
              <a:tr h="236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1400" b="1" dirty="0" smtClean="0">
                        <a:solidFill>
                          <a:srgbClr val="FFFFFF"/>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solidFill>
                            <a:srgbClr val="FFFFFF"/>
                          </a:solidFill>
                        </a:rPr>
                        <a:t>Extension </a:t>
                      </a:r>
                      <a:r>
                        <a:rPr lang="de-DE" sz="1400" b="1" dirty="0" err="1" smtClean="0">
                          <a:solidFill>
                            <a:srgbClr val="FFFFFF"/>
                          </a:solidFill>
                        </a:rPr>
                        <a:t>or</a:t>
                      </a:r>
                      <a:r>
                        <a:rPr lang="de-DE" sz="1400" b="1" dirty="0" smtClean="0">
                          <a:solidFill>
                            <a:srgbClr val="FFFFFF"/>
                          </a:solidFill>
                        </a:rPr>
                        <a:t> </a:t>
                      </a:r>
                      <a:r>
                        <a:rPr lang="de-DE" sz="1400" b="1" dirty="0" err="1" smtClean="0">
                          <a:solidFill>
                            <a:srgbClr val="FFFFFF"/>
                          </a:solidFill>
                        </a:rPr>
                        <a:t>new</a:t>
                      </a:r>
                      <a:r>
                        <a:rPr lang="de-DE" sz="1400" b="1" dirty="0" smtClean="0">
                          <a:solidFill>
                            <a:srgbClr val="FFFFFF"/>
                          </a:solidFill>
                        </a:rPr>
                        <a:t> Models</a:t>
                      </a:r>
                      <a:endParaRPr lang="es-AR" sz="1400" b="1" dirty="0" smtClean="0">
                        <a:solidFill>
                          <a:srgbClr val="FFFFFF"/>
                        </a:solidFill>
                      </a:endParaRPr>
                    </a:p>
                  </a:txBody>
                  <a:tcPr>
                    <a:solidFill>
                      <a:schemeClr val="accent1"/>
                    </a:solidFill>
                  </a:tcPr>
                </a:tc>
              </a:tr>
              <a:tr h="244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Deterministic</a:t>
                      </a:r>
                      <a:r>
                        <a:rPr lang="de-DE" sz="1400" baseline="0" dirty="0" smtClean="0"/>
                        <a:t> clusters with clear polarization</a:t>
                      </a:r>
                      <a:endParaRPr lang="es-A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One-ray clusters as in LOS but simulating reflections, no difuse polarization</a:t>
                      </a:r>
                      <a:endParaRPr lang="es-AR" sz="1400" dirty="0" smtClean="0"/>
                    </a:p>
                  </a:txBody>
                  <a:tcPr/>
                </a:tc>
              </a:tr>
              <a:tr h="244203">
                <a:tc>
                  <a:txBody>
                    <a:bodyPr/>
                    <a:lstStyle/>
                    <a:p>
                      <a:r>
                        <a:rPr lang="es-AR" sz="1400" dirty="0" smtClean="0"/>
                        <a:t>Dense multipath components</a:t>
                      </a:r>
                      <a:endParaRPr lang="es-AR" sz="1400" dirty="0"/>
                    </a:p>
                  </a:txBody>
                  <a:tcPr/>
                </a:tc>
                <a:tc>
                  <a:txBody>
                    <a:bodyPr/>
                    <a:lstStyle/>
                    <a:p>
                      <a:r>
                        <a:rPr lang="es-AR" sz="1400" dirty="0" smtClean="0"/>
                        <a:t>At some scenarios</a:t>
                      </a:r>
                      <a:r>
                        <a:rPr lang="es-AR" sz="1400" baseline="0" dirty="0" smtClean="0"/>
                        <a:t> contribute with 20-40% of total </a:t>
                      </a:r>
                      <a:r>
                        <a:rPr lang="es-AR" sz="1400" baseline="0" dirty="0" err="1" smtClean="0"/>
                        <a:t>power</a:t>
                      </a:r>
                      <a:r>
                        <a:rPr lang="es-AR" sz="1400" baseline="0" dirty="0" smtClean="0"/>
                        <a:t> (</a:t>
                      </a:r>
                      <a:r>
                        <a:rPr lang="es-AR" sz="1400" baseline="0" dirty="0" err="1" smtClean="0"/>
                        <a:t>see</a:t>
                      </a:r>
                      <a:r>
                        <a:rPr lang="es-AR" sz="1400" baseline="0" dirty="0" smtClean="0"/>
                        <a:t> </a:t>
                      </a:r>
                      <a:r>
                        <a:rPr lang="es-AR" sz="1400" baseline="0" dirty="0" err="1" smtClean="0"/>
                        <a:t>next</a:t>
                      </a:r>
                      <a:r>
                        <a:rPr lang="es-AR" sz="1400" baseline="0" dirty="0" smtClean="0"/>
                        <a:t> </a:t>
                      </a:r>
                      <a:r>
                        <a:rPr lang="es-AR" sz="1400" baseline="0" dirty="0" err="1" smtClean="0"/>
                        <a:t>slide</a:t>
                      </a:r>
                      <a:r>
                        <a:rPr lang="es-AR" sz="1400" baseline="0" dirty="0" smtClean="0"/>
                        <a:t>)</a:t>
                      </a:r>
                      <a:endParaRPr lang="es-AR" sz="1400" dirty="0"/>
                    </a:p>
                  </a:txBody>
                  <a:tcPr/>
                </a:tc>
              </a:tr>
              <a:tr h="401743">
                <a:tc>
                  <a:txBody>
                    <a:bodyPr/>
                    <a:lstStyle/>
                    <a:p>
                      <a:r>
                        <a:rPr lang="de-DE" sz="1400" dirty="0" smtClean="0"/>
                        <a:t>Time evolution </a:t>
                      </a:r>
                      <a:endParaRPr lang="es-AR" sz="1400" dirty="0"/>
                    </a:p>
                  </a:txBody>
                  <a:tcPr/>
                </a:tc>
                <a:tc>
                  <a:txBody>
                    <a:bodyPr/>
                    <a:lstStyle/>
                    <a:p>
                      <a:r>
                        <a:rPr lang="de-DE" sz="1400" dirty="0" smtClean="0"/>
                        <a:t>High spatial resolution might introduce significant changes when the </a:t>
                      </a:r>
                      <a:r>
                        <a:rPr lang="de-DE" sz="1400" dirty="0" err="1" smtClean="0"/>
                        <a:t>user</a:t>
                      </a:r>
                      <a:r>
                        <a:rPr lang="de-DE" sz="1400" baseline="0" dirty="0" smtClean="0"/>
                        <a:t> </a:t>
                      </a:r>
                      <a:r>
                        <a:rPr lang="de-DE" sz="1400" baseline="0" dirty="0" err="1" smtClean="0"/>
                        <a:t>moves</a:t>
                      </a:r>
                      <a:r>
                        <a:rPr lang="de-DE" sz="1400" baseline="0" dirty="0" smtClean="0"/>
                        <a:t> – </a:t>
                      </a:r>
                      <a:r>
                        <a:rPr lang="de-DE" sz="1400" baseline="0" dirty="0" err="1" smtClean="0"/>
                        <a:t>to</a:t>
                      </a:r>
                      <a:r>
                        <a:rPr lang="de-DE" sz="1400" baseline="0" dirty="0" smtClean="0"/>
                        <a:t> </a:t>
                      </a:r>
                      <a:r>
                        <a:rPr lang="de-DE" sz="1400" baseline="0" dirty="0" err="1" smtClean="0"/>
                        <a:t>allow</a:t>
                      </a:r>
                      <a:r>
                        <a:rPr lang="de-DE" sz="1400" baseline="0" dirty="0" smtClean="0"/>
                        <a:t> </a:t>
                      </a:r>
                      <a:r>
                        <a:rPr lang="de-DE" sz="1400" baseline="0" dirty="0" err="1" smtClean="0"/>
                        <a:t>to</a:t>
                      </a:r>
                      <a:r>
                        <a:rPr lang="de-DE" sz="1400" baseline="0" dirty="0" smtClean="0"/>
                        <a:t> </a:t>
                      </a:r>
                      <a:r>
                        <a:rPr lang="de-DE" sz="1400" baseline="0" dirty="0" err="1" smtClean="0"/>
                        <a:t>evaluation</a:t>
                      </a:r>
                      <a:r>
                        <a:rPr lang="de-DE" sz="1400" baseline="0" dirty="0" smtClean="0"/>
                        <a:t> beam </a:t>
                      </a:r>
                      <a:r>
                        <a:rPr lang="de-DE" sz="1400" baseline="0" dirty="0" err="1" smtClean="0"/>
                        <a:t>tracking</a:t>
                      </a:r>
                      <a:r>
                        <a:rPr lang="de-DE" sz="1400" baseline="0" dirty="0" smtClean="0"/>
                        <a:t> </a:t>
                      </a:r>
                      <a:r>
                        <a:rPr lang="de-DE" sz="1400" baseline="0" dirty="0" err="1" smtClean="0"/>
                        <a:t>or</a:t>
                      </a:r>
                      <a:r>
                        <a:rPr lang="de-DE" sz="1400" baseline="0" dirty="0" smtClean="0"/>
                        <a:t> </a:t>
                      </a:r>
                      <a:r>
                        <a:rPr lang="de-DE" sz="1400" baseline="0" dirty="0" err="1" smtClean="0"/>
                        <a:t>similar</a:t>
                      </a:r>
                      <a:r>
                        <a:rPr lang="de-DE" sz="1400" baseline="0" dirty="0" smtClean="0"/>
                        <a:t> </a:t>
                      </a:r>
                      <a:r>
                        <a:rPr lang="de-DE" sz="1400" baseline="0" dirty="0" err="1" smtClean="0"/>
                        <a:t>approaches</a:t>
                      </a:r>
                      <a:r>
                        <a:rPr lang="de-DE" sz="1400" baseline="0" dirty="0" smtClean="0"/>
                        <a:t> </a:t>
                      </a:r>
                      <a:endParaRPr lang="es-AR" sz="1400" dirty="0"/>
                    </a:p>
                  </a:txBody>
                  <a:tcPr/>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Tree>
    <p:extLst>
      <p:ext uri="{BB962C8B-B14F-4D97-AF65-F5344CB8AC3E}">
        <p14:creationId xmlns="" xmlns:p14="http://schemas.microsoft.com/office/powerpoint/2010/main" val="1504996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1"/>
            <a:ext cx="7770813" cy="759454"/>
          </a:xfrm>
        </p:spPr>
        <p:txBody>
          <a:bodyPr/>
          <a:lstStyle/>
          <a:p>
            <a:r>
              <a:rPr lang="en-GB" sz="2800" b="1" dirty="0" smtClean="0"/>
              <a:t>DMC Components in Measurements</a:t>
            </a:r>
            <a:endParaRPr lang="en-GB" sz="2800" b="1" dirty="0"/>
          </a:p>
        </p:txBody>
      </p:sp>
      <p:sp>
        <p:nvSpPr>
          <p:cNvPr id="5" name="Content Placeholder 4"/>
          <p:cNvSpPr>
            <a:spLocks noGrp="1"/>
          </p:cNvSpPr>
          <p:nvPr>
            <p:ph idx="1"/>
          </p:nvPr>
        </p:nvSpPr>
        <p:spPr>
          <a:xfrm>
            <a:off x="683568" y="1565503"/>
            <a:ext cx="7846640" cy="4752528"/>
          </a:xfrm>
        </p:spPr>
        <p:txBody>
          <a:bodyPr>
            <a:normAutofit/>
          </a:bodyPr>
          <a:lstStyle/>
          <a:p>
            <a:pPr marL="285750" indent="-285750">
              <a:buFont typeface="Arial" panose="020B0604020202020204" pitchFamily="34" charset="0"/>
              <a:buChar char="•"/>
            </a:pPr>
            <a:r>
              <a:rPr lang="de-DE" sz="1800" dirty="0" smtClean="0">
                <a:solidFill>
                  <a:schemeClr val="tx1"/>
                </a:solidFill>
              </a:rPr>
              <a:t>Diffuse multipath components are observed in measurements as a background scattering process along the PDP and can‘t be neglected</a:t>
            </a:r>
          </a:p>
          <a:p>
            <a:pPr marL="285750" indent="-285750">
              <a:buFont typeface="Arial" panose="020B0604020202020204" pitchFamily="34" charset="0"/>
              <a:buChar char="•"/>
            </a:pPr>
            <a:r>
              <a:rPr lang="de-DE" sz="1800" dirty="0" smtClean="0">
                <a:solidFill>
                  <a:schemeClr val="tx1"/>
                </a:solidFill>
              </a:rPr>
              <a:t>Depends on the scenario</a:t>
            </a:r>
          </a:p>
          <a:p>
            <a:pPr>
              <a:buFont typeface="Arial" pitchFamily="34" charset="0"/>
              <a:buChar char="•"/>
            </a:pPr>
            <a:endParaRPr lang="en-US" sz="1600" dirty="0" smtClean="0">
              <a:solidFill>
                <a:schemeClr val="tx1"/>
              </a:solidFill>
            </a:endParaRPr>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t="3935" b="3598"/>
          <a:stretch/>
        </p:blipFill>
        <p:spPr>
          <a:xfrm>
            <a:off x="395536" y="2780361"/>
            <a:ext cx="4320000" cy="2664863"/>
          </a:xfrm>
          <a:prstGeom prst="rect">
            <a:avLst/>
          </a:prstGeom>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t="3935" b="3598"/>
          <a:stretch/>
        </p:blipFill>
        <p:spPr>
          <a:xfrm>
            <a:off x="4569688" y="2779201"/>
            <a:ext cx="4320000" cy="2664863"/>
          </a:xfrm>
          <a:prstGeom prst="rect">
            <a:avLst/>
          </a:prstGeom>
        </p:spPr>
      </p:pic>
      <p:sp>
        <p:nvSpPr>
          <p:cNvPr id="3" name="Rectangle 2"/>
          <p:cNvSpPr/>
          <p:nvPr/>
        </p:nvSpPr>
        <p:spPr>
          <a:xfrm>
            <a:off x="683568" y="5733256"/>
            <a:ext cx="7848872" cy="584775"/>
          </a:xfrm>
          <a:prstGeom prst="rect">
            <a:avLst/>
          </a:prstGeom>
        </p:spPr>
        <p:txBody>
          <a:bodyPr wrap="square">
            <a:spAutoFit/>
          </a:bodyPr>
          <a:lstStyle/>
          <a:p>
            <a:pPr algn="ctr"/>
            <a:r>
              <a:rPr lang="de-DE" sz="1600" b="1" dirty="0" smtClean="0">
                <a:solidFill>
                  <a:schemeClr val="tx1"/>
                </a:solidFill>
              </a:rPr>
              <a:t>Figure:</a:t>
            </a:r>
            <a:r>
              <a:rPr lang="de-DE" sz="1600" dirty="0" smtClean="0">
                <a:solidFill>
                  <a:schemeClr val="tx1"/>
                </a:solidFill>
              </a:rPr>
              <a:t> (a) LOS and (b) NLOS measurements at 70 GHz in an entrance hall. Maximum excess delay (MED) and delay spread (DS) with 20 dB dynamic range</a:t>
            </a:r>
            <a:endParaRPr lang="es-AR" sz="1600" dirty="0"/>
          </a:p>
        </p:txBody>
      </p:sp>
      <p:sp>
        <p:nvSpPr>
          <p:cNvPr id="7" name="Rectangle 6"/>
          <p:cNvSpPr/>
          <p:nvPr/>
        </p:nvSpPr>
        <p:spPr>
          <a:xfrm>
            <a:off x="2522632" y="5394702"/>
            <a:ext cx="465192" cy="338554"/>
          </a:xfrm>
          <a:prstGeom prst="rect">
            <a:avLst/>
          </a:prstGeom>
        </p:spPr>
        <p:txBody>
          <a:bodyPr wrap="none">
            <a:spAutoFit/>
          </a:bodyPr>
          <a:lstStyle/>
          <a:p>
            <a:r>
              <a:rPr lang="de-DE" sz="1600" dirty="0">
                <a:solidFill>
                  <a:schemeClr val="tx1"/>
                </a:solidFill>
              </a:rPr>
              <a:t>(a) </a:t>
            </a:r>
            <a:endParaRPr lang="es-AR" sz="1600" dirty="0"/>
          </a:p>
        </p:txBody>
      </p:sp>
      <p:sp>
        <p:nvSpPr>
          <p:cNvPr id="8" name="Rectangle 7"/>
          <p:cNvSpPr/>
          <p:nvPr/>
        </p:nvSpPr>
        <p:spPr>
          <a:xfrm>
            <a:off x="6687876" y="5361064"/>
            <a:ext cx="476412" cy="338554"/>
          </a:xfrm>
          <a:prstGeom prst="rect">
            <a:avLst/>
          </a:prstGeom>
        </p:spPr>
        <p:txBody>
          <a:bodyPr wrap="none">
            <a:spAutoFit/>
          </a:bodyPr>
          <a:lstStyle/>
          <a:p>
            <a:r>
              <a:rPr lang="de-DE" sz="1600" dirty="0" smtClean="0">
                <a:solidFill>
                  <a:schemeClr val="tx1"/>
                </a:solidFill>
              </a:rPr>
              <a:t>(b) </a:t>
            </a:r>
            <a:endParaRPr lang="es-AR" sz="16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 xmlns:p14="http://schemas.microsoft.com/office/powerpoint/2010/main" val="4039309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1"/>
            <a:ext cx="7770813" cy="726976"/>
          </a:xfrm>
        </p:spPr>
        <p:txBody>
          <a:bodyPr/>
          <a:lstStyle/>
          <a:p>
            <a:r>
              <a:rPr lang="en-GB" sz="2800" b="1" dirty="0" smtClean="0"/>
              <a:t>C</a:t>
            </a:r>
            <a:r>
              <a:rPr lang="en-GB" sz="2800" b="1" dirty="0" smtClean="0">
                <a:solidFill>
                  <a:schemeClr val="tx2"/>
                </a:solidFill>
              </a:rPr>
              <a:t>onclusions</a:t>
            </a:r>
            <a:endParaRPr lang="en-GB" sz="2800" b="1" dirty="0"/>
          </a:p>
        </p:txBody>
      </p:sp>
      <p:sp>
        <p:nvSpPr>
          <p:cNvPr id="5" name="Content Placeholder 4"/>
          <p:cNvSpPr>
            <a:spLocks noGrp="1"/>
          </p:cNvSpPr>
          <p:nvPr>
            <p:ph idx="1"/>
          </p:nvPr>
        </p:nvSpPr>
        <p:spPr>
          <a:xfrm>
            <a:off x="686593" y="1412776"/>
            <a:ext cx="7770813" cy="4968552"/>
          </a:xfrm>
        </p:spPr>
        <p:txBody>
          <a:bodyPr>
            <a:normAutofit fontScale="70000" lnSpcReduction="20000"/>
          </a:bodyPr>
          <a:lstStyle/>
          <a:p>
            <a:pPr>
              <a:buFont typeface="Arial" pitchFamily="34" charset="0"/>
              <a:buChar char="•"/>
            </a:pPr>
            <a:r>
              <a:rPr lang="en-US" dirty="0" smtClean="0">
                <a:solidFill>
                  <a:schemeClr val="tx1"/>
                </a:solidFill>
              </a:rPr>
              <a:t>Ultra-wide bandwidth of measurement enables high resolution </a:t>
            </a:r>
            <a:r>
              <a:rPr lang="en-US" dirty="0" smtClean="0"/>
              <a:t>identification of independent paths in delay domain, polarization domain, and spatial domain</a:t>
            </a:r>
            <a:endParaRPr lang="en-US" dirty="0" smtClean="0">
              <a:solidFill>
                <a:schemeClr val="tx1"/>
              </a:solidFill>
            </a:endParaRPr>
          </a:p>
          <a:p>
            <a:pPr lvl="1">
              <a:buFont typeface="Arial" pitchFamily="34" charset="0"/>
              <a:buChar char="•"/>
            </a:pPr>
            <a:r>
              <a:rPr lang="en-US" sz="2400" dirty="0" smtClean="0">
                <a:solidFill>
                  <a:schemeClr val="tx1"/>
                </a:solidFill>
              </a:rPr>
              <a:t>High resolution of specular paths (DoD, </a:t>
            </a:r>
            <a:r>
              <a:rPr lang="en-US" sz="2400" dirty="0" err="1" smtClean="0">
                <a:solidFill>
                  <a:schemeClr val="tx1"/>
                </a:solidFill>
              </a:rPr>
              <a:t>DoA</a:t>
            </a:r>
            <a:r>
              <a:rPr lang="en-US" sz="2400" dirty="0" smtClean="0">
                <a:solidFill>
                  <a:schemeClr val="tx1"/>
                </a:solidFill>
              </a:rPr>
              <a:t>, time delay) give rise to more deterministic channel modeling paradigm</a:t>
            </a:r>
          </a:p>
          <a:p>
            <a:pPr lvl="1">
              <a:buFont typeface="Arial" pitchFamily="34" charset="0"/>
              <a:buChar char="•"/>
            </a:pPr>
            <a:r>
              <a:rPr lang="en-US" sz="2400" dirty="0" smtClean="0">
                <a:solidFill>
                  <a:schemeClr val="tx1"/>
                </a:solidFill>
              </a:rPr>
              <a:t>Important </a:t>
            </a:r>
            <a:r>
              <a:rPr lang="en-US" sz="2400" dirty="0">
                <a:solidFill>
                  <a:schemeClr val="tx1"/>
                </a:solidFill>
              </a:rPr>
              <a:t>for channel </a:t>
            </a:r>
            <a:r>
              <a:rPr lang="en-US" sz="2400" dirty="0" smtClean="0">
                <a:solidFill>
                  <a:schemeClr val="tx1"/>
                </a:solidFill>
              </a:rPr>
              <a:t>characterization</a:t>
            </a:r>
          </a:p>
          <a:p>
            <a:pPr>
              <a:buFont typeface="Arial" pitchFamily="34" charset="0"/>
              <a:buChar char="•"/>
            </a:pPr>
            <a:r>
              <a:rPr lang="en-US" dirty="0" smtClean="0">
                <a:solidFill>
                  <a:schemeClr val="tx1"/>
                </a:solidFill>
              </a:rPr>
              <a:t>Polarization is a very important aspect</a:t>
            </a:r>
          </a:p>
          <a:p>
            <a:pPr lvl="1">
              <a:buFont typeface="Arial" pitchFamily="34" charset="0"/>
              <a:buChar char="•"/>
            </a:pPr>
            <a:r>
              <a:rPr lang="en-US" sz="2400" dirty="0" smtClean="0">
                <a:solidFill>
                  <a:schemeClr val="tx1"/>
                </a:solidFill>
              </a:rPr>
              <a:t>Not only for diversity but also for SNR maximization and interference suppression </a:t>
            </a:r>
          </a:p>
          <a:p>
            <a:pPr lvl="1">
              <a:buFont typeface="Arial" pitchFamily="34" charset="0"/>
              <a:buChar char="•"/>
            </a:pPr>
            <a:r>
              <a:rPr lang="en-US" sz="2400" dirty="0" smtClean="0">
                <a:solidFill>
                  <a:schemeClr val="tx1"/>
                </a:solidFill>
              </a:rPr>
              <a:t>Specular paths tend to arrive from different directions at different time delays with well defined polarization orientation</a:t>
            </a:r>
          </a:p>
          <a:p>
            <a:pPr lvl="1">
              <a:buFont typeface="Arial" pitchFamily="34" charset="0"/>
              <a:buChar char="•"/>
            </a:pPr>
            <a:r>
              <a:rPr lang="en-GB" sz="2400" dirty="0" err="1" smtClean="0">
                <a:solidFill>
                  <a:schemeClr val="tx1"/>
                </a:solidFill>
              </a:rPr>
              <a:t>Polarimetric</a:t>
            </a:r>
            <a:r>
              <a:rPr lang="en-GB" sz="2400" dirty="0" smtClean="0">
                <a:solidFill>
                  <a:schemeClr val="tx1"/>
                </a:solidFill>
              </a:rPr>
              <a:t> measurements are essential for mm-wave channel characterisation</a:t>
            </a:r>
          </a:p>
          <a:p>
            <a:pPr lvl="1">
              <a:buFont typeface="Arial" pitchFamily="34" charset="0"/>
              <a:buChar char="•"/>
            </a:pPr>
            <a:r>
              <a:rPr lang="en-US" sz="2400" dirty="0"/>
              <a:t>Additional degree of freedom </a:t>
            </a:r>
            <a:r>
              <a:rPr lang="en-US" altLang="de-DE" sz="2400" dirty="0">
                <a:solidFill>
                  <a:schemeClr val="tx1"/>
                </a:solidFill>
                <a:sym typeface="Symbol"/>
              </a:rPr>
              <a:t> beam-forming, </a:t>
            </a:r>
            <a:r>
              <a:rPr lang="en-US" altLang="de-DE" sz="2400" dirty="0" smtClean="0">
                <a:solidFill>
                  <a:schemeClr val="tx1"/>
                </a:solidFill>
                <a:sym typeface="Symbol"/>
              </a:rPr>
              <a:t>multiplexing</a:t>
            </a:r>
          </a:p>
          <a:p>
            <a:pPr>
              <a:buFont typeface="Arial" pitchFamily="34" charset="0"/>
              <a:buChar char="•"/>
            </a:pPr>
            <a:r>
              <a:rPr lang="en-US" dirty="0" smtClean="0"/>
              <a:t>Channel sounder requirements</a:t>
            </a:r>
          </a:p>
          <a:p>
            <a:pPr lvl="1">
              <a:buFont typeface="Arial" pitchFamily="34" charset="0"/>
              <a:buChar char="•"/>
            </a:pPr>
            <a:r>
              <a:rPr lang="en-US" dirty="0" err="1" smtClean="0"/>
              <a:t>Polarimetric</a:t>
            </a:r>
            <a:r>
              <a:rPr lang="en-US" dirty="0" smtClean="0"/>
              <a:t>, double-directional, broadband, fast</a:t>
            </a:r>
          </a:p>
          <a:p>
            <a:pPr>
              <a:buFont typeface="Arial" pitchFamily="34" charset="0"/>
              <a:buChar char="•"/>
            </a:pPr>
            <a:r>
              <a:rPr lang="en-US" dirty="0" smtClean="0"/>
              <a:t>Modeling issues </a:t>
            </a:r>
          </a:p>
          <a:p>
            <a:pPr lvl="1">
              <a:buFont typeface="Arial" pitchFamily="34" charset="0"/>
              <a:buChar char="•"/>
            </a:pPr>
            <a:r>
              <a:rPr lang="en-US" dirty="0" smtClean="0"/>
              <a:t>Contribution of dense multipath component</a:t>
            </a:r>
          </a:p>
          <a:p>
            <a:pPr lvl="1">
              <a:buFont typeface="Arial" pitchFamily="34" charset="0"/>
              <a:buChar char="•"/>
            </a:pPr>
            <a:r>
              <a:rPr lang="en-US" dirty="0" smtClean="0"/>
              <a:t>Polarization for stochastic and deterministic multipath</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Tree>
    <p:extLst>
      <p:ext uri="{BB962C8B-B14F-4D97-AF65-F5344CB8AC3E}">
        <p14:creationId xmlns="" xmlns:p14="http://schemas.microsoft.com/office/powerpoint/2010/main" val="319635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3568" y="1916832"/>
            <a:ext cx="7772400" cy="4114800"/>
          </a:xfrm>
          <a:ln/>
        </p:spPr>
        <p:txBody>
          <a:bodyPr/>
          <a:lstStyle/>
          <a:p>
            <a:pPr marL="0" indent="0" algn="just"/>
            <a:r>
              <a:rPr lang="en-US" b="0" dirty="0" smtClean="0"/>
              <a:t>In this presentation, we show that </a:t>
            </a:r>
            <a:r>
              <a:rPr lang="en-US" b="0" dirty="0" err="1" smtClean="0"/>
              <a:t>polarimetric</a:t>
            </a:r>
            <a:r>
              <a:rPr lang="en-US" b="0" dirty="0" smtClean="0"/>
              <a:t>, high  bandwidth, double directional measurements with a high dynamic range (dynamic &gt; 70dB) are essential to </a:t>
            </a:r>
            <a:r>
              <a:rPr lang="en-US" b="0" dirty="0"/>
              <a:t>develop channel </a:t>
            </a:r>
            <a:r>
              <a:rPr lang="en-US" b="0" dirty="0" smtClean="0"/>
              <a:t>models, which </a:t>
            </a:r>
            <a:r>
              <a:rPr lang="en-US" b="0" dirty="0"/>
              <a:t>allow </a:t>
            </a:r>
            <a:r>
              <a:rPr lang="en-US" b="0" dirty="0" smtClean="0"/>
              <a:t>reliable system level simulations. By having high bandwidth, independent paths in delay, polarization and spatial domains can be identified, showing the dependency of the channel with the geometry of the environment and the interaction of different objects. </a:t>
            </a:r>
            <a:r>
              <a:rPr lang="en-US" b="0" dirty="0"/>
              <a:t>We show that polarization measurements are essential for </a:t>
            </a:r>
            <a:r>
              <a:rPr lang="en-US" b="0" dirty="0" smtClean="0"/>
              <a:t>60 GHz </a:t>
            </a:r>
            <a:r>
              <a:rPr lang="en-US" b="0" dirty="0"/>
              <a:t>channel characterization.</a:t>
            </a:r>
            <a:endParaRPr lang="en-GB" b="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Tree>
    <p:extLst>
      <p:ext uri="{BB962C8B-B14F-4D97-AF65-F5344CB8AC3E}">
        <p14:creationId xmlns="" xmlns:p14="http://schemas.microsoft.com/office/powerpoint/2010/main" val="3095445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870992"/>
          </a:xfrm>
        </p:spPr>
        <p:txBody>
          <a:bodyPr/>
          <a:lstStyle/>
          <a:p>
            <a:r>
              <a:rPr lang="en-US" dirty="0" smtClean="0"/>
              <a:t>Outline</a:t>
            </a:r>
            <a:endParaRPr lang="ru-RU" dirty="0"/>
          </a:p>
        </p:txBody>
      </p:sp>
      <p:sp>
        <p:nvSpPr>
          <p:cNvPr id="3" name="Content Placeholder 2"/>
          <p:cNvSpPr>
            <a:spLocks noGrp="1"/>
          </p:cNvSpPr>
          <p:nvPr>
            <p:ph idx="1"/>
          </p:nvPr>
        </p:nvSpPr>
        <p:spPr>
          <a:xfrm>
            <a:off x="685800" y="1699691"/>
            <a:ext cx="7770813" cy="4537621"/>
          </a:xfrm>
        </p:spPr>
        <p:txBody>
          <a:bodyPr/>
          <a:lstStyle/>
          <a:p>
            <a:pPr>
              <a:buFont typeface="Arial" panose="020B0604020202020204" pitchFamily="34" charset="0"/>
              <a:buChar char="•"/>
            </a:pPr>
            <a:r>
              <a:rPr lang="en-US" b="0" dirty="0" smtClean="0"/>
              <a:t>Motivation</a:t>
            </a:r>
          </a:p>
          <a:p>
            <a:pPr>
              <a:buFont typeface="Arial" panose="020B0604020202020204" pitchFamily="34" charset="0"/>
              <a:buChar char="•"/>
            </a:pPr>
            <a:r>
              <a:rPr lang="en-US" b="0" dirty="0" smtClean="0"/>
              <a:t>Measurement Scenarios </a:t>
            </a:r>
            <a:r>
              <a:rPr lang="en-US" b="0" dirty="0"/>
              <a:t>and </a:t>
            </a:r>
            <a:r>
              <a:rPr lang="en-US" b="0" dirty="0" smtClean="0"/>
              <a:t>Requirements</a:t>
            </a:r>
          </a:p>
          <a:p>
            <a:pPr>
              <a:buFont typeface="Arial" panose="020B0604020202020204" pitchFamily="34" charset="0"/>
              <a:buChar char="•"/>
            </a:pPr>
            <a:r>
              <a:rPr lang="en-US" b="0" dirty="0" smtClean="0"/>
              <a:t>Ultra-wideband dual-polarized indoor 3D measurement</a:t>
            </a:r>
          </a:p>
          <a:p>
            <a:pPr>
              <a:buFont typeface="Arial" panose="020B0604020202020204" pitchFamily="34" charset="0"/>
              <a:buChar char="•"/>
            </a:pPr>
            <a:r>
              <a:rPr lang="en-US" b="0" dirty="0"/>
              <a:t>Challenges for ultra-wideband </a:t>
            </a:r>
            <a:r>
              <a:rPr lang="en-US" b="0" dirty="0" smtClean="0"/>
              <a:t>dual-polarized </a:t>
            </a:r>
            <a:r>
              <a:rPr lang="en-US" b="0" dirty="0"/>
              <a:t>60 GHz indoor 3D </a:t>
            </a:r>
            <a:r>
              <a:rPr lang="en-US" b="0" dirty="0" smtClean="0"/>
              <a:t>measurement</a:t>
            </a:r>
          </a:p>
          <a:p>
            <a:pPr>
              <a:buFont typeface="Arial" panose="020B0604020202020204" pitchFamily="34" charset="0"/>
              <a:buChar char="•"/>
            </a:pPr>
            <a:r>
              <a:rPr lang="en-US" b="0" dirty="0" smtClean="0"/>
              <a:t>Channel modeling Issues</a:t>
            </a:r>
            <a:endParaRPr lang="en-US" b="0" dirty="0"/>
          </a:p>
          <a:p>
            <a:pPr>
              <a:buFont typeface="Arial" panose="020B0604020202020204" pitchFamily="34" charset="0"/>
              <a:buChar char="•"/>
            </a:pPr>
            <a:r>
              <a:rPr lang="en-US" b="0" dirty="0" smtClean="0"/>
              <a:t>Conclusion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Tree>
    <p:extLst>
      <p:ext uri="{BB962C8B-B14F-4D97-AF65-F5344CB8AC3E}">
        <p14:creationId xmlns="" xmlns:p14="http://schemas.microsoft.com/office/powerpoint/2010/main" val="3102568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685800" y="1484784"/>
            <a:ext cx="7846640" cy="4968552"/>
          </a:xfrm>
        </p:spPr>
        <p:txBody>
          <a:bodyPr>
            <a:normAutofit fontScale="70000" lnSpcReduction="20000"/>
          </a:bodyPr>
          <a:lstStyle/>
          <a:p>
            <a:pPr>
              <a:buFont typeface="Arial" pitchFamily="34" charset="0"/>
              <a:buChar char="•"/>
            </a:pPr>
            <a:r>
              <a:rPr lang="en-US" b="0" dirty="0" smtClean="0"/>
              <a:t>ISM-band at 60 GHz </a:t>
            </a:r>
          </a:p>
          <a:p>
            <a:pPr lvl="1">
              <a:buFont typeface="Arial" pitchFamily="34" charset="0"/>
              <a:buChar char="•"/>
            </a:pPr>
            <a:r>
              <a:rPr lang="en-US" dirty="0" smtClean="0"/>
              <a:t>Free and wide </a:t>
            </a:r>
            <a:r>
              <a:rPr lang="en-US" dirty="0"/>
              <a:t>bandwidth </a:t>
            </a:r>
            <a:r>
              <a:rPr lang="en-US" dirty="0" smtClean="0"/>
              <a:t>available</a:t>
            </a:r>
            <a:endParaRPr lang="en-US" b="0" dirty="0" smtClean="0"/>
          </a:p>
          <a:p>
            <a:pPr lvl="1">
              <a:buFont typeface="Arial" pitchFamily="34" charset="0"/>
              <a:buChar char="•"/>
            </a:pPr>
            <a:r>
              <a:rPr lang="en-US" b="0" dirty="0" smtClean="0"/>
              <a:t>WLAN/</a:t>
            </a:r>
            <a:r>
              <a:rPr lang="en-US" b="0" dirty="0" err="1" smtClean="0"/>
              <a:t>WiGig</a:t>
            </a:r>
            <a:r>
              <a:rPr lang="en-US" b="0" dirty="0" smtClean="0"/>
              <a:t> </a:t>
            </a:r>
            <a:r>
              <a:rPr lang="en-US" dirty="0" smtClean="0"/>
              <a:t>(.</a:t>
            </a:r>
            <a:r>
              <a:rPr lang="en-US" b="0" dirty="0" smtClean="0"/>
              <a:t>11ad) and WPAN (.15.3.c)    </a:t>
            </a:r>
          </a:p>
          <a:p>
            <a:endParaRPr lang="en-US" b="0" dirty="0"/>
          </a:p>
          <a:p>
            <a:pPr>
              <a:buFont typeface="Arial" pitchFamily="34" charset="0"/>
              <a:buChar char="•"/>
            </a:pPr>
            <a:r>
              <a:rPr lang="en-US" b="0" dirty="0" smtClean="0"/>
              <a:t>Advanced </a:t>
            </a:r>
            <a:r>
              <a:rPr lang="en-US" b="0" dirty="0"/>
              <a:t>system </a:t>
            </a:r>
            <a:r>
              <a:rPr lang="en-US" b="0" dirty="0" smtClean="0"/>
              <a:t>concepts </a:t>
            </a:r>
            <a:r>
              <a:rPr lang="en-US" altLang="de-DE" b="0" dirty="0">
                <a:solidFill>
                  <a:schemeClr val="tx1"/>
                </a:solidFill>
                <a:sym typeface="Symbol"/>
              </a:rPr>
              <a:t></a:t>
            </a:r>
            <a:r>
              <a:rPr lang="en-US" dirty="0" smtClean="0"/>
              <a:t> </a:t>
            </a:r>
            <a:r>
              <a:rPr lang="en-US" b="0" dirty="0"/>
              <a:t>define measurement and modelling requirements</a:t>
            </a:r>
          </a:p>
          <a:p>
            <a:pPr lvl="1">
              <a:buFont typeface="Arial" pitchFamily="34" charset="0"/>
              <a:buChar char="•"/>
            </a:pPr>
            <a:r>
              <a:rPr lang="en-US" dirty="0"/>
              <a:t>Massive </a:t>
            </a:r>
            <a:r>
              <a:rPr lang="en-US" dirty="0" smtClean="0"/>
              <a:t>MIMO/pencil beam-forming </a:t>
            </a:r>
            <a:r>
              <a:rPr lang="en-US" altLang="de-DE" dirty="0">
                <a:solidFill>
                  <a:schemeClr val="tx1"/>
                </a:solidFill>
                <a:sym typeface="Symbol"/>
              </a:rPr>
              <a:t></a:t>
            </a:r>
            <a:r>
              <a:rPr lang="en-US" dirty="0" smtClean="0"/>
              <a:t> large spatial bandwidth</a:t>
            </a:r>
            <a:endParaRPr lang="en-US" dirty="0"/>
          </a:p>
          <a:p>
            <a:pPr lvl="1">
              <a:buFont typeface="Arial" pitchFamily="34" charset="0"/>
              <a:buChar char="•"/>
            </a:pPr>
            <a:r>
              <a:rPr lang="en-US" dirty="0"/>
              <a:t>Adaptive or switched selection beam-forming to mitigate shadowing</a:t>
            </a:r>
          </a:p>
          <a:p>
            <a:pPr lvl="1">
              <a:buFont typeface="Arial" pitchFamily="34" charset="0"/>
              <a:buChar char="•"/>
            </a:pPr>
            <a:r>
              <a:rPr lang="en-US" dirty="0"/>
              <a:t>Channel </a:t>
            </a:r>
            <a:r>
              <a:rPr lang="en-US" dirty="0" smtClean="0"/>
              <a:t>bonding </a:t>
            </a:r>
            <a:r>
              <a:rPr lang="en-US" altLang="de-DE" dirty="0">
                <a:solidFill>
                  <a:schemeClr val="tx1"/>
                </a:solidFill>
                <a:sym typeface="Symbol"/>
              </a:rPr>
              <a:t></a:t>
            </a:r>
            <a:r>
              <a:rPr lang="en-US" dirty="0" smtClean="0"/>
              <a:t> large bandwidth</a:t>
            </a:r>
            <a:endParaRPr lang="en-US" b="0" dirty="0" smtClean="0"/>
          </a:p>
          <a:p>
            <a:pPr>
              <a:buFont typeface="Arial" pitchFamily="34" charset="0"/>
              <a:buChar char="•"/>
            </a:pPr>
            <a:endParaRPr lang="en-US" b="0" dirty="0"/>
          </a:p>
          <a:p>
            <a:pPr>
              <a:buFont typeface="Arial" pitchFamily="34" charset="0"/>
              <a:buChar char="•"/>
            </a:pPr>
            <a:r>
              <a:rPr lang="en-US" b="0" dirty="0">
                <a:solidFill>
                  <a:schemeClr val="tx1"/>
                </a:solidFill>
              </a:rPr>
              <a:t>Propagation channel </a:t>
            </a:r>
            <a:r>
              <a:rPr lang="en-US" b="0" dirty="0" smtClean="0">
                <a:solidFill>
                  <a:schemeClr val="tx1"/>
                </a:solidFill>
              </a:rPr>
              <a:t>measurements</a:t>
            </a:r>
          </a:p>
          <a:p>
            <a:pPr lvl="1">
              <a:buFont typeface="Arial" pitchFamily="34" charset="0"/>
              <a:buChar char="•"/>
            </a:pPr>
            <a:r>
              <a:rPr lang="en-US" dirty="0" smtClean="0">
                <a:solidFill>
                  <a:schemeClr val="tx1"/>
                </a:solidFill>
              </a:rPr>
              <a:t>Double directional measurements are needed to characterized the full channel</a:t>
            </a:r>
          </a:p>
          <a:p>
            <a:pPr lvl="1">
              <a:buFont typeface="Arial" pitchFamily="34" charset="0"/>
              <a:buChar char="•"/>
            </a:pPr>
            <a:r>
              <a:rPr lang="en-US" dirty="0" smtClean="0">
                <a:solidFill>
                  <a:schemeClr val="tx1"/>
                </a:solidFill>
              </a:rPr>
              <a:t>Polarization is an important aspect</a:t>
            </a:r>
          </a:p>
          <a:p>
            <a:pPr lvl="1">
              <a:buFont typeface="Arial" pitchFamily="34" charset="0"/>
              <a:buChar char="•"/>
            </a:pPr>
            <a:r>
              <a:rPr lang="en-US" b="0" dirty="0" smtClean="0">
                <a:solidFill>
                  <a:schemeClr val="tx1"/>
                </a:solidFill>
              </a:rPr>
              <a:t>High dynamic range are essential to measure the different propagation effects</a:t>
            </a:r>
          </a:p>
          <a:p>
            <a:pPr>
              <a:buFont typeface="Arial" pitchFamily="34" charset="0"/>
              <a:buChar char="•"/>
            </a:pPr>
            <a:endParaRPr lang="en-US" b="0" dirty="0" smtClean="0">
              <a:solidFill>
                <a:schemeClr val="tx1"/>
              </a:solidFill>
            </a:endParaRPr>
          </a:p>
          <a:p>
            <a:pPr>
              <a:buFont typeface="Arial" pitchFamily="34" charset="0"/>
              <a:buChar char="•"/>
            </a:pPr>
            <a:r>
              <a:rPr lang="en-US" b="0" dirty="0" smtClean="0">
                <a:solidFill>
                  <a:schemeClr val="tx1"/>
                </a:solidFill>
              </a:rPr>
              <a:t>Propagation channel characterization and modelling </a:t>
            </a:r>
          </a:p>
          <a:p>
            <a:pPr lvl="1">
              <a:buFont typeface="Arial" pitchFamily="34" charset="0"/>
              <a:buChar char="•"/>
            </a:pPr>
            <a:r>
              <a:rPr lang="en-US" b="0" dirty="0" smtClean="0">
                <a:solidFill>
                  <a:schemeClr val="tx1"/>
                </a:solidFill>
              </a:rPr>
              <a:t>Stochastic vs. deterministic modelling</a:t>
            </a:r>
          </a:p>
          <a:p>
            <a:pPr lvl="1">
              <a:buFont typeface="Arial" pitchFamily="34" charset="0"/>
              <a:buChar char="•"/>
            </a:pPr>
            <a:r>
              <a:rPr lang="en-US" b="0" dirty="0" smtClean="0">
                <a:solidFill>
                  <a:schemeClr val="tx1"/>
                </a:solidFill>
              </a:rPr>
              <a:t>Evolution of model parameters and shadowing/blockage influence</a:t>
            </a:r>
          </a:p>
          <a:p>
            <a:pPr lvl="1">
              <a:buFont typeface="Arial" pitchFamily="34" charset="0"/>
              <a:buChar char="•"/>
            </a:pPr>
            <a:r>
              <a:rPr lang="en-US" b="0" dirty="0" smtClean="0">
                <a:solidFill>
                  <a:schemeClr val="tx1"/>
                </a:solidFill>
              </a:rPr>
              <a:t>Coupling of spatial, temporal and </a:t>
            </a:r>
            <a:r>
              <a:rPr lang="en-US" b="0" dirty="0" err="1" smtClean="0">
                <a:solidFill>
                  <a:schemeClr val="tx1"/>
                </a:solidFill>
              </a:rPr>
              <a:t>polarimetric</a:t>
            </a:r>
            <a:r>
              <a:rPr lang="en-US" b="0" dirty="0" smtClean="0">
                <a:solidFill>
                  <a:schemeClr val="tx1"/>
                </a:solidFill>
              </a:rPr>
              <a:t> parameters </a:t>
            </a:r>
          </a:p>
          <a:p>
            <a:pPr lvl="1">
              <a:buFont typeface="Arial" pitchFamily="34" charset="0"/>
              <a:buChar char="•"/>
            </a:pPr>
            <a:r>
              <a:rPr lang="en-US" dirty="0">
                <a:solidFill>
                  <a:schemeClr val="tx1"/>
                </a:solidFill>
              </a:rPr>
              <a:t>Contribution of dense multipath components</a:t>
            </a:r>
            <a:endParaRPr lang="en-US" b="0" dirty="0" smtClean="0">
              <a:solidFill>
                <a:schemeClr val="tx1"/>
              </a:solidFill>
            </a:endParaRPr>
          </a:p>
          <a:p>
            <a:pPr>
              <a:buFont typeface="Arial" pitchFamily="34" charset="0"/>
              <a:buChar char="•"/>
            </a:pPr>
            <a:endParaRPr lang="en-US" b="0" dirty="0" smtClean="0"/>
          </a:p>
          <a:p>
            <a:pPr marL="0"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Tree>
    <p:extLst>
      <p:ext uri="{BB962C8B-B14F-4D97-AF65-F5344CB8AC3E}">
        <p14:creationId xmlns="" xmlns:p14="http://schemas.microsoft.com/office/powerpoint/2010/main" val="26671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1"/>
            <a:ext cx="7770813" cy="582960"/>
          </a:xfrm>
        </p:spPr>
        <p:txBody>
          <a:bodyPr/>
          <a:lstStyle/>
          <a:p>
            <a:r>
              <a:rPr lang="en-GB" sz="2800" dirty="0"/>
              <a:t>Measurement Scenarios and Requirements</a:t>
            </a:r>
          </a:p>
        </p:txBody>
      </p:sp>
      <p:sp>
        <p:nvSpPr>
          <p:cNvPr id="5" name="Content Placeholder 4"/>
          <p:cNvSpPr>
            <a:spLocks noGrp="1"/>
          </p:cNvSpPr>
          <p:nvPr>
            <p:ph idx="1"/>
          </p:nvPr>
        </p:nvSpPr>
        <p:spPr>
          <a:xfrm>
            <a:off x="323529" y="1268760"/>
            <a:ext cx="5328591" cy="5112568"/>
          </a:xfrm>
        </p:spPr>
        <p:txBody>
          <a:bodyPr>
            <a:normAutofit fontScale="92500" lnSpcReduction="20000"/>
          </a:bodyPr>
          <a:lstStyle/>
          <a:p>
            <a:pPr>
              <a:buFont typeface="Arial" pitchFamily="34" charset="0"/>
              <a:buChar char="•"/>
            </a:pPr>
            <a:r>
              <a:rPr lang="de-DE" sz="1800" dirty="0" smtClean="0">
                <a:solidFill>
                  <a:schemeClr val="tx1"/>
                </a:solidFill>
              </a:rPr>
              <a:t>Living room</a:t>
            </a:r>
          </a:p>
          <a:p>
            <a:pPr lvl="1">
              <a:buFont typeface="Arial" pitchFamily="34" charset="0"/>
              <a:buChar char="•"/>
            </a:pPr>
            <a:r>
              <a:rPr lang="de-DE" sz="1600" dirty="0" smtClean="0">
                <a:solidFill>
                  <a:schemeClr val="tx1"/>
                </a:solidFill>
              </a:rPr>
              <a:t>HD entertainment centers, video games, etc</a:t>
            </a:r>
          </a:p>
          <a:p>
            <a:pPr>
              <a:buFont typeface="Arial" pitchFamily="34" charset="0"/>
              <a:buChar char="•"/>
            </a:pPr>
            <a:r>
              <a:rPr lang="de-DE" sz="1800" dirty="0" smtClean="0">
                <a:solidFill>
                  <a:schemeClr val="tx1"/>
                </a:solidFill>
              </a:rPr>
              <a:t>Class room / office scenario </a:t>
            </a:r>
          </a:p>
          <a:p>
            <a:pPr lvl="1">
              <a:buFont typeface="Arial" pitchFamily="34" charset="0"/>
              <a:buChar char="•"/>
            </a:pPr>
            <a:r>
              <a:rPr lang="de-DE" sz="1600" dirty="0" smtClean="0">
                <a:solidFill>
                  <a:schemeClr val="tx1"/>
                </a:solidFill>
              </a:rPr>
              <a:t>Provide access to students / users with tablets, notebooks, electronic devices, etc.</a:t>
            </a:r>
          </a:p>
          <a:p>
            <a:pPr lvl="1">
              <a:buFont typeface="Arial" pitchFamily="34" charset="0"/>
              <a:buChar char="•"/>
            </a:pPr>
            <a:r>
              <a:rPr lang="de-DE" sz="1600" dirty="0" smtClean="0">
                <a:solidFill>
                  <a:schemeClr val="tx1"/>
                </a:solidFill>
              </a:rPr>
              <a:t>Wireless office</a:t>
            </a:r>
          </a:p>
          <a:p>
            <a:pPr>
              <a:buFont typeface="Arial" pitchFamily="34" charset="0"/>
              <a:buChar char="•"/>
            </a:pPr>
            <a:r>
              <a:rPr lang="de-DE" sz="1800" dirty="0" smtClean="0">
                <a:solidFill>
                  <a:schemeClr val="tx1"/>
                </a:solidFill>
              </a:rPr>
              <a:t>Public transportation</a:t>
            </a:r>
          </a:p>
          <a:p>
            <a:pPr lvl="1">
              <a:buFont typeface="Arial" pitchFamily="34" charset="0"/>
              <a:buChar char="•"/>
            </a:pPr>
            <a:r>
              <a:rPr lang="en-US" sz="1600" dirty="0" smtClean="0">
                <a:solidFill>
                  <a:schemeClr val="tx1"/>
                </a:solidFill>
              </a:rPr>
              <a:t>Onboard entertainment systems, streaming on demand, etc.</a:t>
            </a:r>
          </a:p>
          <a:p>
            <a:pPr lvl="1">
              <a:buFont typeface="Arial" pitchFamily="34" charset="0"/>
              <a:buChar char="•"/>
            </a:pPr>
            <a:r>
              <a:rPr lang="en-US" sz="1600" dirty="0" smtClean="0">
                <a:solidFill>
                  <a:schemeClr val="tx1"/>
                </a:solidFill>
              </a:rPr>
              <a:t>Access to public networks (4G,5G), access to internet</a:t>
            </a:r>
          </a:p>
          <a:p>
            <a:pPr lvl="1">
              <a:buFont typeface="Arial" pitchFamily="34" charset="0"/>
              <a:buChar char="•"/>
            </a:pPr>
            <a:endParaRPr lang="de-DE" sz="1800" dirty="0" smtClean="0"/>
          </a:p>
          <a:p>
            <a:pPr>
              <a:buFont typeface="Arial" pitchFamily="34" charset="0"/>
              <a:buChar char="•"/>
            </a:pPr>
            <a:r>
              <a:rPr lang="de-DE" sz="1800" dirty="0" smtClean="0"/>
              <a:t>Requirements/Challenges</a:t>
            </a:r>
          </a:p>
          <a:p>
            <a:pPr lvl="1">
              <a:buFont typeface="Arial" pitchFamily="34" charset="0"/>
              <a:buChar char="•"/>
            </a:pPr>
            <a:r>
              <a:rPr lang="de-DE" sz="1600" b="0" dirty="0" smtClean="0"/>
              <a:t>Dual-polarized </a:t>
            </a:r>
            <a:r>
              <a:rPr lang="de-DE" sz="1600" b="0" dirty="0"/>
              <a:t>measurements</a:t>
            </a:r>
          </a:p>
          <a:p>
            <a:pPr lvl="1">
              <a:buFont typeface="Arial" pitchFamily="34" charset="0"/>
              <a:buChar char="•"/>
            </a:pPr>
            <a:r>
              <a:rPr lang="de-DE" sz="1600" b="0" dirty="0" smtClean="0"/>
              <a:t>Ultra-wideband </a:t>
            </a:r>
            <a:r>
              <a:rPr lang="de-DE" sz="1600" b="0" dirty="0"/>
              <a:t>measurements covering the possibility of channel bonding</a:t>
            </a:r>
          </a:p>
          <a:p>
            <a:pPr lvl="1">
              <a:buFont typeface="Arial" pitchFamily="34" charset="0"/>
              <a:buChar char="•"/>
            </a:pPr>
            <a:r>
              <a:rPr lang="en-GB" sz="1600" b="0" dirty="0" smtClean="0"/>
              <a:t>High double-directional resolution to provide accurate model parameters</a:t>
            </a:r>
          </a:p>
          <a:p>
            <a:pPr lvl="1">
              <a:buFont typeface="Arial" pitchFamily="34" charset="0"/>
              <a:buChar char="•"/>
            </a:pPr>
            <a:r>
              <a:rPr lang="en-GB" sz="1600" dirty="0" smtClean="0"/>
              <a:t>High temporal resolution (high speed measurement) to detect shadowing effects  and Doppler shift</a:t>
            </a:r>
          </a:p>
          <a:p>
            <a:pPr lvl="1">
              <a:buFont typeface="Arial" pitchFamily="34" charset="0"/>
              <a:buChar char="•"/>
            </a:pPr>
            <a:r>
              <a:rPr lang="en-US" sz="1600" dirty="0" smtClean="0"/>
              <a:t>Multi–link channel analysis </a:t>
            </a:r>
            <a:endParaRPr lang="en-GB" sz="1600" b="0" dirty="0" smtClean="0"/>
          </a:p>
          <a:p>
            <a:pPr lvl="1">
              <a:buFont typeface="Arial" pitchFamily="34" charset="0"/>
              <a:buChar char="•"/>
            </a:pPr>
            <a:endParaRPr lang="en-US" sz="1600" dirty="0" smtClean="0">
              <a:solidFill>
                <a:schemeClr val="tx1"/>
              </a:solidFill>
            </a:endParaRPr>
          </a:p>
        </p:txBody>
      </p:sp>
      <p:pic>
        <p:nvPicPr>
          <p:cNvPr id="4" name="Shape 296"/>
          <p:cNvPicPr preferRelativeResize="0"/>
          <p:nvPr/>
        </p:nvPicPr>
        <p:blipFill rotWithShape="1">
          <a:blip r:embed="rId3" cstate="print">
            <a:alphaModFix/>
            <a:extLst>
              <a:ext uri="{28A0092B-C50C-407E-A947-70E740481C1C}">
                <a14:useLocalDpi xmlns="" xmlns:a14="http://schemas.microsoft.com/office/drawing/2010/main" val="0"/>
              </a:ext>
            </a:extLst>
          </a:blip>
          <a:srcRect/>
          <a:stretch/>
        </p:blipFill>
        <p:spPr>
          <a:xfrm>
            <a:off x="6228184" y="3068960"/>
            <a:ext cx="1584176" cy="1008112"/>
          </a:xfrm>
          <a:prstGeom prst="rect">
            <a:avLst/>
          </a:prstGeom>
          <a:noFill/>
          <a:ln>
            <a:noFill/>
          </a:ln>
        </p:spPr>
      </p:pic>
      <p:pic>
        <p:nvPicPr>
          <p:cNvPr id="6" name="Shape 295"/>
          <p:cNvPicPr preferRelativeResize="0"/>
          <p:nvPr/>
        </p:nvPicPr>
        <p:blipFill rotWithShape="1">
          <a:blip r:embed="rId4" cstate="print">
            <a:alphaModFix/>
            <a:extLst>
              <a:ext uri="{28A0092B-C50C-407E-A947-70E740481C1C}">
                <a14:useLocalDpi xmlns="" xmlns:a14="http://schemas.microsoft.com/office/drawing/2010/main" val="0"/>
              </a:ext>
            </a:extLst>
          </a:blip>
          <a:srcRect/>
          <a:stretch/>
        </p:blipFill>
        <p:spPr>
          <a:xfrm>
            <a:off x="7308304" y="1916832"/>
            <a:ext cx="1625352" cy="1152128"/>
          </a:xfrm>
          <a:prstGeom prst="rect">
            <a:avLst/>
          </a:prstGeom>
          <a:noFill/>
          <a:ln>
            <a:noFill/>
          </a:ln>
        </p:spPr>
      </p:pic>
      <p:pic>
        <p:nvPicPr>
          <p:cNvPr id="47106" name="Picture 2" descr="http://www.smallofficeideas.com/wp-content/uploads/2013/05/small-office-with-few-furnishings-to-save-money.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68144" y="1412776"/>
            <a:ext cx="1584176" cy="10145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pic>
        <p:nvPicPr>
          <p:cNvPr id="8908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80112" y="4293096"/>
            <a:ext cx="3456384" cy="1872208"/>
          </a:xfrm>
          <a:prstGeom prst="rect">
            <a:avLst/>
          </a:prstGeom>
          <a:noFill/>
          <a:ln w="9525">
            <a:noFill/>
            <a:miter lim="800000"/>
            <a:headEnd/>
            <a:tailEnd/>
          </a:ln>
          <a:effectLst/>
        </p:spPr>
      </p:pic>
    </p:spTree>
    <p:extLst>
      <p:ext uri="{BB962C8B-B14F-4D97-AF65-F5344CB8AC3E}">
        <p14:creationId xmlns="" xmlns:p14="http://schemas.microsoft.com/office/powerpoint/2010/main" val="319967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6</a:t>
            </a:fld>
            <a:endParaRPr lang="en-US" altLang="zh-TW"/>
          </a:p>
        </p:txBody>
      </p:sp>
      <p:sp>
        <p:nvSpPr>
          <p:cNvPr id="12" name="Rectangle 2"/>
          <p:cNvSpPr txBox="1">
            <a:spLocks noChangeArrowheads="1"/>
          </p:cNvSpPr>
          <p:nvPr/>
        </p:nvSpPr>
        <p:spPr>
          <a:xfrm>
            <a:off x="611560" y="2484512"/>
            <a:ext cx="7772400" cy="1888976"/>
          </a:xfrm>
          <a:prstGeom prst="rect">
            <a:avLst/>
          </a:prstGeom>
        </p:spPr>
        <p:txBody>
          <a:bodyPr/>
          <a:lstStyle/>
          <a:p>
            <a:pPr algn="ctr" eaLnBrk="1" hangingPunct="1">
              <a:defRPr/>
            </a:pPr>
            <a:r>
              <a:rPr lang="en-GB" sz="3200" b="1" kern="0" dirty="0" smtClean="0">
                <a:solidFill>
                  <a:schemeClr val="tx2"/>
                </a:solidFill>
                <a:latin typeface="+mj-lt"/>
                <a:ea typeface="+mj-ea"/>
                <a:cs typeface="+mj-cs"/>
              </a:rPr>
              <a:t>Ultra-wideband dual-polarized </a:t>
            </a:r>
          </a:p>
          <a:p>
            <a:pPr algn="ctr" eaLnBrk="1" hangingPunct="1">
              <a:defRPr/>
            </a:pPr>
            <a:r>
              <a:rPr lang="en-GB" sz="3200" b="1" kern="0" dirty="0" smtClean="0">
                <a:solidFill>
                  <a:schemeClr val="tx2"/>
                </a:solidFill>
                <a:latin typeface="+mj-lt"/>
                <a:ea typeface="+mj-ea"/>
                <a:cs typeface="+mj-cs"/>
              </a:rPr>
              <a:t>60 GHz indoor 3D measurement</a:t>
            </a:r>
            <a:endParaRPr lang="en-GB" sz="3200" b="1" kern="0" dirty="0">
              <a:solidFill>
                <a:schemeClr val="tx2"/>
              </a:solidFill>
              <a:latin typeface="+mj-lt"/>
              <a:ea typeface="+mj-ea"/>
              <a:cs typeface="+mj-cs"/>
            </a:endParaRPr>
          </a:p>
        </p:txBody>
      </p:sp>
    </p:spTree>
    <p:extLst>
      <p:ext uri="{BB962C8B-B14F-4D97-AF65-F5344CB8AC3E}">
        <p14:creationId xmlns="" xmlns:p14="http://schemas.microsoft.com/office/powerpoint/2010/main" val="410025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0813" cy="700675"/>
          </a:xfrm>
        </p:spPr>
        <p:txBody>
          <a:bodyPr/>
          <a:lstStyle/>
          <a:p>
            <a:r>
              <a:rPr lang="en-US" sz="2800" dirty="0" smtClean="0"/>
              <a:t>Measurement Scenario and Setup: </a:t>
            </a:r>
            <a:r>
              <a:rPr lang="en-US" altLang="de-DE" sz="2800" dirty="0" smtClean="0">
                <a:solidFill>
                  <a:schemeClr val="tx1"/>
                </a:solidFill>
              </a:rPr>
              <a:t>Small Office </a:t>
            </a:r>
            <a:endParaRPr lang="en-GB" sz="2800" b="1" dirty="0"/>
          </a:p>
        </p:txBody>
      </p:sp>
      <p:sp>
        <p:nvSpPr>
          <p:cNvPr id="5" name="Content Placeholder 4"/>
          <p:cNvSpPr>
            <a:spLocks noGrp="1"/>
          </p:cNvSpPr>
          <p:nvPr>
            <p:ph idx="1"/>
          </p:nvPr>
        </p:nvSpPr>
        <p:spPr>
          <a:xfrm>
            <a:off x="685800" y="1411138"/>
            <a:ext cx="4462263" cy="2362474"/>
          </a:xfrm>
        </p:spPr>
        <p:txBody>
          <a:bodyPr>
            <a:normAutofit fontScale="92500" lnSpcReduction="10000"/>
          </a:bodyPr>
          <a:lstStyle/>
          <a:p>
            <a:pPr>
              <a:spcAft>
                <a:spcPts val="600"/>
              </a:spcAft>
              <a:buFont typeface="Arial" panose="020B0604020202020204" pitchFamily="34" charset="0"/>
              <a:buChar char="•"/>
            </a:pPr>
            <a:r>
              <a:rPr lang="en-US" altLang="de-DE" sz="1800" b="0" dirty="0"/>
              <a:t>Directional resolution: high gain </a:t>
            </a:r>
            <a:r>
              <a:rPr lang="en-US" altLang="de-DE" sz="1800" b="0" dirty="0" smtClean="0"/>
              <a:t>(35 </a:t>
            </a:r>
            <a:r>
              <a:rPr lang="en-US" altLang="de-DE" sz="1800" b="0" dirty="0" err="1" smtClean="0"/>
              <a:t>dBi</a:t>
            </a:r>
            <a:r>
              <a:rPr lang="en-US" altLang="de-DE" sz="1800" b="0" dirty="0" smtClean="0"/>
              <a:t>) antenna </a:t>
            </a:r>
            <a:r>
              <a:rPr lang="en-US" altLang="de-DE" sz="1800" b="0" dirty="0"/>
              <a:t>rotated in azimuth and elevation at TX</a:t>
            </a:r>
          </a:p>
          <a:p>
            <a:pPr>
              <a:spcAft>
                <a:spcPts val="600"/>
              </a:spcAft>
              <a:buFont typeface="Arial" panose="020B0604020202020204" pitchFamily="34" charset="0"/>
              <a:buChar char="•"/>
            </a:pPr>
            <a:r>
              <a:rPr lang="en-US" altLang="de-DE" sz="1800" b="0" dirty="0" smtClean="0"/>
              <a:t>Dipole antenna </a:t>
            </a:r>
            <a:r>
              <a:rPr lang="en-US" altLang="de-DE" sz="1800" b="0" dirty="0"/>
              <a:t>(2dBi) at </a:t>
            </a:r>
            <a:r>
              <a:rPr lang="en-US" altLang="de-DE" sz="1800" b="0" dirty="0" smtClean="0"/>
              <a:t>RX </a:t>
            </a:r>
            <a:r>
              <a:rPr lang="en-US" altLang="de-DE" sz="1800" b="0" dirty="0"/>
              <a:t>position</a:t>
            </a:r>
          </a:p>
          <a:p>
            <a:pPr>
              <a:spcAft>
                <a:spcPts val="600"/>
              </a:spcAft>
              <a:buFont typeface="Arial" panose="020B0604020202020204" pitchFamily="34" charset="0"/>
              <a:buChar char="•"/>
            </a:pPr>
            <a:r>
              <a:rPr lang="en-US" altLang="de-DE" sz="1800" b="0" dirty="0">
                <a:solidFill>
                  <a:schemeClr val="tx1"/>
                </a:solidFill>
                <a:sym typeface="Symbol"/>
              </a:rPr>
              <a:t>Polarization: </a:t>
            </a:r>
            <a:r>
              <a:rPr lang="en-US" altLang="de-DE" sz="1800" b="0" dirty="0" smtClean="0">
                <a:solidFill>
                  <a:schemeClr val="tx1"/>
                </a:solidFill>
                <a:sym typeface="Symbol"/>
              </a:rPr>
              <a:t>H/</a:t>
            </a:r>
            <a:r>
              <a:rPr lang="en-US" altLang="de-DE" sz="1800" b="0" dirty="0">
                <a:solidFill>
                  <a:schemeClr val="tx1"/>
                </a:solidFill>
                <a:sym typeface="Symbol"/>
              </a:rPr>
              <a:t>V</a:t>
            </a:r>
            <a:r>
              <a:rPr lang="en-US" altLang="de-DE" sz="1800" b="0" dirty="0" smtClean="0">
                <a:solidFill>
                  <a:schemeClr val="tx1"/>
                </a:solidFill>
                <a:sym typeface="Symbol"/>
              </a:rPr>
              <a:t> </a:t>
            </a:r>
            <a:r>
              <a:rPr lang="en-US" altLang="de-DE" sz="1800" b="0" dirty="0">
                <a:solidFill>
                  <a:schemeClr val="tx1"/>
                </a:solidFill>
                <a:sym typeface="Symbol"/>
              </a:rPr>
              <a:t>at TX and H/V at RX</a:t>
            </a:r>
          </a:p>
          <a:p>
            <a:pPr>
              <a:spcAft>
                <a:spcPts val="600"/>
              </a:spcAft>
              <a:buFont typeface="Arial" panose="020B0604020202020204" pitchFamily="34" charset="0"/>
              <a:buChar char="•"/>
            </a:pPr>
            <a:r>
              <a:rPr lang="en-US" altLang="de-DE" sz="1800" b="0" dirty="0" smtClean="0">
                <a:solidFill>
                  <a:schemeClr val="tx1"/>
                </a:solidFill>
              </a:rPr>
              <a:t>3 </a:t>
            </a:r>
            <a:r>
              <a:rPr lang="en-US" altLang="de-DE" sz="1800" b="0" dirty="0">
                <a:solidFill>
                  <a:schemeClr val="tx1"/>
                </a:solidFill>
              </a:rPr>
              <a:t>GHz bandwidth </a:t>
            </a:r>
            <a:r>
              <a:rPr lang="en-US" altLang="de-DE" sz="1800" b="0" dirty="0">
                <a:solidFill>
                  <a:schemeClr val="tx1"/>
                </a:solidFill>
                <a:sym typeface="Symbol"/>
              </a:rPr>
              <a:t></a:t>
            </a:r>
            <a:r>
              <a:rPr lang="en-US" altLang="de-DE" sz="1800" b="0" dirty="0">
                <a:solidFill>
                  <a:schemeClr val="tx1"/>
                </a:solidFill>
              </a:rPr>
              <a:t> Resolution in DoD, time and polarization </a:t>
            </a:r>
          </a:p>
        </p:txBody>
      </p:sp>
      <p:grpSp>
        <p:nvGrpSpPr>
          <p:cNvPr id="4" name="Group 25"/>
          <p:cNvGrpSpPr/>
          <p:nvPr/>
        </p:nvGrpSpPr>
        <p:grpSpPr>
          <a:xfrm>
            <a:off x="5452851" y="1544182"/>
            <a:ext cx="3265103" cy="4926145"/>
            <a:chOff x="5652120" y="1755825"/>
            <a:chExt cx="3065834" cy="4625503"/>
          </a:xfrm>
        </p:grpSpPr>
        <p:pic>
          <p:nvPicPr>
            <p:cNvPr id="23" name="Grafik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1755825"/>
              <a:ext cx="3065834" cy="2208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Grafik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2120" y="4182933"/>
              <a:ext cx="3065833" cy="2198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mc:AlternateContent xmlns:mc="http://schemas.openxmlformats.org/markup-compatibility/2006">
          <mc:Choice xmlns="" xmlns:a14="http://schemas.microsoft.com/office/drawing/2010/main" Requires="a14">
            <p:sp>
              <p:nvSpPr>
                <p:cNvPr id="3" name="TextBox 2"/>
                <p:cNvSpPr txBox="1"/>
                <p:nvPr/>
              </p:nvSpPr>
              <p:spPr>
                <a:xfrm>
                  <a:off x="7926251" y="1763524"/>
                  <a:ext cx="739040" cy="346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de-DE" altLang="de-DE" b="0" i="0" dirty="0" smtClean="0">
                            <a:solidFill>
                              <a:schemeClr val="tx1"/>
                            </a:solidFill>
                            <a:sym typeface="Symbol"/>
                          </a:rPr>
                          <m:t>Pol</m:t>
                        </m:r>
                        <m:r>
                          <m:rPr>
                            <m:nor/>
                          </m:rPr>
                          <a:rPr lang="de-DE" altLang="de-DE" b="0" i="0" dirty="0" smtClean="0">
                            <a:solidFill>
                              <a:schemeClr val="tx1"/>
                            </a:solidFill>
                            <a:sym typeface="Symbol"/>
                          </a:rPr>
                          <m:t> </m:t>
                        </m:r>
                        <m:r>
                          <m:rPr>
                            <m:nor/>
                          </m:rPr>
                          <a:rPr lang="de-DE" altLang="de-DE" b="0" i="0" dirty="0" smtClean="0">
                            <a:solidFill>
                              <a:schemeClr val="tx1"/>
                            </a:solidFill>
                            <a:sym typeface="Symbol"/>
                          </a:rPr>
                          <m:t>H</m:t>
                        </m:r>
                      </m:oMath>
                    </m:oMathPara>
                  </a14:m>
                  <a:endParaRPr lang="es-AR" dirty="0"/>
                </a:p>
              </p:txBody>
            </p:sp>
          </mc:Choice>
          <mc:Fallback>
            <p:sp>
              <p:nvSpPr>
                <p:cNvPr id="3" name="TextBox 2"/>
                <p:cNvSpPr txBox="1">
                  <a:spLocks noRot="1" noChangeAspect="1" noMove="1" noResize="1" noEditPoints="1" noAdjustHandles="1" noChangeArrowheads="1" noChangeShapeType="1" noTextEdit="1"/>
                </p:cNvSpPr>
                <p:nvPr/>
              </p:nvSpPr>
              <p:spPr>
                <a:xfrm>
                  <a:off x="7926251" y="1763524"/>
                  <a:ext cx="739040" cy="346792"/>
                </a:xfrm>
                <a:prstGeom prst="rect">
                  <a:avLst/>
                </a:prstGeom>
                <a:blipFill rotWithShape="0">
                  <a:blip r:embed="rId5" cstate="print"/>
                  <a:stretch>
                    <a:fillRect l="-9302" r="-7752" b="-11667"/>
                  </a:stretch>
                </a:blipFill>
              </p:spPr>
              <p:txBody>
                <a:bodyPr/>
                <a:lstStyle/>
                <a:p>
                  <a:r>
                    <a:rPr lang="de-DE">
                      <a:noFill/>
                    </a:rPr>
                    <a:t> </a:t>
                  </a:r>
                </a:p>
              </p:txBody>
            </p:sp>
          </mc:Fallback>
        </mc:AlternateContent>
        <p:sp>
          <p:nvSpPr>
            <p:cNvPr id="25" name="Rectangle 24"/>
            <p:cNvSpPr/>
            <p:nvPr/>
          </p:nvSpPr>
          <p:spPr>
            <a:xfrm>
              <a:off x="7812361" y="4177335"/>
              <a:ext cx="865376" cy="433490"/>
            </a:xfrm>
            <a:prstGeom prst="rect">
              <a:avLst/>
            </a:prstGeom>
          </p:spPr>
          <p:txBody>
            <a:bodyPr wrap="square">
              <a:spAutoFit/>
            </a:bodyPr>
            <a:lstStyle/>
            <a:p>
              <a:r>
                <a:rPr lang="en-US" altLang="de-DE" smtClean="0">
                  <a:solidFill>
                    <a:schemeClr val="tx1"/>
                  </a:solidFill>
                  <a:sym typeface="Symbol"/>
                </a:rPr>
                <a:t>Pol V</a:t>
              </a:r>
              <a:endParaRPr lang="es-AR" dirty="0"/>
            </a:p>
          </p:txBody>
        </p:sp>
      </p:grpSp>
      <p:grpSp>
        <p:nvGrpSpPr>
          <p:cNvPr id="6" name="Group 3"/>
          <p:cNvGrpSpPr/>
          <p:nvPr/>
        </p:nvGrpSpPr>
        <p:grpSpPr>
          <a:xfrm>
            <a:off x="918036" y="4118097"/>
            <a:ext cx="3869987" cy="2335239"/>
            <a:chOff x="683568" y="3981598"/>
            <a:chExt cx="4096195" cy="2471738"/>
          </a:xfrm>
        </p:grpSpPr>
        <p:grpSp>
          <p:nvGrpSpPr>
            <p:cNvPr id="7" name="Group 5"/>
            <p:cNvGrpSpPr/>
            <p:nvPr/>
          </p:nvGrpSpPr>
          <p:grpSpPr>
            <a:xfrm>
              <a:off x="683568" y="3981598"/>
              <a:ext cx="4096195" cy="2471738"/>
              <a:chOff x="4435206" y="959026"/>
              <a:chExt cx="4096195" cy="2471738"/>
            </a:xfrm>
          </p:grpSpPr>
          <p:grpSp>
            <p:nvGrpSpPr>
              <p:cNvPr id="9" name="Gruppieren 22"/>
              <p:cNvGrpSpPr>
                <a:grpSpLocks/>
              </p:cNvGrpSpPr>
              <p:nvPr/>
            </p:nvGrpSpPr>
            <p:grpSpPr bwMode="auto">
              <a:xfrm>
                <a:off x="4435206" y="959026"/>
                <a:ext cx="4096195" cy="2471738"/>
                <a:chOff x="-279937" y="620687"/>
                <a:chExt cx="7424718" cy="5298272"/>
              </a:xfrm>
            </p:grpSpPr>
            <p:pic>
              <p:nvPicPr>
                <p:cNvPr id="11" name="Grafik 3" descr="P:\projects\ongoing\mmWaveBologna\picture\P1020957.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79937" y="656692"/>
                  <a:ext cx="7308812" cy="5262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feil nach rechts 7"/>
                <p:cNvSpPr/>
                <p:nvPr/>
              </p:nvSpPr>
              <p:spPr bwMode="auto">
                <a:xfrm rot="16200000">
                  <a:off x="4884369" y="3476294"/>
                  <a:ext cx="1390170" cy="575499"/>
                </a:xfrm>
                <a:prstGeom prst="rightArrow">
                  <a:avLst/>
                </a:prstGeom>
                <a:solidFill>
                  <a:srgbClr val="FFFFFF">
                    <a:alpha val="50196"/>
                  </a:srgbClr>
                </a:solidFill>
                <a:ln w="12700">
                  <a:solidFill>
                    <a:srgbClr val="00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defRPr/>
                  </a:pPr>
                  <a:endParaRPr lang="de-DE" sz="1050" dirty="0">
                    <a:solidFill>
                      <a:srgbClr val="000000"/>
                    </a:solidFill>
                  </a:endParaRPr>
                </a:p>
              </p:txBody>
            </p:sp>
            <p:sp>
              <p:nvSpPr>
                <p:cNvPr id="21" name="Pfeil nach rechts 11"/>
                <p:cNvSpPr/>
                <p:nvPr/>
              </p:nvSpPr>
              <p:spPr bwMode="auto">
                <a:xfrm>
                  <a:off x="5844158" y="4459122"/>
                  <a:ext cx="1300623" cy="700839"/>
                </a:xfrm>
                <a:prstGeom prst="rightArrow">
                  <a:avLst/>
                </a:prstGeom>
                <a:solidFill>
                  <a:srgbClr val="FFFFFF">
                    <a:alpha val="50196"/>
                  </a:srgbClr>
                </a:solidFill>
                <a:ln w="12700">
                  <a:solidFill>
                    <a:srgbClr val="000000"/>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defRPr/>
                  </a:pPr>
                  <a:endParaRPr lang="de-DE" sz="1000" dirty="0">
                    <a:solidFill>
                      <a:srgbClr val="000000"/>
                    </a:solidFill>
                  </a:endParaRPr>
                </a:p>
              </p:txBody>
            </p:sp>
            <p:sp>
              <p:nvSpPr>
                <p:cNvPr id="14" name="Textfeld 13"/>
                <p:cNvSpPr txBox="1">
                  <a:spLocks noChangeArrowheads="1"/>
                </p:cNvSpPr>
                <p:nvPr/>
              </p:nvSpPr>
              <p:spPr bwMode="auto">
                <a:xfrm>
                  <a:off x="4638724" y="4634314"/>
                  <a:ext cx="652979" cy="489853"/>
                </a:xfrm>
                <a:prstGeom prst="rect">
                  <a:avLst/>
                </a:prstGeom>
                <a:solidFill>
                  <a:schemeClr val="bg1"/>
                </a:solidFill>
                <a:ln w="9525">
                  <a:solidFill>
                    <a:srgbClr val="000000"/>
                  </a:solidFill>
                  <a:miter lim="800000"/>
                  <a:headEnd/>
                  <a:tailEnd/>
                </a:ln>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sz="800" dirty="0" smtClean="0">
                      <a:solidFill>
                        <a:srgbClr val="000000"/>
                      </a:solidFill>
                      <a:ea typeface="ＭＳ Ｐゴシック" panose="020B0600070205080204" pitchFamily="34" charset="-128"/>
                    </a:rPr>
                    <a:t>RX</a:t>
                  </a:r>
                </a:p>
              </p:txBody>
            </p:sp>
            <p:sp>
              <p:nvSpPr>
                <p:cNvPr id="15" name="Bogen 14"/>
                <p:cNvSpPr/>
                <p:nvPr/>
              </p:nvSpPr>
              <p:spPr bwMode="auto">
                <a:xfrm rot="10800000">
                  <a:off x="1038827" y="764704"/>
                  <a:ext cx="3906433" cy="2304256"/>
                </a:xfrm>
                <a:prstGeom prst="arc">
                  <a:avLst>
                    <a:gd name="adj1" fmla="val 12861331"/>
                    <a:gd name="adj2" fmla="val 19647894"/>
                  </a:avLst>
                </a:prstGeom>
                <a:gradFill>
                  <a:gsLst>
                    <a:gs pos="0">
                      <a:schemeClr val="dk2">
                        <a:tint val="80000"/>
                        <a:satMod val="300000"/>
                        <a:alpha val="19000"/>
                      </a:schemeClr>
                    </a:gs>
                    <a:gs pos="100000">
                      <a:schemeClr val="dk2">
                        <a:shade val="30000"/>
                        <a:satMod val="200000"/>
                      </a:schemeClr>
                    </a:gs>
                  </a:gsLst>
                </a:gradFill>
                <a:ln w="38100" cap="flat" cmpd="sng" algn="ctr">
                  <a:solidFill>
                    <a:srgbClr val="000000"/>
                  </a:solidFill>
                  <a:prstDash val="solid"/>
                  <a:round/>
                  <a:headEnd type="triangle" w="med" len="med"/>
                  <a:tailEnd type="triangle" w="med" len="med"/>
                </a:ln>
                <a:effectLst/>
                <a:extLst/>
              </p:spPr>
              <p:style>
                <a:lnRef idx="0">
                  <a:scrgbClr r="0" g="0" b="0"/>
                </a:lnRef>
                <a:fillRef idx="1003">
                  <a:schemeClr val="dk2"/>
                </a:fillRef>
                <a:effectRef idx="0">
                  <a:scrgbClr r="0" g="0" b="0"/>
                </a:effectRef>
                <a:fontRef idx="major"/>
              </p:style>
              <p:txBody>
                <a:bodyPr/>
                <a:lstStyle/>
                <a:p>
                  <a:pPr>
                    <a:defRPr/>
                  </a:pPr>
                  <a:endParaRPr lang="de-DE" sz="1050">
                    <a:solidFill>
                      <a:srgbClr val="000000"/>
                    </a:solidFill>
                  </a:endParaRPr>
                </a:p>
              </p:txBody>
            </p:sp>
            <p:sp>
              <p:nvSpPr>
                <p:cNvPr id="16" name="Bogen 15"/>
                <p:cNvSpPr/>
                <p:nvPr/>
              </p:nvSpPr>
              <p:spPr bwMode="auto">
                <a:xfrm>
                  <a:off x="1779017" y="620687"/>
                  <a:ext cx="2426051" cy="2592288"/>
                </a:xfrm>
                <a:prstGeom prst="arc">
                  <a:avLst>
                    <a:gd name="adj1" fmla="val 19936332"/>
                    <a:gd name="adj2" fmla="val 4783172"/>
                  </a:avLst>
                </a:prstGeom>
                <a:gradFill>
                  <a:gsLst>
                    <a:gs pos="0">
                      <a:schemeClr val="dk1">
                        <a:tint val="40000"/>
                        <a:satMod val="350000"/>
                      </a:schemeClr>
                    </a:gs>
                    <a:gs pos="40000">
                      <a:schemeClr val="dk1">
                        <a:tint val="45000"/>
                        <a:shade val="99000"/>
                        <a:satMod val="350000"/>
                        <a:alpha val="11000"/>
                      </a:schemeClr>
                    </a:gs>
                    <a:gs pos="100000">
                      <a:schemeClr val="dk1">
                        <a:shade val="20000"/>
                        <a:satMod val="255000"/>
                      </a:schemeClr>
                    </a:gs>
                  </a:gsLst>
                </a:gradFill>
                <a:ln w="28575" cap="flat" cmpd="sng" algn="ctr">
                  <a:solidFill>
                    <a:srgbClr val="000000"/>
                  </a:solidFill>
                  <a:prstDash val="solid"/>
                  <a:round/>
                  <a:headEnd type="triangle" w="med" len="med"/>
                  <a:tailEnd type="triangle" w="med" len="med"/>
                </a:ln>
                <a:effectLst/>
                <a:extLst/>
              </p:spPr>
              <p:style>
                <a:lnRef idx="0">
                  <a:scrgbClr r="0" g="0" b="0"/>
                </a:lnRef>
                <a:fillRef idx="1002">
                  <a:schemeClr val="dk1"/>
                </a:fillRef>
                <a:effectRef idx="0">
                  <a:scrgbClr r="0" g="0" b="0"/>
                </a:effectRef>
                <a:fontRef idx="major"/>
              </p:style>
              <p:txBody>
                <a:bodyPr/>
                <a:lstStyle/>
                <a:p>
                  <a:pPr>
                    <a:defRPr/>
                  </a:pPr>
                  <a:endParaRPr lang="de-DE" sz="1050">
                    <a:solidFill>
                      <a:srgbClr val="000000"/>
                    </a:solidFill>
                  </a:endParaRPr>
                </a:p>
              </p:txBody>
            </p:sp>
            <p:sp>
              <p:nvSpPr>
                <p:cNvPr id="17" name="Textfeld 17"/>
                <p:cNvSpPr txBox="1">
                  <a:spLocks noChangeArrowheads="1"/>
                </p:cNvSpPr>
                <p:nvPr/>
              </p:nvSpPr>
              <p:spPr bwMode="auto">
                <a:xfrm>
                  <a:off x="4140727" y="1016732"/>
                  <a:ext cx="1979726" cy="489853"/>
                </a:xfrm>
                <a:prstGeom prst="rect">
                  <a:avLst/>
                </a:prstGeom>
                <a:solidFill>
                  <a:schemeClr val="bg1">
                    <a:alpha val="50195"/>
                  </a:schemeClr>
                </a:solidFill>
                <a:ln w="9525">
                  <a:solidFill>
                    <a:srgbClr val="000000"/>
                  </a:solidFill>
                  <a:miter lim="800000"/>
                  <a:headEnd/>
                  <a:tailEnd/>
                </a:ln>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sz="800" smtClean="0">
                      <a:solidFill>
                        <a:srgbClr val="000000"/>
                      </a:solidFill>
                      <a:ea typeface="ＭＳ Ｐゴシック" panose="020B0600070205080204" pitchFamily="34" charset="-128"/>
                    </a:rPr>
                    <a:t>30°Elevation</a:t>
                  </a:r>
                </a:p>
              </p:txBody>
            </p:sp>
            <p:sp>
              <p:nvSpPr>
                <p:cNvPr id="18" name="Textfeld 18"/>
                <p:cNvSpPr txBox="1">
                  <a:spLocks noChangeArrowheads="1"/>
                </p:cNvSpPr>
                <p:nvPr/>
              </p:nvSpPr>
              <p:spPr bwMode="auto">
                <a:xfrm>
                  <a:off x="1331639" y="3176970"/>
                  <a:ext cx="1927589" cy="489853"/>
                </a:xfrm>
                <a:prstGeom prst="rect">
                  <a:avLst/>
                </a:prstGeom>
                <a:solidFill>
                  <a:schemeClr val="bg1">
                    <a:alpha val="50195"/>
                  </a:schemeClr>
                </a:solidFill>
                <a:ln w="9525">
                  <a:solidFill>
                    <a:srgbClr val="000000"/>
                  </a:solidFill>
                  <a:miter lim="800000"/>
                  <a:headEnd/>
                  <a:tailEnd/>
                </a:ln>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sz="800" dirty="0" smtClean="0">
                      <a:solidFill>
                        <a:srgbClr val="000000"/>
                      </a:solidFill>
                      <a:ea typeface="ＭＳ Ｐゴシック" panose="020B0600070205080204" pitchFamily="34" charset="-128"/>
                    </a:rPr>
                    <a:t>-60°Elevation</a:t>
                  </a:r>
                </a:p>
              </p:txBody>
            </p:sp>
            <p:sp>
              <p:nvSpPr>
                <p:cNvPr id="19" name="Textfeld 20"/>
                <p:cNvSpPr txBox="1">
                  <a:spLocks noChangeArrowheads="1"/>
                </p:cNvSpPr>
                <p:nvPr/>
              </p:nvSpPr>
              <p:spPr bwMode="auto">
                <a:xfrm>
                  <a:off x="4355977" y="2486899"/>
                  <a:ext cx="1424190" cy="489853"/>
                </a:xfrm>
                <a:prstGeom prst="rect">
                  <a:avLst/>
                </a:prstGeom>
                <a:solidFill>
                  <a:schemeClr val="bg1">
                    <a:alpha val="50195"/>
                  </a:schemeClr>
                </a:solidFill>
                <a:ln w="9525">
                  <a:solidFill>
                    <a:srgbClr val="000000"/>
                  </a:solidFill>
                  <a:miter lim="800000"/>
                  <a:headEnd/>
                  <a:tailEnd/>
                </a:ln>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sz="800" dirty="0" smtClean="0">
                      <a:solidFill>
                        <a:srgbClr val="000000"/>
                      </a:solidFill>
                      <a:ea typeface="ＭＳ Ｐゴシック" panose="020B0600070205080204" pitchFamily="34" charset="-128"/>
                    </a:rPr>
                    <a:t>0°Azimut</a:t>
                  </a:r>
                </a:p>
              </p:txBody>
            </p:sp>
            <p:sp>
              <p:nvSpPr>
                <p:cNvPr id="20" name="Textfeld 21"/>
                <p:cNvSpPr txBox="1">
                  <a:spLocks noChangeArrowheads="1"/>
                </p:cNvSpPr>
                <p:nvPr/>
              </p:nvSpPr>
              <p:spPr bwMode="auto">
                <a:xfrm>
                  <a:off x="625168" y="2286846"/>
                  <a:ext cx="1570568" cy="489853"/>
                </a:xfrm>
                <a:prstGeom prst="rect">
                  <a:avLst/>
                </a:prstGeom>
                <a:solidFill>
                  <a:schemeClr val="bg1">
                    <a:alpha val="50195"/>
                  </a:schemeClr>
                </a:solidFill>
                <a:ln w="9525">
                  <a:solidFill>
                    <a:srgbClr val="000000"/>
                  </a:solidFill>
                  <a:miter lim="800000"/>
                  <a:headEnd/>
                  <a:tailEnd/>
                </a:ln>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sz="800" smtClean="0">
                      <a:solidFill>
                        <a:srgbClr val="000000"/>
                      </a:solidFill>
                      <a:ea typeface="ＭＳ Ｐゴシック" panose="020B0600070205080204" pitchFamily="34" charset="-128"/>
                    </a:rPr>
                    <a:t>90°Azimut</a:t>
                  </a:r>
                </a:p>
              </p:txBody>
            </p:sp>
          </p:grpSp>
          <p:sp>
            <p:nvSpPr>
              <p:cNvPr id="8" name="Textfeld 13"/>
              <p:cNvSpPr txBox="1">
                <a:spLocks noChangeArrowheads="1"/>
              </p:cNvSpPr>
              <p:nvPr/>
            </p:nvSpPr>
            <p:spPr bwMode="auto">
              <a:xfrm>
                <a:off x="5621649" y="1175088"/>
                <a:ext cx="408449" cy="228525"/>
              </a:xfrm>
              <a:prstGeom prst="rect">
                <a:avLst/>
              </a:prstGeom>
              <a:solidFill>
                <a:schemeClr val="bg1"/>
              </a:solidFill>
              <a:ln w="9525">
                <a:solidFill>
                  <a:srgbClr val="000000"/>
                </a:solidFill>
                <a:miter lim="800000"/>
                <a:headEnd/>
                <a:tailEnd/>
              </a:ln>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sz="800" dirty="0" smtClean="0">
                    <a:solidFill>
                      <a:srgbClr val="000000"/>
                    </a:solidFill>
                    <a:ea typeface="ＭＳ Ｐゴシック" panose="020B0600070205080204" pitchFamily="34" charset="-128"/>
                  </a:rPr>
                  <a:t>TX</a:t>
                </a:r>
              </a:p>
            </p:txBody>
          </p:sp>
        </p:grpSp>
        <p:sp>
          <p:nvSpPr>
            <p:cNvPr id="27" name="Textfeld 12"/>
            <p:cNvSpPr txBox="1">
              <a:spLocks noChangeArrowheads="1"/>
            </p:cNvSpPr>
            <p:nvPr/>
          </p:nvSpPr>
          <p:spPr bwMode="auto">
            <a:xfrm>
              <a:off x="4013801" y="5812665"/>
              <a:ext cx="752855" cy="22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de-DE" sz="800" dirty="0" smtClean="0">
                  <a:solidFill>
                    <a:srgbClr val="000000"/>
                  </a:solidFill>
                  <a:ea typeface="ＭＳ Ｐゴシック" panose="020B0600070205080204" pitchFamily="34" charset="-128"/>
                </a:rPr>
                <a:t>Horizontal</a:t>
              </a:r>
            </a:p>
          </p:txBody>
        </p:sp>
        <p:sp>
          <p:nvSpPr>
            <p:cNvPr id="28" name="Textfeld 8"/>
            <p:cNvSpPr txBox="1">
              <a:spLocks noChangeArrowheads="1"/>
            </p:cNvSpPr>
            <p:nvPr/>
          </p:nvSpPr>
          <p:spPr bwMode="auto">
            <a:xfrm rot="16200000">
              <a:off x="3581720" y="5300154"/>
              <a:ext cx="672255" cy="22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de-DE" sz="800" dirty="0" smtClean="0">
                  <a:solidFill>
                    <a:srgbClr val="000000"/>
                  </a:solidFill>
                  <a:ea typeface="ＭＳ Ｐゴシック" panose="020B0600070205080204" pitchFamily="34" charset="-128"/>
                </a:rPr>
                <a:t>Vertical</a:t>
              </a:r>
            </a:p>
          </p:txBody>
        </p:sp>
      </p:grpSp>
      <p:sp>
        <p:nvSpPr>
          <p:cNvPr id="29" name="Slide Number Placeholder 28"/>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Tree>
    <p:extLst>
      <p:ext uri="{BB962C8B-B14F-4D97-AF65-F5344CB8AC3E}">
        <p14:creationId xmlns="" xmlns:p14="http://schemas.microsoft.com/office/powerpoint/2010/main" val="3071157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bwMode="auto">
          <a:xfrm>
            <a:off x="685800" y="685801"/>
            <a:ext cx="7770813" cy="726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Autofit/>
          </a:bodyPr>
          <a:lstStyle/>
          <a:p>
            <a:r>
              <a:rPr lang="de-DE" sz="2800" b="1" dirty="0" smtClean="0">
                <a:solidFill>
                  <a:schemeClr val="tx1"/>
                </a:solidFill>
              </a:rPr>
              <a:t> Results: DoD, Delay and Polarization</a:t>
            </a:r>
            <a:endParaRPr lang="de-DE" sz="2800" b="1" dirty="0">
              <a:solidFill>
                <a:schemeClr val="tx1"/>
              </a:solidFill>
            </a:endParaRPr>
          </a:p>
        </p:txBody>
      </p:sp>
      <p:pic>
        <p:nvPicPr>
          <p:cNvPr id="11"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795" t="2777" r="3192" b="5583"/>
          <a:stretch/>
        </p:blipFill>
        <p:spPr bwMode="auto">
          <a:xfrm>
            <a:off x="683568" y="1628801"/>
            <a:ext cx="6840759" cy="4752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182698" y="1558007"/>
            <a:ext cx="1047082"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srgbClr val="000000"/>
                </a:solidFill>
                <a:effectLst/>
                <a:uLnTx/>
                <a:uFillTx/>
              </a:rPr>
              <a:t>Tx</a:t>
            </a:r>
            <a:r>
              <a:rPr lang="de-DE" sz="1400" kern="0" dirty="0" smtClean="0">
                <a:solidFill>
                  <a:srgbClr val="000000"/>
                </a:solidFill>
                <a:sym typeface="Symbol"/>
              </a:rPr>
              <a:t>H</a:t>
            </a:r>
            <a:r>
              <a:rPr kumimoji="0" lang="de-DE" sz="1400" b="0" i="0" u="none" strike="noStrike" kern="0" cap="none" spc="0" normalizeH="0" noProof="0" dirty="0" smtClean="0">
                <a:ln>
                  <a:noFill/>
                </a:ln>
                <a:solidFill>
                  <a:srgbClr val="000000"/>
                </a:solidFill>
                <a:effectLst/>
                <a:uLnTx/>
                <a:uFillTx/>
                <a:sym typeface="Symbol"/>
              </a:rPr>
              <a:t> - </a:t>
            </a:r>
            <a:r>
              <a:rPr kumimoji="0" lang="de-DE" sz="1400" b="0" i="0" u="none" strike="noStrike" kern="0" cap="none" spc="0" normalizeH="0" baseline="0" noProof="0" dirty="0" smtClean="0">
                <a:ln>
                  <a:noFill/>
                </a:ln>
                <a:solidFill>
                  <a:srgbClr val="000000"/>
                </a:solidFill>
                <a:effectLst/>
                <a:uLnTx/>
                <a:uFillTx/>
              </a:rPr>
              <a:t>RxH </a:t>
            </a:r>
          </a:p>
        </p:txBody>
      </p:sp>
      <p:sp>
        <p:nvSpPr>
          <p:cNvPr id="6" name="Textfeld 5"/>
          <p:cNvSpPr txBox="1"/>
          <p:nvPr/>
        </p:nvSpPr>
        <p:spPr>
          <a:xfrm>
            <a:off x="4343399" y="1558007"/>
            <a:ext cx="1002197"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srgbClr val="000000"/>
                </a:solidFill>
                <a:effectLst/>
                <a:uLnTx/>
                <a:uFillTx/>
              </a:rPr>
              <a:t>Tx</a:t>
            </a:r>
            <a:r>
              <a:rPr lang="de-DE" sz="1400" kern="0" dirty="0" smtClean="0">
                <a:solidFill>
                  <a:srgbClr val="000000"/>
                </a:solidFill>
                <a:sym typeface="Symbol"/>
              </a:rPr>
              <a:t>V</a:t>
            </a:r>
            <a:r>
              <a:rPr kumimoji="0" lang="de-DE" sz="1400" b="0" i="0" u="none" strike="noStrike" kern="0" cap="none" spc="0" normalizeH="0" baseline="0" noProof="0" dirty="0" smtClean="0">
                <a:ln>
                  <a:noFill/>
                </a:ln>
                <a:solidFill>
                  <a:srgbClr val="000000"/>
                </a:solidFill>
                <a:effectLst/>
                <a:uLnTx/>
                <a:uFillTx/>
                <a:sym typeface="Symbol"/>
              </a:rPr>
              <a:t> </a:t>
            </a:r>
            <a:r>
              <a:rPr kumimoji="0" lang="de-DE" sz="1400" b="0" i="0" u="none" strike="noStrike" kern="0" cap="none" spc="0" normalizeH="0" baseline="0" noProof="0" dirty="0" smtClean="0">
                <a:ln>
                  <a:noFill/>
                </a:ln>
                <a:solidFill>
                  <a:srgbClr val="000000"/>
                </a:solidFill>
                <a:effectLst/>
                <a:uLnTx/>
                <a:uFillTx/>
              </a:rPr>
              <a:t>- RxV</a:t>
            </a:r>
          </a:p>
        </p:txBody>
      </p:sp>
      <p:sp>
        <p:nvSpPr>
          <p:cNvPr id="7" name="Textfeld 6"/>
          <p:cNvSpPr txBox="1"/>
          <p:nvPr/>
        </p:nvSpPr>
        <p:spPr>
          <a:xfrm>
            <a:off x="2743199" y="1558007"/>
            <a:ext cx="1002197"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srgbClr val="000000"/>
                </a:solidFill>
                <a:effectLst/>
                <a:uLnTx/>
                <a:uFillTx/>
              </a:rPr>
              <a:t>Tx</a:t>
            </a:r>
            <a:r>
              <a:rPr lang="de-DE" sz="1400" kern="0" dirty="0" smtClean="0">
                <a:solidFill>
                  <a:srgbClr val="000000"/>
                </a:solidFill>
                <a:sym typeface="Symbol"/>
              </a:rPr>
              <a:t>H</a:t>
            </a:r>
            <a:r>
              <a:rPr kumimoji="0" lang="de-DE" sz="1400" b="0" i="0" u="none" strike="noStrike" kern="0" cap="none" spc="0" normalizeH="0" baseline="0" noProof="0" dirty="0" smtClean="0">
                <a:ln>
                  <a:noFill/>
                </a:ln>
                <a:solidFill>
                  <a:srgbClr val="000000"/>
                </a:solidFill>
                <a:effectLst/>
                <a:uLnTx/>
                <a:uFillTx/>
                <a:sym typeface="Symbol"/>
              </a:rPr>
              <a:t> </a:t>
            </a:r>
            <a:r>
              <a:rPr kumimoji="0" lang="de-DE" sz="1400" b="0" i="0" u="none" strike="noStrike" kern="0" cap="none" spc="0" normalizeH="0" baseline="0" noProof="0" dirty="0" smtClean="0">
                <a:ln>
                  <a:noFill/>
                </a:ln>
                <a:solidFill>
                  <a:srgbClr val="000000"/>
                </a:solidFill>
                <a:effectLst/>
                <a:uLnTx/>
                <a:uFillTx/>
              </a:rPr>
              <a:t>- RxV</a:t>
            </a:r>
          </a:p>
        </p:txBody>
      </p:sp>
      <p:sp>
        <p:nvSpPr>
          <p:cNvPr id="8" name="Textfeld 7"/>
          <p:cNvSpPr txBox="1"/>
          <p:nvPr/>
        </p:nvSpPr>
        <p:spPr>
          <a:xfrm>
            <a:off x="5978488" y="1558007"/>
            <a:ext cx="1002197"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srgbClr val="000000"/>
                </a:solidFill>
                <a:effectLst/>
                <a:uLnTx/>
                <a:uFillTx/>
              </a:rPr>
              <a:t>Tx</a:t>
            </a:r>
            <a:r>
              <a:rPr lang="de-DE" sz="1400" kern="0" dirty="0" smtClean="0">
                <a:solidFill>
                  <a:srgbClr val="000000"/>
                </a:solidFill>
                <a:sym typeface="Symbol"/>
              </a:rPr>
              <a:t>V</a:t>
            </a:r>
            <a:r>
              <a:rPr kumimoji="0" lang="de-DE" sz="1400" b="0" i="0" u="none" strike="noStrike" kern="0" cap="none" spc="0" normalizeH="0" baseline="0" noProof="0" dirty="0" smtClean="0">
                <a:ln>
                  <a:noFill/>
                </a:ln>
                <a:solidFill>
                  <a:srgbClr val="000000"/>
                </a:solidFill>
                <a:effectLst/>
                <a:uLnTx/>
                <a:uFillTx/>
                <a:sym typeface="Symbol"/>
              </a:rPr>
              <a:t> </a:t>
            </a:r>
            <a:r>
              <a:rPr kumimoji="0" lang="de-DE" sz="1400" b="0" i="0" u="none" strike="noStrike" kern="0" cap="none" spc="0" normalizeH="0" baseline="0" noProof="0" dirty="0" smtClean="0">
                <a:ln>
                  <a:noFill/>
                </a:ln>
                <a:solidFill>
                  <a:srgbClr val="000000"/>
                </a:solidFill>
                <a:effectLst/>
                <a:uLnTx/>
                <a:uFillTx/>
              </a:rPr>
              <a:t>- RxH</a:t>
            </a:r>
          </a:p>
        </p:txBody>
      </p:sp>
      <p:sp>
        <p:nvSpPr>
          <p:cNvPr id="9" name="Inhaltsplatzhalter 2"/>
          <p:cNvSpPr txBox="1">
            <a:spLocks/>
          </p:cNvSpPr>
          <p:nvPr/>
        </p:nvSpPr>
        <p:spPr bwMode="auto">
          <a:xfrm>
            <a:off x="7214406" y="3284984"/>
            <a:ext cx="1534058" cy="3096344"/>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49263" rtl="0" eaLnBrk="1" fontAlgn="base" latinLnBrk="0" hangingPunct="1">
              <a:lnSpc>
                <a:spcPct val="100000"/>
              </a:lnSpc>
              <a:spcBef>
                <a:spcPts val="600"/>
              </a:spcBef>
              <a:spcAft>
                <a:spcPts val="600"/>
              </a:spcAft>
              <a:buClr>
                <a:srgbClr val="000000"/>
              </a:buClr>
              <a:buSzPct val="100000"/>
              <a:buFont typeface="Arial" pitchFamily="34" charset="0"/>
              <a:buChar char="•"/>
              <a:tabLst/>
              <a:defRPr/>
            </a:pPr>
            <a:r>
              <a:rPr lang="en-US" altLang="de-DE" sz="1800" kern="0" dirty="0" smtClean="0">
                <a:solidFill>
                  <a:schemeClr val="tx1"/>
                </a:solidFill>
                <a:latin typeface="+mn-lt"/>
                <a:ea typeface="+mn-ea"/>
              </a:rPr>
              <a:t> Cluster C shows high cross polarization coupling</a:t>
            </a:r>
          </a:p>
          <a:p>
            <a:pPr marL="0" marR="0" lvl="0" indent="0" algn="l" defTabSz="449263" rtl="0" eaLnBrk="1" fontAlgn="base" latinLnBrk="0" hangingPunct="1">
              <a:lnSpc>
                <a:spcPct val="100000"/>
              </a:lnSpc>
              <a:spcBef>
                <a:spcPts val="600"/>
              </a:spcBef>
              <a:spcAft>
                <a:spcPts val="600"/>
              </a:spcAft>
              <a:buClr>
                <a:srgbClr val="000000"/>
              </a:buClr>
              <a:buSzPct val="100000"/>
              <a:buFont typeface="Arial" pitchFamily="34" charset="0"/>
              <a:buChar char="•"/>
              <a:tabLst/>
              <a:defRPr/>
            </a:pPr>
            <a:r>
              <a:rPr kumimoji="0" lang="en-US" altLang="de-DE" sz="1800" i="0" u="none" strike="noStrike" kern="0" cap="none" spc="0" normalizeH="0" baseline="0" noProof="0" dirty="0" smtClean="0">
                <a:ln>
                  <a:noFill/>
                </a:ln>
                <a:solidFill>
                  <a:schemeClr val="tx1"/>
                </a:solidFill>
                <a:effectLst/>
                <a:uLnTx/>
                <a:uFillTx/>
                <a:latin typeface="+mn-lt"/>
                <a:ea typeface="+mn-ea"/>
              </a:rPr>
              <a:t> Cluster</a:t>
            </a:r>
            <a:r>
              <a:rPr kumimoji="0" lang="en-US" altLang="de-DE" sz="1800" i="0" u="none" strike="noStrike" kern="0" cap="none" spc="0" normalizeH="0" noProof="0" dirty="0" smtClean="0">
                <a:ln>
                  <a:noFill/>
                </a:ln>
                <a:solidFill>
                  <a:schemeClr val="tx1"/>
                </a:solidFill>
                <a:effectLst/>
                <a:uLnTx/>
                <a:uFillTx/>
                <a:latin typeface="+mn-lt"/>
                <a:ea typeface="+mn-ea"/>
              </a:rPr>
              <a:t> G shows high cross-polarization discrimination</a:t>
            </a:r>
            <a:endParaRPr kumimoji="0" lang="en-US" altLang="de-DE" sz="1800" i="0" u="none" strike="noStrike" kern="0" cap="none" spc="0" normalizeH="0" baseline="0" noProof="0" dirty="0" smtClean="0">
              <a:ln>
                <a:noFill/>
              </a:ln>
              <a:solidFill>
                <a:srgbClr val="000000"/>
              </a:solidFill>
              <a:effectLst/>
              <a:uLnTx/>
              <a:uFillTx/>
              <a:latin typeface="+mn-lt"/>
              <a:ea typeface="+mn-ea"/>
            </a:endParaRPr>
          </a:p>
        </p:txBody>
      </p:sp>
      <p:sp>
        <p:nvSpPr>
          <p:cNvPr id="10" name="Slide Number Placeholder 9"/>
          <p:cNvSpPr>
            <a:spLocks noGrp="1"/>
          </p:cNvSpPr>
          <p:nvPr>
            <p:ph type="sldNum" idx="12"/>
          </p:nvPr>
        </p:nvSpPr>
        <p:spPr/>
        <p:txBody>
          <a:bodyPr/>
          <a:lstStyle/>
          <a:p>
            <a:r>
              <a:rPr lang="en-GB" smtClean="0"/>
              <a:t>Slide </a:t>
            </a:r>
            <a:fld id="{06B781AF-4CCF-49B0-A572-DE54FBE5D942}" type="slidenum">
              <a:rPr lang="en-GB" smtClean="0"/>
              <a:pPr/>
              <a:t>8</a:t>
            </a:fld>
            <a:endParaRPr lang="en-GB"/>
          </a:p>
        </p:txBody>
      </p:sp>
    </p:spTree>
    <p:extLst>
      <p:ext uri="{BB962C8B-B14F-4D97-AF65-F5344CB8AC3E}">
        <p14:creationId xmlns="" xmlns:p14="http://schemas.microsoft.com/office/powerpoint/2010/main" val="3959994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de-DE" sz="2800" dirty="0" smtClean="0">
                <a:solidFill>
                  <a:schemeClr val="tx1"/>
                </a:solidFill>
              </a:rPr>
              <a:t>Geometrical Interpretation of </a:t>
            </a:r>
            <a:r>
              <a:rPr lang="en-US" altLang="de-DE" sz="2800" dirty="0" err="1" smtClean="0">
                <a:solidFill>
                  <a:schemeClr val="tx1"/>
                </a:solidFill>
              </a:rPr>
              <a:t>Polarimetric</a:t>
            </a:r>
            <a:r>
              <a:rPr lang="en-US" altLang="de-DE" sz="2800" dirty="0" smtClean="0">
                <a:solidFill>
                  <a:schemeClr val="tx1"/>
                </a:solidFill>
              </a:rPr>
              <a:t> </a:t>
            </a:r>
            <a:r>
              <a:rPr lang="en-US" altLang="de-DE" sz="2800" dirty="0" err="1" smtClean="0">
                <a:solidFill>
                  <a:schemeClr val="tx1"/>
                </a:solidFill>
              </a:rPr>
              <a:t>DoA</a:t>
            </a:r>
            <a:r>
              <a:rPr lang="en-US" altLang="de-DE" sz="2800" dirty="0" smtClean="0">
                <a:solidFill>
                  <a:schemeClr val="tx1"/>
                </a:solidFill>
              </a:rPr>
              <a:t> / DoD Estimates  </a:t>
            </a:r>
            <a:br>
              <a:rPr lang="en-US" altLang="de-DE" sz="2800" dirty="0" smtClean="0">
                <a:solidFill>
                  <a:schemeClr val="tx1"/>
                </a:solidFill>
              </a:rPr>
            </a:br>
            <a:endParaRPr lang="de-DE" altLang="de-DE" sz="2800" dirty="0" smtClean="0">
              <a:solidFill>
                <a:schemeClr val="tx1"/>
              </a:solidFill>
            </a:endParaRPr>
          </a:p>
        </p:txBody>
      </p:sp>
      <p:sp>
        <p:nvSpPr>
          <p:cNvPr id="49155" name="Foliennummernplatzhalter 3"/>
          <p:cNvSpPr>
            <a:spLocks noGrp="1"/>
          </p:cNvSpPr>
          <p:nvPr>
            <p:ph type="sldNum" idx="12"/>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7519ECD-9D66-4122-A2FA-DFB4DF70C695}" type="slidenum">
              <a:rPr lang="de-DE" altLang="de-DE" sz="1100" smtClean="0">
                <a:solidFill>
                  <a:srgbClr val="FFFFFF"/>
                </a:solidFill>
              </a:rPr>
              <a:pPr/>
              <a:t>9</a:t>
            </a:fld>
            <a:endParaRPr lang="de-DE" altLang="de-DE" sz="1100" smtClean="0">
              <a:solidFill>
                <a:srgbClr val="FFFFFF"/>
              </a:solidFill>
            </a:endParaRPr>
          </a:p>
        </p:txBody>
      </p:sp>
      <p:pic>
        <p:nvPicPr>
          <p:cNvPr id="49156" name="Grafik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660828"/>
            <a:ext cx="3897660" cy="273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extLst/>
          </p:nvPr>
        </p:nvGraphicFramePr>
        <p:xfrm>
          <a:off x="4371686" y="1645152"/>
          <a:ext cx="4520794" cy="2777226"/>
        </p:xfrm>
        <a:graphic>
          <a:graphicData uri="http://schemas.openxmlformats.org/drawingml/2006/table">
            <a:tbl>
              <a:tblPr firstRow="1" bandRow="1">
                <a:tableStyleId>{5C22544A-7EE6-4342-B048-85BDC9FD1C3A}</a:tableStyleId>
              </a:tblPr>
              <a:tblGrid>
                <a:gridCol w="720080"/>
                <a:gridCol w="3800714"/>
              </a:tblGrid>
              <a:tr h="277722">
                <a:tc>
                  <a:txBody>
                    <a:bodyPr/>
                    <a:lstStyle/>
                    <a:p>
                      <a:r>
                        <a:rPr lang="de-DE" sz="1200" b="1" dirty="0" smtClean="0"/>
                        <a:t>Cluster</a:t>
                      </a:r>
                      <a:endParaRPr lang="de-DE" sz="1200" b="1" dirty="0"/>
                    </a:p>
                  </a:txBody>
                  <a:tcPr marL="91422" marR="91422" marT="45717" marB="45717"/>
                </a:tc>
                <a:tc>
                  <a:txBody>
                    <a:bodyPr/>
                    <a:lstStyle/>
                    <a:p>
                      <a:r>
                        <a:rPr lang="de-DE" sz="1200" b="1" dirty="0" smtClean="0"/>
                        <a:t>Description</a:t>
                      </a:r>
                      <a:endParaRPr lang="de-DE" sz="1200" b="1" dirty="0"/>
                    </a:p>
                  </a:txBody>
                  <a:tcPr marL="91422" marR="91422" marT="45717" marB="45717"/>
                </a:tc>
              </a:tr>
              <a:tr h="277722">
                <a:tc>
                  <a:txBody>
                    <a:bodyPr/>
                    <a:lstStyle/>
                    <a:p>
                      <a:r>
                        <a:rPr lang="de-DE" sz="1200" b="0" dirty="0" smtClean="0"/>
                        <a:t>A</a:t>
                      </a:r>
                      <a:endParaRPr lang="de-DE" sz="1200" b="0" dirty="0"/>
                    </a:p>
                  </a:txBody>
                  <a:tcPr marL="91422" marR="91422" marT="45717" marB="45717"/>
                </a:tc>
                <a:tc>
                  <a:txBody>
                    <a:bodyPr/>
                    <a:lstStyle/>
                    <a:p>
                      <a:r>
                        <a:rPr lang="en-US" sz="1200" b="0" dirty="0" smtClean="0"/>
                        <a:t>Double-bounce reflection from ceiling and upper wall</a:t>
                      </a:r>
                      <a:endParaRPr lang="de-DE" sz="1200" b="0" dirty="0"/>
                    </a:p>
                  </a:txBody>
                  <a:tcPr marL="91422" marR="91422" marT="45717" marB="45717"/>
                </a:tc>
              </a:tr>
              <a:tr h="462872">
                <a:tc>
                  <a:txBody>
                    <a:bodyPr/>
                    <a:lstStyle/>
                    <a:p>
                      <a:r>
                        <a:rPr lang="de-DE" sz="1200" b="0" dirty="0" smtClean="0"/>
                        <a:t>B </a:t>
                      </a:r>
                      <a:r>
                        <a:rPr lang="de-DE" sz="1200" b="0" dirty="0" err="1" smtClean="0"/>
                        <a:t>and</a:t>
                      </a:r>
                      <a:r>
                        <a:rPr lang="de-DE" sz="1200" b="0" dirty="0" smtClean="0"/>
                        <a:t> C </a:t>
                      </a:r>
                      <a:endParaRPr lang="de-DE" sz="1200" b="0" dirty="0"/>
                    </a:p>
                  </a:txBody>
                  <a:tcPr marL="91422" marR="91422" marT="45717" marB="45717"/>
                </a:tc>
                <a:tc>
                  <a:txBody>
                    <a:bodyPr/>
                    <a:lstStyle/>
                    <a:p>
                      <a:r>
                        <a:rPr lang="en-US" sz="1200" b="0" dirty="0" smtClean="0"/>
                        <a:t>Diffraction/reflection from the upper/lower part of a metal frame of the left window</a:t>
                      </a:r>
                      <a:endParaRPr lang="de-DE" sz="1200" b="0" dirty="0"/>
                    </a:p>
                  </a:txBody>
                  <a:tcPr marL="91422" marR="91422" marT="45717" marB="45717"/>
                </a:tc>
              </a:tr>
              <a:tr h="277722">
                <a:tc>
                  <a:txBody>
                    <a:bodyPr/>
                    <a:lstStyle/>
                    <a:p>
                      <a:r>
                        <a:rPr lang="de-DE" sz="1200" b="0" dirty="0" smtClean="0"/>
                        <a:t>D</a:t>
                      </a:r>
                      <a:endParaRPr lang="de-DE" sz="1200" b="0" dirty="0"/>
                    </a:p>
                  </a:txBody>
                  <a:tcPr marL="91422" marR="91422" marT="45717" marB="45717"/>
                </a:tc>
                <a:tc>
                  <a:txBody>
                    <a:bodyPr/>
                    <a:lstStyle/>
                    <a:p>
                      <a:r>
                        <a:rPr lang="en-US" sz="1200" b="0" dirty="0" smtClean="0"/>
                        <a:t>Reflection on the floor under a desk and  multiple bounces</a:t>
                      </a:r>
                      <a:endParaRPr lang="de-DE" sz="1200" b="0" dirty="0"/>
                    </a:p>
                  </a:txBody>
                  <a:tcPr marL="91422" marR="91422" marT="45717" marB="45717"/>
                </a:tc>
              </a:tr>
              <a:tr h="462872">
                <a:tc>
                  <a:txBody>
                    <a:bodyPr/>
                    <a:lstStyle/>
                    <a:p>
                      <a:r>
                        <a:rPr lang="de-DE" sz="1200" b="0" dirty="0" smtClean="0"/>
                        <a:t>E </a:t>
                      </a:r>
                      <a:r>
                        <a:rPr lang="de-DE" sz="1200" b="0" dirty="0" err="1" smtClean="0"/>
                        <a:t>and</a:t>
                      </a:r>
                      <a:r>
                        <a:rPr lang="de-DE" sz="1200" b="0" dirty="0" smtClean="0"/>
                        <a:t> F </a:t>
                      </a:r>
                      <a:endParaRPr lang="de-DE" sz="1200" b="0" dirty="0"/>
                    </a:p>
                  </a:txBody>
                  <a:tcPr marL="91422" marR="91422" marT="45717" marB="45717"/>
                </a:tc>
                <a:tc>
                  <a:txBody>
                    <a:bodyPr/>
                    <a:lstStyle/>
                    <a:p>
                      <a:r>
                        <a:rPr lang="en-US" sz="1200" b="0" dirty="0" smtClean="0"/>
                        <a:t>Double-bounce reflection from the upper-right corner of the room</a:t>
                      </a:r>
                      <a:endParaRPr lang="de-DE" sz="1200" b="0" dirty="0"/>
                    </a:p>
                  </a:txBody>
                  <a:tcPr marL="91422" marR="91422" marT="45717" marB="45717"/>
                </a:tc>
              </a:tr>
              <a:tr h="462872">
                <a:tc>
                  <a:txBody>
                    <a:bodyPr/>
                    <a:lstStyle/>
                    <a:p>
                      <a:r>
                        <a:rPr lang="de-DE" sz="1200" b="0" dirty="0" smtClean="0"/>
                        <a:t>G</a:t>
                      </a:r>
                      <a:endParaRPr lang="de-DE" sz="1200" b="0" dirty="0"/>
                    </a:p>
                  </a:txBody>
                  <a:tcPr marL="91422" marR="91422" marT="45717" marB="45717"/>
                </a:tc>
                <a:tc>
                  <a:txBody>
                    <a:bodyPr/>
                    <a:lstStyle/>
                    <a:p>
                      <a:r>
                        <a:rPr lang="en-US" sz="1200" b="0" i="0" u="none" strike="noStrike" kern="1200" baseline="0" dirty="0" smtClean="0">
                          <a:solidFill>
                            <a:schemeClr val="dk1"/>
                          </a:solidFill>
                          <a:latin typeface="+mn-lt"/>
                          <a:ea typeface="+mn-ea"/>
                          <a:cs typeface="+mn-cs"/>
                        </a:rPr>
                        <a:t>Scattering from a bookshelf and a metal ladder in the lower-right corner</a:t>
                      </a:r>
                      <a:endParaRPr lang="de-DE" sz="1200" b="0" dirty="0"/>
                    </a:p>
                  </a:txBody>
                  <a:tcPr marL="91422" marR="91422" marT="45717" marB="45717"/>
                </a:tc>
              </a:tr>
              <a:tr h="277722">
                <a:tc>
                  <a:txBody>
                    <a:bodyPr/>
                    <a:lstStyle/>
                    <a:p>
                      <a:r>
                        <a:rPr lang="de-DE" sz="1200" b="0" dirty="0" smtClean="0"/>
                        <a:t>H</a:t>
                      </a:r>
                      <a:endParaRPr lang="de-DE" sz="1200" b="0" dirty="0"/>
                    </a:p>
                  </a:txBody>
                  <a:tcPr marL="91422" marR="91422" marT="45717" marB="45717"/>
                </a:tc>
                <a:tc>
                  <a:txBody>
                    <a:bodyPr/>
                    <a:lstStyle/>
                    <a:p>
                      <a:r>
                        <a:rPr lang="de-DE" sz="1200" b="0" dirty="0" err="1" smtClean="0"/>
                        <a:t>Scattering</a:t>
                      </a:r>
                      <a:r>
                        <a:rPr lang="de-DE" sz="1200" b="0" dirty="0" smtClean="0"/>
                        <a:t> </a:t>
                      </a:r>
                      <a:r>
                        <a:rPr lang="de-DE" sz="1200" b="0" dirty="0" err="1" smtClean="0"/>
                        <a:t>from</a:t>
                      </a:r>
                      <a:r>
                        <a:rPr lang="de-DE" sz="1200" b="0" dirty="0" smtClean="0"/>
                        <a:t> </a:t>
                      </a:r>
                      <a:r>
                        <a:rPr lang="de-DE" sz="1200" b="0" dirty="0" err="1" smtClean="0"/>
                        <a:t>objects</a:t>
                      </a:r>
                      <a:endParaRPr lang="de-DE" sz="1200" b="0" dirty="0"/>
                    </a:p>
                  </a:txBody>
                  <a:tcPr marL="91422" marR="91422" marT="45717" marB="45717"/>
                </a:tc>
              </a:tr>
              <a:tr h="277722">
                <a:tc>
                  <a:txBody>
                    <a:bodyPr/>
                    <a:lstStyle/>
                    <a:p>
                      <a:r>
                        <a:rPr lang="de-DE" sz="1200" b="0" dirty="0" smtClean="0"/>
                        <a:t>I</a:t>
                      </a:r>
                      <a:endParaRPr lang="de-DE" sz="1200" b="0" dirty="0"/>
                    </a:p>
                  </a:txBody>
                  <a:tcPr marL="91422" marR="91422" marT="45717" marB="45717"/>
                </a:tc>
                <a:tc>
                  <a:txBody>
                    <a:bodyPr/>
                    <a:lstStyle/>
                    <a:p>
                      <a:r>
                        <a:rPr lang="en-US" sz="1200" b="0" dirty="0" smtClean="0"/>
                        <a:t>Scattering from lamps in the ceiling</a:t>
                      </a:r>
                      <a:endParaRPr lang="de-DE" sz="1200" b="0" dirty="0"/>
                    </a:p>
                  </a:txBody>
                  <a:tcPr marL="91422" marR="91422" marT="45717" marB="45717"/>
                </a:tc>
              </a:tr>
            </a:tbl>
          </a:graphicData>
        </a:graphic>
      </p:graphicFrame>
      <p:pic>
        <p:nvPicPr>
          <p:cNvPr id="491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057" y="4581128"/>
            <a:ext cx="2879725" cy="193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918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68650" y="4581128"/>
            <a:ext cx="2881312" cy="193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17"/>
          <p:cNvGrpSpPr/>
          <p:nvPr/>
        </p:nvGrpSpPr>
        <p:grpSpPr>
          <a:xfrm>
            <a:off x="5895058" y="6075779"/>
            <a:ext cx="1729977" cy="276999"/>
            <a:chOff x="7337822" y="766907"/>
            <a:chExt cx="1729977" cy="276999"/>
          </a:xfrm>
        </p:grpSpPr>
        <p:sp>
          <p:nvSpPr>
            <p:cNvPr id="9" name="Oval 18"/>
            <p:cNvSpPr/>
            <p:nvPr/>
          </p:nvSpPr>
          <p:spPr bwMode="auto">
            <a:xfrm>
              <a:off x="7337822" y="847363"/>
              <a:ext cx="107156" cy="107156"/>
            </a:xfrm>
            <a:prstGeom prst="ellipse">
              <a:avLst/>
            </a:prstGeom>
            <a:solidFill>
              <a:srgbClr val="B4DCDC"/>
            </a:solidFill>
            <a:ln w="9525" cap="flat" cmpd="sng" algn="ctr">
              <a:solidFill>
                <a:srgbClr val="00335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359"/>
                </a:solidFill>
                <a:effectLst/>
                <a:uLnTx/>
                <a:uFillTx/>
              </a:endParaRPr>
            </a:p>
          </p:txBody>
        </p:sp>
        <p:sp>
          <p:nvSpPr>
            <p:cNvPr id="10" name="Rectangle 19"/>
            <p:cNvSpPr/>
            <p:nvPr/>
          </p:nvSpPr>
          <p:spPr>
            <a:xfrm>
              <a:off x="7444978" y="766907"/>
              <a:ext cx="1622821"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3359"/>
                  </a:solidFill>
                  <a:effectLst/>
                  <a:uLnTx/>
                  <a:uFillTx/>
                </a:rPr>
                <a:t>Antenna beam-width</a:t>
              </a:r>
              <a:endParaRPr kumimoji="0" lang="en-GB" sz="1200" b="0" i="0" u="none" strike="noStrike" kern="0" cap="none" spc="0" normalizeH="0" baseline="0" noProof="0" dirty="0" smtClean="0">
                <a:ln>
                  <a:noFill/>
                </a:ln>
                <a:solidFill>
                  <a:srgbClr val="003359"/>
                </a:solidFill>
                <a:effectLst/>
                <a:uLnTx/>
                <a:uFillTx/>
              </a:endParaRPr>
            </a:p>
          </p:txBody>
        </p:sp>
      </p:grpSp>
      <p:sp>
        <p:nvSpPr>
          <p:cNvPr id="2" name="Textfeld 1"/>
          <p:cNvSpPr txBox="1"/>
          <p:nvPr/>
        </p:nvSpPr>
        <p:spPr>
          <a:xfrm>
            <a:off x="1259632" y="4444801"/>
            <a:ext cx="1002197" cy="307777"/>
          </a:xfrm>
          <a:prstGeom prst="rect">
            <a:avLst/>
          </a:prstGeom>
          <a:solidFill>
            <a:schemeClr val="bg1"/>
          </a:solidFill>
        </p:spPr>
        <p:txBody>
          <a:bodyPr wrap="none" rtlCol="0">
            <a:spAutoFit/>
          </a:bodyPr>
          <a:lstStyle/>
          <a:p>
            <a:r>
              <a:rPr lang="de-DE" sz="1400" dirty="0" smtClean="0">
                <a:solidFill>
                  <a:schemeClr val="tx1"/>
                </a:solidFill>
              </a:rPr>
              <a:t>Tx</a:t>
            </a:r>
            <a:r>
              <a:rPr lang="de-DE" sz="1400" dirty="0" smtClean="0">
                <a:solidFill>
                  <a:schemeClr val="tx1"/>
                </a:solidFill>
                <a:sym typeface="Symbol"/>
              </a:rPr>
              <a:t>H </a:t>
            </a:r>
            <a:r>
              <a:rPr lang="de-DE" sz="1400" dirty="0" smtClean="0">
                <a:solidFill>
                  <a:schemeClr val="tx1"/>
                </a:solidFill>
              </a:rPr>
              <a:t>- RxH</a:t>
            </a:r>
            <a:endParaRPr lang="de-DE" sz="1400" dirty="0">
              <a:solidFill>
                <a:schemeClr val="tx1"/>
              </a:solidFill>
            </a:endParaRPr>
          </a:p>
        </p:txBody>
      </p:sp>
      <p:sp>
        <p:nvSpPr>
          <p:cNvPr id="12" name="Textfeld 11"/>
          <p:cNvSpPr txBox="1"/>
          <p:nvPr/>
        </p:nvSpPr>
        <p:spPr>
          <a:xfrm>
            <a:off x="3923928" y="4444801"/>
            <a:ext cx="998928" cy="307777"/>
          </a:xfrm>
          <a:prstGeom prst="rect">
            <a:avLst/>
          </a:prstGeom>
          <a:solidFill>
            <a:schemeClr val="bg1"/>
          </a:solidFill>
        </p:spPr>
        <p:txBody>
          <a:bodyPr wrap="none" rtlCol="0">
            <a:spAutoFit/>
          </a:bodyPr>
          <a:lstStyle/>
          <a:p>
            <a:r>
              <a:rPr lang="de-DE" sz="1400" dirty="0" smtClean="0">
                <a:solidFill>
                  <a:schemeClr val="tx1"/>
                </a:solidFill>
              </a:rPr>
              <a:t>Tx</a:t>
            </a:r>
            <a:r>
              <a:rPr lang="de-DE" sz="1400" dirty="0" smtClean="0">
                <a:solidFill>
                  <a:schemeClr val="tx1"/>
                </a:solidFill>
                <a:sym typeface="Symbol"/>
              </a:rPr>
              <a:t>V </a:t>
            </a:r>
            <a:r>
              <a:rPr lang="de-DE" sz="1400" dirty="0" smtClean="0">
                <a:solidFill>
                  <a:schemeClr val="tx1"/>
                </a:solidFill>
              </a:rPr>
              <a:t>- RxH</a:t>
            </a:r>
            <a:endParaRPr lang="de-DE" sz="1400" dirty="0">
              <a:solidFill>
                <a:schemeClr val="tx1"/>
              </a:solidFill>
            </a:endParaRPr>
          </a:p>
        </p:txBody>
      </p:sp>
      <p:sp>
        <p:nvSpPr>
          <p:cNvPr id="14" name="24-Point Star 13"/>
          <p:cNvSpPr/>
          <p:nvPr/>
        </p:nvSpPr>
        <p:spPr bwMode="auto">
          <a:xfrm rot="20877245">
            <a:off x="5708559" y="4347314"/>
            <a:ext cx="3347864" cy="1584176"/>
          </a:xfrm>
          <a:prstGeom prst="star2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85000" lnSpcReduction="20000"/>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Ray-tracing assisted</a:t>
            </a:r>
            <a:r>
              <a:rPr kumimoji="0" lang="en-US" sz="2400" b="0" i="0" u="none" strike="noStrike" cap="none" normalizeH="0" dirty="0" smtClean="0">
                <a:ln>
                  <a:noFill/>
                </a:ln>
                <a:solidFill>
                  <a:schemeClr val="tx1"/>
                </a:solidFill>
                <a:effectLst/>
                <a:latin typeface="Arial" pitchFamily="34" charset="0"/>
                <a:cs typeface="Arial" pitchFamily="34" charset="0"/>
              </a:rPr>
              <a:t> interpretation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97418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TotalTime>
  <Words>1520</Words>
  <Application>Microsoft Office PowerPoint</Application>
  <PresentationFormat>On-screen Show (4:3)</PresentationFormat>
  <Paragraphs>270</Paragraphs>
  <Slides>18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802-11-Submission</vt:lpstr>
      <vt:lpstr>Microsoft Office Word 97 - 2003 Document</vt:lpstr>
      <vt:lpstr>Channel Sounding for NG60</vt:lpstr>
      <vt:lpstr>Abstract</vt:lpstr>
      <vt:lpstr>Outline</vt:lpstr>
      <vt:lpstr>Motivation</vt:lpstr>
      <vt:lpstr>Measurement Scenarios and Requirements</vt:lpstr>
      <vt:lpstr>Slide 6</vt:lpstr>
      <vt:lpstr>Measurement Scenario and Setup: Small Office </vt:lpstr>
      <vt:lpstr> Results: DoD, Delay and Polarization</vt:lpstr>
      <vt:lpstr>Geometrical Interpretation of Polarimetric DoA / DoD Estimates   </vt:lpstr>
      <vt:lpstr>Slide 10</vt:lpstr>
      <vt:lpstr>Scenario and Measurement Set-up</vt:lpstr>
      <vt:lpstr> Noval Dual Polarimetric Ultra-Wideband Channel Sounder (DP-UMCS) (1)</vt:lpstr>
      <vt:lpstr>Slide 13</vt:lpstr>
      <vt:lpstr>Slide 14</vt:lpstr>
      <vt:lpstr>Extension of the WINNER II/+ model for mm-Wave</vt:lpstr>
      <vt:lpstr>Overlaid deterministic - stochastic process with DMC components</vt:lpstr>
      <vt:lpstr>DMC Components in Measurements</vt:lpstr>
      <vt:lpstr>Conclusions</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Robert Müller, Stephan H;Diego Dupleich, Reiner Thomä</dc:creator>
  <cp:lastModifiedBy>yx</cp:lastModifiedBy>
  <cp:revision>641</cp:revision>
  <cp:lastPrinted>1601-01-01T00:00:00Z</cp:lastPrinted>
  <dcterms:created xsi:type="dcterms:W3CDTF">2014-10-16T10:58:26Z</dcterms:created>
  <dcterms:modified xsi:type="dcterms:W3CDTF">2015-03-07T22:28:03Z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1425767155</vt:lpwstr>
  </property>
</Properties>
</file>