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47" r:id="rId3"/>
    <p:sldId id="340" r:id="rId4"/>
    <p:sldId id="341" r:id="rId5"/>
    <p:sldId id="356" r:id="rId6"/>
    <p:sldId id="351" r:id="rId7"/>
    <p:sldId id="342" r:id="rId8"/>
    <p:sldId id="353" r:id="rId9"/>
    <p:sldId id="326" r:id="rId10"/>
    <p:sldId id="285" r:id="rId11"/>
    <p:sldId id="336" r:id="rId12"/>
    <p:sldId id="346" r:id="rId13"/>
    <p:sldId id="348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ney, William" initials="BC" lastIdx="1" clrIdx="0"/>
  <p:cmAuthor id="1" name="Sakai, Eisuke" initials="SE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3366"/>
    <a:srgbClr val="3366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986" autoAdjust="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804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93DAA090-33D8-4E5A-A4BB-0A5636DBDFF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6EC0686C-9B66-49B2-98FB-0996E60E43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986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74E954-C752-4832-B61B-1A8C6525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C452CC1-5549-499D-A67E-161DAABBB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0DBD8F-439F-46AB-850D-62565548E7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FFA1C71-BB64-4242-AACA-EEDB95228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C2DC651-BF1A-493A-9FE0-932D75252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687468B-34CE-42E4-ABB5-E4F7A11272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Yusuke Tanaka, Sony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ADF2034-1A45-4E7A-B0F7-9DEB16A841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543860" y="6475413"/>
            <a:ext cx="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802.11-15/0320r1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F11A38B-7206-40F8-B396-B54F8ABE510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GCR-BA </a:t>
            </a:r>
            <a:r>
              <a:rPr lang="en-US" altLang="ja-JP" dirty="0">
                <a:solidFill>
                  <a:schemeClr val="tx1"/>
                </a:solidFill>
              </a:rPr>
              <a:t>Performance with </a:t>
            </a:r>
            <a:r>
              <a:rPr lang="en-US" altLang="ja-JP" dirty="0" smtClean="0">
                <a:solidFill>
                  <a:schemeClr val="tx1"/>
                </a:solidFill>
              </a:rPr>
              <a:t>Measurement Report in OBSS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 2015/0</a:t>
            </a:r>
            <a:r>
              <a:rPr lang="en-US" altLang="ja-JP" sz="2000" dirty="0" smtClean="0"/>
              <a:t>3</a:t>
            </a:r>
            <a:r>
              <a:rPr lang="en-US" sz="2000" dirty="0" smtClean="0"/>
              <a:t>/09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255705"/>
              </p:ext>
            </p:extLst>
          </p:nvPr>
        </p:nvGraphicFramePr>
        <p:xfrm>
          <a:off x="1133475" y="2705100"/>
          <a:ext cx="6924675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0" name="Document" r:id="rId5" imgW="8249860" imgH="2771550" progId="Word.Document.8">
                  <p:embed/>
                </p:oleObj>
              </mc:Choice>
              <mc:Fallback>
                <p:oleObj name="Document" r:id="rId5" imgW="8249860" imgH="277155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2705100"/>
                        <a:ext cx="6924675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6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Setup details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6527347" y="6475413"/>
            <a:ext cx="2016578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aphicFrame>
        <p:nvGraphicFramePr>
          <p:cNvPr id="10" name="コンテンツ プレースホルダー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3882854"/>
              </p:ext>
            </p:extLst>
          </p:nvPr>
        </p:nvGraphicFramePr>
        <p:xfrm>
          <a:off x="121572" y="838200"/>
          <a:ext cx="8870028" cy="5816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33955"/>
                <a:gridCol w="6436073"/>
              </a:tblGrid>
              <a:tr h="211512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Node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(AP x 1, 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STA x 40) x 19   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Num</a:t>
                      </a:r>
                      <a:r>
                        <a:rPr kumimoji="1" lang="ja-JP" altLang="en-US" sz="1100" baseline="0" dirty="0" smtClean="0"/>
                        <a:t> </a:t>
                      </a:r>
                      <a:r>
                        <a:rPr kumimoji="1" lang="en-US" altLang="ja-JP" sz="1100" baseline="0" dirty="0" smtClean="0"/>
                        <a:t>of Drops [times]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359475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Traffic Model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&amp; Load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Downlink CBR UDP 3 Mbps (from</a:t>
                      </a:r>
                      <a:r>
                        <a:rPr kumimoji="1" lang="en-US" altLang="ja-JP" sz="1100" b="1" baseline="0" dirty="0" smtClean="0"/>
                        <a:t> all</a:t>
                      </a:r>
                      <a:r>
                        <a:rPr kumimoji="1" lang="en-US" altLang="ja-JP" sz="1100" b="1" dirty="0" smtClean="0"/>
                        <a:t> AP</a:t>
                      </a:r>
                      <a:r>
                        <a:rPr kumimoji="1" lang="en-US" altLang="ja-JP" sz="1100" b="1" baseline="0" dirty="0" smtClean="0"/>
                        <a:t>)</a:t>
                      </a:r>
                    </a:p>
                    <a:p>
                      <a:r>
                        <a:rPr kumimoji="1" lang="en-US" altLang="ja-JP" sz="1100" b="1" baseline="0" dirty="0" smtClean="0"/>
                        <a:t>Uplink CBR UDP 300 kbps (from 10 of 40 STAs, not multicast receiving STAs)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/>
                        <a:t>Traffic Duration [sec]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39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pPr marL="0" marR="0" indent="0" algn="l" defTabSz="121942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 smtClean="0"/>
                        <a:t>Access Category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AC_BE </a:t>
                      </a:r>
                      <a:r>
                        <a:rPr kumimoji="1" lang="en-US" altLang="ja-JP" sz="1100" b="1" dirty="0" err="1" smtClean="0"/>
                        <a:t>CWmin</a:t>
                      </a:r>
                      <a:r>
                        <a:rPr kumimoji="1" lang="en-US" altLang="ja-JP" sz="1100" b="1" dirty="0" smtClean="0"/>
                        <a:t>=15, </a:t>
                      </a:r>
                      <a:r>
                        <a:rPr kumimoji="1" lang="en-US" altLang="ja-JP" sz="1100" b="1" dirty="0" err="1" smtClean="0"/>
                        <a:t>CWmax</a:t>
                      </a:r>
                      <a:r>
                        <a:rPr kumimoji="1" lang="en-US" altLang="ja-JP" sz="1100" b="1" dirty="0" smtClean="0"/>
                        <a:t>=1023, AIFSN=3, TXOP limit=0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lang="en-US" altLang="ja-JP" sz="1100" dirty="0" err="1" smtClean="0"/>
                        <a:t>Tx</a:t>
                      </a:r>
                      <a:r>
                        <a:rPr lang="en-US" altLang="ja-JP" sz="1100" dirty="0" smtClean="0"/>
                        <a:t> Power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AP: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+23dBm (2 antennas), </a:t>
                      </a:r>
                      <a:r>
                        <a:rPr kumimoji="1" lang="en-US" altLang="ja-JP" sz="1100" b="1" dirty="0" smtClean="0"/>
                        <a:t>STA:+15dBm (Single antenna)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MCS</a:t>
                      </a:r>
                      <a:r>
                        <a:rPr lang="ja-JP" altLang="en-US" sz="1100" dirty="0" smtClean="0"/>
                        <a:t> </a:t>
                      </a:r>
                      <a:r>
                        <a:rPr lang="en-US" altLang="ja-JP" sz="1100" dirty="0" smtClean="0"/>
                        <a:t>Selection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Fixed (Legacy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6Mbps for BAR/BA/MD Report,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MCS7,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with HT80 and 2SS,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 for data frames)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Packet Length [byte]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smtClean="0"/>
                        <a:t>(MPDU, MSDU, APP)=(</a:t>
                      </a:r>
                      <a:r>
                        <a:rPr lang="en-US" altLang="ja-JP" sz="1100" b="1" dirty="0" smtClean="0">
                          <a:solidFill>
                            <a:schemeClr val="tx1"/>
                          </a:solidFill>
                        </a:rPr>
                        <a:t>1530, 1500,  1464</a:t>
                      </a:r>
                      <a:r>
                        <a:rPr lang="en-US" altLang="ja-JP" sz="1100" b="1" dirty="0" smtClean="0"/>
                        <a:t>) Fixed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L2 Retry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10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Ack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Rate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Legacy 6.0Mbps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RTS/CTS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OFF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Max</a:t>
                      </a:r>
                      <a:r>
                        <a:rPr lang="en-US" altLang="ja-JP" sz="1100" baseline="0" dirty="0" smtClean="0"/>
                        <a:t> A</a:t>
                      </a:r>
                      <a:r>
                        <a:rPr lang="en-US" altLang="ja-JP" sz="1100" dirty="0" smtClean="0"/>
                        <a:t>ggregation Size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A-MPDU, 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A-MSDU)=(64KB, NA)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NF [dB]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Channel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100" b="1" dirty="0" err="1" smtClean="0"/>
                        <a:t>TGn</a:t>
                      </a:r>
                      <a:r>
                        <a:rPr lang="en-US" altLang="ja-JP" sz="1100" b="1" dirty="0" smtClean="0"/>
                        <a:t> Channel D (</a:t>
                      </a:r>
                      <a:r>
                        <a:rPr lang="en-US" altLang="ja-JP" sz="1100" b="1" dirty="0" err="1" smtClean="0"/>
                        <a:t>pathloss</a:t>
                      </a:r>
                      <a:r>
                        <a:rPr lang="en-US" altLang="ja-JP" sz="1100" b="1" dirty="0" smtClean="0"/>
                        <a:t>, shadowing, fading)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Channel Setting [MHz]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</a:t>
                      </a:r>
                      <a:r>
                        <a:rPr kumimoji="1" lang="en-US" altLang="ja-JP" sz="1100" b="1" dirty="0" err="1" smtClean="0"/>
                        <a:t>CenterFreq</a:t>
                      </a:r>
                      <a:r>
                        <a:rPr kumimoji="1" lang="en-US" altLang="ja-JP" sz="1100" b="1" dirty="0" smtClean="0"/>
                        <a:t>, BW)=(5180, 80)</a:t>
                      </a:r>
                      <a:endParaRPr kumimoji="1" lang="ja-JP" altLang="en-US" sz="1100" b="1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Det.</a:t>
                      </a:r>
                      <a:r>
                        <a:rPr kumimoji="1" lang="ja-JP" altLang="en-US" sz="1100" dirty="0" smtClean="0"/>
                        <a:t> </a:t>
                      </a:r>
                      <a:r>
                        <a:rPr kumimoji="1" lang="en-US" altLang="ja-JP" sz="1100" dirty="0" smtClean="0"/>
                        <a:t>Cancel on PLCP err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 (Error performance is shown in next</a:t>
                      </a:r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 slide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Antenna settings(Gain</a:t>
                      </a:r>
                      <a:r>
                        <a:rPr kumimoji="1" lang="en-US" altLang="ja-JP" sz="1100" baseline="0" dirty="0" smtClean="0"/>
                        <a:t> [</a:t>
                      </a:r>
                      <a:r>
                        <a:rPr kumimoji="1" lang="en-US" altLang="ja-JP" sz="1100" baseline="0" dirty="0" err="1" smtClean="0"/>
                        <a:t>dBi</a:t>
                      </a:r>
                      <a:r>
                        <a:rPr kumimoji="1" lang="en-US" altLang="ja-JP" sz="1100" baseline="0" dirty="0" smtClean="0"/>
                        <a:t>, Height [m]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(0, 3) for AP, (-2, 1.5) for STA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err="1" smtClean="0"/>
                        <a:t>Tx</a:t>
                      </a:r>
                      <a:r>
                        <a:rPr kumimoji="1" lang="en-US" altLang="ja-JP" sz="1100" dirty="0" smtClean="0"/>
                        <a:t> buffer size [kB]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375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TTL [sec]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/>
                        <a:t>BAR receiving STAs </a:t>
                      </a:r>
                      <a:r>
                        <a:rPr kumimoji="1" lang="en-US" altLang="ja-JP" sz="1100" dirty="0" err="1" smtClean="0"/>
                        <a:t>selction</a:t>
                      </a:r>
                      <a:endParaRPr kumimoji="1" lang="en-US" altLang="ja-JP" sz="110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baseline="0" dirty="0" smtClean="0">
                          <a:solidFill>
                            <a:schemeClr val="tx1"/>
                          </a:solidFill>
                        </a:rPr>
                        <a:t>Worst TP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FF0000"/>
                          </a:solidFill>
                        </a:rPr>
                        <a:t>Multicast Diagnostic Report Overhead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(None, transmitted</a:t>
                      </a:r>
                      <a:r>
                        <a:rPr kumimoji="1" lang="en-US" altLang="ja-JP" sz="1100" b="1" baseline="0" dirty="0" smtClean="0">
                          <a:solidFill>
                            <a:srgbClr val="FF0000"/>
                          </a:solidFill>
                        </a:rPr>
                        <a:t> every </a:t>
                      </a:r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250msec from each</a:t>
                      </a:r>
                      <a:r>
                        <a:rPr kumimoji="1" lang="en-US" altLang="ja-JP" sz="1100" b="1" baseline="0" dirty="0" smtClean="0">
                          <a:solidFill>
                            <a:srgbClr val="FF0000"/>
                          </a:solidFill>
                        </a:rPr>
                        <a:t> STA</a:t>
                      </a:r>
                      <a:r>
                        <a:rPr kumimoji="1" lang="en-US" altLang="ja-JP" sz="1100" b="1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223006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Wraparound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Enabled</a:t>
                      </a:r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  <a:tr h="332573">
                <a:tc>
                  <a:txBody>
                    <a:bodyPr/>
                    <a:lstStyle/>
                    <a:p>
                      <a:r>
                        <a:rPr lang="en-US" altLang="ja-JP" sz="1100" dirty="0" smtClean="0"/>
                        <a:t>Sensitivity level [</a:t>
                      </a:r>
                      <a:r>
                        <a:rPr lang="en-US" altLang="ja-JP" sz="1100" dirty="0" err="1" smtClean="0"/>
                        <a:t>dBm</a:t>
                      </a:r>
                      <a:r>
                        <a:rPr lang="en-US" altLang="ja-JP" sz="1100" dirty="0" smtClean="0"/>
                        <a:t>]</a:t>
                      </a:r>
                      <a:endParaRPr kumimoji="1" lang="ja-JP" altLang="en-US" sz="1100" dirty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1" dirty="0" smtClean="0"/>
                        <a:t>(CCA-SD, CCA-ED) = (-82, -62)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baseline="0" dirty="0" smtClean="0"/>
                        <a:t> </a:t>
                      </a:r>
                      <a:r>
                        <a:rPr kumimoji="1" lang="en-US" altLang="ja-JP" sz="900" b="1" dirty="0" smtClean="0"/>
                        <a:t>[NOTE] The term “CCA-ED” represents “20 dB above the minimum modulation and coding rate sensitivity” in this material.</a:t>
                      </a:r>
                      <a:endParaRPr kumimoji="1" lang="ja-JP" altLang="en-US" sz="900" b="0" dirty="0" smtClean="0"/>
                    </a:p>
                  </a:txBody>
                  <a:tcPr marT="36000" marB="3600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352800"/>
            <a:ext cx="3124200" cy="284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80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Prob. of PLCP Success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76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2514600"/>
            <a:ext cx="4591050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060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1066800"/>
          </a:xfrm>
        </p:spPr>
        <p:txBody>
          <a:bodyPr/>
          <a:lstStyle/>
          <a:p>
            <a:r>
              <a:rPr kumimoji="1" lang="en-US" altLang="ja-JP" sz="2800" dirty="0"/>
              <a:t>Target PLR on Wireless System for Multicast = 2E -2</a:t>
            </a:r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75" y="2021307"/>
            <a:ext cx="7197725" cy="4379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8" name="直線コネクタ 17"/>
          <p:cNvCxnSpPr/>
          <p:nvPr/>
        </p:nvCxnSpPr>
        <p:spPr>
          <a:xfrm>
            <a:off x="1758010" y="5285876"/>
            <a:ext cx="5486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4910284" y="5285876"/>
            <a:ext cx="0" cy="4638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262491" y="2070556"/>
            <a:ext cx="3901709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dirty="0" smtClean="0"/>
              <a:t>B :Block length, N: Parity length Code rate = (B-N)/B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78400" y="5334000"/>
            <a:ext cx="2266646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t" anchorCtr="0">
            <a:spAutoFit/>
          </a:bodyPr>
          <a:lstStyle/>
          <a:p>
            <a:r>
              <a:rPr kumimoji="1" lang="en-US" altLang="ja-JP" sz="1400" b="1" dirty="0" smtClean="0"/>
              <a:t>Solid line : Code Rate = 5/6</a:t>
            </a:r>
          </a:p>
          <a:p>
            <a:r>
              <a:rPr kumimoji="1" lang="en-US" altLang="ja-JP" sz="1400" b="1" dirty="0" smtClean="0"/>
              <a:t>Dashed line : Code Rate = 2/3</a:t>
            </a:r>
            <a:endParaRPr kumimoji="1" lang="ja-JP" altLang="en-US" sz="1400" b="1" dirty="0" smtClean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315851" y="1535668"/>
            <a:ext cx="6553199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lIns="0" tIns="0" rIns="0" bIns="0" rtlCol="0" anchor="t" anchorCtr="0">
            <a:spAutoFit/>
          </a:bodyPr>
          <a:lstStyle/>
          <a:p>
            <a:r>
              <a:rPr kumimoji="1" lang="en-US" altLang="ja-JP" sz="2400" dirty="0" smtClean="0"/>
              <a:t>When utilizing (B, N)  =  (30, 5), Target PLR = 2E-2</a:t>
            </a:r>
            <a:endParaRPr kumimoji="1" lang="ja-JP" altLang="en-US" sz="2400" dirty="0" smtClean="0"/>
          </a:p>
        </p:txBody>
      </p:sp>
      <p:cxnSp>
        <p:nvCxnSpPr>
          <p:cNvPr id="23" name="直線コネクタ 22"/>
          <p:cNvCxnSpPr/>
          <p:nvPr/>
        </p:nvCxnSpPr>
        <p:spPr>
          <a:xfrm flipV="1">
            <a:off x="4954400" y="1905000"/>
            <a:ext cx="2914650" cy="3612776"/>
          </a:xfrm>
          <a:prstGeom prst="line">
            <a:avLst/>
          </a:prstGeom>
          <a:ln w="285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 bwMode="auto">
          <a:xfrm flipV="1">
            <a:off x="6694007" y="4078707"/>
            <a:ext cx="752323" cy="120716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none" w="sm" len="sm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6630800" y="3776884"/>
            <a:ext cx="22846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Required PLR on application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68800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62000" y="1676400"/>
            <a:ext cx="7848600" cy="4114800"/>
          </a:xfrm>
        </p:spPr>
        <p:txBody>
          <a:bodyPr/>
          <a:lstStyle/>
          <a:p>
            <a:pPr algn="just"/>
            <a:r>
              <a:rPr kumimoji="1" lang="en-US" altLang="ja-JP" sz="2000" dirty="0" smtClean="0"/>
              <a:t>Previous submission[1] </a:t>
            </a:r>
            <a:r>
              <a:rPr kumimoji="1" lang="en-US" altLang="ja-JP" sz="2000" dirty="0"/>
              <a:t>showed </a:t>
            </a:r>
            <a:r>
              <a:rPr kumimoji="1" lang="en-US" altLang="ja-JP" sz="2000" dirty="0" smtClean="0"/>
              <a:t>that if </a:t>
            </a:r>
            <a:r>
              <a:rPr kumimoji="1" lang="en-US" altLang="ja-JP" sz="2000" dirty="0"/>
              <a:t>the </a:t>
            </a:r>
            <a:r>
              <a:rPr kumimoji="1" lang="en-US" altLang="ja-JP" sz="2000" dirty="0" smtClean="0"/>
              <a:t>BAR(Block Ack Request) </a:t>
            </a:r>
            <a:r>
              <a:rPr kumimoji="1" lang="en-US" altLang="ja-JP" sz="2000" dirty="0"/>
              <a:t>Destination is selected </a:t>
            </a:r>
            <a:r>
              <a:rPr kumimoji="1" lang="en-US" altLang="ja-JP" sz="2000" dirty="0" smtClean="0"/>
              <a:t>appropriately by throughput characteristics, </a:t>
            </a:r>
            <a:r>
              <a:rPr kumimoji="1" lang="en-US" altLang="ja-JP" sz="2000" dirty="0"/>
              <a:t>the </a:t>
            </a:r>
            <a:r>
              <a:rPr kumimoji="1" lang="en-US" altLang="ja-JP" sz="2000" dirty="0" smtClean="0"/>
              <a:t>multicast performance improves.</a:t>
            </a:r>
          </a:p>
          <a:p>
            <a:pPr lvl="1" algn="just"/>
            <a:r>
              <a:rPr kumimoji="1" lang="en-US" altLang="ja-JP" sz="1800" dirty="0"/>
              <a:t>I</a:t>
            </a:r>
            <a:r>
              <a:rPr kumimoji="1" lang="en-US" altLang="ja-JP" sz="1800" dirty="0" smtClean="0"/>
              <a:t>t also suggested that the </a:t>
            </a:r>
            <a:r>
              <a:rPr kumimoji="1" lang="en-US" altLang="ja-JP" sz="1800" dirty="0"/>
              <a:t>number of </a:t>
            </a:r>
            <a:r>
              <a:rPr kumimoji="1" lang="en-US" altLang="ja-JP" sz="1800" dirty="0" smtClean="0"/>
              <a:t>BAR Destinations should be optimized.</a:t>
            </a:r>
          </a:p>
          <a:p>
            <a:pPr algn="just"/>
            <a:endParaRPr kumimoji="1" lang="en-US" altLang="ja-JP" sz="2000" dirty="0" smtClean="0"/>
          </a:p>
          <a:p>
            <a:pPr algn="just"/>
            <a:r>
              <a:rPr kumimoji="1" lang="en-US" altLang="ja-JP" sz="2000" dirty="0" smtClean="0"/>
              <a:t>This submission shows that the use of existing frames to identify the optimal </a:t>
            </a:r>
            <a:r>
              <a:rPr kumimoji="1" lang="en-US" altLang="ja-JP" sz="2000" dirty="0"/>
              <a:t>BAR </a:t>
            </a:r>
            <a:r>
              <a:rPr kumimoji="1" lang="en-US" altLang="ja-JP" sz="2000" dirty="0" smtClean="0"/>
              <a:t>Destinations will degrade the overall performance due to significant overhead.</a:t>
            </a:r>
          </a:p>
          <a:p>
            <a:pPr algn="just"/>
            <a:r>
              <a:rPr kumimoji="1" lang="en-US" altLang="ja-JP" sz="2000" dirty="0" smtClean="0"/>
              <a:t>This submission concludes that a more efficient mechanism is necessary to ensure the reliability for multicast applications.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 smtClean="0"/>
              <a:t>Slide </a:t>
            </a:r>
            <a:fld id="{07349522-3CCF-4D3D-9CA8-1D6EF64D920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4952083" cy="2964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Recap </a:t>
            </a:r>
            <a:r>
              <a:rPr kumimoji="1" lang="en-US" altLang="ja-JP" sz="2400" dirty="0" smtClean="0"/>
              <a:t>[1]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799" y="1524000"/>
            <a:ext cx="7861075" cy="4114800"/>
          </a:xfrm>
        </p:spPr>
        <p:txBody>
          <a:bodyPr/>
          <a:lstStyle/>
          <a:p>
            <a:r>
              <a:rPr kumimoji="1" lang="en-US" altLang="ja-JP" dirty="0" smtClean="0"/>
              <a:t>Worst TP selection outperforms Random selection when appropriate number of BAR Destinations are selected.</a:t>
            </a:r>
          </a:p>
          <a:p>
            <a:r>
              <a:rPr kumimoji="1" lang="en-US" altLang="ja-JP" dirty="0" smtClean="0"/>
              <a:t>AP needs a mechanism to identify underperforming STAs to determine BAR Destinations.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8" name="直線コネクタ 7"/>
          <p:cNvCxnSpPr/>
          <p:nvPr/>
        </p:nvCxnSpPr>
        <p:spPr bwMode="auto">
          <a:xfrm>
            <a:off x="1981200" y="5253501"/>
            <a:ext cx="387693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2209800" y="3124200"/>
            <a:ext cx="2725490" cy="584775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b="1"/>
            </a:lvl1pPr>
          </a:lstStyle>
          <a:p>
            <a:r>
              <a:rPr lang="en-US" altLang="ja-JP" sz="1600" dirty="0"/>
              <a:t>Performance improves</a:t>
            </a:r>
          </a:p>
          <a:p>
            <a:r>
              <a:rPr lang="en-US" altLang="ja-JP" sz="1600" dirty="0"/>
              <a:t>due to proper retransmission</a:t>
            </a:r>
            <a:endParaRPr lang="ja-JP" altLang="en-US" sz="1600" dirty="0"/>
          </a:p>
        </p:txBody>
      </p:sp>
      <p:sp>
        <p:nvSpPr>
          <p:cNvPr id="14" name="左右矢印 13"/>
          <p:cNvSpPr/>
          <p:nvPr/>
        </p:nvSpPr>
        <p:spPr bwMode="auto">
          <a:xfrm>
            <a:off x="4655467" y="4545960"/>
            <a:ext cx="1164568" cy="178440"/>
          </a:xfrm>
          <a:prstGeom prst="leftRightArrow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47802" y="4796135"/>
            <a:ext cx="194796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1600" b="1"/>
            </a:lvl1pPr>
          </a:lstStyle>
          <a:p>
            <a:r>
              <a:rPr lang="en-US" altLang="ja-JP" sz="1100" b="0" dirty="0"/>
              <a:t>Performance degrades</a:t>
            </a:r>
          </a:p>
          <a:p>
            <a:r>
              <a:rPr lang="en-US" altLang="ja-JP" sz="1100" b="0" dirty="0"/>
              <a:t>due to too much retransmission</a:t>
            </a:r>
            <a:endParaRPr lang="ja-JP" altLang="en-US" sz="1100" b="0" dirty="0"/>
          </a:p>
        </p:txBody>
      </p:sp>
      <p:sp>
        <p:nvSpPr>
          <p:cNvPr id="17" name="上下矢印 16"/>
          <p:cNvSpPr/>
          <p:nvPr/>
        </p:nvSpPr>
        <p:spPr bwMode="auto">
          <a:xfrm rot="16200000">
            <a:off x="3544224" y="3092443"/>
            <a:ext cx="241286" cy="1981200"/>
          </a:xfrm>
          <a:prstGeom prst="upDownArrow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8" name="グループ化 27"/>
          <p:cNvGrpSpPr/>
          <p:nvPr/>
        </p:nvGrpSpPr>
        <p:grpSpPr>
          <a:xfrm>
            <a:off x="6477000" y="3954345"/>
            <a:ext cx="2496257" cy="1227255"/>
            <a:chOff x="6553200" y="3649545"/>
            <a:chExt cx="2496257" cy="1227255"/>
          </a:xfrm>
        </p:grpSpPr>
        <p:sp>
          <p:nvSpPr>
            <p:cNvPr id="10" name="テキスト ボックス 9"/>
            <p:cNvSpPr txBox="1"/>
            <p:nvPr/>
          </p:nvSpPr>
          <p:spPr>
            <a:xfrm>
              <a:off x="7315200" y="4415135"/>
              <a:ext cx="1313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600"/>
              </a:lvl1pPr>
            </a:lstStyle>
            <a:p>
              <a:r>
                <a:rPr lang="en-US" altLang="ja-JP" sz="1200" dirty="0"/>
                <a:t>Target PLR for </a:t>
              </a:r>
            </a:p>
            <a:p>
              <a:r>
                <a:rPr lang="en-US" altLang="ja-JP" sz="1200" dirty="0"/>
                <a:t>video applications</a:t>
              </a:r>
              <a:endParaRPr lang="ja-JP" altLang="en-US" sz="1200" dirty="0"/>
            </a:p>
          </p:txBody>
        </p:sp>
        <p:cxnSp>
          <p:nvCxnSpPr>
            <p:cNvPr id="18" name="直線コネクタ 17"/>
            <p:cNvCxnSpPr/>
            <p:nvPr/>
          </p:nvCxnSpPr>
          <p:spPr bwMode="auto">
            <a:xfrm>
              <a:off x="6553200" y="3818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円/楕円 18"/>
            <p:cNvSpPr/>
            <p:nvPr/>
          </p:nvSpPr>
          <p:spPr bwMode="auto">
            <a:xfrm>
              <a:off x="6859037" y="3743659"/>
              <a:ext cx="150326" cy="150326"/>
            </a:xfrm>
            <a:prstGeom prst="ellipse">
              <a:avLst/>
            </a:prstGeom>
            <a:solidFill>
              <a:srgbClr val="C000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7315200" y="3649545"/>
              <a:ext cx="16642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Random selection</a:t>
              </a:r>
              <a:endParaRPr kumimoji="1" lang="ja-JP" altLang="en-US" sz="1600" dirty="0"/>
            </a:p>
          </p:txBody>
        </p:sp>
        <p:cxnSp>
          <p:nvCxnSpPr>
            <p:cNvPr id="23" name="直線コネクタ 22"/>
            <p:cNvCxnSpPr/>
            <p:nvPr/>
          </p:nvCxnSpPr>
          <p:spPr bwMode="auto">
            <a:xfrm>
              <a:off x="6553200" y="4199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33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4" name="ひし形 23"/>
            <p:cNvSpPr/>
            <p:nvPr/>
          </p:nvSpPr>
          <p:spPr bwMode="auto">
            <a:xfrm>
              <a:off x="6859037" y="4124659"/>
              <a:ext cx="150326" cy="150326"/>
            </a:xfrm>
            <a:prstGeom prst="diamond">
              <a:avLst/>
            </a:prstGeom>
            <a:solidFill>
              <a:srgbClr val="00336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7315200" y="4021020"/>
              <a:ext cx="1734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Worst TP selection</a:t>
              </a:r>
              <a:endParaRPr kumimoji="1" lang="ja-JP" altLang="en-US" sz="1600" dirty="0"/>
            </a:p>
          </p:txBody>
        </p:sp>
        <p:cxnSp>
          <p:nvCxnSpPr>
            <p:cNvPr id="26" name="直線コネクタ 25"/>
            <p:cNvCxnSpPr>
              <a:endCxn id="10" idx="1"/>
            </p:cNvCxnSpPr>
            <p:nvPr/>
          </p:nvCxnSpPr>
          <p:spPr bwMode="auto">
            <a:xfrm>
              <a:off x="6553200" y="4645967"/>
              <a:ext cx="762000" cy="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25351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Determination of BAR Destination</a:t>
            </a:r>
            <a:br>
              <a:rPr kumimoji="1" lang="en-US" altLang="ja-JP" dirty="0" smtClean="0"/>
            </a:br>
            <a:r>
              <a:rPr kumimoji="1" lang="en-US" altLang="ja-JP" dirty="0" smtClean="0"/>
              <a:t>by an existing method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kumimoji="1" lang="en-US" altLang="ja-JP" dirty="0" smtClean="0"/>
              <a:t>802.11v (now merged into [2]) has introduced a mechanism to collect STAs' throughput information by a frame called Multicast Diagnostic  Report (MD Report).</a:t>
            </a:r>
          </a:p>
          <a:p>
            <a:r>
              <a:rPr kumimoji="1" lang="en-US" altLang="ja-JP" dirty="0"/>
              <a:t>AP </a:t>
            </a:r>
            <a:r>
              <a:rPr kumimoji="1" lang="en-US" altLang="ja-JP" dirty="0" smtClean="0"/>
              <a:t>can identify </a:t>
            </a:r>
            <a:r>
              <a:rPr kumimoji="1" lang="en-US" altLang="ja-JP" dirty="0"/>
              <a:t>underperforming STAs </a:t>
            </a:r>
            <a:r>
              <a:rPr kumimoji="1" lang="en-US" altLang="ja-JP" dirty="0" smtClean="0"/>
              <a:t>to </a:t>
            </a:r>
            <a:r>
              <a:rPr kumimoji="1" lang="en-US" altLang="ja-JP" dirty="0"/>
              <a:t>determine BAR </a:t>
            </a:r>
            <a:r>
              <a:rPr kumimoji="1" lang="en-US" altLang="ja-JP" dirty="0" smtClean="0"/>
              <a:t>Destinations through collection of this MD Reports from all STAs.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171450" y="4960591"/>
            <a:ext cx="8820150" cy="851932"/>
            <a:chOff x="63500" y="4950164"/>
            <a:chExt cx="9036050" cy="872785"/>
          </a:xfrm>
        </p:grpSpPr>
        <p:pic>
          <p:nvPicPr>
            <p:cNvPr id="31748" name="Picture 4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945" r="3271" b="6558"/>
            <a:stretch/>
          </p:blipFill>
          <p:spPr bwMode="auto">
            <a:xfrm>
              <a:off x="4679950" y="4950164"/>
              <a:ext cx="4419600" cy="8727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47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5" t="8789" r="3632"/>
            <a:stretch/>
          </p:blipFill>
          <p:spPr bwMode="auto">
            <a:xfrm>
              <a:off x="63500" y="4958621"/>
              <a:ext cx="4756150" cy="849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テキスト ボックス 11"/>
          <p:cNvSpPr txBox="1"/>
          <p:nvPr/>
        </p:nvSpPr>
        <p:spPr>
          <a:xfrm>
            <a:off x="1419442" y="5943600"/>
            <a:ext cx="63241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Fig1. Measurement </a:t>
            </a:r>
            <a:r>
              <a:rPr kumimoji="1" lang="en-US" altLang="ja-JP" sz="1600" dirty="0"/>
              <a:t>Report field format for a Multicast Diagnostics </a:t>
            </a:r>
            <a:r>
              <a:rPr kumimoji="1" lang="en-US" altLang="ja-JP" sz="1600" dirty="0" smtClean="0"/>
              <a:t>Report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5266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Frequency of Reporting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kumimoji="1" lang="en-US" altLang="ja-JP" dirty="0" smtClean="0"/>
              <a:t>For optimal BAR Destination (re-)selection, MD report is preferable to be sent  no more than BAR interval.</a:t>
            </a:r>
          </a:p>
          <a:p>
            <a:r>
              <a:rPr kumimoji="1" lang="en-US" altLang="ja-JP" dirty="0" smtClean="0"/>
              <a:t>When </a:t>
            </a:r>
            <a:r>
              <a:rPr kumimoji="1" lang="en-US" altLang="ja-JP" dirty="0"/>
              <a:t>multicast traffic is transmitted at 3 Mbps, BAR w</a:t>
            </a:r>
            <a:r>
              <a:rPr kumimoji="1" lang="en-US" altLang="ja-JP" dirty="0" smtClean="0"/>
              <a:t>ould </a:t>
            </a:r>
            <a:r>
              <a:rPr kumimoji="1" lang="en-US" altLang="ja-JP" dirty="0"/>
              <a:t>be transmitted at least every </a:t>
            </a:r>
            <a:r>
              <a:rPr kumimoji="1" lang="en-US" altLang="ja-JP" b="1" dirty="0"/>
              <a:t>250 </a:t>
            </a:r>
            <a:r>
              <a:rPr kumimoji="1" lang="en-US" altLang="ja-JP" b="1" dirty="0" err="1" smtClean="0"/>
              <a:t>msec</a:t>
            </a:r>
            <a:r>
              <a:rPr kumimoji="1" lang="en-US" altLang="ja-JP" b="1" dirty="0" smtClean="0"/>
              <a:t> in this scenario.</a:t>
            </a:r>
            <a:endParaRPr kumimoji="1" lang="en-US" altLang="ja-JP" dirty="0"/>
          </a:p>
          <a:p>
            <a:pPr marL="457200" lvl="1" indent="0">
              <a:buNone/>
            </a:pPr>
            <a:r>
              <a:rPr kumimoji="1" lang="en-US" altLang="ja-JP" dirty="0"/>
              <a:t>(1500 [byte/packet] *  8 [bit/byte]) * 64 [packet] / 3 [Mbit /sec] 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kumimoji="1" lang="en-US" altLang="ja-JP" dirty="0" smtClean="0"/>
              <a:t>= 256 [</a:t>
            </a:r>
            <a:r>
              <a:rPr kumimoji="1" lang="en-US" altLang="ja-JP" dirty="0" err="1" smtClean="0"/>
              <a:t>msec</a:t>
            </a:r>
            <a:r>
              <a:rPr kumimoji="1" lang="en-US" altLang="ja-JP" dirty="0" smtClean="0"/>
              <a:t>]</a:t>
            </a:r>
            <a:endParaRPr kumimoji="1" lang="ja-JP" altLang="en-US" dirty="0" smtClean="0"/>
          </a:p>
          <a:p>
            <a:pPr lvl="2"/>
            <a:r>
              <a:rPr kumimoji="1" lang="en-US" altLang="ja-JP" dirty="0" smtClean="0"/>
              <a:t>BAR should be sent at least once out of 64packets.</a:t>
            </a:r>
          </a:p>
          <a:p>
            <a:pPr marL="0" indent="0">
              <a:buNone/>
            </a:pPr>
            <a:r>
              <a:rPr kumimoji="1" lang="ja-JP" altLang="en-US" dirty="0" smtClean="0"/>
              <a:t>→</a:t>
            </a:r>
            <a:r>
              <a:rPr kumimoji="1" lang="en-US" altLang="ja-JP" dirty="0" smtClean="0"/>
              <a:t>System performance using MD Report to identify BAR Destination is simulated.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57400"/>
            <a:ext cx="3523950" cy="32136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Conditions</a:t>
            </a:r>
            <a:endParaRPr kumimoji="1" lang="ja-JP" altLang="en-US" dirty="0"/>
          </a:p>
        </p:txBody>
      </p:sp>
      <p:sp>
        <p:nvSpPr>
          <p:cNvPr id="273" name="コンテンツ プレースホルダー 272"/>
          <p:cNvSpPr>
            <a:spLocks noGrp="1"/>
          </p:cNvSpPr>
          <p:nvPr>
            <p:ph idx="1"/>
          </p:nvPr>
        </p:nvSpPr>
        <p:spPr>
          <a:xfrm>
            <a:off x="495300" y="1565260"/>
            <a:ext cx="7353300" cy="491174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sz="1800" dirty="0" smtClean="0"/>
              <a:t>Scenario-3</a:t>
            </a:r>
          </a:p>
          <a:p>
            <a:pPr lvl="1"/>
            <a:r>
              <a:rPr kumimoji="1" lang="en-US" altLang="ja-JP" sz="1600" dirty="0" smtClean="0"/>
              <a:t>19-cell model with wrap-around (Reuse=3)</a:t>
            </a:r>
          </a:p>
          <a:p>
            <a:r>
              <a:rPr kumimoji="1" lang="en-US" altLang="ja-JP" sz="1800" dirty="0" smtClean="0"/>
              <a:t>Traffic model </a:t>
            </a:r>
          </a:p>
          <a:p>
            <a:pPr lvl="1"/>
            <a:r>
              <a:rPr kumimoji="1" lang="en-US" altLang="ja-JP" sz="1600" dirty="0" smtClean="0"/>
              <a:t>Multicast downlink UDP Flow (3Mbps)/BSS</a:t>
            </a:r>
          </a:p>
          <a:p>
            <a:pPr lvl="2"/>
            <a:r>
              <a:rPr kumimoji="1" lang="en-US" altLang="ja-JP" sz="1400" dirty="0"/>
              <a:t>All APs broadcast same contents</a:t>
            </a:r>
            <a:endParaRPr kumimoji="1" lang="en-US" altLang="ja-JP" sz="1400" dirty="0" smtClean="0"/>
          </a:p>
          <a:p>
            <a:pPr lvl="2"/>
            <a:r>
              <a:rPr kumimoji="1" lang="en-US" altLang="ja-JP" sz="1400" dirty="0" smtClean="0"/>
              <a:t>30 STAs/BSS  are receiving multicast</a:t>
            </a:r>
          </a:p>
          <a:p>
            <a:pPr lvl="1"/>
            <a:r>
              <a:rPr kumimoji="1" lang="en-US" altLang="ja-JP" sz="1600" dirty="0" smtClean="0"/>
              <a:t>10 uplink UDP Flows(300kbps)/BSS </a:t>
            </a:r>
          </a:p>
          <a:p>
            <a:r>
              <a:rPr kumimoji="1" lang="en-US" altLang="ja-JP" sz="1800" dirty="0"/>
              <a:t># of BAR Destinations </a:t>
            </a:r>
            <a:r>
              <a:rPr kumimoji="1" lang="en-US" altLang="ja-JP" sz="1800" dirty="0" smtClean="0"/>
              <a:t>/BSS</a:t>
            </a:r>
          </a:p>
          <a:p>
            <a:pPr lvl="1"/>
            <a:r>
              <a:rPr kumimoji="1" lang="en-US" altLang="ja-JP" sz="1600" dirty="0" smtClean="0"/>
              <a:t>0, </a:t>
            </a:r>
            <a:r>
              <a:rPr kumimoji="1" lang="en-US" altLang="ja-JP" sz="1600" dirty="0"/>
              <a:t>1, 2, 3, 4, 5, 10, 20, 30 (all STAs receives BAR)</a:t>
            </a:r>
          </a:p>
          <a:p>
            <a:r>
              <a:rPr kumimoji="1" lang="en-US" altLang="ja-JP" sz="1800" dirty="0" smtClean="0"/>
              <a:t>Selection of BAR </a:t>
            </a:r>
            <a:r>
              <a:rPr kumimoji="1" lang="en-US" altLang="ja-JP" sz="1800" dirty="0"/>
              <a:t>Destinations </a:t>
            </a:r>
            <a:endParaRPr kumimoji="1" lang="en-US" altLang="ja-JP" sz="1800" dirty="0" smtClean="0"/>
          </a:p>
          <a:p>
            <a:pPr lvl="1"/>
            <a:r>
              <a:rPr kumimoji="1" lang="en-US" altLang="ja-JP" sz="1400" dirty="0" smtClean="0"/>
              <a:t>In </a:t>
            </a:r>
            <a:r>
              <a:rPr kumimoji="1" lang="en-US" altLang="ja-JP" sz="1400" dirty="0"/>
              <a:t>order of bad </a:t>
            </a:r>
            <a:r>
              <a:rPr kumimoji="1" lang="en-US" altLang="ja-JP" sz="1400" dirty="0" smtClean="0"/>
              <a:t>throughput</a:t>
            </a:r>
          </a:p>
          <a:p>
            <a:r>
              <a:rPr kumimoji="1" lang="en-US" altLang="ja-JP" sz="1800" dirty="0" smtClean="0"/>
              <a:t>Overhead</a:t>
            </a:r>
            <a:endParaRPr kumimoji="1" lang="en-US" altLang="ja-JP" sz="1800" dirty="0"/>
          </a:p>
          <a:p>
            <a:pPr lvl="1"/>
            <a:r>
              <a:rPr kumimoji="1" lang="en-US" altLang="ja-JP" sz="1600" b="1" dirty="0" smtClean="0">
                <a:solidFill>
                  <a:srgbClr val="FF0000"/>
                </a:solidFill>
              </a:rPr>
              <a:t>With 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MD report 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overhead per 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250 </a:t>
            </a:r>
            <a:r>
              <a:rPr kumimoji="1" lang="en-US" altLang="ja-JP" sz="1600" b="1" dirty="0" err="1" smtClean="0">
                <a:solidFill>
                  <a:srgbClr val="FF0000"/>
                </a:solidFill>
              </a:rPr>
              <a:t>msec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 from All STAs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pPr lvl="1"/>
            <a:r>
              <a:rPr kumimoji="1" lang="en-US" altLang="ja-JP" sz="1600" b="1" dirty="0" smtClean="0">
                <a:solidFill>
                  <a:srgbClr val="FF0000"/>
                </a:solidFill>
              </a:rPr>
              <a:t>Without 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MD report 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overhead, but optimal selection</a:t>
            </a:r>
            <a:endParaRPr kumimoji="1" lang="en-US" altLang="ja-JP" sz="1600" b="1" dirty="0">
              <a:solidFill>
                <a:srgbClr val="FF0000"/>
              </a:solidFill>
            </a:endParaRPr>
          </a:p>
          <a:p>
            <a:r>
              <a:rPr kumimoji="1" lang="en-US" altLang="ja-JP" sz="1800" dirty="0" smtClean="0"/>
              <a:t>PHY </a:t>
            </a:r>
            <a:r>
              <a:rPr kumimoji="1" lang="en-US" altLang="ja-JP" sz="1800" dirty="0"/>
              <a:t>rate  </a:t>
            </a:r>
          </a:p>
          <a:p>
            <a:pPr lvl="1"/>
            <a:r>
              <a:rPr kumimoji="1" lang="en-US" altLang="ja-JP" sz="1600" dirty="0"/>
              <a:t>Data frames = 585Mbps (MCS = 7, 80MHz, 2SS)</a:t>
            </a:r>
          </a:p>
          <a:p>
            <a:pPr lvl="1"/>
            <a:r>
              <a:rPr kumimoji="1" lang="en-US" altLang="ja-JP" sz="1600" dirty="0" smtClean="0"/>
              <a:t>BAR/BA/MD report </a:t>
            </a:r>
            <a:r>
              <a:rPr kumimoji="1" lang="en-US" altLang="ja-JP" sz="1600" dirty="0"/>
              <a:t>= 6Mbps (MCS = 0, with legacy format)</a:t>
            </a:r>
          </a:p>
          <a:p>
            <a:r>
              <a:rPr kumimoji="1" lang="en-US" altLang="ja-JP" sz="1800" dirty="0"/>
              <a:t>More details are shown in </a:t>
            </a:r>
            <a:r>
              <a:rPr kumimoji="1" lang="en-US" altLang="ja-JP" sz="1800" dirty="0" smtClean="0"/>
              <a:t>appendix.</a:t>
            </a:r>
            <a:endParaRPr kumimoji="1" lang="en-US" altLang="ja-JP" sz="180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07349522-3CCF-4D3D-9CA8-1D6EF64D920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9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38061"/>
            <a:ext cx="5346598" cy="319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Simulation Results in SS3 </a:t>
            </a:r>
            <a:r>
              <a:rPr kumimoji="1" lang="en-US" altLang="ja-JP" dirty="0" smtClean="0"/>
              <a:t>(PLR)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kumimoji="1" lang="en-US" altLang="ja-JP" dirty="0" smtClean="0"/>
              <a:t>The performance degrades due to MD report overhead as compared to the performance without overhead.</a:t>
            </a:r>
          </a:p>
          <a:p>
            <a:r>
              <a:rPr kumimoji="1" lang="en-US" altLang="ja-JP" dirty="0" smtClean="0"/>
              <a:t>The performance can be improved if the overhead can be reduced.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1594757" y="5383852"/>
            <a:ext cx="42067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上下矢印 6"/>
          <p:cNvSpPr/>
          <p:nvPr/>
        </p:nvSpPr>
        <p:spPr bwMode="auto">
          <a:xfrm>
            <a:off x="3360896" y="4112568"/>
            <a:ext cx="241286" cy="1145232"/>
          </a:xfrm>
          <a:prstGeom prst="upDownArrow">
            <a:avLst/>
          </a:prstGeom>
          <a:solidFill>
            <a:srgbClr val="FF99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83540" y="3124200"/>
            <a:ext cx="1993944" cy="584775"/>
          </a:xfrm>
          <a:prstGeom prst="rect">
            <a:avLst/>
          </a:prstGeom>
          <a:solidFill>
            <a:schemeClr val="bg1"/>
          </a:solidFill>
          <a:ln>
            <a:solidFill>
              <a:srgbClr val="FF9900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kumimoji="1" sz="1600" b="1"/>
            </a:lvl1pPr>
          </a:lstStyle>
          <a:p>
            <a:r>
              <a:rPr lang="en-US" altLang="ja-JP" dirty="0"/>
              <a:t>Degradation due to  </a:t>
            </a:r>
          </a:p>
          <a:p>
            <a:r>
              <a:rPr lang="en-US" altLang="ja-JP" dirty="0"/>
              <a:t>MD report overhead</a:t>
            </a:r>
            <a:endParaRPr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6106284" y="3954345"/>
            <a:ext cx="3080070" cy="1227255"/>
            <a:chOff x="6553200" y="3649545"/>
            <a:chExt cx="3080070" cy="1227255"/>
          </a:xfrm>
        </p:grpSpPr>
        <p:sp>
          <p:nvSpPr>
            <p:cNvPr id="16" name="テキスト ボックス 15"/>
            <p:cNvSpPr txBox="1"/>
            <p:nvPr/>
          </p:nvSpPr>
          <p:spPr>
            <a:xfrm>
              <a:off x="7315200" y="4415135"/>
              <a:ext cx="1313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kumimoji="1" sz="1600"/>
              </a:lvl1pPr>
            </a:lstStyle>
            <a:p>
              <a:r>
                <a:rPr lang="en-US" altLang="ja-JP" sz="1200" dirty="0"/>
                <a:t>Target PLR for </a:t>
              </a:r>
            </a:p>
            <a:p>
              <a:r>
                <a:rPr lang="en-US" altLang="ja-JP" sz="1200" dirty="0"/>
                <a:t>video applications</a:t>
              </a:r>
              <a:endParaRPr lang="ja-JP" altLang="en-US" sz="1200" dirty="0"/>
            </a:p>
          </p:txBody>
        </p:sp>
        <p:cxnSp>
          <p:nvCxnSpPr>
            <p:cNvPr id="17" name="直線コネクタ 16"/>
            <p:cNvCxnSpPr/>
            <p:nvPr/>
          </p:nvCxnSpPr>
          <p:spPr bwMode="auto">
            <a:xfrm>
              <a:off x="6553200" y="3818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FF99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8" name="ひし形 17"/>
            <p:cNvSpPr/>
            <p:nvPr/>
          </p:nvSpPr>
          <p:spPr bwMode="auto">
            <a:xfrm>
              <a:off x="6859037" y="3743659"/>
              <a:ext cx="150326" cy="150326"/>
            </a:xfrm>
            <a:prstGeom prst="diamond">
              <a:avLst/>
            </a:prstGeom>
            <a:solidFill>
              <a:srgbClr val="FF99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7315200" y="3649545"/>
              <a:ext cx="23180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With MD report overhead</a:t>
              </a:r>
              <a:endParaRPr kumimoji="1" lang="ja-JP" altLang="en-US" sz="1600" dirty="0"/>
            </a:p>
          </p:txBody>
        </p:sp>
        <p:cxnSp>
          <p:nvCxnSpPr>
            <p:cNvPr id="20" name="直線コネクタ 19"/>
            <p:cNvCxnSpPr/>
            <p:nvPr/>
          </p:nvCxnSpPr>
          <p:spPr bwMode="auto">
            <a:xfrm>
              <a:off x="6553200" y="4199822"/>
              <a:ext cx="762000" cy="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3366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ひし形 20"/>
            <p:cNvSpPr/>
            <p:nvPr/>
          </p:nvSpPr>
          <p:spPr bwMode="auto">
            <a:xfrm>
              <a:off x="6859037" y="4124659"/>
              <a:ext cx="150326" cy="150326"/>
            </a:xfrm>
            <a:prstGeom prst="diamond">
              <a:avLst/>
            </a:prstGeom>
            <a:solidFill>
              <a:srgbClr val="003366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315200" y="4021020"/>
              <a:ext cx="16560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Without overhead</a:t>
              </a:r>
              <a:endParaRPr kumimoji="1" lang="ja-JP" altLang="en-US" sz="1600" dirty="0"/>
            </a:p>
          </p:txBody>
        </p:sp>
        <p:cxnSp>
          <p:nvCxnSpPr>
            <p:cNvPr id="23" name="直線コネクタ 22"/>
            <p:cNvCxnSpPr>
              <a:endCxn id="16" idx="1"/>
            </p:cNvCxnSpPr>
            <p:nvPr/>
          </p:nvCxnSpPr>
          <p:spPr bwMode="auto">
            <a:xfrm>
              <a:off x="6553200" y="4645967"/>
              <a:ext cx="762000" cy="1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3741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kumimoji="1" lang="en-US" altLang="ja-JP" dirty="0" smtClean="0"/>
              <a:t>This submission showed GCR-BA performance with throughput selection by MD report from all STAs.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The overhead of the MD report is not negligible, therefore the entire performance degrades as compared to the performance without such overhead.</a:t>
            </a:r>
          </a:p>
          <a:p>
            <a:pPr algn="just"/>
            <a:endParaRPr kumimoji="1" lang="en-US" altLang="ja-JP" dirty="0"/>
          </a:p>
          <a:p>
            <a:pPr algn="just"/>
            <a:r>
              <a:rPr kumimoji="1" lang="en-US" altLang="ja-JP" dirty="0" smtClean="0"/>
              <a:t>To improve the performance of GCR BA, an effective mechanism is needed to reduce the overhead in selection of proper STAs.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96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kumimoji="1" lang="en-US" altLang="ja-JP" dirty="0" smtClean="0"/>
              <a:t>Eisuke Sakai, Sony, 11-15-</a:t>
            </a:r>
            <a:r>
              <a:rPr lang="en-US" altLang="ja-JP" dirty="0" smtClean="0"/>
              <a:t>0046-00 </a:t>
            </a:r>
            <a:r>
              <a:rPr lang="en-US" altLang="ja-JP" dirty="0"/>
              <a:t>11aa GCR-BA Performance in </a:t>
            </a:r>
            <a:r>
              <a:rPr lang="en-US" altLang="ja-JP" dirty="0" smtClean="0"/>
              <a:t>OBSS</a:t>
            </a:r>
          </a:p>
          <a:p>
            <a:pPr marL="457200" indent="-457200">
              <a:buFontTx/>
              <a:buAutoNum type="arabicPeriod"/>
            </a:pPr>
            <a:r>
              <a:rPr lang="en-US" altLang="ja-JP" dirty="0"/>
              <a:t>IEEE Std. 802.11-2012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Simone </a:t>
            </a:r>
            <a:r>
              <a:rPr lang="en-US" altLang="ja-JP" dirty="0"/>
              <a:t>Merlin, Qualcomm, </a:t>
            </a:r>
            <a:r>
              <a:rPr lang="en-US" altLang="ja-JP" dirty="0" smtClean="0"/>
              <a:t>11-14-0980-06 </a:t>
            </a:r>
            <a:r>
              <a:rPr lang="en-US" altLang="ja-JP" dirty="0" err="1"/>
              <a:t>TGax</a:t>
            </a:r>
            <a:r>
              <a:rPr lang="en-US" altLang="ja-JP" dirty="0"/>
              <a:t> Simulation Scenarios</a:t>
            </a:r>
          </a:p>
          <a:p>
            <a:pPr marL="457200" indent="-457200">
              <a:buAutoNum type="arabicPeriod"/>
            </a:pPr>
            <a:r>
              <a:rPr lang="en-US" altLang="ja-JP" dirty="0" smtClean="0"/>
              <a:t>IEEE Std. 802.11aa</a:t>
            </a:r>
          </a:p>
          <a:p>
            <a:pPr marL="457200" indent="-457200">
              <a:buAutoNum type="arabicPeriod"/>
            </a:pPr>
            <a:endParaRPr lang="en-US" altLang="ja-JP" dirty="0"/>
          </a:p>
          <a:p>
            <a:pPr marL="457200" indent="-457200">
              <a:buAutoNum type="arabicPeriod"/>
            </a:pP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Yusuke Tanaka,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1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26166</TotalTime>
  <Words>1140</Words>
  <Application>Microsoft Office PowerPoint</Application>
  <PresentationFormat>画面に合わせる (4:3)</PresentationFormat>
  <Paragraphs>191</Paragraphs>
  <Slides>13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GCR-BA Performance with Measurement Report in OBSS</vt:lpstr>
      <vt:lpstr>Abstract</vt:lpstr>
      <vt:lpstr>Recap [1]</vt:lpstr>
      <vt:lpstr>Determination of BAR Destination by an existing method</vt:lpstr>
      <vt:lpstr>Frequency of Reporting</vt:lpstr>
      <vt:lpstr>Simulation Conditions</vt:lpstr>
      <vt:lpstr>Simulation Results in SS3 (PLR)</vt:lpstr>
      <vt:lpstr>Conclusions</vt:lpstr>
      <vt:lpstr>References</vt:lpstr>
      <vt:lpstr>Backup</vt:lpstr>
      <vt:lpstr>Simulation Setup details</vt:lpstr>
      <vt:lpstr>Prob. of PLCP Success</vt:lpstr>
      <vt:lpstr>Target PLR on Wireless System for Multicast = 2E -2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342</cp:revision>
  <cp:lastPrinted>1998-02-10T13:28:06Z</cp:lastPrinted>
  <dcterms:created xsi:type="dcterms:W3CDTF">2014-01-02T14:03:14Z</dcterms:created>
  <dcterms:modified xsi:type="dcterms:W3CDTF">2015-03-10T08:46:04Z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