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87" r:id="rId3"/>
    <p:sldId id="343" r:id="rId4"/>
    <p:sldId id="1101" r:id="rId5"/>
    <p:sldId id="1381" r:id="rId6"/>
    <p:sldId id="1460" r:id="rId7"/>
    <p:sldId id="1511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50" autoAdjust="0"/>
    <p:restoredTop sz="94660" autoAdjust="0"/>
  </p:normalViewPr>
  <p:slideViewPr>
    <p:cSldViewPr>
      <p:cViewPr varScale="1">
        <p:scale>
          <a:sx n="71" d="100"/>
          <a:sy n="71" d="100"/>
        </p:scale>
        <p:origin x="-1548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>
      <p:cViewPr>
        <p:scale>
          <a:sx n="100" d="100"/>
          <a:sy n="100" d="100"/>
        </p:scale>
        <p:origin x="-178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802.11-15/0245r1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802.11-15/0245r1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2015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782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782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6E5F14E-E8B5-42D6-BD84-01B97E465C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latin typeface="Arial" pitchFamily="34" charset="0"/>
              </a:rPr>
              <a:t>doc</a:t>
            </a:r>
            <a:r>
              <a:rPr lang="en-US" sz="1600" b="1" dirty="0" smtClean="0">
                <a:latin typeface="Arial" pitchFamily="34" charset="0"/>
              </a:rPr>
              <a:t>.: IEEE 802.11-15/0315r0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 2015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Slides for IEEE 802 EC opening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</a:rPr>
              <a:t>9 March </a:t>
            </a: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</a:rPr>
              <a:t>2015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585389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Andrew Myles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Cisco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+61 2 84461010</a:t>
                      </a:r>
                      <a:endParaRPr lang="en-AU" sz="120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+61 418 656587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667000"/>
            <a:ext cx="2514600" cy="3429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Select recording secretary </a:t>
            </a:r>
            <a:r>
              <a:rPr lang="en-US" sz="1600" dirty="0">
                <a:solidFill>
                  <a:srgbClr val="FF0000"/>
                </a:solidFill>
                <a:latin typeface="+mj-lt"/>
              </a:rPr>
              <a:t>&lt;- important!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Conduct </a:t>
            </a:r>
            <a:r>
              <a:rPr lang="en-US" sz="1600" dirty="0">
                <a:latin typeface="+mj-lt"/>
              </a:rPr>
              <a:t>meeting according to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Recess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dirty="0" smtClean="0"/>
              <a:t>The IEEE 802 JTC1 SC has two slots at the </a:t>
            </a:r>
            <a:r>
              <a:rPr lang="en-US" dirty="0" smtClean="0"/>
              <a:t>Berlin </a:t>
            </a:r>
            <a:r>
              <a:rPr lang="en-US" dirty="0" smtClean="0"/>
              <a:t>plenary meeting, but may only need one slot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752600"/>
            <a:ext cx="25146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</a:rPr>
              <a:t>Tuesday</a:t>
            </a: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10 Mar 2015, </a:t>
            </a:r>
            <a:r>
              <a:rPr lang="en-US" sz="1600" b="1" dirty="0">
                <a:latin typeface="+mj-lt"/>
              </a:rPr>
              <a:t>PM1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019800" y="2667000"/>
            <a:ext cx="2514600" cy="3429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Select recording secretary </a:t>
            </a:r>
            <a:r>
              <a:rPr lang="en-US" sz="1600" dirty="0">
                <a:solidFill>
                  <a:srgbClr val="FF0000"/>
                </a:solidFill>
                <a:latin typeface="+mj-lt"/>
              </a:rPr>
              <a:t>&lt;- important!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Conduct </a:t>
            </a:r>
            <a:r>
              <a:rPr lang="en-US" sz="1600" dirty="0">
                <a:latin typeface="+mj-lt"/>
              </a:rPr>
              <a:t>meeting according to </a:t>
            </a:r>
            <a:r>
              <a:rPr lang="en-US" sz="1600" dirty="0" smtClean="0">
                <a:latin typeface="+mj-lt"/>
              </a:rPr>
              <a:t>agenda</a:t>
            </a:r>
            <a:endParaRPr lang="en-US" sz="1600" dirty="0">
              <a:latin typeface="+mj-lt"/>
            </a:endParaRP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 smtClean="0">
                <a:latin typeface="+mj-lt"/>
              </a:rPr>
              <a:t>Adjourn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019800" y="1752600"/>
            <a:ext cx="25146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+mj-lt"/>
              </a:rPr>
              <a:t>Thursday</a:t>
            </a:r>
            <a:endParaRPr lang="en-US" sz="1600" b="1" dirty="0">
              <a:latin typeface="+mj-lt"/>
            </a:endParaRP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12 Mar 2015, </a:t>
            </a:r>
            <a:r>
              <a:rPr lang="en-US" sz="1600" b="1" dirty="0">
                <a:latin typeface="+mj-lt"/>
              </a:rPr>
              <a:t>PM1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</a:t>
            </a:r>
            <a:r>
              <a:rPr lang="en-US" dirty="0" smtClean="0"/>
              <a:t>802 JTC1 SC has a high level list of agenda items to be </a:t>
            </a:r>
            <a:r>
              <a:rPr lang="en-US" dirty="0" smtClean="0"/>
              <a:t>considered in Berlin</a:t>
            </a:r>
            <a:endParaRPr lang="en-AU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Abstract of main agenda items</a:t>
            </a:r>
            <a:endParaRPr lang="en-AU" dirty="0" smtClean="0"/>
          </a:p>
          <a:p>
            <a:pPr lvl="1"/>
            <a:r>
              <a:rPr lang="en-AU" dirty="0" smtClean="0"/>
              <a:t>Review </a:t>
            </a:r>
            <a:r>
              <a:rPr lang="en-AU" dirty="0" smtClean="0"/>
              <a:t>status of SC6 interactions</a:t>
            </a:r>
          </a:p>
          <a:p>
            <a:pPr lvl="2"/>
            <a:r>
              <a:rPr lang="en-AU" dirty="0" smtClean="0"/>
              <a:t>Review liaisons of drafts to SC6</a:t>
            </a:r>
          </a:p>
          <a:p>
            <a:pPr lvl="2"/>
            <a:r>
              <a:rPr lang="en-AU" dirty="0" smtClean="0"/>
              <a:t>Review notifications of projects to SC6</a:t>
            </a:r>
          </a:p>
          <a:p>
            <a:pPr lvl="2"/>
            <a:r>
              <a:rPr lang="en-AU" dirty="0" smtClean="0"/>
              <a:t>Review status of FDIS ballots</a:t>
            </a:r>
          </a:p>
          <a:p>
            <a:pPr lvl="2"/>
            <a:r>
              <a:rPr lang="en-AU" dirty="0" smtClean="0"/>
              <a:t>Discuss issues between </a:t>
            </a:r>
            <a:r>
              <a:rPr lang="en-AU" dirty="0"/>
              <a:t>IEEE and ISO </a:t>
            </a:r>
            <a:r>
              <a:rPr lang="en-AU" dirty="0" smtClean="0"/>
              <a:t>style </a:t>
            </a:r>
            <a:r>
              <a:rPr lang="en-AU" dirty="0" smtClean="0"/>
              <a:t>guides</a:t>
            </a:r>
          </a:p>
          <a:p>
            <a:pPr lvl="2"/>
            <a:r>
              <a:rPr lang="en-AU" dirty="0" smtClean="0"/>
              <a:t>Review openness of 802.15 BRC process</a:t>
            </a:r>
          </a:p>
          <a:p>
            <a:pPr lvl="1"/>
            <a:r>
              <a:rPr lang="en-AU" dirty="0"/>
              <a:t>Discuss various matters relating to Belgium SC6  meeting </a:t>
            </a:r>
          </a:p>
          <a:p>
            <a:pPr lvl="2"/>
            <a:r>
              <a:rPr lang="en-AU" dirty="0" smtClean="0"/>
              <a:t>Authorise </a:t>
            </a:r>
            <a:r>
              <a:rPr lang="en-AU" dirty="0"/>
              <a:t>and empower </a:t>
            </a:r>
            <a:r>
              <a:rPr lang="en-AU" dirty="0" err="1"/>
              <a:t>HoD</a:t>
            </a:r>
            <a:endParaRPr lang="en-AU" dirty="0"/>
          </a:p>
          <a:p>
            <a:pPr lvl="2"/>
            <a:r>
              <a:rPr lang="en-AU" dirty="0"/>
              <a:t>Review  status of </a:t>
            </a:r>
            <a:r>
              <a:rPr lang="en-AU" dirty="0" smtClean="0"/>
              <a:t>proposals </a:t>
            </a:r>
            <a:r>
              <a:rPr lang="en-AU" dirty="0"/>
              <a:t>in </a:t>
            </a:r>
            <a:r>
              <a:rPr lang="en-AU" dirty="0" smtClean="0"/>
              <a:t>SC6/WG7</a:t>
            </a:r>
            <a:endParaRPr lang="en-AU" dirty="0"/>
          </a:p>
          <a:p>
            <a:pPr lvl="2"/>
            <a:r>
              <a:rPr lang="en-AU" dirty="0" smtClean="0"/>
              <a:t>Review  </a:t>
            </a:r>
            <a:r>
              <a:rPr lang="en-AU" dirty="0"/>
              <a:t>agenda  in SC6/WG1</a:t>
            </a:r>
          </a:p>
          <a:p>
            <a:pPr lvl="2"/>
            <a:r>
              <a:rPr lang="en-AU" dirty="0" smtClean="0"/>
              <a:t>Discuss  SC6/WG10 </a:t>
            </a:r>
            <a:r>
              <a:rPr lang="en-AU" dirty="0"/>
              <a:t>NWIP related to </a:t>
            </a:r>
            <a:r>
              <a:rPr lang="en-AU" dirty="0" err="1"/>
              <a:t>IoT</a:t>
            </a:r>
            <a:r>
              <a:rPr lang="en-AU" dirty="0"/>
              <a:t> registration</a:t>
            </a:r>
          </a:p>
          <a:p>
            <a:pPr lvl="1"/>
            <a:r>
              <a:rPr lang="en-AU" dirty="0"/>
              <a:t>Discuss PSDO agreement review</a:t>
            </a:r>
          </a:p>
          <a:p>
            <a:pPr lvl="1"/>
            <a:endParaRPr lang="en-AU" dirty="0" smtClean="0"/>
          </a:p>
          <a:p>
            <a:pPr lvl="2"/>
            <a:endParaRPr lang="en-AU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120F2B-73AB-4F0E-8BCB-E97D8340144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has pushed ten standards completely through the PSDO ratification process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6196335"/>
              </p:ext>
            </p:extLst>
          </p:nvPr>
        </p:nvGraphicFramePr>
        <p:xfrm>
          <a:off x="152399" y="1600200"/>
          <a:ext cx="8839200" cy="41751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2446564"/>
                <a:gridCol w="2446564"/>
                <a:gridCol w="2446564"/>
              </a:tblGrid>
              <a:tr h="561571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60 day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 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802.11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(2012)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 2012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Liaised in Nov 2013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(2013)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(21 Oct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Liaised in Jan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802.1AE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2013)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(21 Oct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Liaised in Jan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802.1AB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(18 Dec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Liaised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in May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802.1AR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(18 Dec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Liaised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in May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(18 Dec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Liaised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in May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802.3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(2013)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(16 Feb 2014)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Not required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802.11aa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2013)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(28 Jan 2014)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Liaised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in July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802.11ad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2013)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(28 Jan 2014)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Liaised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in July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802.11ae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(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2013)</a:t>
                      </a:r>
                      <a:endParaRPr lang="en-AU" sz="16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(28 Jan 2014)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Liaised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in July 2014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92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has ten standards in the pipeline for ratification under the PSDO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1939779"/>
              </p:ext>
            </p:extLst>
          </p:nvPr>
        </p:nvGraphicFramePr>
        <p:xfrm>
          <a:off x="152399" y="1600200"/>
          <a:ext cx="8839200" cy="41751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2446564"/>
                <a:gridCol w="2446564"/>
                <a:gridCol w="2446564"/>
              </a:tblGrid>
              <a:tr h="561571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60 day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 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</a:t>
                      </a:r>
                      <a:endParaRPr lang="en-AU" sz="1600" dirty="0"/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Passed</a:t>
                      </a:r>
                      <a:r>
                        <a:rPr lang="en-AU" sz="1600" b="1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(Sep 2014)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Closes 11 July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 2015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Sent in Nov 2014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Passed</a:t>
                      </a:r>
                      <a:r>
                        <a:rPr lang="en-AU" sz="1600" b="1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(Sep 2014)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 11 July</a:t>
                      </a:r>
                      <a:r>
                        <a:rPr lang="en-AU" sz="1600" b="1" kern="1200" baseline="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 2015</a:t>
                      </a:r>
                      <a:endParaRPr lang="en-AU" sz="1600" b="1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Sent in Nov 2014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+mj-lt"/>
                          <a:cs typeface="Arial" panose="020B0604020202020204" pitchFamily="34" charset="0"/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+mj-lt"/>
                          <a:cs typeface="Arial" panose="020B0604020202020204" pitchFamily="34" charset="0"/>
                        </a:rPr>
                        <a:t> (Jan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 </a:t>
                      </a:r>
                      <a:r>
                        <a:rPr lang="en-AU" sz="1600" b="1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 Feb 2015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Consider in Berlin</a:t>
                      </a:r>
                      <a:endParaRPr lang="en-AU" sz="1600" b="1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+mj-lt"/>
                          <a:cs typeface="Arial" panose="020B0604020202020204" pitchFamily="34" charset="0"/>
                        </a:rPr>
                        <a:t>Passed (Jan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 </a:t>
                      </a:r>
                      <a:r>
                        <a:rPr lang="en-AU" sz="1600" b="1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 Feb 2015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baseline="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Consider in Berlin</a:t>
                      </a:r>
                      <a:endParaRPr lang="en-AU" sz="1600" b="1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Closes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 19 March 2015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Closes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 13 March 2015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Passed (Oct 2014)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Waiting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 for start</a:t>
                      </a:r>
                      <a:endParaRPr lang="en-AU" sz="1600" b="1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Sent in Feb 2015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+mj-lt"/>
                          <a:cs typeface="Arial" panose="020B0604020202020204" pitchFamily="34" charset="0"/>
                        </a:rPr>
                        <a:t>Passed (Oct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 19 June 2015</a:t>
                      </a:r>
                      <a:endParaRPr lang="en-AU" sz="1600" b="1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Sent in Nov 2014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+mj-lt"/>
                          <a:cs typeface="Arial" panose="020B0604020202020204" pitchFamily="34" charset="0"/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+mj-lt"/>
                          <a:cs typeface="Arial" panose="020B0604020202020204" pitchFamily="34" charset="0"/>
                        </a:rPr>
                        <a:t> (May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 (Feb 2015)</a:t>
                      </a:r>
                    </a:p>
                  </a:txBody>
                  <a:tcPr marL="115147" marR="115147"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  <a:r>
                        <a:rPr lang="en-AU" sz="1600" b="1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required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802.22a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 for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 802.22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1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agreed in Nov 2014 on a process for developing &amp; approving PSDO comment resolutions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 smtClean="0"/>
              <a:t>In the beginning …</a:t>
            </a:r>
          </a:p>
          <a:p>
            <a:pPr lvl="1"/>
            <a:r>
              <a:rPr lang="en-AU" dirty="0" smtClean="0"/>
              <a:t>All 60 ballot and FDIS ballot comment responses were developed and approved by the IEEE 802 JTC1 SC and then the IEEE 802 EC</a:t>
            </a:r>
          </a:p>
          <a:p>
            <a:r>
              <a:rPr lang="en-AU" dirty="0" smtClean="0"/>
              <a:t>Now that we have matured …</a:t>
            </a:r>
          </a:p>
          <a:p>
            <a:pPr lvl="1"/>
            <a:r>
              <a:rPr lang="en-AU" dirty="0" smtClean="0"/>
              <a:t>Most WGs are processing and approving comment resolutions, and then forwarding the resolutions to IEEE 802 EC directly without involving </a:t>
            </a:r>
            <a:r>
              <a:rPr lang="en-AU" dirty="0"/>
              <a:t>the IEEE 802 JTC1 SC </a:t>
            </a:r>
            <a:endParaRPr lang="en-AU" dirty="0" smtClean="0"/>
          </a:p>
          <a:p>
            <a:pPr lvl="1"/>
            <a:r>
              <a:rPr lang="en-AU" dirty="0" smtClean="0"/>
              <a:t>The IEEE 802 JTC1 SC is continuing to provide advice on non-technical comments, to ensure consistency across WGs</a:t>
            </a:r>
          </a:p>
          <a:p>
            <a:r>
              <a:rPr lang="en-AU" dirty="0" smtClean="0"/>
              <a:t>Going forward …</a:t>
            </a:r>
          </a:p>
          <a:p>
            <a:pPr lvl="1"/>
            <a:r>
              <a:rPr lang="en-AU" dirty="0" smtClean="0"/>
              <a:t>It is planned that we institutionalise the practice above</a:t>
            </a:r>
          </a:p>
          <a:p>
            <a:pPr lvl="1"/>
            <a:r>
              <a:rPr lang="en-AU" dirty="0" smtClean="0"/>
              <a:t>It is expected that the WG Chairs and the IEEE 802 JTC1 SC Chair will keep each other informed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492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There are likely actions for IEEE 802 EC and WG Chairs coming out of this week’s SC meeting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EC</a:t>
            </a:r>
          </a:p>
          <a:p>
            <a:pPr lvl="1"/>
            <a:r>
              <a:rPr lang="en-AU" dirty="0" smtClean="0"/>
              <a:t>Friday: Appoint and empower IEEE 802 </a:t>
            </a:r>
            <a:r>
              <a:rPr lang="en-AU" dirty="0" err="1" smtClean="0"/>
              <a:t>HoD</a:t>
            </a:r>
            <a:r>
              <a:rPr lang="en-AU" dirty="0" smtClean="0"/>
              <a:t> to SC6 meeting in Belgium</a:t>
            </a:r>
          </a:p>
          <a:p>
            <a:pPr lvl="1" eaLnBrk="1" fontAlgn="t" hangingPunct="1"/>
            <a:r>
              <a:rPr lang="en-AU" dirty="0" smtClean="0"/>
              <a:t>Friday: Approve comment resolutions for 802.1AEbw and </a:t>
            </a:r>
            <a:r>
              <a:rPr lang="en-AU" b="0" dirty="0" smtClean="0"/>
              <a:t>802.1AEbn</a:t>
            </a:r>
          </a:p>
          <a:p>
            <a:pPr lvl="1" eaLnBrk="1" fontAlgn="t" hangingPunct="1"/>
            <a:r>
              <a:rPr lang="en-AU" dirty="0" smtClean="0"/>
              <a:t>…</a:t>
            </a:r>
          </a:p>
          <a:p>
            <a:r>
              <a:rPr lang="en-AU" dirty="0" smtClean="0"/>
              <a:t>IEEE 802 WG Chairs</a:t>
            </a:r>
          </a:p>
          <a:p>
            <a:pPr lvl="1"/>
            <a:r>
              <a:rPr lang="en-AU" dirty="0" smtClean="0"/>
              <a:t>&lt; 1 April: Update and submit WG status reports for SC6 meeting</a:t>
            </a:r>
          </a:p>
          <a:p>
            <a:pPr lvl="1"/>
            <a:r>
              <a:rPr lang="en-AU" dirty="0" smtClean="0"/>
              <a:t>…</a:t>
            </a:r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267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753</Words>
  <Application>Microsoft Office PowerPoint</Application>
  <PresentationFormat>On-screen Show (4:3)</PresentationFormat>
  <Paragraphs>172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802-11-Submission</vt:lpstr>
      <vt:lpstr>IEEE 802 JTC1 Standing Committee Slides for IEEE 802 EC opening</vt:lpstr>
      <vt:lpstr>The IEEE 802 JTC1 SC has two slots at the Berlin plenary meeting, but may only need one slot</vt:lpstr>
      <vt:lpstr>IEEE 802 JTC1 SC has a high level list of agenda items to be considered in Berlin</vt:lpstr>
      <vt:lpstr>IEEE 802 has pushed ten standards completely through the PSDO ratification process</vt:lpstr>
      <vt:lpstr>IEEE 802 has ten standards in the pipeline for ratification under the PSDO</vt:lpstr>
      <vt:lpstr>The SC agreed in Nov 2014 on a process for developing &amp; approving PSDO comment resolutions</vt:lpstr>
      <vt:lpstr>There are likely actions for IEEE 802 EC and WG Chairs coming out of this week’s SC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2015-03-05T23:13:11Z</dcterms:modified>
</cp:coreProperties>
</file>