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8" r:id="rId2"/>
    <p:sldMasterId id="2147483681" r:id="rId3"/>
    <p:sldMasterId id="2147483701" r:id="rId4"/>
  </p:sldMasterIdLst>
  <p:notesMasterIdLst>
    <p:notesMasterId r:id="rId17"/>
  </p:notesMasterIdLst>
  <p:handoutMasterIdLst>
    <p:handoutMasterId r:id="rId18"/>
  </p:handoutMasterIdLst>
  <p:sldIdLst>
    <p:sldId id="269" r:id="rId5"/>
    <p:sldId id="270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81" r:id="rId14"/>
    <p:sldId id="279" r:id="rId15"/>
    <p:sldId id="280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6" autoAdjust="0"/>
    <p:restoredTop sz="94660"/>
  </p:normalViewPr>
  <p:slideViewPr>
    <p:cSldViewPr>
      <p:cViewPr varScale="1">
        <p:scale>
          <a:sx n="63" d="100"/>
          <a:sy n="63" d="100"/>
        </p:scale>
        <p:origin x="-1188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3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January,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Chuck Lukaszewski, Aruba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January,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Chuck Lukaszewski,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802.11-14/1416r0 Observed Protocol Violations Caused by DSC with Roaming STAs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Chuck Lukaszewski,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20757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8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5" name="Picture 14" descr="logo.jpg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100000"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8281988" y="6659563"/>
            <a:ext cx="6000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990258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xmlns="" val="19167930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xmlns="" val="16512032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xmlns="" val="3228433452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D8BAAA59-19F1-1440-B974-E0DC7495DCEB}" type="datetimeFigureOut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3/9/2015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10C91197-2CED-814E-A0F5-84C3B4C884E4}" type="slidenum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0840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80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98019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3166" y="0"/>
            <a:ext cx="9140834" cy="20337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2" name="Picture 11" descr="Aruba¨_Networks_newLogo-[C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 bwMode="auto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68162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ltGray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ltGray"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9" name="Picture 18" descr="Aruba¨_Networks_newLogo-[C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 bwMode="ltGray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40603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ransition Slide - New Swoosh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 l="-105"/>
          <a:stretch/>
        </p:blipFill>
        <p:spPr>
          <a:xfrm>
            <a:off x="-3581" y="0"/>
            <a:ext cx="914758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  <a:prstGeom prst="rect">
            <a:avLst/>
          </a:prstGeo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xmlns="" val="31506585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80767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54145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9548189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6733170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54795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99820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0332943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xmlns="" val="3564052325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 userDrawn="1"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/>
                <a:ea typeface="ＭＳ Ｐゴシック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/>
              <a:ea typeface="ＭＳ Ｐゴシック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12939" y="5958648"/>
            <a:ext cx="621846" cy="65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2347524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xmlns="" val="28833127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xmlns="" val="14429745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xmlns="" val="3928539946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67277950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+mn-cs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eaLnBrk="0" hangingPunct="0">
              <a:defRPr/>
            </a:pP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eaLnBrk="0" hangingPunct="0"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ea typeface="ＭＳ Ｐゴシック" charset="-128"/>
                <a:cs typeface="Arial" charset="0"/>
              </a:rPr>
              <a:pPr eaLnBrk="0" hangingPunct="0"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3012D06-F38B-4356-A24A-00D85CA6255C}" type="slidenum">
              <a:rPr lang="en-US" sz="100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pPr algn="ctr"/>
              <a:t>‹#›</a:t>
            </a:fld>
            <a:endParaRPr lang="en-US" sz="1000" dirty="0">
              <a:solidFill>
                <a:srgbClr val="808080"/>
              </a:solidFill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88274964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xmlns="" val="3668873803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4" y="333375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March,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0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1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1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5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802.11-15/0314r2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722" r:id="rId8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xmlns="" val="275795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7079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5" r:id="rId3"/>
    <p:sldLayoutId id="2147483686" r:id="rId4"/>
    <p:sldLayoutId id="2147483687" r:id="rId5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xmlns="" val="272594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143000"/>
            <a:ext cx="8534400" cy="1065213"/>
          </a:xfrm>
        </p:spPr>
        <p:txBody>
          <a:bodyPr/>
          <a:lstStyle/>
          <a:p>
            <a:r>
              <a:rPr lang="en-US" dirty="0" smtClean="0"/>
              <a:t>Sleep States in IEEE 802.11ax Simulation Scenarios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66058" y="2514601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>
                <a:solidFill>
                  <a:schemeClr val="tx1"/>
                </a:solidFill>
              </a:rPr>
              <a:t>Date:</a:t>
            </a:r>
            <a:r>
              <a:rPr lang="en-GB" sz="2000" b="0" kern="0" dirty="0" smtClean="0">
                <a:solidFill>
                  <a:schemeClr val="tx1"/>
                </a:solidFill>
              </a:rPr>
              <a:t> 2015-03-09</a:t>
            </a:r>
            <a:endParaRPr lang="en-GB" sz="2000" b="0" kern="0" dirty="0">
              <a:solidFill>
                <a:schemeClr val="tx1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3400" y="30919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8134304"/>
              </p:ext>
            </p:extLst>
          </p:nvPr>
        </p:nvGraphicFramePr>
        <p:xfrm>
          <a:off x="609600" y="3581400"/>
          <a:ext cx="8051800" cy="3886200"/>
        </p:xfrm>
        <a:graphic>
          <a:graphicData uri="http://schemas.openxmlformats.org/presentationml/2006/ole">
            <p:oleObj spid="_x0000_s6260" name="Document" r:id="rId4" imgW="8648347" imgH="4175693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70819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[1] IEEE 11-14/0980r6: </a:t>
            </a:r>
            <a:r>
              <a:rPr lang="en-GB" dirty="0" err="1" smtClean="0"/>
              <a:t>TGax</a:t>
            </a:r>
            <a:r>
              <a:rPr lang="en-GB" dirty="0" smtClean="0"/>
              <a:t> Simulation Scenarios</a:t>
            </a:r>
          </a:p>
          <a:p>
            <a:pPr marL="0" indent="0"/>
            <a:r>
              <a:rPr lang="en-GB" dirty="0" smtClean="0"/>
              <a:t>[2] </a:t>
            </a:r>
            <a:r>
              <a:rPr lang="en-GB" dirty="0"/>
              <a:t>IEEE 11-14/1444r2: Energy Efficiency Evaluation and Simulation Model</a:t>
            </a:r>
          </a:p>
          <a:p>
            <a:pPr marL="0" indent="0"/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53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0813" cy="4113213"/>
          </a:xfrm>
        </p:spPr>
        <p:txBody>
          <a:bodyPr/>
          <a:lstStyle/>
          <a:p>
            <a:r>
              <a:rPr lang="en-US" dirty="0" smtClean="0"/>
              <a:t>    </a:t>
            </a:r>
            <a:r>
              <a:rPr lang="en-US" dirty="0" smtClean="0"/>
              <a:t>Which option do you prefer to add to the Simulation Scenarios document?</a:t>
            </a:r>
            <a:endParaRPr lang="en-US" dirty="0" smtClean="0"/>
          </a:p>
          <a:p>
            <a:r>
              <a:rPr lang="en-US" dirty="0" smtClean="0"/>
              <a:t>	Option 1: 2 sleep states (shallow and deep sleep</a:t>
            </a:r>
            <a:r>
              <a:rPr lang="en-US" dirty="0" smtClean="0"/>
              <a:t>)</a:t>
            </a:r>
          </a:p>
          <a:p>
            <a:r>
              <a:rPr lang="en-US" dirty="0" smtClean="0"/>
              <a:t>Y : 39</a:t>
            </a:r>
          </a:p>
          <a:p>
            <a:endParaRPr lang="en-US" dirty="0" smtClean="0"/>
          </a:p>
          <a:p>
            <a:r>
              <a:rPr lang="en-US" dirty="0" smtClean="0"/>
              <a:t>	Option 2: 3 sleep states (micro, shallow, and deep)</a:t>
            </a:r>
            <a:endParaRPr lang="en-US" dirty="0"/>
          </a:p>
          <a:p>
            <a:r>
              <a:rPr lang="en-US" dirty="0" smtClean="0"/>
              <a:t>Y: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0617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7" y="1828800"/>
            <a:ext cx="8151813" cy="4113213"/>
          </a:xfrm>
        </p:spPr>
        <p:txBody>
          <a:bodyPr/>
          <a:lstStyle/>
          <a:p>
            <a:r>
              <a:rPr lang="en-US" dirty="0" smtClean="0"/>
              <a:t>    Do </a:t>
            </a:r>
            <a:r>
              <a:rPr lang="en-US" dirty="0"/>
              <a:t>you agree to include the table </a:t>
            </a:r>
            <a:r>
              <a:rPr lang="en-US" dirty="0" smtClean="0"/>
              <a:t>under </a:t>
            </a:r>
            <a:r>
              <a:rPr lang="en-GB" u="sng" dirty="0"/>
              <a:t>Common Power Model Parameters for all simulation Scenarios </a:t>
            </a:r>
            <a:r>
              <a:rPr lang="en-GB" dirty="0"/>
              <a:t> </a:t>
            </a:r>
            <a:r>
              <a:rPr lang="en-US" dirty="0"/>
              <a:t>in the Simulation Scenarios </a:t>
            </a:r>
            <a:r>
              <a:rPr lang="en-US" dirty="0" smtClean="0"/>
              <a:t>document?  </a:t>
            </a:r>
            <a:endParaRPr lang="en-US" dirty="0" smtClean="0"/>
          </a:p>
          <a:p>
            <a:r>
              <a:rPr lang="en-US" dirty="0" smtClean="0"/>
              <a:t>Y: 33	No:0	A: 41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1282170"/>
              </p:ext>
            </p:extLst>
          </p:nvPr>
        </p:nvGraphicFramePr>
        <p:xfrm>
          <a:off x="1752600" y="3352800"/>
          <a:ext cx="6096000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Sleep State </a:t>
                      </a:r>
                      <a:r>
                        <a:rPr lang="en-US" sz="1600" dirty="0" smtClean="0"/>
                        <a:t>Current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smtClean="0"/>
                        <a:t>and Latency Values</a:t>
                      </a:r>
                      <a:endParaRPr lang="en-US" sz="1600" dirty="0" smtClean="0"/>
                    </a:p>
                    <a:p>
                      <a:pPr algn="ctr"/>
                      <a:endParaRPr lang="en-US" sz="1600" dirty="0"/>
                    </a:p>
                  </a:txBody>
                  <a:tcPr marT="18288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Sleep State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Current </a:t>
                      </a:r>
                      <a:r>
                        <a:rPr lang="en-US" sz="1600" b="1" dirty="0" smtClean="0"/>
                        <a:t>Consumption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Latency from</a:t>
                      </a:r>
                      <a:r>
                        <a:rPr lang="en-US" sz="1600" b="1" baseline="0" dirty="0" smtClean="0"/>
                        <a:t> sleep mode to active state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600" b="0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b="0" strike="sngStrik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Shallow Sleep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0.9mA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500us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Deep Sleep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0.003mA </a:t>
                      </a:r>
                      <a:r>
                        <a:rPr lang="en-US" sz="1600" b="0" dirty="0" smtClean="0"/>
                        <a:t>[2]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3ms</a:t>
                      </a:r>
                      <a:endParaRPr lang="en-US" sz="16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3073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 of this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Motivation for </a:t>
            </a:r>
            <a:r>
              <a:rPr lang="en-US" dirty="0" smtClean="0"/>
              <a:t>sleep states definition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Need for refinement of </a:t>
            </a:r>
            <a:r>
              <a:rPr lang="en-US" dirty="0" smtClean="0"/>
              <a:t>current sleep </a:t>
            </a:r>
            <a:r>
              <a:rPr lang="en-US" dirty="0"/>
              <a:t>state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Sleep </a:t>
            </a:r>
            <a:r>
              <a:rPr lang="en-US" dirty="0"/>
              <a:t>state</a:t>
            </a:r>
            <a:r>
              <a:rPr lang="en-US" dirty="0" smtClean="0"/>
              <a:t> </a:t>
            </a:r>
            <a:r>
              <a:rPr lang="en-US" dirty="0"/>
              <a:t>classification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Various sleep state</a:t>
            </a:r>
            <a:r>
              <a:rPr lang="en-US" dirty="0" smtClean="0"/>
              <a:t> </a:t>
            </a:r>
            <a:r>
              <a:rPr lang="en-US" dirty="0"/>
              <a:t>illustrations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Comparison of power and latency requirements for sleep </a:t>
            </a:r>
            <a:r>
              <a:rPr lang="en-US" dirty="0" smtClean="0"/>
              <a:t>states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7597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of 802.11ax Densification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76242" y="3573774"/>
            <a:ext cx="567507" cy="5675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08227" y="2196945"/>
            <a:ext cx="567507" cy="56750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95351" y="3895130"/>
            <a:ext cx="567507" cy="56750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4453" y="3140968"/>
            <a:ext cx="567507" cy="56750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38057" y="2996952"/>
            <a:ext cx="705751" cy="64568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32040" y="2590938"/>
            <a:ext cx="601195" cy="55003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07904" y="4054023"/>
            <a:ext cx="593065" cy="54259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971149" y="2170782"/>
            <a:ext cx="680037" cy="622162"/>
          </a:xfrm>
          <a:prstGeom prst="rect">
            <a:avLst/>
          </a:prstGeom>
        </p:spPr>
      </p:pic>
      <p:sp>
        <p:nvSpPr>
          <p:cNvPr id="18" name="Oval 17"/>
          <p:cNvSpPr/>
          <p:nvPr/>
        </p:nvSpPr>
        <p:spPr bwMode="auto">
          <a:xfrm>
            <a:off x="2123728" y="1556792"/>
            <a:ext cx="2520280" cy="23042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3707904" y="1988840"/>
            <a:ext cx="2520280" cy="23042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1619672" y="2204864"/>
            <a:ext cx="2520280" cy="23042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810878" y="2708920"/>
            <a:ext cx="2520280" cy="23042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092121" y="1605751"/>
            <a:ext cx="583493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  <a:latin typeface="+mn-lt"/>
              </a:rPr>
              <a:t>BSS 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18556" y="2063482"/>
            <a:ext cx="583493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  <a:latin typeface="+mn-lt"/>
              </a:rPr>
              <a:t>BSS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07855" y="4001096"/>
            <a:ext cx="583493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  <a:latin typeface="+mn-lt"/>
              </a:rPr>
              <a:t>BSS 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877268" y="4750557"/>
            <a:ext cx="583493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  <a:latin typeface="+mn-lt"/>
              </a:rPr>
              <a:t>BSS 4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 flipH="1" flipV="1">
            <a:off x="2482383" y="3140968"/>
            <a:ext cx="517454" cy="838062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990033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4499992" y="2276872"/>
            <a:ext cx="676916" cy="432048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>
            <a:off x="4300970" y="3827184"/>
            <a:ext cx="267855" cy="385347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990033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3155355" y="3380742"/>
            <a:ext cx="552216" cy="538138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00B05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H="1" flipV="1">
            <a:off x="4051936" y="3307921"/>
            <a:ext cx="602739" cy="325228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00B05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1" name="Straight Arrow Connector 30"/>
          <p:cNvCxnSpPr>
            <a:stCxn id="10" idx="1"/>
            <a:endCxn id="12" idx="0"/>
          </p:cNvCxnSpPr>
          <p:nvPr/>
        </p:nvCxnSpPr>
        <p:spPr bwMode="auto">
          <a:xfrm flipH="1">
            <a:off x="3928207" y="2480699"/>
            <a:ext cx="180020" cy="660269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00B050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32" name="Straight Arrow Connector 31"/>
          <p:cNvCxnSpPr/>
          <p:nvPr/>
        </p:nvCxnSpPr>
        <p:spPr bwMode="auto">
          <a:xfrm>
            <a:off x="3659646" y="2240489"/>
            <a:ext cx="123884" cy="964558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3" name="Oval 32"/>
          <p:cNvSpPr/>
          <p:nvPr/>
        </p:nvSpPr>
        <p:spPr bwMode="auto">
          <a:xfrm>
            <a:off x="3311167" y="2865953"/>
            <a:ext cx="1042138" cy="851079"/>
          </a:xfrm>
          <a:prstGeom prst="ellipse">
            <a:avLst/>
          </a:prstGeom>
          <a:noFill/>
          <a:ln w="28575" cap="flat" cmpd="sng" algn="ctr">
            <a:solidFill>
              <a:srgbClr val="FFC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 bwMode="auto">
          <a:xfrm>
            <a:off x="1187624" y="5229200"/>
            <a:ext cx="720080" cy="0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Straight Arrow Connector 34"/>
          <p:cNvCxnSpPr/>
          <p:nvPr/>
        </p:nvCxnSpPr>
        <p:spPr bwMode="auto">
          <a:xfrm>
            <a:off x="1187624" y="5517232"/>
            <a:ext cx="720080" cy="0"/>
          </a:xfrm>
          <a:prstGeom prst="straightConnector1">
            <a:avLst/>
          </a:prstGeom>
          <a:solidFill>
            <a:schemeClr val="bg1"/>
          </a:solidFill>
          <a:ln w="28575" cap="flat" cmpd="sng" algn="ctr">
            <a:solidFill>
              <a:srgbClr val="00B050"/>
            </a:solidFill>
            <a:prstDash val="dash"/>
            <a:round/>
            <a:headEnd type="none" w="sm" len="sm"/>
            <a:tailEnd type="triangle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2231490" y="5085184"/>
            <a:ext cx="1904367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  <a:latin typeface="+mn-lt"/>
              </a:rPr>
              <a:t>Communicating link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241337" y="5384249"/>
            <a:ext cx="1404231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Interfering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 link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863654" y="3176509"/>
            <a:ext cx="1750479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  <a:latin typeface="+mn-lt"/>
              </a:rPr>
              <a:t>OBSS Interference</a:t>
            </a:r>
          </a:p>
        </p:txBody>
      </p:sp>
      <p:cxnSp>
        <p:nvCxnSpPr>
          <p:cNvPr id="39" name="Straight Arrow Connector 38"/>
          <p:cNvCxnSpPr/>
          <p:nvPr/>
        </p:nvCxnSpPr>
        <p:spPr bwMode="auto">
          <a:xfrm flipH="1">
            <a:off x="4283968" y="3307921"/>
            <a:ext cx="2304256" cy="0"/>
          </a:xfrm>
          <a:prstGeom prst="straightConnector1">
            <a:avLst/>
          </a:prstGeom>
          <a:solidFill>
            <a:schemeClr val="bg1"/>
          </a:solidFill>
          <a:ln w="38100" cap="flat" cmpd="sng" algn="ctr">
            <a:solidFill>
              <a:srgbClr val="000099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3221937" y="3076688"/>
            <a:ext cx="448649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 </a:t>
            </a:r>
            <a:r>
              <a:rPr lang="en-US" sz="1400" dirty="0">
                <a:solidFill>
                  <a:schemeClr val="tx1"/>
                </a:solidFill>
              </a:rPr>
              <a:t>1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814256" y="2077812"/>
            <a:ext cx="448649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 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360890" y="3952926"/>
            <a:ext cx="448649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 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739530" y="3466165"/>
            <a:ext cx="448649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STA 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684530" y="2277452"/>
            <a:ext cx="357213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AP </a:t>
            </a:r>
            <a:r>
              <a:rPr lang="en-US" sz="1400" dirty="0">
                <a:solidFill>
                  <a:schemeClr val="tx1"/>
                </a:solidFill>
              </a:rPr>
              <a:t>1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674475" y="2805576"/>
            <a:ext cx="357213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AP 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382753" y="2768330"/>
            <a:ext cx="357213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AP </a:t>
            </a:r>
            <a:r>
              <a:rPr lang="en-US" sz="1400" dirty="0">
                <a:solidFill>
                  <a:schemeClr val="tx1"/>
                </a:solidFill>
              </a:rPr>
              <a:t>3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366492" y="4335361"/>
            <a:ext cx="357213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AP </a:t>
            </a:r>
            <a:r>
              <a:rPr lang="en-US" sz="1400" dirty="0">
                <a:solidFill>
                  <a:schemeClr val="tx1"/>
                </a:solidFill>
              </a:rPr>
              <a:t>4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248033" y="4733735"/>
            <a:ext cx="3091424" cy="830997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+mn-lt"/>
              </a:rPr>
              <a:t>Reception of a BU at STA 1 from</a:t>
            </a:r>
          </a:p>
          <a:p>
            <a:r>
              <a:rPr lang="en-US" sz="1800" dirty="0" smtClean="0">
                <a:solidFill>
                  <a:schemeClr val="tx1"/>
                </a:solidFill>
                <a:latin typeface="+mn-lt"/>
              </a:rPr>
              <a:t>AP 1 </a:t>
            </a:r>
            <a:r>
              <a:rPr lang="en-US" sz="1800" dirty="0" smtClean="0">
                <a:solidFill>
                  <a:schemeClr val="tx1"/>
                </a:solidFill>
              </a:rPr>
              <a:t>interfered by several UL </a:t>
            </a:r>
          </a:p>
          <a:p>
            <a:r>
              <a:rPr lang="en-US" sz="1800" dirty="0">
                <a:solidFill>
                  <a:schemeClr val="tx1"/>
                </a:solidFill>
              </a:rPr>
              <a:t>t</a:t>
            </a:r>
            <a:r>
              <a:rPr lang="en-US" sz="1800" dirty="0" smtClean="0">
                <a:solidFill>
                  <a:schemeClr val="tx1"/>
                </a:solidFill>
              </a:rPr>
              <a:t>raffic from STAs 2, 3, and 4 </a:t>
            </a:r>
            <a:endParaRPr lang="en-US" sz="1800" dirty="0" smtClean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817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for Various Sleep </a:t>
            </a:r>
            <a:r>
              <a:rPr lang="en-US" dirty="0" smtClean="0"/>
              <a:t>States Definition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9" name="Content Placeholder 1"/>
          <p:cNvSpPr>
            <a:spLocks noGrp="1"/>
          </p:cNvSpPr>
          <p:nvPr>
            <p:ph sz="quarter" idx="11"/>
          </p:nvPr>
        </p:nvSpPr>
        <p:spPr>
          <a:xfrm>
            <a:off x="456407" y="1921601"/>
            <a:ext cx="8229600" cy="4536000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dirty="0" smtClean="0"/>
              <a:t>Simulation Scenarios </a:t>
            </a:r>
            <a:r>
              <a:rPr lang="en-US" sz="1600" dirty="0" smtClean="0"/>
              <a:t>document [1] of IEEE 802.11ax specifies the following common power model parameters for all simulation scenarios </a:t>
            </a:r>
          </a:p>
          <a:p>
            <a:pPr marL="457200" lvl="1" indent="0"/>
            <a:r>
              <a:rPr lang="en-GB" altLang="ja-JP" sz="1600" dirty="0"/>
              <a:t>Sleep power state is defined as the state when the STA is in Doze state and receiver is </a:t>
            </a:r>
            <a:r>
              <a:rPr lang="en-GB" altLang="ja-JP" sz="1600" dirty="0" smtClean="0"/>
              <a:t>off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altLang="ja-JP" sz="1600" dirty="0" smtClean="0"/>
              <a:t>Refinement of current </a:t>
            </a:r>
            <a:r>
              <a:rPr lang="en-GB" altLang="ja-JP" sz="1600" dirty="0"/>
              <a:t>s</a:t>
            </a:r>
            <a:r>
              <a:rPr lang="en-GB" altLang="ja-JP" sz="1600" dirty="0" smtClean="0"/>
              <a:t>leep </a:t>
            </a:r>
            <a:r>
              <a:rPr lang="en-US" sz="1600" dirty="0"/>
              <a:t>state</a:t>
            </a:r>
            <a:r>
              <a:rPr lang="en-GB" altLang="ja-JP" sz="1600" dirty="0" smtClean="0"/>
              <a:t> to suit the network condition due to densification and low power operation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ja-JP" sz="1600" dirty="0" smtClean="0">
                <a:solidFill>
                  <a:schemeClr val="tx1"/>
                </a:solidFill>
              </a:rPr>
              <a:t>We propose to define various sleep </a:t>
            </a:r>
            <a:r>
              <a:rPr lang="en-US" altLang="ja-JP" sz="1600" dirty="0" smtClean="0">
                <a:solidFill>
                  <a:schemeClr val="tx1"/>
                </a:solidFill>
              </a:rPr>
              <a:t>state</a:t>
            </a:r>
            <a:r>
              <a:rPr lang="en-GB" altLang="ja-JP" sz="1600" dirty="0" smtClean="0">
                <a:solidFill>
                  <a:schemeClr val="tx1"/>
                </a:solidFill>
              </a:rPr>
              <a:t>s where the receiver is partial or completely turned down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ja-JP" sz="1600" dirty="0" smtClean="0">
                <a:solidFill>
                  <a:schemeClr val="tx1"/>
                </a:solidFill>
              </a:rPr>
              <a:t>We intend to include the proposed sleep states in the Simulation Scenarios document under </a:t>
            </a:r>
            <a:r>
              <a:rPr lang="en-GB" altLang="ja-JP" sz="1600" b="1" u="sng" dirty="0">
                <a:solidFill>
                  <a:schemeClr val="tx1"/>
                </a:solidFill>
              </a:rPr>
              <a:t>Common Power Model Parameters for all simulation Scenarios </a:t>
            </a:r>
            <a:r>
              <a:rPr lang="en-GB" altLang="ja-JP" sz="1600" u="sng" dirty="0" smtClean="0">
                <a:solidFill>
                  <a:schemeClr val="tx1"/>
                </a:solidFill>
              </a:rPr>
              <a:t>[1]</a:t>
            </a:r>
            <a:r>
              <a:rPr lang="en-GB" altLang="ja-JP" sz="1600" b="1" u="sng" dirty="0" smtClean="0">
                <a:solidFill>
                  <a:schemeClr val="tx1"/>
                </a:solidFill>
              </a:rPr>
              <a:t> </a:t>
            </a:r>
            <a:endParaRPr lang="en-US" altLang="ja-JP" sz="1600" b="1" u="sng" dirty="0">
              <a:solidFill>
                <a:schemeClr val="tx1"/>
              </a:solidFill>
            </a:endParaRPr>
          </a:p>
          <a:p>
            <a:pPr marL="274637" lvl="1" indent="0">
              <a:buNone/>
            </a:pPr>
            <a:r>
              <a:rPr lang="en-GB" altLang="ja-JP" sz="1600" dirty="0" smtClean="0">
                <a:solidFill>
                  <a:schemeClr val="tx1"/>
                </a:solidFill>
              </a:rPr>
              <a:t> 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lvl="1"/>
            <a:endParaRPr lang="en-US" sz="16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42260765"/>
              </p:ext>
            </p:extLst>
          </p:nvPr>
        </p:nvGraphicFramePr>
        <p:xfrm>
          <a:off x="2074600" y="2610893"/>
          <a:ext cx="5648584" cy="18291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4292"/>
                <a:gridCol w="2824292"/>
              </a:tblGrid>
              <a:tr h="5403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Power State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400">
                          <a:effectLst/>
                        </a:rPr>
                        <a:t>Average Current Consumption [mA]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[mA]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280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Receive [mA]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Listen [mA]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Sleep [mA]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0.003 </a:t>
                      </a:r>
                      <a:r>
                        <a:rPr lang="en-US" sz="1400" b="0" dirty="0" smtClean="0">
                          <a:effectLst/>
                        </a:rPr>
                        <a:t>[2]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5846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Refinement of </a:t>
            </a:r>
            <a:r>
              <a:rPr lang="en-US" dirty="0" smtClean="0"/>
              <a:t>Current Sleep State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9" name="Content Placeholder 1"/>
          <p:cNvSpPr>
            <a:spLocks noGrp="1"/>
          </p:cNvSpPr>
          <p:nvPr>
            <p:ph sz="quarter" idx="11"/>
          </p:nvPr>
        </p:nvSpPr>
        <p:spPr>
          <a:xfrm>
            <a:off x="609600" y="1828800"/>
            <a:ext cx="8229600" cy="4536000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1" dirty="0" smtClean="0"/>
              <a:t>Wi-Fi devices with various form factors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Multitude of transmit power constraints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Battery size requires different power consumption needs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1" dirty="0" smtClean="0"/>
              <a:t>General categorization of </a:t>
            </a:r>
            <a:r>
              <a:rPr lang="en-US" sz="1800" b="1" dirty="0"/>
              <a:t>s</a:t>
            </a:r>
            <a:r>
              <a:rPr lang="en-US" sz="1800" b="1" dirty="0" smtClean="0"/>
              <a:t>leep state may not be sufficient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Different power management or power save protocols allow distinct short or long sleep times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Constrained on power efficiency due to activation requirements of RF and baseband processors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Leads to trade-off between performance and energy efficient WLANs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1" dirty="0" smtClean="0"/>
              <a:t>Traffic models and latency requirements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Sleep distribution based on disparate traffic models (</a:t>
            </a:r>
            <a:r>
              <a:rPr lang="en-US" sz="1800" dirty="0" err="1" smtClean="0">
                <a:solidFill>
                  <a:schemeClr val="tx1"/>
                </a:solidFill>
              </a:rPr>
              <a:t>bursty</a:t>
            </a:r>
            <a:r>
              <a:rPr lang="en-US" sz="1800" dirty="0" smtClean="0">
                <a:solidFill>
                  <a:schemeClr val="tx1"/>
                </a:solidFill>
              </a:rPr>
              <a:t> versus periodic, short or long packets, </a:t>
            </a:r>
            <a:r>
              <a:rPr lang="en-US" sz="1800" i="1" dirty="0" smtClean="0">
                <a:solidFill>
                  <a:schemeClr val="tx1"/>
                </a:solidFill>
              </a:rPr>
              <a:t>etc</a:t>
            </a:r>
            <a:r>
              <a:rPr lang="en-US" sz="1800" dirty="0" smtClean="0">
                <a:solidFill>
                  <a:schemeClr val="tx1"/>
                </a:solidFill>
              </a:rPr>
              <a:t>.)</a:t>
            </a:r>
          </a:p>
          <a:p>
            <a:pPr lvl="1"/>
            <a:r>
              <a:rPr lang="en-US" sz="1800" dirty="0" smtClean="0"/>
              <a:t>Multiple levels of sleep mode needed due to stringent (</a:t>
            </a:r>
            <a:r>
              <a:rPr lang="en-US" sz="1800" i="1" dirty="0" smtClean="0"/>
              <a:t>e.g.</a:t>
            </a:r>
            <a:r>
              <a:rPr lang="en-US" sz="1800" dirty="0" smtClean="0"/>
              <a:t>, multimedia streaming, video conferencing) versus flexible (low duty cycle of UL or DL traffic) latency requirements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275872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Sleep </a:t>
            </a:r>
            <a:r>
              <a:rPr lang="en-US" dirty="0" smtClean="0"/>
              <a:t>State </a:t>
            </a:r>
            <a:r>
              <a:rPr lang="en-US" dirty="0"/>
              <a:t>Classification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9" name="Content Placeholder 1"/>
          <p:cNvSpPr>
            <a:spLocks noGrp="1"/>
          </p:cNvSpPr>
          <p:nvPr>
            <p:ph sz="quarter" idx="11"/>
          </p:nvPr>
        </p:nvSpPr>
        <p:spPr>
          <a:xfrm>
            <a:off x="455613" y="1752600"/>
            <a:ext cx="8229600" cy="4536000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1" dirty="0" smtClean="0"/>
              <a:t>Micro sleep state </a:t>
            </a:r>
            <a:r>
              <a:rPr lang="en-US" sz="1800" dirty="0" smtClean="0"/>
              <a:t>– Decode the PHY Preamble and determine it is not a relevant packet and enter this sleep state for the duration of the PPDU; </a:t>
            </a:r>
            <a:r>
              <a:rPr lang="en-US" sz="1800" i="1" dirty="0" smtClean="0"/>
              <a:t>e.g</a:t>
            </a:r>
            <a:r>
              <a:rPr lang="en-US" sz="1800" dirty="0" smtClean="0"/>
              <a:t>., duration of a single UL or DL packet, spatial re-use in OBSS;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1" dirty="0"/>
              <a:t>Shallow </a:t>
            </a:r>
            <a:r>
              <a:rPr lang="en-US" sz="1800" b="1" dirty="0" smtClean="0"/>
              <a:t>sleep state </a:t>
            </a:r>
            <a:r>
              <a:rPr lang="en-US" sz="1800" dirty="0" smtClean="0"/>
              <a:t>–</a:t>
            </a:r>
            <a:r>
              <a:rPr lang="en-US" sz="1800" b="1" dirty="0"/>
              <a:t> </a:t>
            </a:r>
            <a:r>
              <a:rPr lang="en-US" sz="1800" dirty="0" smtClean="0"/>
              <a:t>Determine the protection duration </a:t>
            </a:r>
            <a:r>
              <a:rPr lang="en-US" sz="1800" dirty="0"/>
              <a:t>from the first </a:t>
            </a:r>
            <a:r>
              <a:rPr lang="en-US" sz="1800" dirty="0" smtClean="0"/>
              <a:t>packet and enter this sleep state till end of that duration; e.g., TXOP duration</a:t>
            </a:r>
            <a:endParaRPr lang="en-US" sz="18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b="1" dirty="0" smtClean="0"/>
              <a:t>Deep sleep state </a:t>
            </a:r>
            <a:r>
              <a:rPr lang="en-US" sz="1800" dirty="0" smtClean="0"/>
              <a:t>–</a:t>
            </a:r>
            <a:r>
              <a:rPr lang="en-US" sz="1800" b="1" dirty="0" smtClean="0"/>
              <a:t> </a:t>
            </a:r>
            <a:r>
              <a:rPr lang="en-US" sz="1800" dirty="0" smtClean="0"/>
              <a:t>Sleep state over one or multiple beacon intervals</a:t>
            </a:r>
            <a:endParaRPr lang="en-US" sz="18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2436297" y="4581099"/>
            <a:ext cx="5000512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468257" y="5373187"/>
            <a:ext cx="5000512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840830" y="4439824"/>
            <a:ext cx="357213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+mn-lt"/>
              </a:rPr>
              <a:t>AP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75396" y="5168196"/>
            <a:ext cx="471346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+mn-lt"/>
              </a:rPr>
              <a:t>STA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1</a:t>
            </a: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2468257" y="6165275"/>
            <a:ext cx="5000512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2612273" y="4221059"/>
            <a:ext cx="795960" cy="360040"/>
          </a:xfrm>
          <a:prstGeom prst="rect">
            <a:avLst/>
          </a:prstGeom>
          <a:gradFill flip="none" rotWithShape="1">
            <a:gsLst>
              <a:gs pos="5000">
                <a:schemeClr val="accent2"/>
              </a:gs>
              <a:gs pos="95000">
                <a:schemeClr val="accent1"/>
              </a:gs>
            </a:gsLst>
            <a:lin ang="16200000" scaled="0"/>
            <a:tileRect/>
          </a:gradFill>
          <a:ln w="9525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4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DL BU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50725" y="4974672"/>
            <a:ext cx="820738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Receive </a:t>
            </a:r>
            <a:r>
              <a:rPr lang="en-US" sz="1200" dirty="0">
                <a:solidFill>
                  <a:schemeClr val="tx1"/>
                </a:solidFill>
              </a:rPr>
              <a:t>s</a:t>
            </a:r>
            <a:r>
              <a:rPr lang="en-US" sz="1200" dirty="0" smtClean="0">
                <a:solidFill>
                  <a:schemeClr val="tx1"/>
                </a:solidFill>
              </a:rPr>
              <a:t>tate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83764" y="5960284"/>
            <a:ext cx="471346" cy="2769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+mn-lt"/>
              </a:rPr>
              <a:t>STA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  <a:endParaRPr lang="en-US" sz="14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36548" y="5790510"/>
            <a:ext cx="1054776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Micro sleep state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935590" y="5589211"/>
            <a:ext cx="176218" cy="57606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912657" y="3500979"/>
            <a:ext cx="291904" cy="36004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9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ACK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243948" y="5907440"/>
            <a:ext cx="621543" cy="257835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0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UL Data</a:t>
            </a: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3940574" y="5445195"/>
            <a:ext cx="1299612" cy="2161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374865" y="5476553"/>
            <a:ext cx="414409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TXOP</a:t>
            </a:r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3935590" y="5168196"/>
            <a:ext cx="1304596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4047965" y="4953014"/>
            <a:ext cx="1183016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Shallow sleep state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5340125" y="5949251"/>
            <a:ext cx="224070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950543" y="5692577"/>
            <a:ext cx="1003481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Deep sleep state</a:t>
            </a:r>
          </a:p>
        </p:txBody>
      </p:sp>
      <p:cxnSp>
        <p:nvCxnSpPr>
          <p:cNvPr id="28" name="Straight Arrow Connector 27"/>
          <p:cNvCxnSpPr/>
          <p:nvPr/>
        </p:nvCxnSpPr>
        <p:spPr bwMode="auto">
          <a:xfrm>
            <a:off x="2612273" y="4149051"/>
            <a:ext cx="79596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2636023" y="5229171"/>
            <a:ext cx="79596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>
            <a:off x="2636023" y="6033134"/>
            <a:ext cx="795960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2396249" y="3861019"/>
            <a:ext cx="5000512" cy="0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1845961" y="3717003"/>
            <a:ext cx="357213" cy="215444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  <a:latin typeface="+mn-lt"/>
              </a:rPr>
              <a:t>AP 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478513" y="3904252"/>
            <a:ext cx="1033937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Length of PPDU</a:t>
            </a:r>
          </a:p>
        </p:txBody>
      </p:sp>
      <p:sp>
        <p:nvSpPr>
          <p:cNvPr id="34" name="Oval 33"/>
          <p:cNvSpPr/>
          <p:nvPr/>
        </p:nvSpPr>
        <p:spPr bwMode="auto">
          <a:xfrm>
            <a:off x="2320679" y="5637469"/>
            <a:ext cx="1480105" cy="504056"/>
          </a:xfrm>
          <a:prstGeom prst="ellipse">
            <a:avLst/>
          </a:prstGeom>
          <a:noFill/>
          <a:ln w="28575" cap="flat" cmpd="sng" algn="ctr">
            <a:solidFill>
              <a:srgbClr val="00B05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3773472" y="4791435"/>
            <a:ext cx="1729574" cy="534252"/>
          </a:xfrm>
          <a:prstGeom prst="ellipse">
            <a:avLst/>
          </a:prstGeom>
          <a:noFill/>
          <a:ln w="28575" cap="flat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311569" y="5553586"/>
            <a:ext cx="2384631" cy="599814"/>
          </a:xfrm>
          <a:prstGeom prst="ellipse">
            <a:avLst/>
          </a:pr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endParaRPr lang="en-US" sz="1800" dirty="0" smtClean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059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8077199" cy="1065213"/>
          </a:xfrm>
        </p:spPr>
        <p:txBody>
          <a:bodyPr/>
          <a:lstStyle/>
          <a:p>
            <a:r>
              <a:rPr lang="en-US" dirty="0"/>
              <a:t>Comparison of Power and Latency Requirements Among Different Sleep </a:t>
            </a:r>
            <a:r>
              <a:rPr lang="en-US" dirty="0" smtClean="0"/>
              <a:t>States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08385" y="2057400"/>
            <a:ext cx="7920880" cy="415498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</a:rPr>
              <a:t>Micro sleep state</a:t>
            </a:r>
            <a:r>
              <a:rPr lang="en-US" sz="1800" dirty="0" smtClean="0">
                <a:solidFill>
                  <a:schemeClr val="tx1"/>
                </a:solidFill>
              </a:rPr>
              <a:t>: MAC processor powered up, faster clock running, PLL ON, some leakage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Power consumption around 5mW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Latency to return to active state: 0-100us </a:t>
            </a:r>
            <a:endParaRPr lang="en-US" sz="1800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RF and modem OFF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  <a:latin typeface="+mn-lt"/>
              </a:rPr>
              <a:t>Shallow sleep state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: MAC processor in retention mode, slower clock running, PLL in low power mode, some leakage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Power consumption around 1mW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Latency to return to active </a:t>
            </a:r>
            <a:r>
              <a:rPr lang="en-US" sz="1800" dirty="0" smtClean="0">
                <a:solidFill>
                  <a:schemeClr val="tx1"/>
                </a:solidFill>
              </a:rPr>
              <a:t>state</a:t>
            </a:r>
            <a:r>
              <a:rPr lang="en-US" sz="1800" dirty="0">
                <a:solidFill>
                  <a:schemeClr val="tx1"/>
                </a:solidFill>
              </a:rPr>
              <a:t>: &lt;</a:t>
            </a:r>
            <a:r>
              <a:rPr lang="en-US" sz="1800" dirty="0" smtClean="0">
                <a:solidFill>
                  <a:schemeClr val="tx1"/>
                </a:solidFill>
              </a:rPr>
              <a:t> 500us </a:t>
            </a:r>
            <a:endParaRPr lang="en-US" sz="1800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RF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 and modem OFF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  <a:latin typeface="+mn-lt"/>
              </a:rPr>
              <a:t>Deep sleep state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: Wi-Fi power supply OFF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Power consumption around 0-100uW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Latency to return to active </a:t>
            </a:r>
            <a:r>
              <a:rPr lang="en-US" sz="1800" dirty="0" smtClean="0">
                <a:solidFill>
                  <a:schemeClr val="tx1"/>
                </a:solidFill>
              </a:rPr>
              <a:t>state</a:t>
            </a:r>
            <a:r>
              <a:rPr lang="en-US" sz="1800" dirty="0">
                <a:solidFill>
                  <a:schemeClr val="tx1"/>
                </a:solidFill>
              </a:rPr>
              <a:t>: </a:t>
            </a:r>
            <a:r>
              <a:rPr lang="en-US" sz="1800" dirty="0" smtClean="0">
                <a:solidFill>
                  <a:schemeClr val="tx1"/>
                </a:solidFill>
              </a:rPr>
              <a:t>&gt;3ms 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  <a:p>
            <a:endParaRPr lang="en-US" sz="1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376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</a:t>
            </a:r>
            <a:r>
              <a:rPr lang="en-US" dirty="0"/>
              <a:t>to Include Sleep </a:t>
            </a:r>
            <a:r>
              <a:rPr lang="en-US" dirty="0" smtClean="0"/>
              <a:t>States </a:t>
            </a:r>
            <a:r>
              <a:rPr lang="en-US" dirty="0"/>
              <a:t>in IEEE 802.11ax Simulation Scenarios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1282170"/>
              </p:ext>
            </p:extLst>
          </p:nvPr>
        </p:nvGraphicFramePr>
        <p:xfrm>
          <a:off x="1752600" y="3352800"/>
          <a:ext cx="6096000" cy="240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Sleep State Power</a:t>
                      </a:r>
                      <a:r>
                        <a:rPr lang="en-US" sz="1600" baseline="0" dirty="0" smtClean="0"/>
                        <a:t> and Latency Values</a:t>
                      </a:r>
                      <a:endParaRPr lang="en-US" sz="1600" dirty="0" smtClean="0"/>
                    </a:p>
                    <a:p>
                      <a:pPr algn="ctr"/>
                      <a:endParaRPr lang="en-US" sz="1600" dirty="0"/>
                    </a:p>
                  </a:txBody>
                  <a:tcPr marT="18288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Sleep State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Power Consumption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Latency from</a:t>
                      </a:r>
                      <a:r>
                        <a:rPr lang="en-US" sz="1600" b="1" baseline="0" dirty="0" smtClean="0"/>
                        <a:t> sleep mode to active state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sngStrike" dirty="0" smtClean="0"/>
                        <a:t>Micro Sleep</a:t>
                      </a:r>
                      <a:endParaRPr lang="en-US" sz="1600" b="0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sngStrike" dirty="0" smtClean="0"/>
                        <a:t>5mW</a:t>
                      </a:r>
                      <a:endParaRPr lang="en-US" sz="1600" b="0" strike="sng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strike="sngStrike" dirty="0" smtClean="0"/>
                        <a:t>100us</a:t>
                      </a:r>
                      <a:endParaRPr lang="en-US" sz="1600" b="0" strike="sngStrik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Shallow Sleep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0.9mA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500us</a:t>
                      </a:r>
                      <a:endParaRPr lang="en-US" sz="16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Deep Sleep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0.003mA </a:t>
                      </a:r>
                      <a:r>
                        <a:rPr lang="en-US" sz="1600" b="0" dirty="0" smtClean="0"/>
                        <a:t>[2]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3ms</a:t>
                      </a:r>
                      <a:endParaRPr lang="en-US" sz="16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96914" y="2057400"/>
            <a:ext cx="80660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Propose to include the following Table for 3 sleep </a:t>
            </a:r>
            <a:r>
              <a:rPr lang="en-US" sz="2000" dirty="0" smtClean="0">
                <a:solidFill>
                  <a:schemeClr val="tx1"/>
                </a:solidFill>
              </a:rPr>
              <a:t>states </a:t>
            </a:r>
            <a:r>
              <a:rPr lang="en-US" sz="2000" dirty="0">
                <a:solidFill>
                  <a:schemeClr val="tx1"/>
                </a:solidFill>
              </a:rPr>
              <a:t>under </a:t>
            </a:r>
            <a:r>
              <a:rPr lang="en-GB" sz="2000" u="sng" dirty="0">
                <a:solidFill>
                  <a:schemeClr val="tx1"/>
                </a:solidFill>
              </a:rPr>
              <a:t>Common Power Model Parameters for all simulation Scenarios </a:t>
            </a:r>
            <a:r>
              <a:rPr lang="en-GB" sz="2000" dirty="0">
                <a:solidFill>
                  <a:schemeClr val="tx1"/>
                </a:solidFill>
              </a:rPr>
              <a:t>in </a:t>
            </a:r>
            <a:r>
              <a:rPr lang="en-GB" sz="2000" b="1" dirty="0">
                <a:solidFill>
                  <a:schemeClr val="tx1"/>
                </a:solidFill>
              </a:rPr>
              <a:t>Simulation Scenarios </a:t>
            </a:r>
            <a:r>
              <a:rPr lang="en-GB" sz="2000" dirty="0">
                <a:solidFill>
                  <a:schemeClr val="tx1"/>
                </a:solidFill>
              </a:rPr>
              <a:t>document doc. IEEE </a:t>
            </a:r>
            <a:r>
              <a:rPr lang="en-GB" sz="2000" dirty="0" smtClean="0">
                <a:solidFill>
                  <a:schemeClr val="tx1"/>
                </a:solidFill>
              </a:rPr>
              <a:t>802.11-14/0980r6 [1] </a:t>
            </a:r>
            <a:endParaRPr lang="en-US" sz="2000" b="1" u="sng" dirty="0">
              <a:solidFill>
                <a:schemeClr val="tx1"/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62077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have presented the need for refinement of </a:t>
            </a:r>
            <a:r>
              <a:rPr lang="en-US" sz="1800" dirty="0" smtClean="0"/>
              <a:t>current sleep state </a:t>
            </a:r>
            <a:r>
              <a:rPr lang="en-US" sz="1800" dirty="0"/>
              <a:t>for Wi-Fi </a:t>
            </a:r>
            <a:r>
              <a:rPr lang="en-US" sz="1800" dirty="0" smtClean="0"/>
              <a:t>devices in IEEE 802.11ax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have proposed three sleep </a:t>
            </a:r>
            <a:r>
              <a:rPr lang="en-US" sz="1800" dirty="0" smtClean="0"/>
              <a:t>states </a:t>
            </a:r>
            <a:r>
              <a:rPr lang="en-US" sz="1800" dirty="0"/>
              <a:t>based on the duration of sleep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Micro sleep</a:t>
            </a:r>
            <a:r>
              <a:rPr lang="en-US" sz="18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Shallow sleep</a:t>
            </a:r>
            <a:r>
              <a:rPr lang="en-US" sz="18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Deep sleep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Finally, we </a:t>
            </a:r>
            <a:r>
              <a:rPr lang="en-US" sz="1800" dirty="0" smtClean="0"/>
              <a:t>have proposed </a:t>
            </a:r>
            <a:r>
              <a:rPr lang="en-US" sz="1800" dirty="0"/>
              <a:t>to modify the Simulation Scenarios by including a table specifying the 3 sleep </a:t>
            </a:r>
            <a:r>
              <a:rPr lang="en-US" sz="1800" dirty="0" smtClean="0"/>
              <a:t>states </a:t>
            </a:r>
            <a:r>
              <a:rPr lang="en-US" sz="1800" dirty="0"/>
              <a:t>for better power and latency modeling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6563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2011_Aruba_template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79823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5673</TotalTime>
  <Words>930</Words>
  <Application>Microsoft Office PowerPoint</Application>
  <PresentationFormat>On-screen Show (4:3)</PresentationFormat>
  <Paragraphs>180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802-11-Submission</vt:lpstr>
      <vt:lpstr>2011_Aruba_template</vt:lpstr>
      <vt:lpstr>1_Aruba-2011-Template-Mktg</vt:lpstr>
      <vt:lpstr>Aruba-2011-Template-Mktg</vt:lpstr>
      <vt:lpstr>Document</vt:lpstr>
      <vt:lpstr>Sleep States in IEEE 802.11ax Simulation Scenarios</vt:lpstr>
      <vt:lpstr>Contents of this Contribution</vt:lpstr>
      <vt:lpstr>Scenario of 802.11ax Densification </vt:lpstr>
      <vt:lpstr>Motivation for Various Sleep States Definition</vt:lpstr>
      <vt:lpstr>Need for Refinement of Current Sleep State</vt:lpstr>
      <vt:lpstr>Sleep State Classification</vt:lpstr>
      <vt:lpstr>Comparison of Power and Latency Requirements Among Different Sleep States </vt:lpstr>
      <vt:lpstr>Proposal to Include Sleep States in IEEE 802.11ax Simulation Scenarios document</vt:lpstr>
      <vt:lpstr>Summary</vt:lpstr>
      <vt:lpstr>References</vt:lpstr>
      <vt:lpstr>Straw poll 1</vt:lpstr>
      <vt:lpstr>Straw poll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Sleep Mode Definitions</dc:title>
  <dc:creator>Chittabrata Ghosh (Intel)</dc:creator>
  <cp:lastModifiedBy>o00903653</cp:lastModifiedBy>
  <cp:revision>90</cp:revision>
  <cp:lastPrinted>1601-01-01T00:00:00Z</cp:lastPrinted>
  <dcterms:created xsi:type="dcterms:W3CDTF">2014-05-13T18:39:25Z</dcterms:created>
  <dcterms:modified xsi:type="dcterms:W3CDTF">2015-03-09T14:41:57Z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1425903511</vt:lpwstr>
  </property>
</Properties>
</file>