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8" r:id="rId2"/>
    <p:sldMasterId id="2147483681" r:id="rId3"/>
    <p:sldMasterId id="2147483701" r:id="rId4"/>
  </p:sldMasterIdLst>
  <p:notesMasterIdLst>
    <p:notesMasterId r:id="rId17"/>
  </p:notesMasterIdLst>
  <p:handoutMasterIdLst>
    <p:handoutMasterId r:id="rId18"/>
  </p:handoutMasterIdLst>
  <p:sldIdLst>
    <p:sldId id="269" r:id="rId5"/>
    <p:sldId id="270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81" r:id="rId14"/>
    <p:sldId id="279" r:id="rId15"/>
    <p:sldId id="280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26" autoAdjust="0"/>
    <p:restoredTop sz="94660"/>
  </p:normalViewPr>
  <p:slideViewPr>
    <p:cSldViewPr>
      <p:cViewPr varScale="1">
        <p:scale>
          <a:sx n="81" d="100"/>
          <a:sy n="81" d="100"/>
        </p:scale>
        <p:origin x="1008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3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January,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Chuck Lukaszewski, Aruba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January,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43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Chuck Lukaszewski, 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802.11-14/1416r0 Observed Protocol Violations Caused by DSC with Roaming STAs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January,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Chuck Lukaszewski,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57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6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8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0.pn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0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January,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Chuck Lukaszewski, Aruba Networks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5" name="Picture 14" descr="logo.jpg"/>
          <p:cNvPicPr>
            <a:picLocks noChangeAspect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10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81988" y="6659563"/>
            <a:ext cx="6000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902583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9167930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65120325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228433452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fld id="{D8BAAA59-19F1-1440-B974-E0DC7495DCEB}" type="datetimeFigureOut">
              <a:rPr lang="en-US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-128"/>
              </a:rPr>
              <a:pPr defTabSz="914400" eaLnBrk="1" hangingPunct="1">
                <a:buClrTx/>
                <a:buSzTx/>
                <a:buFontTx/>
                <a:buNone/>
              </a:pPr>
              <a:t>3/9/2015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fld id="{10C91197-2CED-814E-A0F5-84C3B4C884E4}" type="slidenum">
              <a:rPr lang="en-US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-128"/>
              </a:rPr>
              <a:pPr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08404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980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0199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 bwMode="auto">
          <a:xfrm>
            <a:off x="0" y="-1"/>
            <a:ext cx="9144000" cy="1155333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66" y="0"/>
            <a:ext cx="9140834" cy="203376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52772"/>
            <a:ext cx="9144000" cy="1031206"/>
          </a:xfrm>
          <a:prstGeom prst="rect">
            <a:avLst/>
          </a:prstGeom>
        </p:spPr>
      </p:pic>
      <p:pic>
        <p:nvPicPr>
          <p:cNvPr id="12" name="Picture 11" descr="Aruba¨_Networks_newLogo-[Co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8601" y="6423166"/>
            <a:ext cx="1094872" cy="30374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 bwMode="auto">
          <a:xfrm>
            <a:off x="0" y="143223"/>
            <a:ext cx="9144000" cy="1040755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0"/>
                </a:schemeClr>
              </a:gs>
              <a:gs pos="100000">
                <a:schemeClr val="tx1">
                  <a:alpha val="57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8162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 bwMode="ltGray">
          <a:xfrm>
            <a:off x="0" y="-1"/>
            <a:ext cx="9144000" cy="1155333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ltGray">
          <a:xfrm>
            <a:off x="0" y="152772"/>
            <a:ext cx="9144000" cy="1031206"/>
          </a:xfrm>
          <a:prstGeom prst="rect">
            <a:avLst/>
          </a:prstGeom>
        </p:spPr>
      </p:pic>
      <p:pic>
        <p:nvPicPr>
          <p:cNvPr id="19" name="Picture 18" descr="Aruba¨_Networks_newLogo-[C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8601" y="6423166"/>
            <a:ext cx="1094872" cy="303744"/>
          </a:xfrm>
          <a:prstGeom prst="rect">
            <a:avLst/>
          </a:prstGeom>
        </p:spPr>
      </p:pic>
      <p:sp>
        <p:nvSpPr>
          <p:cNvPr id="20" name="Rectangle 19"/>
          <p:cNvSpPr/>
          <p:nvPr userDrawn="1"/>
        </p:nvSpPr>
        <p:spPr bwMode="ltGray">
          <a:xfrm>
            <a:off x="0" y="143223"/>
            <a:ext cx="9144000" cy="1040755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0"/>
                </a:schemeClr>
              </a:gs>
              <a:gs pos="100000">
                <a:schemeClr val="tx1">
                  <a:alpha val="57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406034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ransition Slide - New Swoosh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05"/>
          <a:stretch/>
        </p:blipFill>
        <p:spPr>
          <a:xfrm>
            <a:off x="-3581" y="0"/>
            <a:ext cx="914758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  <a:prstGeom prst="rect">
            <a:avLst/>
          </a:prstGeo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15065850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15950" y="1600200"/>
            <a:ext cx="7604125" cy="426243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07674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January,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Chuck Lukaszewski, Aruba Networks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15950" y="1600200"/>
            <a:ext cx="7604125" cy="426243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4145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Aruba_white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5563" y="6400800"/>
            <a:ext cx="1098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548189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733170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47950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9820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332943"/>
      </p:ext>
    </p:extLst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64052325"/>
      </p:ext>
    </p:extLst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 userDrawn="1"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charset="-128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/>
                <a:ea typeface="ＭＳ Ｐゴシック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/>
              <a:ea typeface="ＭＳ Ｐゴシック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939" y="5958648"/>
            <a:ext cx="621846" cy="65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347524"/>
      </p:ext>
    </p:extLst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88331278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44297456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January,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Chuck Lukaszewski, Aruba Networks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928539946"/>
      </p:ext>
    </p:extLst>
  </p:cSld>
  <p:clrMapOvr>
    <a:masterClrMapping/>
  </p:clrMapOvr>
  <p:transition spd="med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ntentslide_graphic4_gra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55C7198D-B6EA-41F7-9757-00711726115F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9" name="Straight Connector 24"/>
          <p:cNvCxnSpPr>
            <a:cxnSpLocks noChangeShapeType="1"/>
          </p:cNvCxnSpPr>
          <p:nvPr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11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808038" y="1181712"/>
            <a:ext cx="7543800" cy="4867396"/>
          </a:xfrm>
        </p:spPr>
        <p:txBody>
          <a:bodyPr/>
          <a:lstStyle>
            <a:lvl1pPr marL="233363" marR="0" indent="-23336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9933"/>
              </a:buClr>
              <a:buSzTx/>
              <a:buFontTx/>
              <a:buChar char="•"/>
              <a:tabLst/>
              <a:defRPr sz="2400" baseline="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2pPr>
            <a:lvl3pPr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3pPr>
          </a:lstStyle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/>
            <a:endParaRPr lang="en-US" dirty="0" smtClean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pic>
        <p:nvPicPr>
          <p:cNvPr id="17" name="Picture 16" descr="ACE_30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6081" y="6504378"/>
            <a:ext cx="1195757" cy="234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277950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January, 2015</a:t>
            </a:r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Chuck Lukaszewski, Aruba Networks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Date Placeholder 9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January, 2015</a:t>
            </a:r>
            <a:endParaRPr lang="en-GB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Chuck Lukaszewski, Aruba Networks</a:t>
            </a:r>
            <a:endParaRPr lang="en-GB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January, 2015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Chuck Lukaszewski, Aruba Networks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January,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Chuck Lukaszewski, Aruba Networks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ntentslide_graphic4_gra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eaLnBrk="0" hangingPunct="0">
              <a:defRPr/>
            </a:pPr>
            <a:endParaRPr lang="en-US">
              <a:solidFill>
                <a:srgbClr val="000000"/>
              </a:solidFill>
              <a:ea typeface="ＭＳ Ｐゴシック" charset="-128"/>
              <a:cs typeface="+mn-cs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eaLnBrk="0" hangingPunct="0">
              <a:defRPr/>
            </a:pP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eaLnBrk="0" hangingPunct="0">
              <a:defRPr/>
            </a:pPr>
            <a:fld id="{55C7198D-B6EA-41F7-9757-00711726115F}" type="slidenum">
              <a:rPr lang="en-US" altLang="ja-JP" sz="900">
                <a:solidFill>
                  <a:srgbClr val="FFFFFF"/>
                </a:solidFill>
                <a:ea typeface="ＭＳ Ｐゴシック" charset="-128"/>
                <a:cs typeface="Arial" charset="0"/>
              </a:rPr>
              <a:pPr eaLnBrk="0" hangingPunct="0"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ea typeface="ＭＳ Ｐゴシック" charset="-128"/>
              <a:cs typeface="Arial" charset="0"/>
            </a:endParaRPr>
          </a:p>
        </p:txBody>
      </p:sp>
      <p:cxnSp>
        <p:nvCxnSpPr>
          <p:cNvPr id="9" name="Straight Connector 24"/>
          <p:cNvCxnSpPr>
            <a:cxnSpLocks noChangeShapeType="1"/>
          </p:cNvCxnSpPr>
          <p:nvPr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11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808038" y="1181712"/>
            <a:ext cx="7543800" cy="4867396"/>
          </a:xfrm>
        </p:spPr>
        <p:txBody>
          <a:bodyPr/>
          <a:lstStyle>
            <a:lvl1pPr marL="233363" marR="0" indent="-23336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9933"/>
              </a:buClr>
              <a:buSzTx/>
              <a:buFontTx/>
              <a:buChar char="•"/>
              <a:tabLst/>
              <a:defRPr sz="2400" baseline="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2pPr>
            <a:lvl3pPr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3pPr>
          </a:lstStyle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/>
            <a:endParaRPr lang="en-US" dirty="0" smtClean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3012D06-F38B-4356-A24A-00D85CA6255C}" type="slidenum">
              <a:rPr lang="en-US" sz="1000" smtClean="0">
                <a:solidFill>
                  <a:srgbClr val="808080"/>
                </a:solidFill>
                <a:ea typeface="ＭＳ Ｐゴシック" charset="-128"/>
                <a:cs typeface="Arial" charset="0"/>
              </a:rPr>
              <a:pPr algn="ctr"/>
              <a:t>‹#›</a:t>
            </a:fld>
            <a:endParaRPr lang="en-US" sz="1000" dirty="0">
              <a:solidFill>
                <a:srgbClr val="808080"/>
              </a:solidFill>
              <a:ea typeface="ＭＳ Ｐゴシック" charset="-128"/>
              <a:cs typeface="Arial" charset="0"/>
            </a:endParaRPr>
          </a:p>
        </p:txBody>
      </p:sp>
      <p:pic>
        <p:nvPicPr>
          <p:cNvPr id="17" name="Picture 16" descr="ACE_30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6081" y="6504378"/>
            <a:ext cx="1195757" cy="234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274964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Aruba_white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5563" y="6400800"/>
            <a:ext cx="1098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668873803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8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4" y="333375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March,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4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90" y="6475414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1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5" y="6475414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1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5"/>
            <a:ext cx="3500462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802.11-15/0314r1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722" r:id="rId8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4101" name="Picture 5" descr="Aruba_colorlogo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29575" y="6503988"/>
            <a:ext cx="1030288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757958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4101" name="Picture 5" descr="Aruba_colorlogo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29575" y="6503988"/>
            <a:ext cx="1030288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079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5" r:id="rId3"/>
    <p:sldLayoutId id="2147483686" r:id="rId4"/>
    <p:sldLayoutId id="2147483687" r:id="rId5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charset="-128"/>
            </a:endParaRPr>
          </a:p>
        </p:txBody>
      </p:sp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725948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9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143000"/>
            <a:ext cx="8534400" cy="1065213"/>
          </a:xfrm>
        </p:spPr>
        <p:txBody>
          <a:bodyPr/>
          <a:lstStyle/>
          <a:p>
            <a:r>
              <a:rPr lang="en-US" dirty="0" smtClean="0"/>
              <a:t>Sleep States in IEEE 802.11ax Simulation Scenarios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566058" y="2514601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>
                <a:solidFill>
                  <a:schemeClr val="tx1"/>
                </a:solidFill>
              </a:rPr>
              <a:t>Date:</a:t>
            </a:r>
            <a:r>
              <a:rPr lang="en-GB" sz="2000" b="0" kern="0" dirty="0" smtClean="0">
                <a:solidFill>
                  <a:schemeClr val="tx1"/>
                </a:solidFill>
              </a:rPr>
              <a:t> 2015-03-09</a:t>
            </a:r>
            <a:endParaRPr lang="en-GB" sz="2000" b="0" kern="0" dirty="0">
              <a:solidFill>
                <a:schemeClr val="tx1"/>
              </a:solidFill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33400" y="30919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134304"/>
              </p:ext>
            </p:extLst>
          </p:nvPr>
        </p:nvGraphicFramePr>
        <p:xfrm>
          <a:off x="609600" y="3581400"/>
          <a:ext cx="8051800" cy="388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0" name="Document" r:id="rId4" imgW="8648347" imgH="4175693" progId="Word.Document.8">
                  <p:embed/>
                </p:oleObj>
              </mc:Choice>
              <mc:Fallback>
                <p:oleObj name="Document" r:id="rId4" imgW="8648347" imgH="417569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581400"/>
                        <a:ext cx="8051800" cy="388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819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dirty="0" smtClean="0"/>
              <a:t>[1] IEEE 11-14/0980r6: </a:t>
            </a:r>
            <a:r>
              <a:rPr lang="en-GB" dirty="0" err="1" smtClean="0"/>
              <a:t>TGax</a:t>
            </a:r>
            <a:r>
              <a:rPr lang="en-GB" dirty="0" smtClean="0"/>
              <a:t> Simulation Scenarios</a:t>
            </a:r>
          </a:p>
          <a:p>
            <a:pPr marL="0" indent="0"/>
            <a:r>
              <a:rPr lang="en-GB" dirty="0" smtClean="0"/>
              <a:t>[2] </a:t>
            </a:r>
            <a:r>
              <a:rPr lang="en-GB" dirty="0"/>
              <a:t>IEEE 11-14/1444r2: Energy Efficiency Evaluation and Simulation Model</a:t>
            </a:r>
          </a:p>
          <a:p>
            <a:pPr marL="0" indent="0"/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37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7770813" cy="4113213"/>
          </a:xfrm>
        </p:spPr>
        <p:txBody>
          <a:bodyPr/>
          <a:lstStyle/>
          <a:p>
            <a:r>
              <a:rPr lang="en-US" dirty="0" smtClean="0"/>
              <a:t>    Do </a:t>
            </a:r>
            <a:r>
              <a:rPr lang="en-US" dirty="0"/>
              <a:t>you agree to define </a:t>
            </a:r>
            <a:r>
              <a:rPr lang="en-US" dirty="0" smtClean="0"/>
              <a:t>the </a:t>
            </a:r>
            <a:r>
              <a:rPr lang="en-US" dirty="0" smtClean="0"/>
              <a:t>sleep </a:t>
            </a:r>
            <a:r>
              <a:rPr lang="en-US" dirty="0" smtClean="0"/>
              <a:t>states </a:t>
            </a:r>
            <a:r>
              <a:rPr lang="en-US" dirty="0" smtClean="0"/>
              <a:t>as</a:t>
            </a:r>
            <a:r>
              <a:rPr lang="en-US" dirty="0" smtClean="0"/>
              <a:t> </a:t>
            </a:r>
            <a:r>
              <a:rPr lang="en-US" dirty="0"/>
              <a:t>in Slide 6 </a:t>
            </a:r>
            <a:r>
              <a:rPr lang="en-US" dirty="0" smtClean="0"/>
              <a:t>for the </a:t>
            </a:r>
            <a:r>
              <a:rPr lang="en-US" dirty="0"/>
              <a:t>sleep </a:t>
            </a:r>
            <a:r>
              <a:rPr lang="en-US" dirty="0" smtClean="0"/>
              <a:t>state mentioned </a:t>
            </a:r>
            <a:r>
              <a:rPr lang="en-US" dirty="0"/>
              <a:t>in the Simulation Scenarios </a:t>
            </a:r>
            <a:r>
              <a:rPr lang="en-US" dirty="0" smtClean="0"/>
              <a:t>document? </a:t>
            </a:r>
            <a:endParaRPr lang="en-US" dirty="0" smtClean="0"/>
          </a:p>
          <a:p>
            <a:r>
              <a:rPr lang="en-US" dirty="0" smtClean="0"/>
              <a:t>	Option 1: 2 sleep states (shallow and deep sleep)</a:t>
            </a:r>
          </a:p>
          <a:p>
            <a:r>
              <a:rPr lang="en-US" dirty="0" smtClean="0"/>
              <a:t>	Option 2: 3 sleep states (micro, shallow, and deep)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617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7" y="1828800"/>
            <a:ext cx="8151813" cy="4113213"/>
          </a:xfrm>
        </p:spPr>
        <p:txBody>
          <a:bodyPr/>
          <a:lstStyle/>
          <a:p>
            <a:r>
              <a:rPr lang="en-US" dirty="0" smtClean="0"/>
              <a:t>    Do </a:t>
            </a:r>
            <a:r>
              <a:rPr lang="en-US" dirty="0"/>
              <a:t>you agree to include the table in Slide 8 under </a:t>
            </a:r>
            <a:r>
              <a:rPr lang="en-GB" u="sng" dirty="0"/>
              <a:t>Common Power Model Parameters for all simulation Scenarios </a:t>
            </a:r>
            <a:r>
              <a:rPr lang="en-GB" dirty="0"/>
              <a:t> </a:t>
            </a:r>
            <a:r>
              <a:rPr lang="en-US" dirty="0"/>
              <a:t>in the Simulation Scenarios </a:t>
            </a:r>
            <a:r>
              <a:rPr lang="en-US" dirty="0" smtClean="0"/>
              <a:t>document?  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073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 of this 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Motivation for </a:t>
            </a:r>
            <a:r>
              <a:rPr lang="en-US" dirty="0" smtClean="0"/>
              <a:t>sleep states definition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Need for refinement of </a:t>
            </a:r>
            <a:r>
              <a:rPr lang="en-US" dirty="0" smtClean="0"/>
              <a:t>current sleep </a:t>
            </a:r>
            <a:r>
              <a:rPr lang="en-US" dirty="0"/>
              <a:t>state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Sleep </a:t>
            </a:r>
            <a:r>
              <a:rPr lang="en-US" dirty="0"/>
              <a:t>state</a:t>
            </a:r>
            <a:r>
              <a:rPr lang="en-US" dirty="0" smtClean="0"/>
              <a:t> </a:t>
            </a:r>
            <a:r>
              <a:rPr lang="en-US" dirty="0"/>
              <a:t>classification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Various sleep state</a:t>
            </a:r>
            <a:r>
              <a:rPr lang="en-US" dirty="0" smtClean="0"/>
              <a:t> </a:t>
            </a:r>
            <a:r>
              <a:rPr lang="en-US" dirty="0"/>
              <a:t>illustrations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Comparison of power and latency requirements for sleep </a:t>
            </a:r>
            <a:r>
              <a:rPr lang="en-US" dirty="0" smtClean="0"/>
              <a:t>states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97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of 802.11ax Densification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2015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6242" y="3573774"/>
            <a:ext cx="567507" cy="5675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8227" y="2196945"/>
            <a:ext cx="567507" cy="56750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351" y="3895130"/>
            <a:ext cx="567507" cy="56750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4453" y="3140968"/>
            <a:ext cx="567507" cy="56750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8057" y="2996952"/>
            <a:ext cx="705751" cy="64568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040" y="2590938"/>
            <a:ext cx="601195" cy="55003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7904" y="4054023"/>
            <a:ext cx="593065" cy="54259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1149" y="2170782"/>
            <a:ext cx="680037" cy="622162"/>
          </a:xfrm>
          <a:prstGeom prst="rect">
            <a:avLst/>
          </a:prstGeom>
        </p:spPr>
      </p:pic>
      <p:sp>
        <p:nvSpPr>
          <p:cNvPr id="18" name="Oval 17"/>
          <p:cNvSpPr/>
          <p:nvPr/>
        </p:nvSpPr>
        <p:spPr bwMode="auto">
          <a:xfrm>
            <a:off x="2123728" y="1556792"/>
            <a:ext cx="2520280" cy="230425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1800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3707904" y="1988840"/>
            <a:ext cx="2520280" cy="230425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1800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1619672" y="2204864"/>
            <a:ext cx="2520280" cy="230425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1800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2810878" y="2708920"/>
            <a:ext cx="2520280" cy="230425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1800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92121" y="1605751"/>
            <a:ext cx="583493" cy="2769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  <a:latin typeface="+mn-lt"/>
              </a:rPr>
              <a:t>BSS 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818556" y="2063482"/>
            <a:ext cx="583493" cy="2769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  <a:latin typeface="+mn-lt"/>
              </a:rPr>
              <a:t>BSS 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07855" y="4001096"/>
            <a:ext cx="583493" cy="2769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  <a:latin typeface="+mn-lt"/>
              </a:rPr>
              <a:t>BSS 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877268" y="4750557"/>
            <a:ext cx="583493" cy="2769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  <a:latin typeface="+mn-lt"/>
              </a:rPr>
              <a:t>BSS 4</a:t>
            </a:r>
          </a:p>
        </p:txBody>
      </p:sp>
      <p:cxnSp>
        <p:nvCxnSpPr>
          <p:cNvPr id="26" name="Straight Arrow Connector 25"/>
          <p:cNvCxnSpPr/>
          <p:nvPr/>
        </p:nvCxnSpPr>
        <p:spPr bwMode="auto">
          <a:xfrm flipH="1" flipV="1">
            <a:off x="2482383" y="3140968"/>
            <a:ext cx="517454" cy="838062"/>
          </a:xfrm>
          <a:prstGeom prst="straightConnector1">
            <a:avLst/>
          </a:prstGeom>
          <a:solidFill>
            <a:schemeClr val="bg1"/>
          </a:solidFill>
          <a:ln w="38100" cap="flat" cmpd="sng" algn="ctr">
            <a:solidFill>
              <a:srgbClr val="990033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4499992" y="2276872"/>
            <a:ext cx="676916" cy="432048"/>
          </a:xfrm>
          <a:prstGeom prst="straightConnector1">
            <a:avLst/>
          </a:prstGeom>
          <a:solidFill>
            <a:schemeClr val="bg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flipH="1">
            <a:off x="4300970" y="3827184"/>
            <a:ext cx="267855" cy="385347"/>
          </a:xfrm>
          <a:prstGeom prst="straightConnector1">
            <a:avLst/>
          </a:prstGeom>
          <a:solidFill>
            <a:schemeClr val="bg1"/>
          </a:solidFill>
          <a:ln w="38100" cap="flat" cmpd="sng" algn="ctr">
            <a:solidFill>
              <a:srgbClr val="990033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V="1">
            <a:off x="3155355" y="3380742"/>
            <a:ext cx="552216" cy="538138"/>
          </a:xfrm>
          <a:prstGeom prst="straightConnector1">
            <a:avLst/>
          </a:prstGeom>
          <a:solidFill>
            <a:schemeClr val="bg1"/>
          </a:solidFill>
          <a:ln w="28575" cap="flat" cmpd="sng" algn="ctr">
            <a:solidFill>
              <a:srgbClr val="00B050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 flipH="1" flipV="1">
            <a:off x="4051936" y="3307921"/>
            <a:ext cx="602739" cy="325228"/>
          </a:xfrm>
          <a:prstGeom prst="straightConnector1">
            <a:avLst/>
          </a:prstGeom>
          <a:solidFill>
            <a:schemeClr val="bg1"/>
          </a:solidFill>
          <a:ln w="28575" cap="flat" cmpd="sng" algn="ctr">
            <a:solidFill>
              <a:srgbClr val="00B050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31" name="Straight Arrow Connector 30"/>
          <p:cNvCxnSpPr>
            <a:stCxn id="10" idx="1"/>
            <a:endCxn id="12" idx="0"/>
          </p:cNvCxnSpPr>
          <p:nvPr/>
        </p:nvCxnSpPr>
        <p:spPr bwMode="auto">
          <a:xfrm flipH="1">
            <a:off x="3928207" y="2480699"/>
            <a:ext cx="180020" cy="660269"/>
          </a:xfrm>
          <a:prstGeom prst="straightConnector1">
            <a:avLst/>
          </a:prstGeom>
          <a:solidFill>
            <a:schemeClr val="bg1"/>
          </a:solidFill>
          <a:ln w="28575" cap="flat" cmpd="sng" algn="ctr">
            <a:solidFill>
              <a:srgbClr val="00B050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>
            <a:off x="3659646" y="2240489"/>
            <a:ext cx="123884" cy="964558"/>
          </a:xfrm>
          <a:prstGeom prst="straightConnector1">
            <a:avLst/>
          </a:prstGeom>
          <a:solidFill>
            <a:schemeClr val="bg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3" name="Oval 32"/>
          <p:cNvSpPr/>
          <p:nvPr/>
        </p:nvSpPr>
        <p:spPr bwMode="auto">
          <a:xfrm>
            <a:off x="3311167" y="2865953"/>
            <a:ext cx="1042138" cy="851079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1800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 bwMode="auto">
          <a:xfrm>
            <a:off x="1187624" y="5229200"/>
            <a:ext cx="720080" cy="0"/>
          </a:xfrm>
          <a:prstGeom prst="straightConnector1">
            <a:avLst/>
          </a:prstGeom>
          <a:solidFill>
            <a:schemeClr val="bg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1187624" y="5517232"/>
            <a:ext cx="720080" cy="0"/>
          </a:xfrm>
          <a:prstGeom prst="straightConnector1">
            <a:avLst/>
          </a:prstGeom>
          <a:solidFill>
            <a:schemeClr val="bg1"/>
          </a:solidFill>
          <a:ln w="28575" cap="flat" cmpd="sng" algn="ctr">
            <a:solidFill>
              <a:srgbClr val="00B050"/>
            </a:solidFill>
            <a:prstDash val="dash"/>
            <a:round/>
            <a:headEnd type="none" w="sm" len="sm"/>
            <a:tailEnd type="triangle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2231490" y="5085184"/>
            <a:ext cx="1904367" cy="2769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  <a:latin typeface="+mn-lt"/>
              </a:rPr>
              <a:t>Communicating link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241337" y="5384249"/>
            <a:ext cx="1404231" cy="2769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Interfering</a:t>
            </a: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 link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863654" y="3176509"/>
            <a:ext cx="1750479" cy="2769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  <a:latin typeface="+mn-lt"/>
              </a:rPr>
              <a:t>OBSS Interference</a:t>
            </a:r>
          </a:p>
        </p:txBody>
      </p:sp>
      <p:cxnSp>
        <p:nvCxnSpPr>
          <p:cNvPr id="39" name="Straight Arrow Connector 38"/>
          <p:cNvCxnSpPr/>
          <p:nvPr/>
        </p:nvCxnSpPr>
        <p:spPr bwMode="auto">
          <a:xfrm flipH="1">
            <a:off x="4283968" y="3307921"/>
            <a:ext cx="2304256" cy="0"/>
          </a:xfrm>
          <a:prstGeom prst="straightConnector1">
            <a:avLst/>
          </a:prstGeom>
          <a:solidFill>
            <a:schemeClr val="bg1"/>
          </a:solidFill>
          <a:ln w="38100" cap="flat" cmpd="sng" algn="ctr">
            <a:solidFill>
              <a:srgbClr val="000099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3221937" y="3076688"/>
            <a:ext cx="448649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STA </a:t>
            </a:r>
            <a:r>
              <a:rPr lang="en-US" sz="1400" dirty="0">
                <a:solidFill>
                  <a:schemeClr val="tx1"/>
                </a:solidFill>
              </a:rPr>
              <a:t>1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814256" y="2077812"/>
            <a:ext cx="448649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STA 2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360890" y="3952926"/>
            <a:ext cx="448649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STA 3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739530" y="3466165"/>
            <a:ext cx="448649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STA 4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684530" y="2277452"/>
            <a:ext cx="357213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AP </a:t>
            </a:r>
            <a:r>
              <a:rPr lang="en-US" sz="1400" dirty="0">
                <a:solidFill>
                  <a:schemeClr val="tx1"/>
                </a:solidFill>
              </a:rPr>
              <a:t>1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674475" y="2805576"/>
            <a:ext cx="357213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AP 2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382753" y="2768330"/>
            <a:ext cx="357213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AP </a:t>
            </a:r>
            <a:r>
              <a:rPr lang="en-US" sz="1400" dirty="0">
                <a:solidFill>
                  <a:schemeClr val="tx1"/>
                </a:solidFill>
              </a:rPr>
              <a:t>3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366492" y="4335361"/>
            <a:ext cx="357213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AP </a:t>
            </a:r>
            <a:r>
              <a:rPr lang="en-US" sz="1400" dirty="0">
                <a:solidFill>
                  <a:schemeClr val="tx1"/>
                </a:solidFill>
              </a:rPr>
              <a:t>4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248033" y="4733735"/>
            <a:ext cx="3091424" cy="83099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+mn-lt"/>
              </a:rPr>
              <a:t>Reception of a BU at STA 1 from</a:t>
            </a:r>
          </a:p>
          <a:p>
            <a:r>
              <a:rPr lang="en-US" sz="1800" dirty="0" smtClean="0">
                <a:solidFill>
                  <a:schemeClr val="tx1"/>
                </a:solidFill>
                <a:latin typeface="+mn-lt"/>
              </a:rPr>
              <a:t>AP 1 </a:t>
            </a:r>
            <a:r>
              <a:rPr lang="en-US" sz="1800" dirty="0" smtClean="0">
                <a:solidFill>
                  <a:schemeClr val="tx1"/>
                </a:solidFill>
              </a:rPr>
              <a:t>interfered by several UL </a:t>
            </a:r>
          </a:p>
          <a:p>
            <a:r>
              <a:rPr lang="en-US" sz="1800" dirty="0">
                <a:solidFill>
                  <a:schemeClr val="tx1"/>
                </a:solidFill>
              </a:rPr>
              <a:t>t</a:t>
            </a:r>
            <a:r>
              <a:rPr lang="en-US" sz="1800" dirty="0" smtClean="0">
                <a:solidFill>
                  <a:schemeClr val="tx1"/>
                </a:solidFill>
              </a:rPr>
              <a:t>raffic from STAs 2, 3, and 4 </a:t>
            </a:r>
            <a:endParaRPr lang="en-US" sz="1800" dirty="0" smtClean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5817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for Various Sleep </a:t>
            </a:r>
            <a:r>
              <a:rPr lang="en-US" dirty="0" smtClean="0"/>
              <a:t>States Definition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2015</a:t>
            </a:r>
            <a:endParaRPr lang="en-GB" dirty="0"/>
          </a:p>
        </p:txBody>
      </p:sp>
      <p:sp>
        <p:nvSpPr>
          <p:cNvPr id="9" name="Content Placeholder 1"/>
          <p:cNvSpPr>
            <a:spLocks noGrp="1"/>
          </p:cNvSpPr>
          <p:nvPr>
            <p:ph sz="quarter" idx="11"/>
          </p:nvPr>
        </p:nvSpPr>
        <p:spPr>
          <a:xfrm>
            <a:off x="456407" y="1921601"/>
            <a:ext cx="8229600" cy="4536000"/>
          </a:xfrm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b="1" dirty="0" smtClean="0"/>
              <a:t>Simulation Scenarios </a:t>
            </a:r>
            <a:r>
              <a:rPr lang="en-US" sz="1600" dirty="0" smtClean="0"/>
              <a:t>document [1] of IEEE 802.11ax specifies the following common power model parameters for all simulation scenarios </a:t>
            </a:r>
          </a:p>
          <a:p>
            <a:pPr marL="457200" lvl="1" indent="0"/>
            <a:r>
              <a:rPr lang="en-GB" altLang="ja-JP" sz="1600" dirty="0"/>
              <a:t>Sleep power state is defined as the state when the STA is in Doze state and receiver is </a:t>
            </a:r>
            <a:r>
              <a:rPr lang="en-GB" altLang="ja-JP" sz="1600" dirty="0" smtClean="0"/>
              <a:t>off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altLang="ja-JP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GB" altLang="ja-JP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altLang="ja-JP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altLang="ja-JP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altLang="ja-JP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GB" altLang="ja-JP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altLang="ja-JP" sz="16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altLang="ja-JP" sz="1600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altLang="ja-JP" sz="1600" dirty="0" smtClean="0"/>
              <a:t>Refinement of current </a:t>
            </a:r>
            <a:r>
              <a:rPr lang="en-GB" altLang="ja-JP" sz="1600" dirty="0"/>
              <a:t>s</a:t>
            </a:r>
            <a:r>
              <a:rPr lang="en-GB" altLang="ja-JP" sz="1600" dirty="0" smtClean="0"/>
              <a:t>leep </a:t>
            </a:r>
            <a:r>
              <a:rPr lang="en-US" sz="1600" dirty="0"/>
              <a:t>state</a:t>
            </a:r>
            <a:r>
              <a:rPr lang="en-GB" altLang="ja-JP" sz="1600" dirty="0" smtClean="0"/>
              <a:t> to suit the network condition due to densification and low power operation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ja-JP" sz="1600" dirty="0" smtClean="0">
                <a:solidFill>
                  <a:schemeClr val="tx1"/>
                </a:solidFill>
              </a:rPr>
              <a:t>We propose to define various sleep </a:t>
            </a:r>
            <a:r>
              <a:rPr lang="en-US" altLang="ja-JP" sz="1600" dirty="0" smtClean="0">
                <a:solidFill>
                  <a:schemeClr val="tx1"/>
                </a:solidFill>
              </a:rPr>
              <a:t>state</a:t>
            </a:r>
            <a:r>
              <a:rPr lang="en-GB" altLang="ja-JP" sz="1600" dirty="0" smtClean="0">
                <a:solidFill>
                  <a:schemeClr val="tx1"/>
                </a:solidFill>
              </a:rPr>
              <a:t>s where the receiver is partial or completely turned down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ja-JP" sz="1600" dirty="0" smtClean="0">
                <a:solidFill>
                  <a:schemeClr val="tx1"/>
                </a:solidFill>
              </a:rPr>
              <a:t>We intend to include the proposed sleep states in the Simulation Scenarios document under </a:t>
            </a:r>
            <a:r>
              <a:rPr lang="en-GB" altLang="ja-JP" sz="1600" b="1" u="sng" dirty="0">
                <a:solidFill>
                  <a:schemeClr val="tx1"/>
                </a:solidFill>
              </a:rPr>
              <a:t>Common Power Model Parameters for all simulation Scenarios </a:t>
            </a:r>
            <a:r>
              <a:rPr lang="en-GB" altLang="ja-JP" sz="1600" u="sng" dirty="0" smtClean="0">
                <a:solidFill>
                  <a:schemeClr val="tx1"/>
                </a:solidFill>
              </a:rPr>
              <a:t>[1]</a:t>
            </a:r>
            <a:r>
              <a:rPr lang="en-GB" altLang="ja-JP" sz="1600" b="1" u="sng" dirty="0" smtClean="0">
                <a:solidFill>
                  <a:schemeClr val="tx1"/>
                </a:solidFill>
              </a:rPr>
              <a:t> </a:t>
            </a:r>
            <a:endParaRPr lang="en-US" altLang="ja-JP" sz="1600" b="1" u="sng" dirty="0">
              <a:solidFill>
                <a:schemeClr val="tx1"/>
              </a:solidFill>
            </a:endParaRPr>
          </a:p>
          <a:p>
            <a:pPr marL="274637" lvl="1" indent="0">
              <a:buNone/>
            </a:pPr>
            <a:r>
              <a:rPr lang="en-GB" altLang="ja-JP" sz="1600" dirty="0" smtClean="0">
                <a:solidFill>
                  <a:schemeClr val="tx1"/>
                </a:solidFill>
              </a:rPr>
              <a:t> 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lvl="1"/>
            <a:endParaRPr lang="en-US" sz="16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260765"/>
              </p:ext>
            </p:extLst>
          </p:nvPr>
        </p:nvGraphicFramePr>
        <p:xfrm>
          <a:off x="2074600" y="2610893"/>
          <a:ext cx="5648584" cy="18291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24292"/>
                <a:gridCol w="2824292"/>
              </a:tblGrid>
              <a:tr h="5403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Power State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400">
                          <a:effectLst/>
                        </a:rPr>
                        <a:t>Average Current Consumption [mA]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Transmit [mA]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280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Receive [mA]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Listen [mA]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Sleep [mA]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0.003 </a:t>
                      </a:r>
                      <a:r>
                        <a:rPr lang="en-US" sz="1400" b="0" dirty="0" smtClean="0">
                          <a:effectLst/>
                        </a:rPr>
                        <a:t>[2]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846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for Refinement of </a:t>
            </a:r>
            <a:r>
              <a:rPr lang="en-US" dirty="0" smtClean="0"/>
              <a:t>Current Sleep State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2015</a:t>
            </a:r>
            <a:endParaRPr lang="en-GB" dirty="0"/>
          </a:p>
        </p:txBody>
      </p:sp>
      <p:sp>
        <p:nvSpPr>
          <p:cNvPr id="9" name="Content Placeholder 1"/>
          <p:cNvSpPr>
            <a:spLocks noGrp="1"/>
          </p:cNvSpPr>
          <p:nvPr>
            <p:ph sz="quarter" idx="11"/>
          </p:nvPr>
        </p:nvSpPr>
        <p:spPr>
          <a:xfrm>
            <a:off x="609600" y="1828800"/>
            <a:ext cx="8229600" cy="4536000"/>
          </a:xfrm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1" dirty="0" smtClean="0"/>
              <a:t>Wi-Fi devices with various form factors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Multitude of transmit power constraints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Battery size requires different power consumption needs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1" dirty="0" smtClean="0"/>
              <a:t>General categorization of </a:t>
            </a:r>
            <a:r>
              <a:rPr lang="en-US" sz="1800" b="1" dirty="0"/>
              <a:t>s</a:t>
            </a:r>
            <a:r>
              <a:rPr lang="en-US" sz="1800" b="1" dirty="0" smtClean="0"/>
              <a:t>leep state may not be sufficient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Different power management or power save protocols allow distinct short or long sleep times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Constrained on power efficiency due to activation requirements of RF and baseband processors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Leads to trade-off between performance and energy efficient WLANs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1" dirty="0" smtClean="0"/>
              <a:t>Traffic models and latency requirements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Sleep distribution based on disparate traffic models (</a:t>
            </a:r>
            <a:r>
              <a:rPr lang="en-US" sz="1800" dirty="0" err="1" smtClean="0">
                <a:solidFill>
                  <a:schemeClr val="tx1"/>
                </a:solidFill>
              </a:rPr>
              <a:t>bursty</a:t>
            </a:r>
            <a:r>
              <a:rPr lang="en-US" sz="1800" dirty="0" smtClean="0">
                <a:solidFill>
                  <a:schemeClr val="tx1"/>
                </a:solidFill>
              </a:rPr>
              <a:t> versus periodic, short or long packets, </a:t>
            </a:r>
            <a:r>
              <a:rPr lang="en-US" sz="1800" i="1" dirty="0" smtClean="0">
                <a:solidFill>
                  <a:schemeClr val="tx1"/>
                </a:solidFill>
              </a:rPr>
              <a:t>etc</a:t>
            </a:r>
            <a:r>
              <a:rPr lang="en-US" sz="1800" dirty="0" smtClean="0">
                <a:solidFill>
                  <a:schemeClr val="tx1"/>
                </a:solidFill>
              </a:rPr>
              <a:t>.)</a:t>
            </a:r>
          </a:p>
          <a:p>
            <a:pPr lvl="1"/>
            <a:r>
              <a:rPr lang="en-US" sz="1800" dirty="0" smtClean="0"/>
              <a:t>Multiple levels of sleep mode needed due to stringent (</a:t>
            </a:r>
            <a:r>
              <a:rPr lang="en-US" sz="1800" i="1" dirty="0" smtClean="0"/>
              <a:t>e.g.</a:t>
            </a:r>
            <a:r>
              <a:rPr lang="en-US" sz="1800" dirty="0" smtClean="0"/>
              <a:t>, multimedia streaming, video conferencing) versus flexible (low duty cycle of UL or DL traffic) latency requirements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5872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Sleep </a:t>
            </a:r>
            <a:r>
              <a:rPr lang="en-US" dirty="0" smtClean="0"/>
              <a:t>State </a:t>
            </a:r>
            <a:r>
              <a:rPr lang="en-US" dirty="0"/>
              <a:t>Classification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2015</a:t>
            </a:r>
            <a:endParaRPr lang="en-GB" dirty="0"/>
          </a:p>
        </p:txBody>
      </p:sp>
      <p:sp>
        <p:nvSpPr>
          <p:cNvPr id="9" name="Content Placeholder 1"/>
          <p:cNvSpPr>
            <a:spLocks noGrp="1"/>
          </p:cNvSpPr>
          <p:nvPr>
            <p:ph sz="quarter" idx="11"/>
          </p:nvPr>
        </p:nvSpPr>
        <p:spPr>
          <a:xfrm>
            <a:off x="455613" y="1752600"/>
            <a:ext cx="8229600" cy="4536000"/>
          </a:xfrm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1" dirty="0" smtClean="0"/>
              <a:t>Micro sleep state </a:t>
            </a:r>
            <a:r>
              <a:rPr lang="en-US" sz="1800" dirty="0" smtClean="0"/>
              <a:t>– Decode the PHY Preamble and determine it is not a relevant packet and enter this sleep state for the duration of the PPDU; </a:t>
            </a:r>
            <a:r>
              <a:rPr lang="en-US" sz="1800" i="1" dirty="0" smtClean="0"/>
              <a:t>e.g</a:t>
            </a:r>
            <a:r>
              <a:rPr lang="en-US" sz="1800" dirty="0" smtClean="0"/>
              <a:t>., duration of a single UL or DL packet, spatial re-use in OBSS;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1" dirty="0"/>
              <a:t>Shallow </a:t>
            </a:r>
            <a:r>
              <a:rPr lang="en-US" sz="1800" b="1" dirty="0" smtClean="0"/>
              <a:t>sleep state </a:t>
            </a:r>
            <a:r>
              <a:rPr lang="en-US" sz="1800" dirty="0" smtClean="0"/>
              <a:t>–</a:t>
            </a:r>
            <a:r>
              <a:rPr lang="en-US" sz="1800" b="1" dirty="0"/>
              <a:t> </a:t>
            </a:r>
            <a:r>
              <a:rPr lang="en-US" sz="1800" dirty="0" smtClean="0"/>
              <a:t>Determine the protection duration </a:t>
            </a:r>
            <a:r>
              <a:rPr lang="en-US" sz="1800" dirty="0"/>
              <a:t>from the first </a:t>
            </a:r>
            <a:r>
              <a:rPr lang="en-US" sz="1800" dirty="0" smtClean="0"/>
              <a:t>packet and enter this sleep state till end of that duration; e.g., TXOP duration</a:t>
            </a:r>
            <a:endParaRPr lang="en-US" sz="18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1" dirty="0" smtClean="0"/>
              <a:t>Deep sleep state </a:t>
            </a:r>
            <a:r>
              <a:rPr lang="en-US" sz="1800" dirty="0" smtClean="0"/>
              <a:t>–</a:t>
            </a:r>
            <a:r>
              <a:rPr lang="en-US" sz="1800" b="1" dirty="0" smtClean="0"/>
              <a:t> </a:t>
            </a:r>
            <a:r>
              <a:rPr lang="en-US" sz="1800" dirty="0" smtClean="0"/>
              <a:t>Sleep state over one or multiple beacon intervals</a:t>
            </a:r>
            <a:endParaRPr lang="en-US" sz="1800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2436297" y="4581099"/>
            <a:ext cx="5000512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2468257" y="5373187"/>
            <a:ext cx="5000512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840830" y="4439824"/>
            <a:ext cx="357213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+mn-lt"/>
              </a:rPr>
              <a:t>AP 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75396" y="5168196"/>
            <a:ext cx="471346" cy="2769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+mn-lt"/>
              </a:rPr>
              <a:t>STA</a:t>
            </a: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1</a:t>
            </a: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2468257" y="6165275"/>
            <a:ext cx="5000512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Rectangle 14"/>
          <p:cNvSpPr/>
          <p:nvPr/>
        </p:nvSpPr>
        <p:spPr bwMode="auto">
          <a:xfrm>
            <a:off x="2612273" y="4221059"/>
            <a:ext cx="795960" cy="360040"/>
          </a:xfrm>
          <a:prstGeom prst="rect">
            <a:avLst/>
          </a:prstGeom>
          <a:gradFill flip="none" rotWithShape="1">
            <a:gsLst>
              <a:gs pos="5000">
                <a:schemeClr val="accent2"/>
              </a:gs>
              <a:gs pos="95000">
                <a:schemeClr val="accent1"/>
              </a:gs>
            </a:gsLst>
            <a:lin ang="16200000" scaled="0"/>
            <a:tileRect/>
          </a:gradFill>
          <a:ln w="9525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4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DL BU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650725" y="4974672"/>
            <a:ext cx="820738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Receive </a:t>
            </a:r>
            <a:r>
              <a:rPr lang="en-US" sz="1200" dirty="0">
                <a:solidFill>
                  <a:schemeClr val="tx1"/>
                </a:solidFill>
              </a:rPr>
              <a:t>s</a:t>
            </a:r>
            <a:r>
              <a:rPr lang="en-US" sz="1200" dirty="0" smtClean="0">
                <a:solidFill>
                  <a:schemeClr val="tx1"/>
                </a:solidFill>
              </a:rPr>
              <a:t>tate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783764" y="5960284"/>
            <a:ext cx="471346" cy="2769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+mn-lt"/>
              </a:rPr>
              <a:t>STA</a:t>
            </a: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400" dirty="0">
                <a:solidFill>
                  <a:schemeClr val="tx1"/>
                </a:solidFill>
              </a:rPr>
              <a:t>2</a:t>
            </a:r>
            <a:endParaRPr lang="en-US" sz="14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36548" y="5790510"/>
            <a:ext cx="1054776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Micro sleep state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935590" y="5589211"/>
            <a:ext cx="176218" cy="57606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1800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912657" y="3500979"/>
            <a:ext cx="291904" cy="36004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9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ACK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4243948" y="5907440"/>
            <a:ext cx="621543" cy="257835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0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UL Data</a:t>
            </a:r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3940574" y="5445195"/>
            <a:ext cx="1299612" cy="2161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4374865" y="5476553"/>
            <a:ext cx="414409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TXOP</a:t>
            </a: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3935590" y="5168196"/>
            <a:ext cx="1304596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4047965" y="4953014"/>
            <a:ext cx="1183016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Shallow sleep state</a:t>
            </a:r>
          </a:p>
        </p:txBody>
      </p:sp>
      <p:cxnSp>
        <p:nvCxnSpPr>
          <p:cNvPr id="26" name="Straight Arrow Connector 25"/>
          <p:cNvCxnSpPr/>
          <p:nvPr/>
        </p:nvCxnSpPr>
        <p:spPr bwMode="auto">
          <a:xfrm>
            <a:off x="5340125" y="5949251"/>
            <a:ext cx="2240700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5950543" y="5692577"/>
            <a:ext cx="1003481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Deep sleep state</a:t>
            </a:r>
          </a:p>
        </p:txBody>
      </p:sp>
      <p:cxnSp>
        <p:nvCxnSpPr>
          <p:cNvPr id="28" name="Straight Arrow Connector 27"/>
          <p:cNvCxnSpPr/>
          <p:nvPr/>
        </p:nvCxnSpPr>
        <p:spPr bwMode="auto">
          <a:xfrm>
            <a:off x="2612273" y="4149051"/>
            <a:ext cx="795960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2636023" y="5229171"/>
            <a:ext cx="795960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2636023" y="6033134"/>
            <a:ext cx="795960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2396249" y="3861019"/>
            <a:ext cx="5000512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1845961" y="3717003"/>
            <a:ext cx="357213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+mn-lt"/>
              </a:rPr>
              <a:t>AP 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478513" y="3904252"/>
            <a:ext cx="1033937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Length of PPDU</a:t>
            </a:r>
          </a:p>
        </p:txBody>
      </p:sp>
      <p:sp>
        <p:nvSpPr>
          <p:cNvPr id="34" name="Oval 33"/>
          <p:cNvSpPr/>
          <p:nvPr/>
        </p:nvSpPr>
        <p:spPr bwMode="auto">
          <a:xfrm>
            <a:off x="2320679" y="5637469"/>
            <a:ext cx="1480105" cy="504056"/>
          </a:xfrm>
          <a:prstGeom prst="ellipse">
            <a:avLst/>
          </a:prstGeom>
          <a:noFill/>
          <a:ln w="28575" cap="flat" cmpd="sng" algn="ctr">
            <a:solidFill>
              <a:srgbClr val="00B05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1800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3773472" y="4791435"/>
            <a:ext cx="1729574" cy="534252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1800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311569" y="5553586"/>
            <a:ext cx="2384631" cy="599814"/>
          </a:xfrm>
          <a:prstGeom prst="ellipse">
            <a:avLst/>
          </a:prstGeom>
          <a:noFill/>
          <a:ln w="28575" cap="flat" cmpd="sng" algn="ctr">
            <a:solidFill>
              <a:schemeClr val="accent6">
                <a:lumMod val="7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1800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59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8077199" cy="1065213"/>
          </a:xfrm>
        </p:spPr>
        <p:txBody>
          <a:bodyPr/>
          <a:lstStyle/>
          <a:p>
            <a:r>
              <a:rPr lang="en-US" dirty="0"/>
              <a:t>Comparison of Power and Latency Requirements Among Different Sleep </a:t>
            </a:r>
            <a:r>
              <a:rPr lang="en-US" dirty="0" smtClean="0"/>
              <a:t>States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2015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08385" y="2057400"/>
            <a:ext cx="7920880" cy="415498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tx1"/>
                </a:solidFill>
              </a:rPr>
              <a:t>Micro sleep state</a:t>
            </a:r>
            <a:r>
              <a:rPr lang="en-US" sz="1800" dirty="0" smtClean="0">
                <a:solidFill>
                  <a:schemeClr val="tx1"/>
                </a:solidFill>
              </a:rPr>
              <a:t>: MAC processor powered up, faster clock running, PLL ON, some leakage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Power consumption around 5mW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Latency to return to active state: 0-100us </a:t>
            </a:r>
            <a:endParaRPr lang="en-US" sz="1800" dirty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RF and modem OFF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tx1"/>
                </a:solidFill>
                <a:latin typeface="+mn-lt"/>
              </a:rPr>
              <a:t>Shallow sleep state</a:t>
            </a: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: MAC processor in retention mode, slower clock running, PLL in low power mode, some leakage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Power consumption around 1mW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Latency to return to active </a:t>
            </a:r>
            <a:r>
              <a:rPr lang="en-US" sz="1800" dirty="0" smtClean="0">
                <a:solidFill>
                  <a:schemeClr val="tx1"/>
                </a:solidFill>
              </a:rPr>
              <a:t>state</a:t>
            </a:r>
            <a:r>
              <a:rPr lang="en-US" sz="1800" dirty="0">
                <a:solidFill>
                  <a:schemeClr val="tx1"/>
                </a:solidFill>
              </a:rPr>
              <a:t>: &lt;</a:t>
            </a:r>
            <a:r>
              <a:rPr lang="en-US" sz="1800" dirty="0" smtClean="0">
                <a:solidFill>
                  <a:schemeClr val="tx1"/>
                </a:solidFill>
              </a:rPr>
              <a:t> 500us </a:t>
            </a:r>
            <a:endParaRPr lang="en-US" sz="1800" dirty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RF</a:t>
            </a: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 and modem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tx1"/>
                </a:solidFill>
                <a:latin typeface="+mn-lt"/>
              </a:rPr>
              <a:t>Deep sleep state</a:t>
            </a: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: Wi-Fi power supply OFF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Power consumption around 0-100uW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Latency to return to active </a:t>
            </a:r>
            <a:r>
              <a:rPr lang="en-US" sz="1800" dirty="0" smtClean="0">
                <a:solidFill>
                  <a:schemeClr val="tx1"/>
                </a:solidFill>
              </a:rPr>
              <a:t>state</a:t>
            </a:r>
            <a:r>
              <a:rPr lang="en-US" sz="1800" dirty="0">
                <a:solidFill>
                  <a:schemeClr val="tx1"/>
                </a:solidFill>
              </a:rPr>
              <a:t>: </a:t>
            </a:r>
            <a:r>
              <a:rPr lang="en-US" sz="1800" dirty="0" smtClean="0">
                <a:solidFill>
                  <a:schemeClr val="tx1"/>
                </a:solidFill>
              </a:rPr>
              <a:t>&gt;3ms </a:t>
            </a:r>
            <a:endParaRPr lang="en-US" sz="1800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  <a:p>
            <a:endParaRPr lang="en-US" sz="18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376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</a:t>
            </a:r>
            <a:r>
              <a:rPr lang="en-US" dirty="0"/>
              <a:t>to Include Sleep </a:t>
            </a:r>
            <a:r>
              <a:rPr lang="en-US" dirty="0" smtClean="0"/>
              <a:t>States </a:t>
            </a:r>
            <a:r>
              <a:rPr lang="en-US" dirty="0"/>
              <a:t>in IEEE 802.11ax Simulation Scenarios document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2015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82170"/>
              </p:ext>
            </p:extLst>
          </p:nvPr>
        </p:nvGraphicFramePr>
        <p:xfrm>
          <a:off x="1752600" y="3352800"/>
          <a:ext cx="6096000" cy="240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Sleep State Power</a:t>
                      </a:r>
                      <a:r>
                        <a:rPr lang="en-US" sz="1600" baseline="0" dirty="0" smtClean="0"/>
                        <a:t> and Latency Values</a:t>
                      </a:r>
                      <a:endParaRPr lang="en-US" sz="1600" dirty="0" smtClean="0"/>
                    </a:p>
                    <a:p>
                      <a:pPr algn="ctr"/>
                      <a:endParaRPr lang="en-US" sz="1600" dirty="0"/>
                    </a:p>
                  </a:txBody>
                  <a:tcPr marT="18288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Sleep State 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Power Consumption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Latency from</a:t>
                      </a:r>
                      <a:r>
                        <a:rPr lang="en-US" sz="1600" b="1" baseline="0" dirty="0" smtClean="0"/>
                        <a:t> sleep mode to active state</a:t>
                      </a:r>
                      <a:endParaRPr 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Micro Sleep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5mW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100us</a:t>
                      </a:r>
                      <a:endParaRPr lang="en-US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Shallow Sleep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1mW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500us</a:t>
                      </a:r>
                      <a:endParaRPr lang="en-US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Deep Sleep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0.003mW [2]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3ms</a:t>
                      </a:r>
                      <a:endParaRPr lang="en-US" sz="16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96914" y="2057400"/>
            <a:ext cx="80660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Propose to include the following Table for 3 sleep </a:t>
            </a:r>
            <a:r>
              <a:rPr lang="en-US" sz="2000" dirty="0" smtClean="0">
                <a:solidFill>
                  <a:schemeClr val="tx1"/>
                </a:solidFill>
              </a:rPr>
              <a:t>states </a:t>
            </a:r>
            <a:r>
              <a:rPr lang="en-US" sz="2000" dirty="0">
                <a:solidFill>
                  <a:schemeClr val="tx1"/>
                </a:solidFill>
              </a:rPr>
              <a:t>under </a:t>
            </a:r>
            <a:r>
              <a:rPr lang="en-GB" sz="2000" u="sng" dirty="0">
                <a:solidFill>
                  <a:schemeClr val="tx1"/>
                </a:solidFill>
              </a:rPr>
              <a:t>Common Power Model Parameters for all simulation Scenarios </a:t>
            </a:r>
            <a:r>
              <a:rPr lang="en-GB" sz="2000" dirty="0">
                <a:solidFill>
                  <a:schemeClr val="tx1"/>
                </a:solidFill>
              </a:rPr>
              <a:t>in </a:t>
            </a:r>
            <a:r>
              <a:rPr lang="en-GB" sz="2000" b="1" dirty="0">
                <a:solidFill>
                  <a:schemeClr val="tx1"/>
                </a:solidFill>
              </a:rPr>
              <a:t>Simulation Scenarios </a:t>
            </a:r>
            <a:r>
              <a:rPr lang="en-GB" sz="2000" dirty="0">
                <a:solidFill>
                  <a:schemeClr val="tx1"/>
                </a:solidFill>
              </a:rPr>
              <a:t>document doc. IEEE </a:t>
            </a:r>
            <a:r>
              <a:rPr lang="en-GB" sz="2000" dirty="0" smtClean="0">
                <a:solidFill>
                  <a:schemeClr val="tx1"/>
                </a:solidFill>
              </a:rPr>
              <a:t>802.11-14/0980r6 [1] </a:t>
            </a:r>
            <a:endParaRPr lang="en-US" sz="2000" b="1" u="sng" dirty="0">
              <a:solidFill>
                <a:schemeClr val="tx1"/>
              </a:solidFill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2077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have presented the need for refinement of </a:t>
            </a:r>
            <a:r>
              <a:rPr lang="en-US" sz="1800" dirty="0" smtClean="0"/>
              <a:t>current sleep state </a:t>
            </a:r>
            <a:r>
              <a:rPr lang="en-US" sz="1800" dirty="0"/>
              <a:t>for Wi-Fi </a:t>
            </a:r>
            <a:r>
              <a:rPr lang="en-US" sz="1800" dirty="0" smtClean="0"/>
              <a:t>devices in IEEE 802.11ax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have proposed three sleep </a:t>
            </a:r>
            <a:r>
              <a:rPr lang="en-US" sz="1800" dirty="0" smtClean="0"/>
              <a:t>states </a:t>
            </a:r>
            <a:r>
              <a:rPr lang="en-US" sz="1800" dirty="0"/>
              <a:t>based on the duration of sleep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Micro sleep</a:t>
            </a:r>
            <a:r>
              <a:rPr lang="en-US" sz="18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Shallow sleep</a:t>
            </a:r>
            <a:r>
              <a:rPr lang="en-US" sz="18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Deep sleep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Finally, we </a:t>
            </a:r>
            <a:r>
              <a:rPr lang="en-US" sz="1800" dirty="0" smtClean="0"/>
              <a:t>have proposed </a:t>
            </a:r>
            <a:r>
              <a:rPr lang="en-US" sz="1800" dirty="0"/>
              <a:t>to modify the Simulation Scenarios by including a table specifying the 3 sleep </a:t>
            </a:r>
            <a:r>
              <a:rPr lang="en-US" sz="1800" dirty="0" smtClean="0"/>
              <a:t>states </a:t>
            </a:r>
            <a:r>
              <a:rPr lang="en-US" sz="1800" dirty="0"/>
              <a:t>for better power and latency modeling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563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2011_Aruba_template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79823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Aruba-2011-Template-Mktg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8981E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Aruba-2011-Template-Mktg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8981E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5612</TotalTime>
  <Words>912</Words>
  <Application>Microsoft Office PowerPoint</Application>
  <PresentationFormat>On-screen Show (4:3)</PresentationFormat>
  <Paragraphs>166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5" baseType="lpstr">
      <vt:lpstr>Arial Unicode MS</vt:lpstr>
      <vt:lpstr>MS Gothic</vt:lpstr>
      <vt:lpstr>MS PGothic</vt:lpstr>
      <vt:lpstr>Arial</vt:lpstr>
      <vt:lpstr>Lucida Grande</vt:lpstr>
      <vt:lpstr>Times</vt:lpstr>
      <vt:lpstr>Times New Roman</vt:lpstr>
      <vt:lpstr>Verdana</vt:lpstr>
      <vt:lpstr>802-11-Submission</vt:lpstr>
      <vt:lpstr>2011_Aruba_template</vt:lpstr>
      <vt:lpstr>1_Aruba-2011-Template-Mktg</vt:lpstr>
      <vt:lpstr>Aruba-2011-Template-Mktg</vt:lpstr>
      <vt:lpstr>Document</vt:lpstr>
      <vt:lpstr>Sleep States in IEEE 802.11ax Simulation Scenarios</vt:lpstr>
      <vt:lpstr>Contents of this Contribution</vt:lpstr>
      <vt:lpstr>Scenario of 802.11ax Densification </vt:lpstr>
      <vt:lpstr>Motivation for Various Sleep States Definition</vt:lpstr>
      <vt:lpstr>Need for Refinement of Current Sleep State</vt:lpstr>
      <vt:lpstr>Sleep State Classification</vt:lpstr>
      <vt:lpstr>Comparison of Power and Latency Requirements Among Different Sleep States </vt:lpstr>
      <vt:lpstr>Proposal to Include Sleep States in IEEE 802.11ax Simulation Scenarios document</vt:lpstr>
      <vt:lpstr>Summary</vt:lpstr>
      <vt:lpstr>References</vt:lpstr>
      <vt:lpstr>Straw poll 1</vt:lpstr>
      <vt:lpstr>Straw poll 2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Sleep Mode Definitions</dc:title>
  <dc:creator>Chittabrata Ghosh (Intel)</dc:creator>
  <cp:lastModifiedBy>Ghosh, Chittabrata</cp:lastModifiedBy>
  <cp:revision>85</cp:revision>
  <cp:lastPrinted>1601-01-01T00:00:00Z</cp:lastPrinted>
  <dcterms:created xsi:type="dcterms:W3CDTF">2014-05-13T18:39:25Z</dcterms:created>
  <dcterms:modified xsi:type="dcterms:W3CDTF">2015-03-09T10:58:19Z</dcterms:modified>
</cp:coreProperties>
</file>