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3" r:id="rId6"/>
    <p:sldId id="289" r:id="rId7"/>
    <p:sldId id="311" r:id="rId8"/>
    <p:sldId id="315" r:id="rId9"/>
    <p:sldId id="316" r:id="rId10"/>
    <p:sldId id="317" r:id="rId11"/>
    <p:sldId id="322" r:id="rId12"/>
    <p:sldId id="319" r:id="rId13"/>
    <p:sldId id="320" r:id="rId14"/>
    <p:sldId id="321" r:id="rId15"/>
    <p:sldId id="290" r:id="rId16"/>
    <p:sldId id="312" r:id="rId1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ng Wang" initials="MW" lastIdx="6" clrIdx="0"/>
  <p:cmAuthor id="1" name="Leif Wilhelmsson R" initials="LW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897" autoAdjust="0"/>
    <p:restoredTop sz="94660" autoAdjust="0"/>
  </p:normalViewPr>
  <p:slideViewPr>
    <p:cSldViewPr>
      <p:cViewPr>
        <p:scale>
          <a:sx n="100" d="100"/>
          <a:sy n="100" d="100"/>
        </p:scale>
        <p:origin x="-28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0" y="2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49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doc.: IEEE 802.11-14/YYYr0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Cagatay Capar, Ericsson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802.11-14/YYYr0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Cagatay Capar, Ericsson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Cagatay Capar, Ericsson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dirty="0" smtClean="0"/>
              <a:t>Cagatay Capar,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9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September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Cagatay Capar, Ericsson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2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0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9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33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6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25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8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94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09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59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9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79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9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30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48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28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4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23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70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83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92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63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66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66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73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58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4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14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443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54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802.11-15/0296r0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8B49-0CA6-41D8-944F-3BDA40EE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0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F5CF9-D1FB-45C5-B0CA-87CE2B060C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9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Cagatay Capar, Ericsson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CBD-B3A8-4C1B-AC9E-E1A4AE48E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1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is2020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0075" y="1155973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Long range indoor channel measurements for the 60 GHz band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879997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</a:t>
            </a:r>
            <a:r>
              <a:rPr lang="en-GB" sz="2000" b="0" dirty="0" smtClean="0"/>
              <a:t>08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561287"/>
              </p:ext>
            </p:extLst>
          </p:nvPr>
        </p:nvGraphicFramePr>
        <p:xfrm>
          <a:off x="531813" y="2998788"/>
          <a:ext cx="8251825" cy="27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" name="Document" r:id="rId5" imgW="8473020" imgH="2791473" progId="Word.Document.8">
                  <p:embed/>
                </p:oleObj>
              </mc:Choice>
              <mc:Fallback>
                <p:oleObj name="Document" r:id="rId5" imgW="8473020" imgH="279147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998788"/>
                        <a:ext cx="8251825" cy="2719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2088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range indoor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25826"/>
            <a:ext cx="8676456" cy="955502"/>
          </a:xfrm>
        </p:spPr>
        <p:txBody>
          <a:bodyPr/>
          <a:lstStyle/>
          <a:p>
            <a:r>
              <a:rPr lang="en-US" sz="1600" dirty="0" smtClean="0"/>
              <a:t>Tx location 1 (corridor-to-room): 29 dB loss observed in excess of free space loss</a:t>
            </a:r>
          </a:p>
          <a:p>
            <a:r>
              <a:rPr lang="en-US" sz="1600" dirty="0" smtClean="0"/>
              <a:t>Tx location 2 (room-to-room): 48 </a:t>
            </a:r>
            <a:r>
              <a:rPr lang="en-US" sz="1600" dirty="0"/>
              <a:t>dB </a:t>
            </a:r>
            <a:r>
              <a:rPr lang="en-US" sz="1600" dirty="0" smtClean="0"/>
              <a:t>loss observed in </a:t>
            </a:r>
            <a:r>
              <a:rPr lang="en-US" sz="1600" dirty="0"/>
              <a:t>excess of free </a:t>
            </a:r>
            <a:r>
              <a:rPr lang="en-US" sz="1600" dirty="0" smtClean="0"/>
              <a:t>space loss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951527" y="1484784"/>
            <a:ext cx="7260905" cy="3669030"/>
            <a:chOff x="538163" y="1390650"/>
            <a:chExt cx="8067675" cy="40767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3" y="1390650"/>
              <a:ext cx="8067675" cy="407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653136"/>
              <a:ext cx="68580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87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2537"/>
            <a:ext cx="7930991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body shadowing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18943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Line-of-sight link of 3.7 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One person walking back and forth in between.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Model: Diffraction around four edges of a rectangular screen with </a:t>
            </a:r>
            <a:r>
              <a:rPr lang="en-US" sz="1800" dirty="0">
                <a:solidFill>
                  <a:schemeClr val="tx1"/>
                </a:solidFill>
              </a:rPr>
              <a:t>30 cm </a:t>
            </a:r>
            <a:r>
              <a:rPr lang="en-US" sz="1800" dirty="0" smtClean="0">
                <a:solidFill>
                  <a:schemeClr val="tx1"/>
                </a:solidFill>
              </a:rPr>
              <a:t>width.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00808"/>
            <a:ext cx="791864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Long range indoor office signal strength measurements are provided for the 60 GHz band.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Loss due to blockages such as wall, door, window, human body are measured and shown to be significantly frequency dependent.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Sharp drop observed in signal strength once nodes are in none-line-of-sight (NLOS). NLOS measurements show good agreement  with the recursive Berg model [5]. This shows that diffraction can be dominant in NLOS 60 GHz links.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4208463"/>
          </a:xfrm>
          <a:ln/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0" dirty="0" smtClean="0"/>
              <a:t>“METIS Channel Models,” </a:t>
            </a:r>
            <a:r>
              <a:rPr lang="en-GB" b="0" dirty="0"/>
              <a:t>METIS Deliverable </a:t>
            </a:r>
            <a:r>
              <a:rPr lang="en-GB" b="0" dirty="0" smtClean="0"/>
              <a:t>D1.4, February 2015. </a:t>
            </a:r>
            <a:r>
              <a:rPr lang="en-GB" b="0" dirty="0" smtClean="0">
                <a:hlinkClick r:id="rId3"/>
              </a:rPr>
              <a:t>https://www.metis2020.com/</a:t>
            </a:r>
            <a:endParaRPr lang="en-GB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11-14/1386r1</a:t>
            </a:r>
            <a:r>
              <a:rPr lang="en-US" b="0" dirty="0"/>
              <a:t>, “NG60 Usage Models Update”</a:t>
            </a: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GB" b="0" dirty="0" smtClean="0"/>
              <a:t>11-09/0334r8</a:t>
            </a:r>
            <a:r>
              <a:rPr lang="en-GB" b="0" dirty="0"/>
              <a:t>, “</a:t>
            </a:r>
            <a:r>
              <a:rPr lang="da-DK" b="0" dirty="0"/>
              <a:t>Channel Models for 60 GHz WLAN </a:t>
            </a:r>
            <a:r>
              <a:rPr lang="da-DK" b="0" dirty="0" smtClean="0"/>
              <a:t>Systems</a:t>
            </a:r>
            <a:r>
              <a:rPr lang="en-GB" b="0" dirty="0" smtClean="0"/>
              <a:t>”</a:t>
            </a:r>
            <a:endParaRPr lang="en-US" altLang="ko-KR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ko-KR" b="0" dirty="0" smtClean="0"/>
              <a:t>11-14/1486r0, “</a:t>
            </a:r>
            <a:r>
              <a:rPr lang="en-GB" b="0" dirty="0"/>
              <a:t>Channel Models in NG60</a:t>
            </a:r>
            <a:r>
              <a:rPr lang="en-GB" b="0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J</a:t>
            </a:r>
            <a:r>
              <a:rPr lang="en-US" b="0" dirty="0"/>
              <a:t>. E. Berg</a:t>
            </a:r>
            <a:r>
              <a:rPr lang="en-US" b="0" dirty="0" smtClean="0"/>
              <a:t>, </a:t>
            </a:r>
            <a:r>
              <a:rPr lang="en-US" b="0" dirty="0"/>
              <a:t>“A recursive method for street microcell path loss </a:t>
            </a:r>
            <a:r>
              <a:rPr lang="en-US" b="0" dirty="0" smtClean="0"/>
              <a:t>calculations,” Personal, Indoor and Mobile Radio Communications, September</a:t>
            </a:r>
            <a:r>
              <a:rPr lang="en-US" b="0" dirty="0"/>
              <a:t>, 1995. </a:t>
            </a:r>
            <a:endParaRPr lang="en-US" altLang="ko-KR" b="0" dirty="0"/>
          </a:p>
          <a:p>
            <a:pPr marL="0" indent="0"/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2662457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630616" cy="411321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channel models are needed to support the wide range of use cases envisioned for NG60.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Channel measurements are important to help with channel modeling efforts.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contribution presents some results from a channel measurement campaign carried out within the METIS project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Long range indoor office signal strength measurements in the 60 GHz band for both line-of-sight and non-line-of-sight are given.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Measurements of loss due to blockages are shown.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3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0813" cy="4113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Motivation/Related Work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Office corridor long range </a:t>
            </a:r>
            <a:r>
              <a:rPr lang="en-US" dirty="0" smtClean="0"/>
              <a:t>measurements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Blockage due to door, window, wall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Human blockage measurements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Summary and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Motivation/Related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0813" cy="4113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Many new use cases are envisioned for NG60, covering short, medium, and long range communications [2].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channel models that </a:t>
            </a:r>
            <a:r>
              <a:rPr lang="en-US" dirty="0"/>
              <a:t>complement 802.11ad channel models </a:t>
            </a:r>
            <a:r>
              <a:rPr lang="en-US" dirty="0" smtClean="0"/>
              <a:t>[3] are needed to support these use cases.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Channel measurements are important to help with channel modeling efforts.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Outdoor channel measurements </a:t>
            </a:r>
            <a:r>
              <a:rPr lang="en-US" dirty="0"/>
              <a:t>were presented </a:t>
            </a:r>
            <a:r>
              <a:rPr lang="en-US" dirty="0" smtClean="0"/>
              <a:t>and a channel modeling approach was proposed in [4].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corridor long range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44261"/>
              </p:ext>
            </p:extLst>
          </p:nvPr>
        </p:nvGraphicFramePr>
        <p:xfrm>
          <a:off x="4355976" y="2932936"/>
          <a:ext cx="4392488" cy="33403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033559"/>
                <a:gridCol w="2358929"/>
              </a:tblGrid>
              <a:tr h="5400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Frequency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range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57.68 – 59.68 GHz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Tx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height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 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Rx height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 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Tx/Rx antenna gain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10 dBi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Tx/Rx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antenna beamwidth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60°in elevation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plane</a:t>
                      </a:r>
                    </a:p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30°in azimuth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plane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Tx/Rx velocity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Stationary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60818" y="50038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Measurement setup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1831541"/>
            <a:ext cx="4860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Measurements carried out in an indoor office environment in Stockholm, Sweden by Ericsson.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73549"/>
            <a:ext cx="3580953" cy="33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30120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20 Tx locations, 1 Rx location.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847850"/>
            <a:ext cx="69056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0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672364" cy="286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4008" y="1772816"/>
            <a:ext cx="40324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Sharp drop after corner.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Clear frequency dependency in NLOS </a:t>
            </a:r>
            <a:r>
              <a:rPr lang="en-US" sz="1600" dirty="0">
                <a:solidFill>
                  <a:schemeClr val="tx1"/>
                </a:solidFill>
              </a:rPr>
              <a:t>path </a:t>
            </a:r>
            <a:r>
              <a:rPr lang="en-US" sz="1600" dirty="0" smtClean="0">
                <a:solidFill>
                  <a:schemeClr val="tx1"/>
                </a:solidFill>
              </a:rPr>
              <a:t>loss: 15 dB larger at 60 GHz compared to 2.4 GHz.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Path loss modeled according to recursive Berg model [5]: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Semi-empirical model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Proposed for modeling signal strength in urban environment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Street corner modeled as a source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Diffraction loss at corners calculated as a function of the angle and empirical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Measurements show good agreement with the model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84040" y="3538374"/>
            <a:ext cx="864267" cy="276999"/>
            <a:chOff x="1475656" y="4425361"/>
            <a:chExt cx="864267" cy="276999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1475656" y="4489158"/>
              <a:ext cx="28803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484040" y="4641558"/>
              <a:ext cx="288032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772072" y="4425361"/>
              <a:ext cx="567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model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3452813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1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Berg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977011" y="1532534"/>
            <a:ext cx="40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Path loss modeled according to recursive Berg model [5]: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Semi-empirical model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Proposed for modeling signal strength in urban environment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Street corner modeled as a source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Diffraction loss at corners calculated as a function of the angle and empirical parameters.</a:t>
            </a: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59286" y="3933191"/>
                <a:ext cx="5392834" cy="2514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Loss at node </a:t>
                </a:r>
                <a:r>
                  <a:rPr lang="en-US" sz="1400" i="1" dirty="0" smtClean="0">
                    <a:solidFill>
                      <a:schemeClr val="tx1"/>
                    </a:solidFill>
                    <a:latin typeface="+mj-lt"/>
                  </a:rPr>
                  <a:t>j</a:t>
                </a: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 is given by the free space path loss equation:</a:t>
                </a:r>
              </a:p>
              <a:p>
                <a:endParaRPr lang="en-US" sz="1400" i="1" dirty="0">
                  <a:solidFill>
                    <a:schemeClr val="tx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20</m:t>
                      </m:r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1400" b="0" i="0" baseline="-25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(4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400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1400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1" dirty="0" smtClean="0">
                    <a:solidFill>
                      <a:schemeClr val="tx1"/>
                    </a:solidFill>
                    <a:latin typeface="+mj-lt"/>
                  </a:rPr>
                  <a:t>d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+mj-lt"/>
                  </a:rPr>
                  <a:t>j</a:t>
                </a: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 is the “distance” adjusted for diffraction and is calculated recursively: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400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400" i="1" dirty="0" err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+ </m:t>
                    </m:r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 , </a:t>
                </a: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      where</a:t>
                </a:r>
                <a:r>
                  <a:rPr lang="en-US" sz="1400" i="1" dirty="0" smtClean="0">
                    <a:solidFill>
                      <a:schemeClr val="tx1"/>
                    </a:solidFill>
                    <a:latin typeface="+mj-lt"/>
                  </a:rPr>
                  <a:t> s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+mj-lt"/>
                  </a:rPr>
                  <a:t>j</a:t>
                </a: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 is the real distance and </a:t>
                </a:r>
              </a:p>
              <a:p>
                <a:endParaRPr lang="en-US" sz="1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86" y="3933191"/>
                <a:ext cx="5392834" cy="2514150"/>
              </a:xfrm>
              <a:prstGeom prst="rect">
                <a:avLst/>
              </a:prstGeom>
              <a:blipFill rotWithShape="1">
                <a:blip r:embed="rId2"/>
                <a:stretch>
                  <a:fillRect l="-226" t="-242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013015" y="3933191"/>
                <a:ext cx="3960440" cy="1745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Effect of diffraction is introduced through </a:t>
                </a:r>
                <a:r>
                  <a:rPr lang="en-US" sz="1400" i="1" dirty="0" smtClean="0">
                    <a:solidFill>
                      <a:schemeClr val="tx1"/>
                    </a:solidFill>
                    <a:latin typeface="+mj-lt"/>
                  </a:rPr>
                  <a:t>q</a:t>
                </a: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, which is angle dependent: </a:t>
                </a:r>
              </a:p>
              <a:p>
                <a:endParaRPr lang="en-US" sz="1400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90</m:t>
                        </m:r>
                      </m:sub>
                    </m:sSub>
                    <m:sSup>
                      <m:sSup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90°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Parameters </a:t>
                </a:r>
                <a:r>
                  <a:rPr lang="en-US" sz="1400" i="1" dirty="0" smtClean="0">
                    <a:solidFill>
                      <a:schemeClr val="tx1"/>
                    </a:solidFill>
                    <a:latin typeface="+mj-lt"/>
                  </a:rPr>
                  <a:t>q</a:t>
                </a:r>
                <a:r>
                  <a:rPr lang="en-US" sz="1400" baseline="-25000" dirty="0" smtClean="0">
                    <a:solidFill>
                      <a:schemeClr val="tx1"/>
                    </a:solidFill>
                    <a:latin typeface="+mj-lt"/>
                  </a:rPr>
                  <a:t>90</a:t>
                </a: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 extracted from measurements.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015" y="3933191"/>
                <a:ext cx="3960440" cy="1745734"/>
              </a:xfrm>
              <a:prstGeom prst="rect">
                <a:avLst/>
              </a:prstGeom>
              <a:blipFill rotWithShape="1">
                <a:blip r:embed="rId3"/>
                <a:stretch>
                  <a:fillRect l="-154" t="-34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367209" y="1566319"/>
            <a:ext cx="4276799" cy="2294729"/>
            <a:chOff x="367209" y="1622226"/>
            <a:chExt cx="4276799" cy="2294729"/>
          </a:xfrm>
        </p:grpSpPr>
        <p:sp>
          <p:nvSpPr>
            <p:cNvPr id="7" name="Rectangle 6"/>
            <p:cNvSpPr/>
            <p:nvPr/>
          </p:nvSpPr>
          <p:spPr bwMode="auto">
            <a:xfrm>
              <a:off x="1763688" y="2132856"/>
              <a:ext cx="2880320" cy="115212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971600" y="2204864"/>
              <a:ext cx="72008" cy="7200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923928" y="3501008"/>
              <a:ext cx="72008" cy="7200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1" name="Straight Arrow Connector 10"/>
            <p:cNvCxnSpPr>
              <a:stCxn id="8" idx="4"/>
            </p:cNvCxnSpPr>
            <p:nvPr/>
          </p:nvCxnSpPr>
          <p:spPr bwMode="auto">
            <a:xfrm>
              <a:off x="1007604" y="2276872"/>
              <a:ext cx="756084" cy="10081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1712888" y="3278634"/>
              <a:ext cx="72008" cy="7200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4" name="Straight Arrow Connector 13"/>
            <p:cNvCxnSpPr>
              <a:stCxn id="12" idx="6"/>
              <a:endCxn id="9" idx="1"/>
            </p:cNvCxnSpPr>
            <p:nvPr/>
          </p:nvCxnSpPr>
          <p:spPr bwMode="auto">
            <a:xfrm>
              <a:off x="1784896" y="3314638"/>
              <a:ext cx="2149577" cy="19691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Connector 16"/>
            <p:cNvCxnSpPr>
              <a:stCxn id="8" idx="4"/>
            </p:cNvCxnSpPr>
            <p:nvPr/>
          </p:nvCxnSpPr>
          <p:spPr bwMode="auto">
            <a:xfrm>
              <a:off x="1007604" y="2276872"/>
              <a:ext cx="1188132" cy="158417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2123728" y="3363491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q</a:t>
              </a:r>
              <a:r>
                <a:rPr lang="en-US" baseline="-25000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1</a:t>
              </a:r>
              <a:endParaRPr lang="en-US" baseline="-25000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5228" y="1776115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Tx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59932" y="3394268"/>
              <a:ext cx="4844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Rx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7209" y="2286362"/>
              <a:ext cx="6687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n</a:t>
              </a:r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ode 0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91021" y="3263078"/>
              <a:ext cx="6687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node 1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19872" y="3609178"/>
              <a:ext cx="6687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node 2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75904" y="2627039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smtClean="0">
                  <a:solidFill>
                    <a:schemeClr val="tx1"/>
                  </a:solidFill>
                  <a:latin typeface="+mj-lt"/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  <a:latin typeface="+mj-lt"/>
                </a:rPr>
                <a:t>0</a:t>
              </a:r>
              <a:endParaRPr lang="en-US" sz="1400" baseline="-25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71800" y="3440434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smtClean="0">
                  <a:solidFill>
                    <a:schemeClr val="tx1"/>
                  </a:solidFill>
                  <a:latin typeface="+mj-lt"/>
                </a:rPr>
                <a:t>s</a:t>
              </a:r>
              <a:r>
                <a:rPr lang="en-US" sz="1400" baseline="-25000" dirty="0" smtClean="0">
                  <a:solidFill>
                    <a:schemeClr val="tx1"/>
                  </a:solidFill>
                  <a:latin typeface="+mj-lt"/>
                </a:rPr>
                <a:t>1</a:t>
              </a:r>
              <a:endParaRPr lang="en-US" sz="1400" baseline="-25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40102" y="1622226"/>
              <a:ext cx="175583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Model details: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due to obstacles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 dirty="0" smtClean="0"/>
              <a:t>Cagatay Capar, Ericsson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915816" y="3235974"/>
            <a:ext cx="3823458" cy="3037161"/>
            <a:chOff x="1475656" y="1196752"/>
            <a:chExt cx="6067425" cy="48196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196752"/>
              <a:ext cx="6067425" cy="481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628800"/>
              <a:ext cx="26479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25" y="1391000"/>
            <a:ext cx="2727008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32240" y="4029976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Loss due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window = 1.0 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door = 11.5 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wall </a:t>
            </a:r>
            <a:r>
              <a:rPr lang="en-US" sz="2000" dirty="0">
                <a:solidFill>
                  <a:schemeClr val="tx1"/>
                </a:solidFill>
              </a:rPr>
              <a:t>= 7.5 dB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693141" cy="315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059832" y="3284984"/>
            <a:ext cx="432048" cy="1008111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059832" y="1556793"/>
            <a:ext cx="3385064" cy="17281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419872" y="3140968"/>
            <a:ext cx="5256584" cy="115212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601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12894</TotalTime>
  <Words>879</Words>
  <Application>Microsoft Office PowerPoint</Application>
  <PresentationFormat>On-screen Show (4:3)</PresentationFormat>
  <Paragraphs>155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802-11-Submission</vt:lpstr>
      <vt:lpstr>Custom Design</vt:lpstr>
      <vt:lpstr>1_Custom Design</vt:lpstr>
      <vt:lpstr>2_Custom Design</vt:lpstr>
      <vt:lpstr>Document</vt:lpstr>
      <vt:lpstr> Long range indoor channel measurements for the 60 GHz band   </vt:lpstr>
      <vt:lpstr>Abstract</vt:lpstr>
      <vt:lpstr>Outline</vt:lpstr>
      <vt:lpstr>Motivation/Related work</vt:lpstr>
      <vt:lpstr>Office corridor long range measurements</vt:lpstr>
      <vt:lpstr>Measurement layout</vt:lpstr>
      <vt:lpstr>Measurement results</vt:lpstr>
      <vt:lpstr>Recursive Berg model</vt:lpstr>
      <vt:lpstr>Loss due to obstacles</vt:lpstr>
      <vt:lpstr>Medium range indoor office</vt:lpstr>
      <vt:lpstr>Human body shadowing</vt:lpstr>
      <vt:lpstr>Summary and Conclusions</vt:lpstr>
      <vt:lpstr>References</vt:lpstr>
    </vt:vector>
  </TitlesOfParts>
  <Company>Ericsson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selective scheduling</dc:title>
  <dc:creator>leif.r.wilhelmsson@ericsson.com</dc:creator>
  <cp:lastModifiedBy>Cagatay Capar</cp:lastModifiedBy>
  <cp:revision>295</cp:revision>
  <cp:lastPrinted>1601-01-01T00:00:00Z</cp:lastPrinted>
  <dcterms:created xsi:type="dcterms:W3CDTF">2014-09-04T15:30:18Z</dcterms:created>
  <dcterms:modified xsi:type="dcterms:W3CDTF">2015-03-08T21:21:20Z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pdateProcess">
    <vt:lpwstr>End</vt:lpwstr>
  </property>
</Properties>
</file>