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443" r:id="rId6"/>
    <p:sldId id="465" r:id="rId7"/>
    <p:sldId id="466" r:id="rId8"/>
    <p:sldId id="414" r:id="rId9"/>
    <p:sldId id="432" r:id="rId10"/>
    <p:sldId id="468" r:id="rId11"/>
    <p:sldId id="470" r:id="rId12"/>
    <p:sldId id="471" r:id="rId13"/>
    <p:sldId id="472" r:id="rId14"/>
    <p:sldId id="473" r:id="rId15"/>
    <p:sldId id="474" r:id="rId16"/>
    <p:sldId id="439" r:id="rId17"/>
    <p:sldId id="475" r:id="rId18"/>
    <p:sldId id="469" r:id="rId19"/>
    <p:sldId id="430" r:id="rId20"/>
    <p:sldId id="426" r:id="rId21"/>
    <p:sldId id="467"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33" autoAdjust="0"/>
    <p:restoredTop sz="98109" autoAdjust="0"/>
  </p:normalViewPr>
  <p:slideViewPr>
    <p:cSldViewPr>
      <p:cViewPr varScale="1">
        <p:scale>
          <a:sx n="85" d="100"/>
          <a:sy n="85" d="100"/>
        </p:scale>
        <p:origin x="-56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585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P802.11-15/0237r4</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P802.11-15/0237r4</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P802.11-15/0237r4</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P802.11-15/0237r4</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a:t>
            </a:r>
            <a:r>
              <a:rPr lang="en-US" sz="1800" b="0" dirty="0" smtClean="0">
                <a:latin typeface="Arial" charset="0"/>
              </a:rPr>
              <a:t>-</a:t>
            </a:r>
            <a:r>
              <a:rPr lang="en-US" sz="1800" b="0" dirty="0" smtClean="0">
                <a:latin typeface="Arial" charset="0"/>
              </a:rPr>
              <a:t>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smtClean="0"/>
              <a:t>and Discussion of </a:t>
            </a:r>
            <a:r>
              <a:rPr lang="en-US" b="0" dirty="0" smtClean="0"/>
              <a:t>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a:t>
            </a:r>
            <a:r>
              <a:rPr lang="en-US" smtClean="0"/>
              <a:t>speed reporting</a:t>
            </a:r>
            <a:endParaRPr lang="en-US" dirty="0"/>
          </a:p>
          <a:p>
            <a:pPr>
              <a:lnSpc>
                <a:spcPct val="80000"/>
              </a:lnSpc>
            </a:pPr>
            <a:r>
              <a:rPr lang="en-US" altLang="ja-JP" b="0" dirty="0" smtClean="0">
                <a:cs typeface="ＭＳ Ｐゴシック" charset="0"/>
              </a:rPr>
              <a:t>Recess </a:t>
            </a:r>
            <a:r>
              <a:rPr lang="en-US" altLang="ja-JP" b="0" dirty="0" smtClean="0">
                <a:cs typeface="ＭＳ Ｐゴシック" charset="0"/>
              </a:rPr>
              <a:t>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p>
          <a:p>
            <a:pPr lvl="1">
              <a:lnSpc>
                <a:spcPct val="80000"/>
              </a:lnSpc>
            </a:pPr>
            <a:r>
              <a:rPr lang="en-US" dirty="0"/>
              <a:t>TBD</a:t>
            </a:r>
          </a:p>
          <a:p>
            <a:pPr>
              <a:lnSpc>
                <a:spcPct val="80000"/>
              </a:lnSpc>
            </a:pPr>
            <a:r>
              <a:rPr lang="en-US" dirty="0"/>
              <a:t>Moved, </a:t>
            </a:r>
            <a:r>
              <a:rPr lang="en-US" b="0" dirty="0"/>
              <a:t>to resolve CIDs as follows:</a:t>
            </a:r>
          </a:p>
          <a:p>
            <a:pPr lvl="1">
              <a:lnSpc>
                <a:spcPct val="80000"/>
              </a:lnSpc>
            </a:pPr>
            <a:r>
              <a:rPr lang="en-US" dirty="0"/>
              <a:t>CID 40 as “Revise” with Response “Fixed in D0.07.”</a:t>
            </a:r>
          </a:p>
          <a:p>
            <a:pPr lvl="1">
              <a:lnSpc>
                <a:spcPct val="80000"/>
              </a:lnSpc>
            </a:pPr>
            <a:r>
              <a:rPr lang="en-US" dirty="0"/>
              <a:t>CID 41 as “Revise” with Response “Insert “It applies only to non-GLK APs.” as the second sentence of Clause Q.1.”</a:t>
            </a:r>
          </a:p>
          <a:p>
            <a:pPr lvl="2">
              <a:lnSpc>
                <a:spcPct val="80000"/>
              </a:lnSpc>
            </a:pPr>
            <a:r>
              <a:rPr lang="en-US" dirty="0"/>
              <a:t>Mover:    Seconder: </a:t>
            </a:r>
          </a:p>
          <a:p>
            <a:pPr lvl="2">
              <a:lnSpc>
                <a:spcPct val="80000"/>
              </a:lnSpc>
            </a:pPr>
            <a:r>
              <a:rPr lang="en-US" dirty="0"/>
              <a:t>Yes:    No:    Abstain: </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a:t>
            </a:r>
            <a:r>
              <a:rPr lang="en-US" dirty="0" smtClean="0">
                <a:latin typeface="Arial" charset="0"/>
                <a:cs typeface="Arial" charset="0"/>
              </a:rPr>
              <a:t>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18:000,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a:lnSpc>
                <a:spcPct val="80000"/>
              </a:lnSpc>
            </a:pPr>
            <a:r>
              <a:rPr lang="en-US" altLang="ja-JP" b="0" dirty="0" smtClean="0">
                <a:cs typeface="ＭＳ Ｐゴシック" charset="0"/>
              </a:rPr>
              <a:t>Recess until 08:00 Thursday</a:t>
            </a: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dirty="0" smtClean="0"/>
              <a:t>Call </a:t>
            </a:r>
            <a:r>
              <a:rPr lang="en-US" sz="2000" dirty="0" err="1"/>
              <a:t>TGak</a:t>
            </a:r>
            <a:r>
              <a:rPr lang="en-US" sz="2000" dirty="0"/>
              <a:t> Joint Meeting with ARC </a:t>
            </a:r>
            <a:r>
              <a:rPr lang="en-US" sz="2000" dirty="0" smtClean="0"/>
              <a:t>SC and 802.1Qbz </a:t>
            </a:r>
            <a:r>
              <a:rPr lang="en-US" sz="2000" dirty="0"/>
              <a:t>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80000"/>
              </a:lnSpc>
            </a:pPr>
            <a:r>
              <a:rPr lang="en-GB" sz="2000" b="0" dirty="0" smtClean="0"/>
              <a:t>802.1Qbz / 802.1AC / 802.11ak status</a:t>
            </a:r>
          </a:p>
          <a:p>
            <a:pPr lvl="1">
              <a:lnSpc>
                <a:spcPct val="80000"/>
              </a:lnSpc>
            </a:pPr>
            <a:r>
              <a:rPr lang="en-GB" sz="1800" dirty="0" smtClean="0"/>
              <a:t>Coordination of ballot timing</a:t>
            </a:r>
            <a:endParaRPr lang="en-GB" sz="1800" b="0" dirty="0"/>
          </a:p>
          <a:p>
            <a:pPr>
              <a:lnSpc>
                <a:spcPct val="80000"/>
              </a:lnSpc>
            </a:pPr>
            <a:r>
              <a:rPr lang="en-GB" sz="2000" b="0" dirty="0" smtClean="0"/>
              <a:t>Presentation and discussion of submissions and issues</a:t>
            </a:r>
          </a:p>
          <a:p>
            <a:pPr>
              <a:lnSpc>
                <a:spcPct val="80000"/>
              </a:lnSpc>
            </a:pPr>
            <a:r>
              <a:rPr lang="en-US" sz="2000" dirty="0"/>
              <a:t>802.11ak Teleconferences, joint with 802.1Qbz if mutually convenient:</a:t>
            </a:r>
          </a:p>
          <a:p>
            <a:pPr lvl="1">
              <a:lnSpc>
                <a:spcPct val="80000"/>
              </a:lnSpc>
            </a:pPr>
            <a:r>
              <a:rPr lang="en-US" sz="1800" b="1" dirty="0"/>
              <a:t>1 ½ </a:t>
            </a:r>
            <a:r>
              <a:rPr lang="en-US" sz="1800" dirty="0"/>
              <a:t>hour teleconferences through the </a:t>
            </a:r>
            <a:r>
              <a:rPr lang="en-US" sz="1800" dirty="0" smtClean="0"/>
              <a:t>May 2015 </a:t>
            </a:r>
            <a:r>
              <a:rPr lang="en-US" sz="1800" dirty="0"/>
              <a:t>802.11 meeting on </a:t>
            </a:r>
            <a:r>
              <a:rPr lang="en-US" sz="1800" dirty="0" smtClean="0"/>
              <a:t>Monday TBD at </a:t>
            </a:r>
            <a:r>
              <a:rPr lang="en-US" sz="1800" dirty="0"/>
              <a:t>11am Eastern time</a:t>
            </a:r>
            <a:r>
              <a:rPr lang="en-US" sz="1800" dirty="0" smtClean="0"/>
              <a:t>.</a:t>
            </a:r>
          </a:p>
          <a:p>
            <a:pPr lvl="1">
              <a:lnSpc>
                <a:spcPct val="80000"/>
              </a:lnSpc>
            </a:pPr>
            <a:r>
              <a:rPr lang="en-US" sz="1800" dirty="0" smtClean="0"/>
              <a:t>Yes:    No:    Abstain: </a:t>
            </a:r>
            <a:endParaRPr lang="en-US" sz="1800" dirty="0"/>
          </a:p>
          <a:p>
            <a:pPr>
              <a:lnSpc>
                <a:spcPct val="80000"/>
              </a:lnSpc>
            </a:pPr>
            <a:r>
              <a:rPr lang="en-GB" sz="2000" b="0" dirty="0"/>
              <a:t>Recess until 10:30.</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47096708"/>
              </p:ext>
            </p:extLst>
          </p:nvPr>
        </p:nvGraphicFramePr>
        <p:xfrm>
          <a:off x="762000" y="2057400"/>
          <a:ext cx="7696199" cy="4023360"/>
        </p:xfrm>
        <a:graphic>
          <a:graphicData uri="http://schemas.openxmlformats.org/drawingml/2006/table">
            <a:tbl>
              <a:tblPr firstRow="1" bandRow="1">
                <a:tableStyleId>{5C22544A-7EE6-4342-B048-85BDC9FD1C3A}</a:tableStyleId>
              </a:tblPr>
              <a:tblGrid>
                <a:gridCol w="1600200"/>
                <a:gridCol w="3810000"/>
                <a:gridCol w="2285999"/>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a:t>
                      </a:r>
                      <a:r>
                        <a:rPr lang="en-US" sz="2400" baseline="0" dirty="0" smtClean="0"/>
                        <a:t> – Ad Hoc</a:t>
                      </a:r>
                      <a:endParaRPr lang="en-US" sz="2400" dirty="0"/>
                    </a:p>
                  </a:txBody>
                  <a:tcPr/>
                </a:tc>
                <a:tc>
                  <a:txBody>
                    <a:bodyPr/>
                    <a:lstStyle/>
                    <a:p>
                      <a:r>
                        <a:rPr lang="en-US" sz="2400" dirty="0" smtClean="0"/>
                        <a:t>30441</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30441</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30441</a:t>
                      </a:r>
                      <a:endParaRPr lang="en-US" sz="2400" dirty="0"/>
                    </a:p>
                  </a:txBody>
                  <a:tcPr/>
                </a:tc>
              </a:tr>
              <a:tr h="370840">
                <a:tc>
                  <a:txBody>
                    <a:bodyPr/>
                    <a:lstStyle/>
                    <a:p>
                      <a:r>
                        <a:rPr lang="en-US" sz="2400" dirty="0" smtClean="0"/>
                        <a:t>Wednesday</a:t>
                      </a:r>
                      <a:endParaRPr lang="en-US" sz="2400" dirty="0"/>
                    </a:p>
                  </a:txBody>
                  <a:tcPr/>
                </a:tc>
                <a:tc>
                  <a:txBody>
                    <a:bodyPr/>
                    <a:lstStyle/>
                    <a:p>
                      <a:r>
                        <a:rPr lang="en-US" sz="2400" dirty="0" smtClean="0"/>
                        <a:t>PM2</a:t>
                      </a:r>
                      <a:endParaRPr lang="en-US" sz="2400" dirty="0"/>
                    </a:p>
                  </a:txBody>
                  <a:tcPr/>
                </a:tc>
                <a:tc>
                  <a:txBody>
                    <a:bodyPr/>
                    <a:lstStyle/>
                    <a:p>
                      <a:r>
                        <a:rPr lang="en-US" sz="2400" dirty="0" smtClean="0"/>
                        <a:t>Hall B,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Hall B,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Hall C1, Wing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smtClean="0"/>
                        <a:t>Hall C1, Wing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plan 1 – open CIDs</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00B050"/>
                </a:solidFill>
              </a:rPr>
              <a:t>CID </a:t>
            </a:r>
            <a:r>
              <a:rPr lang="en-US" sz="1800" dirty="0">
                <a:solidFill>
                  <a:srgbClr val="00B050"/>
                </a:solidFill>
              </a:rPr>
              <a:t>40 - Group addressed RA in A-MPDU, for GLK STAs?  Hmm.  Not sure about this one.  – </a:t>
            </a:r>
            <a:r>
              <a:rPr lang="en-US" sz="1800" dirty="0" smtClean="0">
                <a:solidFill>
                  <a:srgbClr val="00B050"/>
                </a:solidFill>
              </a:rPr>
              <a:t>Don’t believe there is a problem, or change needed</a:t>
            </a:r>
            <a:endParaRPr lang="en-US" sz="1800" dirty="0">
              <a:solidFill>
                <a:srgbClr val="00B050"/>
              </a:solidFill>
            </a:endParaRPr>
          </a:p>
          <a:p>
            <a:pPr lvl="0"/>
            <a:r>
              <a:rPr lang="en-US" sz="1800" dirty="0">
                <a:solidFill>
                  <a:srgbClr val="00B050"/>
                </a:solidFill>
              </a:rPr>
              <a:t>CID 41 - Annex Q definitely needs to clarify that the existing text is for non-GLK APs, and add discussion for GLK AP behavior</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CID 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plan 2 – other open issues</a:t>
            </a:r>
            <a:endParaRPr lang="en-US" dirty="0"/>
          </a:p>
        </p:txBody>
      </p:sp>
      <p:sp>
        <p:nvSpPr>
          <p:cNvPr id="3" name="Content Placeholder 2"/>
          <p:cNvSpPr>
            <a:spLocks noGrp="1"/>
          </p:cNvSpPr>
          <p:nvPr>
            <p:ph idx="1"/>
          </p:nvPr>
        </p:nvSpPr>
        <p:spPr>
          <a:xfrm>
            <a:off x="685800" y="1447800"/>
            <a:ext cx="7772400" cy="4495800"/>
          </a:xfrm>
        </p:spPr>
        <p:txBody>
          <a:bodyPr/>
          <a:lstStyle/>
          <a:p>
            <a:pPr lvl="0"/>
            <a:r>
              <a:rPr lang="en-US" sz="1800" dirty="0">
                <a:solidFill>
                  <a:srgbClr val="00B050"/>
                </a:solidFill>
              </a:rPr>
              <a:t>F</a:t>
            </a:r>
            <a:r>
              <a:rPr lang="en-US" sz="1800" dirty="0" smtClean="0">
                <a:solidFill>
                  <a:srgbClr val="00B050"/>
                </a:solidFill>
              </a:rPr>
              <a:t>urther </a:t>
            </a:r>
            <a:r>
              <a:rPr lang="en-US" sz="1800" dirty="0">
                <a:solidFill>
                  <a:srgbClr val="00B050"/>
                </a:solidFill>
              </a:rPr>
              <a:t>MIB improvements: put existing new variables (which I think are all at the STA level) into possibly existing groups, add per associate variables, </a:t>
            </a:r>
            <a:r>
              <a:rPr lang="en-US" sz="1800" dirty="0" smtClean="0">
                <a:solidFill>
                  <a:srgbClr val="00B050"/>
                </a:solidFill>
              </a:rPr>
              <a:t>...  - can wait</a:t>
            </a:r>
            <a:endParaRPr lang="en-US" sz="1800" dirty="0">
              <a:solidFill>
                <a:srgbClr val="00B050"/>
              </a:solidFill>
            </a:endParaRPr>
          </a:p>
          <a:p>
            <a:pPr lvl="0"/>
            <a:r>
              <a:rPr lang="en-US" sz="1800" dirty="0">
                <a:solidFill>
                  <a:srgbClr val="FFC000"/>
                </a:solidFill>
              </a:rPr>
              <a:t>Review the entire draft to be sure that it is clear that the selective reception method (SYNRA) does not apply to IBSS, PBSS, or Mesh.  - ongoing</a:t>
            </a:r>
          </a:p>
          <a:p>
            <a:pPr lvl="0"/>
            <a:r>
              <a:rPr lang="en-US" sz="1800" dirty="0" smtClean="0">
                <a:solidFill>
                  <a:srgbClr val="FFC000"/>
                </a:solidFill>
              </a:rPr>
              <a:t>Text in 4.3.7 for a “Distributed Portal” concept – Michael F</a:t>
            </a:r>
            <a:endParaRPr lang="en-US" sz="1800" dirty="0">
              <a:solidFill>
                <a:srgbClr val="FFC000"/>
              </a:solidFill>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40666827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53753</TotalTime>
  <Words>2205</Words>
  <Application>Microsoft Macintosh PowerPoint</Application>
  <PresentationFormat>On-screen Show (4:3)</PresentationFormat>
  <Paragraphs>343</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March 2015 802.11ak Agenda</vt:lpstr>
      <vt:lpstr>IEEE 802.11ak/GLK: Enhancements For Transit Links Within Bridged Networks</vt:lpstr>
      <vt:lpstr>Venue</vt:lpstr>
      <vt:lpstr>TGak Timeline</vt:lpstr>
      <vt:lpstr>Sessions</vt:lpstr>
      <vt:lpstr>Work plan 1 – open CIDs</vt:lpstr>
      <vt:lpstr>Work plan 2 – other open issues</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16:00 – 18:000, Hall B, Wing 3</vt:lpstr>
      <vt:lpstr>Thursday, 12 March 2015 08:00 – 10:00, Hall C1, Wing 3</vt:lpstr>
      <vt:lpstr>Thursday, 12 March 2015 10:30 – 12:30,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741</cp:revision>
  <cp:lastPrinted>1998-02-10T13:28:06Z</cp:lastPrinted>
  <dcterms:created xsi:type="dcterms:W3CDTF">2006-12-04T03:46:13Z</dcterms:created>
  <dcterms:modified xsi:type="dcterms:W3CDTF">2015-03-10T09:06:11Z</dcterms:modified>
</cp:coreProperties>
</file>