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9" r:id="rId2"/>
    <p:sldId id="271" r:id="rId3"/>
    <p:sldId id="358" r:id="rId4"/>
    <p:sldId id="460" r:id="rId5"/>
    <p:sldId id="443" r:id="rId6"/>
    <p:sldId id="465" r:id="rId7"/>
    <p:sldId id="466" r:id="rId8"/>
    <p:sldId id="414" r:id="rId9"/>
    <p:sldId id="393" r:id="rId10"/>
    <p:sldId id="394" r:id="rId11"/>
    <p:sldId id="395" r:id="rId12"/>
    <p:sldId id="396" r:id="rId13"/>
    <p:sldId id="397" r:id="rId14"/>
    <p:sldId id="432" r:id="rId15"/>
    <p:sldId id="468" r:id="rId16"/>
    <p:sldId id="439" r:id="rId17"/>
    <p:sldId id="430" r:id="rId18"/>
    <p:sldId id="426" r:id="rId19"/>
    <p:sldId id="467" r:id="rId20"/>
    <p:sldId id="390"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333" autoAdjust="0"/>
    <p:restoredTop sz="98109" autoAdjust="0"/>
  </p:normalViewPr>
  <p:slideViewPr>
    <p:cSldViewPr>
      <p:cViewPr varScale="1">
        <p:scale>
          <a:sx n="110" d="100"/>
          <a:sy n="110" d="100"/>
        </p:scale>
        <p:origin x="-736"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128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P802.11-15/0237r1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February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P802.11-15/0237r1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February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a:t>
            </a:r>
            <a:endParaRPr lang="en-US"/>
          </a:p>
        </p:txBody>
      </p:sp>
      <p:sp>
        <p:nvSpPr>
          <p:cNvPr id="5" name="Rectangle 3"/>
          <p:cNvSpPr>
            <a:spLocks noGrp="1" noChangeArrowheads="1"/>
          </p:cNvSpPr>
          <p:nvPr>
            <p:ph type="dt" idx="1"/>
          </p:nvPr>
        </p:nvSpPr>
        <p:spPr>
          <a:ln/>
        </p:spPr>
        <p:txBody>
          <a:bodyPr/>
          <a:lstStyle/>
          <a:p>
            <a:r>
              <a:rPr lang="en-US" smtClean="0"/>
              <a:t>February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P802.11-15/0237r1</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February 2015</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a:t>
            </a:r>
            <a:endParaRPr lang="en-US"/>
          </a:p>
        </p:txBody>
      </p:sp>
      <p:sp>
        <p:nvSpPr>
          <p:cNvPr id="5" name="Rectangle 3"/>
          <p:cNvSpPr>
            <a:spLocks noGrp="1" noChangeArrowheads="1"/>
          </p:cNvSpPr>
          <p:nvPr>
            <p:ph type="dt" idx="1"/>
          </p:nvPr>
        </p:nvSpPr>
        <p:spPr>
          <a:ln/>
        </p:spPr>
        <p:txBody>
          <a:bodyPr/>
          <a:lstStyle/>
          <a:p>
            <a:r>
              <a:rPr lang="en-US" smtClean="0"/>
              <a:t>February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a:t>
            </a:r>
            <a:endParaRPr lang="en-US"/>
          </a:p>
        </p:txBody>
      </p:sp>
      <p:sp>
        <p:nvSpPr>
          <p:cNvPr id="5" name="Rectangle 3"/>
          <p:cNvSpPr>
            <a:spLocks noGrp="1" noChangeArrowheads="1"/>
          </p:cNvSpPr>
          <p:nvPr>
            <p:ph type="dt" idx="1"/>
          </p:nvPr>
        </p:nvSpPr>
        <p:spPr>
          <a:ln/>
        </p:spPr>
        <p:txBody>
          <a:bodyPr/>
          <a:lstStyle/>
          <a:p>
            <a:r>
              <a:rPr lang="en-US" smtClean="0"/>
              <a:t>February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a:t>
            </a:r>
            <a:endParaRPr lang="en-US"/>
          </a:p>
        </p:txBody>
      </p:sp>
      <p:sp>
        <p:nvSpPr>
          <p:cNvPr id="5" name="Rectangle 3"/>
          <p:cNvSpPr>
            <a:spLocks noGrp="1" noChangeArrowheads="1"/>
          </p:cNvSpPr>
          <p:nvPr>
            <p:ph type="dt" idx="1"/>
          </p:nvPr>
        </p:nvSpPr>
        <p:spPr>
          <a:ln/>
        </p:spPr>
        <p:txBody>
          <a:bodyPr/>
          <a:lstStyle/>
          <a:p>
            <a:r>
              <a:rPr lang="en-US" smtClean="0"/>
              <a:t>February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a:t>
            </a:r>
            <a:endParaRPr lang="en-US"/>
          </a:p>
        </p:txBody>
      </p:sp>
      <p:sp>
        <p:nvSpPr>
          <p:cNvPr id="5" name="Rectangle 3"/>
          <p:cNvSpPr>
            <a:spLocks noGrp="1" noChangeArrowheads="1"/>
          </p:cNvSpPr>
          <p:nvPr>
            <p:ph type="dt" idx="1"/>
          </p:nvPr>
        </p:nvSpPr>
        <p:spPr>
          <a:ln/>
        </p:spPr>
        <p:txBody>
          <a:bodyPr/>
          <a:lstStyle/>
          <a:p>
            <a:r>
              <a:rPr lang="en-US" smtClean="0"/>
              <a:t>February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a:t>
            </a:r>
            <a:endParaRPr lang="en-US"/>
          </a:p>
        </p:txBody>
      </p:sp>
      <p:sp>
        <p:nvSpPr>
          <p:cNvPr id="5" name="Rectangle 3"/>
          <p:cNvSpPr>
            <a:spLocks noGrp="1" noChangeArrowheads="1"/>
          </p:cNvSpPr>
          <p:nvPr>
            <p:ph type="dt" idx="1"/>
          </p:nvPr>
        </p:nvSpPr>
        <p:spPr>
          <a:ln/>
        </p:spPr>
        <p:txBody>
          <a:bodyPr/>
          <a:lstStyle/>
          <a:p>
            <a:r>
              <a:rPr lang="en-US" smtClean="0"/>
              <a:t>February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a:t>
            </a:r>
            <a:endParaRPr lang="en-US"/>
          </a:p>
        </p:txBody>
      </p:sp>
      <p:sp>
        <p:nvSpPr>
          <p:cNvPr id="5" name="Rectangle 3"/>
          <p:cNvSpPr>
            <a:spLocks noGrp="1" noChangeArrowheads="1"/>
          </p:cNvSpPr>
          <p:nvPr>
            <p:ph type="dt" idx="1"/>
          </p:nvPr>
        </p:nvSpPr>
        <p:spPr>
          <a:ln/>
        </p:spPr>
        <p:txBody>
          <a:bodyPr/>
          <a:lstStyle/>
          <a:p>
            <a:r>
              <a:rPr lang="en-US" smtClean="0"/>
              <a:t>February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a:t>
            </a:r>
            <a:endParaRPr lang="en-US"/>
          </a:p>
        </p:txBody>
      </p:sp>
      <p:sp>
        <p:nvSpPr>
          <p:cNvPr id="5" name="Rectangle 3"/>
          <p:cNvSpPr>
            <a:spLocks noGrp="1" noChangeArrowheads="1"/>
          </p:cNvSpPr>
          <p:nvPr>
            <p:ph type="dt" idx="1"/>
          </p:nvPr>
        </p:nvSpPr>
        <p:spPr>
          <a:ln/>
        </p:spPr>
        <p:txBody>
          <a:bodyPr/>
          <a:lstStyle/>
          <a:p>
            <a:r>
              <a:rPr lang="en-US" smtClean="0"/>
              <a:t>February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20</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a:t>
            </a:r>
            <a:endParaRPr lang="en-US"/>
          </a:p>
        </p:txBody>
      </p:sp>
      <p:sp>
        <p:nvSpPr>
          <p:cNvPr id="5" name="Rectangle 3"/>
          <p:cNvSpPr>
            <a:spLocks noGrp="1" noChangeArrowheads="1"/>
          </p:cNvSpPr>
          <p:nvPr>
            <p:ph type="dt" idx="1"/>
          </p:nvPr>
        </p:nvSpPr>
        <p:spPr>
          <a:ln/>
        </p:spPr>
        <p:txBody>
          <a:bodyPr/>
          <a:lstStyle/>
          <a:p>
            <a:r>
              <a:rPr lang="en-US" smtClean="0"/>
              <a:t>February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a:t>
            </a:r>
            <a:endParaRPr lang="en-US"/>
          </a:p>
        </p:txBody>
      </p:sp>
      <p:sp>
        <p:nvSpPr>
          <p:cNvPr id="5" name="Rectangle 3"/>
          <p:cNvSpPr>
            <a:spLocks noGrp="1" noChangeArrowheads="1"/>
          </p:cNvSpPr>
          <p:nvPr>
            <p:ph type="dt" idx="1"/>
          </p:nvPr>
        </p:nvSpPr>
        <p:spPr>
          <a:ln/>
        </p:spPr>
        <p:txBody>
          <a:bodyPr/>
          <a:lstStyle/>
          <a:p>
            <a:r>
              <a:rPr lang="en-US" smtClean="0"/>
              <a:t>February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P802.11-15/0237r1</a:t>
            </a:r>
            <a:endParaRPr lang="en-US"/>
          </a:p>
        </p:txBody>
      </p:sp>
      <p:sp>
        <p:nvSpPr>
          <p:cNvPr id="5" name="Date Placeholder 4"/>
          <p:cNvSpPr>
            <a:spLocks noGrp="1"/>
          </p:cNvSpPr>
          <p:nvPr>
            <p:ph type="dt" idx="11"/>
          </p:nvPr>
        </p:nvSpPr>
        <p:spPr/>
        <p:txBody>
          <a:bodyPr/>
          <a:lstStyle/>
          <a:p>
            <a:r>
              <a:rPr lang="en-US" smtClean="0"/>
              <a:t>February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P802.11-15/0237r1</a:t>
            </a:r>
            <a:endParaRPr lang="en-US"/>
          </a:p>
        </p:txBody>
      </p:sp>
      <p:sp>
        <p:nvSpPr>
          <p:cNvPr id="5" name="Date Placeholder 4"/>
          <p:cNvSpPr>
            <a:spLocks noGrp="1"/>
          </p:cNvSpPr>
          <p:nvPr>
            <p:ph type="dt" idx="11"/>
          </p:nvPr>
        </p:nvSpPr>
        <p:spPr/>
        <p:txBody>
          <a:bodyPr/>
          <a:lstStyle/>
          <a:p>
            <a:r>
              <a:rPr lang="en-US" smtClean="0"/>
              <a:t>February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a:t>
            </a:r>
            <a:endParaRPr lang="en-US"/>
          </a:p>
        </p:txBody>
      </p:sp>
      <p:sp>
        <p:nvSpPr>
          <p:cNvPr id="5" name="Rectangle 3"/>
          <p:cNvSpPr>
            <a:spLocks noGrp="1" noChangeArrowheads="1"/>
          </p:cNvSpPr>
          <p:nvPr>
            <p:ph type="dt" idx="1"/>
          </p:nvPr>
        </p:nvSpPr>
        <p:spPr>
          <a:ln/>
        </p:spPr>
        <p:txBody>
          <a:bodyPr/>
          <a:lstStyle/>
          <a:p>
            <a:r>
              <a:rPr lang="en-US" smtClean="0"/>
              <a:t>February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P802.11-15/0237r1</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February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P802.11-15/0237r1</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February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February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February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February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February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February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February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February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February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February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February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February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February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February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P802.11-15/0237r1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6.pdf" TargetMode="External"/><Relationship Id="rId4" Type="http://schemas.openxmlformats.org/officeDocument/2006/relationships/hyperlink" Target="http://www.ieee802.org/1/files/private/bz-drafts/d1/802-1Qbz-d1-5.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February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2015-02-</a:t>
            </a:r>
            <a:r>
              <a:rPr lang="en-US" sz="1800" b="0" dirty="0" smtClean="0">
                <a:latin typeface="Arial" charset="0"/>
              </a:rPr>
              <a:t>05</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February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February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February 2015</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February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February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March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Approval of the Minutes of the January 802.11ak Meeting in Atlanta, </a:t>
            </a:r>
            <a:r>
              <a:rPr lang="en-US" b="0" dirty="0" smtClean="0"/>
              <a:t>Georgia: 11-15/0008r0.</a:t>
            </a:r>
            <a:endParaRPr lang="en-US" b="0" dirty="0"/>
          </a:p>
          <a:p>
            <a:pPr lvl="1">
              <a:lnSpc>
                <a:spcPct val="80000"/>
              </a:lnSpc>
            </a:pPr>
            <a:r>
              <a:rPr lang="en-US" dirty="0"/>
              <a:t>Yes:    No:    Abstain: </a:t>
            </a:r>
          </a:p>
          <a:p>
            <a:pPr>
              <a:lnSpc>
                <a:spcPct val="80000"/>
              </a:lnSpc>
            </a:pPr>
            <a:r>
              <a:rPr lang="en-US" b="0" dirty="0"/>
              <a:t>Approval of the Minutes of Teleconferences since Atlanta:</a:t>
            </a:r>
          </a:p>
          <a:p>
            <a:pPr lvl="1">
              <a:lnSpc>
                <a:spcPct val="80000"/>
              </a:lnSpc>
            </a:pPr>
            <a:r>
              <a:rPr lang="en-US" dirty="0" smtClean="0"/>
              <a:t>11-15/249r0, “</a:t>
            </a:r>
            <a:r>
              <a:rPr lang="en-US" dirty="0"/>
              <a:t>11ak </a:t>
            </a:r>
            <a:r>
              <a:rPr lang="en-US" dirty="0" err="1"/>
              <a:t>Telecon</a:t>
            </a:r>
            <a:r>
              <a:rPr lang="en-US" dirty="0"/>
              <a:t> Minutes </a:t>
            </a:r>
            <a:r>
              <a:rPr lang="en-US" dirty="0" smtClean="0"/>
              <a:t>20150126”</a:t>
            </a:r>
          </a:p>
          <a:p>
            <a:pPr lvl="1">
              <a:lnSpc>
                <a:spcPct val="80000"/>
              </a:lnSpc>
            </a:pPr>
            <a:r>
              <a:rPr lang="en-US" dirty="0" smtClean="0"/>
              <a:t>11-15/TBD, “</a:t>
            </a:r>
            <a:r>
              <a:rPr lang="en-US" dirty="0"/>
              <a:t>11ak </a:t>
            </a:r>
            <a:r>
              <a:rPr lang="en-US" dirty="0" err="1"/>
              <a:t>Telecon</a:t>
            </a:r>
            <a:r>
              <a:rPr lang="en-US" dirty="0"/>
              <a:t> Minutes </a:t>
            </a:r>
            <a:r>
              <a:rPr lang="en-US" dirty="0" smtClean="0"/>
              <a:t>20150216”</a:t>
            </a:r>
          </a:p>
          <a:p>
            <a:pPr lvl="1">
              <a:lnSpc>
                <a:spcPct val="80000"/>
              </a:lnSpc>
            </a:pPr>
            <a:r>
              <a:rPr lang="en-US" dirty="0" smtClean="0"/>
              <a:t>11-15/TBD, “</a:t>
            </a:r>
            <a:r>
              <a:rPr lang="en-US" dirty="0"/>
              <a:t>11ak </a:t>
            </a:r>
            <a:r>
              <a:rPr lang="en-US" dirty="0" err="1"/>
              <a:t>Telecon</a:t>
            </a:r>
            <a:r>
              <a:rPr lang="en-US" dirty="0"/>
              <a:t> Minutes </a:t>
            </a:r>
            <a:r>
              <a:rPr lang="en-US" dirty="0" smtClean="0"/>
              <a:t>20150302”</a:t>
            </a:r>
            <a:endParaRPr lang="en-US" dirty="0"/>
          </a:p>
          <a:p>
            <a:pPr lvl="1">
              <a:lnSpc>
                <a:spcPct val="80000"/>
              </a:lnSpc>
            </a:pPr>
            <a:r>
              <a:rPr lang="en-US" dirty="0" smtClean="0"/>
              <a:t>Yes</a:t>
            </a:r>
            <a:r>
              <a:rPr lang="en-US" dirty="0"/>
              <a:t>:    No:    Abstain: </a:t>
            </a:r>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February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March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Approval </a:t>
            </a:r>
            <a:r>
              <a:rPr lang="en-US" b="0" dirty="0"/>
              <a:t>of the Minutes of </a:t>
            </a:r>
            <a:r>
              <a:rPr lang="en-US" b="0" dirty="0" smtClean="0"/>
              <a:t>the Monday ad hoc </a:t>
            </a:r>
            <a:r>
              <a:rPr lang="en-US" b="0" dirty="0" smtClean="0"/>
              <a:t>11ak meeting</a:t>
            </a:r>
            <a:r>
              <a:rPr lang="en-US" b="0" dirty="0" smtClean="0"/>
              <a:t>:</a:t>
            </a:r>
            <a:endParaRPr lang="en-US" b="0" dirty="0"/>
          </a:p>
          <a:p>
            <a:pPr lvl="1">
              <a:lnSpc>
                <a:spcPct val="80000"/>
              </a:lnSpc>
            </a:pPr>
            <a:r>
              <a:rPr lang="en-US" dirty="0"/>
              <a:t>TBD</a:t>
            </a:r>
          </a:p>
          <a:p>
            <a:pPr>
              <a:lnSpc>
                <a:spcPct val="80000"/>
              </a:lnSpc>
            </a:pPr>
            <a:r>
              <a:rPr lang="en-US" b="0" dirty="0" smtClean="0"/>
              <a:t>Presentation and Discussion of Submissions</a:t>
            </a:r>
          </a:p>
          <a:p>
            <a:pPr>
              <a:lnSpc>
                <a:spcPct val="80000"/>
              </a:lnSpc>
            </a:pPr>
            <a:r>
              <a:rPr lang="en-US" altLang="ja-JP" b="0" dirty="0" smtClean="0">
                <a:cs typeface="ＭＳ Ｐゴシック" charset="0"/>
              </a:rPr>
              <a:t>Recess until 19:30 Tuesday</a:t>
            </a:r>
          </a:p>
          <a:p>
            <a:pPr>
              <a:lnSpc>
                <a:spcPct val="80000"/>
              </a:lnSpc>
            </a:pPr>
            <a:endParaRPr lang="en-US" dirty="0"/>
          </a:p>
        </p:txBody>
      </p:sp>
    </p:spTree>
    <p:extLst>
      <p:ext uri="{BB962C8B-B14F-4D97-AF65-F5344CB8AC3E}">
        <p14:creationId xmlns:p14="http://schemas.microsoft.com/office/powerpoint/2010/main" val="7871863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February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13 January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Draft</a:t>
            </a:r>
          </a:p>
          <a:p>
            <a:pPr>
              <a:lnSpc>
                <a:spcPct val="80000"/>
              </a:lnSpc>
            </a:pPr>
            <a:r>
              <a:rPr lang="en-US" altLang="ja-JP" b="0" dirty="0" smtClean="0">
                <a:cs typeface="ＭＳ Ｐゴシック" charset="0"/>
              </a:rPr>
              <a:t>Recess until 08:00 Thursday</a:t>
            </a:r>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February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12 March 2015</a:t>
            </a:r>
            <a:br>
              <a:rPr lang="en-US" sz="4000" dirty="0" smtClean="0">
                <a:latin typeface="Arial" charset="0"/>
                <a:cs typeface="Arial" charset="0"/>
              </a:rPr>
            </a:br>
            <a:r>
              <a:rPr lang="en-US" dirty="0" smtClean="0">
                <a:latin typeface="Arial" charset="0"/>
                <a:cs typeface="Arial" charset="0"/>
              </a:rPr>
              <a:t>08:00 – 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sz="2000" dirty="0" smtClean="0"/>
              <a:t>Call </a:t>
            </a:r>
            <a:r>
              <a:rPr lang="en-US" sz="2000" dirty="0" err="1"/>
              <a:t>TGak</a:t>
            </a:r>
            <a:r>
              <a:rPr lang="en-US" sz="2000" dirty="0"/>
              <a:t> Joint Meeting with ARC </a:t>
            </a:r>
            <a:r>
              <a:rPr lang="en-US" sz="2000" dirty="0" smtClean="0"/>
              <a:t>SC and 802.1Qbz </a:t>
            </a:r>
            <a:r>
              <a:rPr lang="en-US" sz="2000" dirty="0"/>
              <a:t>to Order</a:t>
            </a:r>
          </a:p>
          <a:p>
            <a:pPr>
              <a:lnSpc>
                <a:spcPct val="90000"/>
              </a:lnSpc>
            </a:pPr>
            <a:r>
              <a:rPr lang="en-US" altLang="ja-JP" sz="2000" b="0" dirty="0" smtClean="0">
                <a:cs typeface="ＭＳ Ｐゴシック" charset="0"/>
              </a:rPr>
              <a:t>IPR </a:t>
            </a:r>
            <a:r>
              <a:rPr lang="en-US" altLang="ja-JP" sz="2000" b="0" dirty="0">
                <a:cs typeface="ＭＳ Ｐゴシック" charset="0"/>
              </a:rPr>
              <a:t>and Attendance Recording </a:t>
            </a:r>
            <a:r>
              <a:rPr lang="en-US" altLang="ja-JP" sz="2000" b="0" dirty="0" smtClean="0">
                <a:cs typeface="ＭＳ Ｐゴシック" charset="0"/>
              </a:rPr>
              <a:t>Reminder</a:t>
            </a:r>
          </a:p>
          <a:p>
            <a:pPr>
              <a:lnSpc>
                <a:spcPct val="90000"/>
              </a:lnSpc>
            </a:pPr>
            <a:r>
              <a:rPr lang="en-US" altLang="ja-JP" sz="2000" b="0" dirty="0" smtClean="0">
                <a:cs typeface="ＭＳ Ｐゴシック" charset="0"/>
              </a:rPr>
              <a:t>Approval of Agenda</a:t>
            </a:r>
          </a:p>
          <a:p>
            <a:pPr>
              <a:lnSpc>
                <a:spcPct val="80000"/>
              </a:lnSpc>
            </a:pPr>
            <a:r>
              <a:rPr lang="en-GB" sz="2000" b="0" dirty="0" smtClean="0"/>
              <a:t>802.1Qbz / 802.1AC / 802.11ak status</a:t>
            </a:r>
          </a:p>
          <a:p>
            <a:pPr lvl="1">
              <a:lnSpc>
                <a:spcPct val="80000"/>
              </a:lnSpc>
            </a:pPr>
            <a:r>
              <a:rPr lang="en-GB" sz="1800" dirty="0" smtClean="0"/>
              <a:t>Coordination of ballot timing</a:t>
            </a:r>
            <a:endParaRPr lang="en-GB" sz="1800" b="0" dirty="0"/>
          </a:p>
          <a:p>
            <a:pPr>
              <a:lnSpc>
                <a:spcPct val="80000"/>
              </a:lnSpc>
            </a:pPr>
            <a:r>
              <a:rPr lang="en-GB" sz="2000" b="0" dirty="0" smtClean="0"/>
              <a:t>Presentation and discussion of submissions and issues</a:t>
            </a:r>
          </a:p>
          <a:p>
            <a:pPr>
              <a:lnSpc>
                <a:spcPct val="80000"/>
              </a:lnSpc>
            </a:pPr>
            <a:r>
              <a:rPr lang="en-US" sz="2000" dirty="0"/>
              <a:t>802.11ak Teleconferences, joint with 802.1Qbz if mutually convenient:</a:t>
            </a:r>
          </a:p>
          <a:p>
            <a:pPr lvl="1">
              <a:lnSpc>
                <a:spcPct val="80000"/>
              </a:lnSpc>
            </a:pPr>
            <a:r>
              <a:rPr lang="en-US" sz="1800" b="1" dirty="0"/>
              <a:t>1 ½ </a:t>
            </a:r>
            <a:r>
              <a:rPr lang="en-US" sz="1800" dirty="0"/>
              <a:t>hour teleconferences through the </a:t>
            </a:r>
            <a:r>
              <a:rPr lang="en-US" sz="1800" dirty="0" smtClean="0"/>
              <a:t>May 2015 </a:t>
            </a:r>
            <a:r>
              <a:rPr lang="en-US" sz="1800" dirty="0"/>
              <a:t>802.11 meeting on </a:t>
            </a:r>
            <a:r>
              <a:rPr lang="en-US" sz="1800" dirty="0" smtClean="0"/>
              <a:t>Monday TBD at </a:t>
            </a:r>
            <a:r>
              <a:rPr lang="en-US" sz="1800" dirty="0"/>
              <a:t>11am Eastern time</a:t>
            </a:r>
            <a:r>
              <a:rPr lang="en-US" sz="1800" dirty="0" smtClean="0"/>
              <a:t>.</a:t>
            </a:r>
          </a:p>
          <a:p>
            <a:pPr lvl="1">
              <a:lnSpc>
                <a:spcPct val="80000"/>
              </a:lnSpc>
            </a:pPr>
            <a:r>
              <a:rPr lang="en-US" sz="1800" dirty="0" smtClean="0"/>
              <a:t>Yes:    No:    Abstain: </a:t>
            </a:r>
            <a:endParaRPr lang="en-US" sz="1800" dirty="0"/>
          </a:p>
          <a:p>
            <a:pPr>
              <a:lnSpc>
                <a:spcPct val="80000"/>
              </a:lnSpc>
            </a:pPr>
            <a:r>
              <a:rPr lang="en-GB" sz="2000" b="0" dirty="0"/>
              <a:t>Recess until 10:30.</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February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15 January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a:t>
            </a:r>
          </a:p>
          <a:p>
            <a:pPr>
              <a:lnSpc>
                <a:spcPct val="90000"/>
              </a:lnSpc>
            </a:pPr>
            <a:r>
              <a:rPr lang="en-US" b="0" dirty="0" smtClean="0"/>
              <a:t>Recess until 16:00.</a:t>
            </a:r>
            <a:endParaRPr lang="en-US" sz="2000" b="0" dirty="0" smtClean="0">
              <a:cs typeface="ＭＳ Ｐゴシック" charset="0"/>
            </a:endParaRPr>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February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15 January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a:t>
            </a:r>
          </a:p>
          <a:p>
            <a:pPr lvl="0"/>
            <a:r>
              <a:rPr lang="en-US" b="0" dirty="0" smtClean="0">
                <a:cs typeface="ＭＳ Ｐゴシック" charset="0"/>
              </a:rPr>
              <a:t>M</a:t>
            </a:r>
            <a:r>
              <a:rPr lang="en-US" sz="2000" b="0" dirty="0" smtClean="0">
                <a:cs typeface="ＭＳ Ｐゴシック" charset="0"/>
              </a:rPr>
              <a:t>otion:</a:t>
            </a:r>
            <a:r>
              <a:rPr lang="en-US" sz="2000" dirty="0"/>
              <a:t> </a:t>
            </a:r>
            <a:r>
              <a:rPr lang="en-US" sz="2000" dirty="0" smtClean="0"/>
              <a:t>Having </a:t>
            </a:r>
            <a:r>
              <a:rPr lang="en-US" sz="2000" dirty="0"/>
              <a:t>approved changes to </a:t>
            </a:r>
            <a:r>
              <a:rPr lang="en-US" sz="2000" dirty="0" smtClean="0"/>
              <a:t>P802.11ak_D0.0x, </a:t>
            </a:r>
            <a:r>
              <a:rPr lang="en-US" sz="2000" dirty="0"/>
              <a:t>as </a:t>
            </a:r>
            <a:r>
              <a:rPr lang="en-US" sz="2000" dirty="0" smtClean="0"/>
              <a:t>specified in </a:t>
            </a:r>
            <a:r>
              <a:rPr lang="en-US" sz="2000" dirty="0"/>
              <a:t>&lt;doc-ref&gt;</a:t>
            </a:r>
            <a:r>
              <a:rPr lang="en-US" sz="2000" dirty="0" smtClean="0"/>
              <a:t>, approve </a:t>
            </a:r>
            <a:r>
              <a:rPr lang="en-US" sz="2000" dirty="0"/>
              <a:t>a 30 day Working Group Technical Letter Ballot asking the question “Should </a:t>
            </a:r>
            <a:r>
              <a:rPr lang="en-US" sz="2000" dirty="0" smtClean="0"/>
              <a:t>P802.11ak_D1.0 </a:t>
            </a:r>
            <a:r>
              <a:rPr lang="en-US" sz="2000" dirty="0"/>
              <a:t>be forwarded to Sponsor Ballot?</a:t>
            </a:r>
            <a:r>
              <a:rPr lang="en-US" sz="2000" dirty="0" smtClean="0"/>
              <a:t>”</a:t>
            </a:r>
            <a:endParaRPr lang="en-US" sz="2000" b="0" dirty="0">
              <a:cs typeface="ＭＳ Ｐゴシック" charset="0"/>
            </a:endParaRPr>
          </a:p>
          <a:p>
            <a:pPr lvl="1"/>
            <a:r>
              <a:rPr lang="en-US" sz="1800" dirty="0" smtClean="0">
                <a:cs typeface="ＭＳ Ｐゴシック" charset="0"/>
              </a:rPr>
              <a:t>Mover</a:t>
            </a:r>
            <a:r>
              <a:rPr lang="en-US" sz="1800" dirty="0">
                <a:cs typeface="ＭＳ Ｐゴシック" charset="0"/>
              </a:rPr>
              <a:t>:  Seconder: </a:t>
            </a:r>
            <a:endParaRPr lang="en-US" sz="1800" dirty="0" smtClean="0">
              <a:cs typeface="ＭＳ Ｐゴシック" charset="0"/>
            </a:endParaRPr>
          </a:p>
          <a:p>
            <a:pPr lvl="1"/>
            <a:r>
              <a:rPr lang="en-US" sz="1800" dirty="0" smtClean="0">
                <a:cs typeface="ＭＳ Ｐゴシック" charset="0"/>
              </a:rPr>
              <a:t>Yes</a:t>
            </a:r>
            <a:r>
              <a:rPr lang="en-US" sz="1800" dirty="0">
                <a:cs typeface="ＭＳ Ｐゴシック" charset="0"/>
              </a:rPr>
              <a:t>:    No:    Abstain: </a:t>
            </a:r>
          </a:p>
          <a:p>
            <a:pPr>
              <a:lnSpc>
                <a:spcPct val="90000"/>
              </a:lnSpc>
            </a:pPr>
            <a:r>
              <a:rPr lang="en-US" dirty="0" smtClean="0"/>
              <a:t>Adjourn </a:t>
            </a:r>
            <a:r>
              <a:rPr lang="en-US" dirty="0" err="1"/>
              <a:t>TGak</a:t>
            </a:r>
            <a:endParaRPr lang="en-GB" dirty="0"/>
          </a:p>
          <a:p>
            <a:pPr>
              <a:lnSpc>
                <a:spcPct val="90000"/>
              </a:lnSpc>
            </a:pPr>
            <a:endParaRPr lang="en-US" sz="2000" b="0" dirty="0" smtClean="0">
              <a:cs typeface="ＭＳ Ｐゴシック" charset="0"/>
            </a:endParaRPr>
          </a:p>
        </p:txBody>
      </p:sp>
    </p:spTree>
    <p:extLst>
      <p:ext uri="{BB962C8B-B14F-4D97-AF65-F5344CB8AC3E}">
        <p14:creationId xmlns:p14="http://schemas.microsoft.com/office/powerpoint/2010/main" val="123623133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February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Berlin, Germany</a:t>
            </a:r>
            <a:endParaRPr lang="en-US" sz="2800" dirty="0">
              <a:latin typeface="Arial" charset="0"/>
            </a:endParaRPr>
          </a:p>
          <a:p>
            <a:pPr algn="ctr">
              <a:lnSpc>
                <a:spcPct val="90000"/>
              </a:lnSpc>
              <a:buFontTx/>
              <a:buNone/>
            </a:pPr>
            <a:r>
              <a:rPr lang="en-US" sz="2800" dirty="0" smtClean="0">
                <a:latin typeface="Arial" charset="0"/>
              </a:rPr>
              <a:t>9-12 March,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February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20</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0.06  of 802.11ak and results of Comment Collection 17:</a:t>
            </a:r>
          </a:p>
          <a:p>
            <a:pPr lvl="1">
              <a:lnSpc>
                <a:spcPct val="80000"/>
              </a:lnSpc>
            </a:pPr>
            <a:r>
              <a:rPr lang="en-GB" dirty="0" smtClean="0">
                <a:hlinkClick r:id="rId3"/>
              </a:rPr>
              <a:t>http://www.ieee802.org/11/private/Draft_Standards/11ak/Draft P802.11ak_D0.06.pdf</a:t>
            </a:r>
            <a:r>
              <a:rPr lang="en-GB" dirty="0" smtClean="0"/>
              <a:t> </a:t>
            </a:r>
          </a:p>
          <a:p>
            <a:pPr lvl="1">
              <a:lnSpc>
                <a:spcPct val="80000"/>
              </a:lnSpc>
            </a:pPr>
            <a:r>
              <a:rPr lang="en-GB" dirty="0" smtClean="0"/>
              <a:t>11-14/559r17, “</a:t>
            </a:r>
            <a:r>
              <a:rPr lang="en-GB" dirty="0" err="1" smtClean="0"/>
              <a:t>TGak</a:t>
            </a:r>
            <a:r>
              <a:rPr lang="en-GB" dirty="0" smtClean="0"/>
              <a:t> CC17 Comments”</a:t>
            </a:r>
            <a:endParaRPr lang="en-GB" dirty="0"/>
          </a:p>
          <a:p>
            <a:pPr>
              <a:lnSpc>
                <a:spcPct val="80000"/>
              </a:lnSpc>
            </a:pPr>
            <a:r>
              <a:rPr lang="en-GB" dirty="0" smtClean="0"/>
              <a:t>Draft 1.5 of 802.1Qbz is at</a:t>
            </a:r>
          </a:p>
          <a:p>
            <a:pPr lvl="1">
              <a:lnSpc>
                <a:spcPct val="80000"/>
              </a:lnSpc>
            </a:pPr>
            <a:r>
              <a:rPr lang="en-GB" dirty="0">
                <a:hlinkClick r:id="rId4"/>
              </a:rPr>
              <a:t>http://</a:t>
            </a:r>
            <a:r>
              <a:rPr lang="en-GB" dirty="0" smtClean="0">
                <a:hlinkClick r:id="rId4"/>
              </a:rPr>
              <a:t>www.ieee802.org/1/files/private/bz-drafts/d1/802-1Qbz-d1-5.pdf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February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457200"/>
          </a:xfrm>
        </p:spPr>
        <p:txBody>
          <a:bodyPr/>
          <a:lstStyle/>
          <a:p>
            <a:r>
              <a:rPr lang="en-US" dirty="0" err="1" smtClean="0">
                <a:latin typeface="Arial"/>
                <a:cs typeface="Arial"/>
              </a:rPr>
              <a:t>Estrel</a:t>
            </a:r>
            <a:r>
              <a:rPr lang="en-US" dirty="0" smtClean="0">
                <a:latin typeface="Arial"/>
                <a:cs typeface="Arial"/>
              </a:rPr>
              <a:t> Hotel, Berlin, Germany</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676400" y="1447800"/>
            <a:ext cx="5792798" cy="4191001"/>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dirty="0" smtClean="0"/>
              <a:t>March 2015– </a:t>
            </a:r>
            <a:r>
              <a:rPr lang="en-US" sz="2400" dirty="0"/>
              <a:t>Initial WG </a:t>
            </a:r>
            <a:r>
              <a:rPr lang="en-US" sz="2400" dirty="0" smtClean="0"/>
              <a:t>Ballot on D1.0</a:t>
            </a:r>
            <a:endParaRPr lang="en-US" sz="2400" dirty="0"/>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February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03113519"/>
              </p:ext>
            </p:extLst>
          </p:nvPr>
        </p:nvGraphicFramePr>
        <p:xfrm>
          <a:off x="990600" y="2057400"/>
          <a:ext cx="7391399" cy="3566160"/>
        </p:xfrm>
        <a:graphic>
          <a:graphicData uri="http://schemas.openxmlformats.org/drawingml/2006/table">
            <a:tbl>
              <a:tblPr firstRow="1" bandRow="1">
                <a:tableStyleId>{5C22544A-7EE6-4342-B048-85BDC9FD1C3A}</a:tableStyleId>
              </a:tblPr>
              <a:tblGrid>
                <a:gridCol w="1600200"/>
                <a:gridCol w="3863008"/>
                <a:gridCol w="1928191"/>
              </a:tblGrid>
              <a:tr h="370840">
                <a:tc>
                  <a:txBody>
                    <a:bodyPr/>
                    <a:lstStyle/>
                    <a:p>
                      <a:pPr algn="ctr"/>
                      <a:r>
                        <a:rPr lang="en-US" sz="2400" dirty="0" smtClean="0"/>
                        <a:t>Day</a:t>
                      </a:r>
                      <a:endParaRPr lang="en-US" sz="2400" dirty="0"/>
                    </a:p>
                  </a:txBody>
                  <a:tcPr/>
                </a:tc>
                <a:tc>
                  <a:txBody>
                    <a:bodyPr/>
                    <a:lstStyle/>
                    <a:p>
                      <a:pPr algn="ctr"/>
                      <a:r>
                        <a:rPr lang="en-US" sz="2400" dirty="0" smtClean="0"/>
                        <a:t>Time</a:t>
                      </a:r>
                      <a:endParaRPr lang="en-US" sz="2400" dirty="0"/>
                    </a:p>
                  </a:txBody>
                  <a:tcPr/>
                </a:tc>
                <a:tc>
                  <a:txBody>
                    <a:bodyPr/>
                    <a:lstStyle/>
                    <a:p>
                      <a:pPr algn="ctr"/>
                      <a:r>
                        <a:rPr lang="en-US" sz="2400" dirty="0" smtClean="0"/>
                        <a:t>Room</a:t>
                      </a:r>
                      <a:endParaRPr lang="en-US" sz="2400" dirty="0"/>
                    </a:p>
                  </a:txBody>
                  <a:tcPr/>
                </a:tc>
              </a:tr>
              <a:tr h="370840">
                <a:tc>
                  <a:txBody>
                    <a:bodyPr/>
                    <a:lstStyle/>
                    <a:p>
                      <a:r>
                        <a:rPr lang="en-US" sz="2400" dirty="0" smtClean="0"/>
                        <a:t>Monday</a:t>
                      </a:r>
                      <a:endParaRPr lang="en-US" sz="2400" dirty="0"/>
                    </a:p>
                  </a:txBody>
                  <a:tcPr/>
                </a:tc>
                <a:tc>
                  <a:txBody>
                    <a:bodyPr/>
                    <a:lstStyle/>
                    <a:p>
                      <a:r>
                        <a:rPr lang="en-US" sz="2400" dirty="0" smtClean="0"/>
                        <a:t>AM1</a:t>
                      </a:r>
                      <a:r>
                        <a:rPr lang="en-US" sz="2400" baseline="0" dirty="0" smtClean="0"/>
                        <a:t> – Ad Hoc</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Tuesday</a:t>
                      </a:r>
                      <a:endParaRPr lang="en-US" sz="2400" dirty="0"/>
                    </a:p>
                  </a:txBody>
                  <a:tcPr/>
                </a:tc>
                <a:tc>
                  <a:txBody>
                    <a:bodyPr/>
                    <a:lstStyle/>
                    <a:p>
                      <a:r>
                        <a:rPr lang="en-US" sz="2400" dirty="0" smtClean="0"/>
                        <a:t>AM1</a:t>
                      </a:r>
                      <a:endParaRPr lang="en-US" sz="2400" dirty="0"/>
                    </a:p>
                  </a:txBody>
                  <a:tcPr/>
                </a:tc>
                <a:tc>
                  <a:txBody>
                    <a:bodyPr/>
                    <a:lstStyle/>
                    <a:p>
                      <a:r>
                        <a:rPr lang="en-US" sz="2400" dirty="0" smtClean="0"/>
                        <a:t>TBD</a:t>
                      </a:r>
                    </a:p>
                  </a:txBody>
                  <a:tcPr/>
                </a:tc>
              </a:tr>
              <a:tr h="370840">
                <a:tc>
                  <a:txBody>
                    <a:bodyPr/>
                    <a:lstStyle/>
                    <a:p>
                      <a:r>
                        <a:rPr lang="en-US" sz="2400" dirty="0" smtClean="0"/>
                        <a:t>Tuesday</a:t>
                      </a:r>
                      <a:endParaRPr lang="en-US" sz="2400" dirty="0"/>
                    </a:p>
                  </a:txBody>
                  <a:tcPr/>
                </a:tc>
                <a:tc>
                  <a:txBody>
                    <a:bodyPr/>
                    <a:lstStyle/>
                    <a:p>
                      <a:r>
                        <a:rPr lang="en-US" sz="2400" dirty="0" smtClean="0"/>
                        <a:t>Evening</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AM1</a:t>
                      </a:r>
                      <a:endParaRPr lang="en-US" sz="2400" baseline="0" dirty="0" smtClean="0"/>
                    </a:p>
                    <a:p>
                      <a:r>
                        <a:rPr lang="en-US" sz="2400" dirty="0" smtClean="0"/>
                        <a:t>(joint with ARC, 802.1, etc.)</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AM2</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PM2</a:t>
                      </a:r>
                      <a:endParaRPr lang="en-US" sz="2400" dirty="0"/>
                    </a:p>
                  </a:txBody>
                  <a:tcPr/>
                </a:tc>
                <a:tc>
                  <a:txBody>
                    <a:bodyPr/>
                    <a:lstStyle/>
                    <a:p>
                      <a:r>
                        <a:rPr lang="en-US" sz="2400" dirty="0" smtClean="0"/>
                        <a:t>TBD</a:t>
                      </a:r>
                      <a:endParaRPr lang="en-US" sz="2400" dirty="0"/>
                    </a:p>
                  </a:txBody>
                  <a:tcPr/>
                </a:tc>
              </a:tr>
            </a:tbl>
          </a:graphicData>
        </a:graphic>
      </p:graphicFrame>
      <p:sp>
        <p:nvSpPr>
          <p:cNvPr id="4" name="Date Placeholder 3"/>
          <p:cNvSpPr>
            <a:spLocks noGrp="1"/>
          </p:cNvSpPr>
          <p:nvPr>
            <p:ph type="dt" sz="half" idx="10"/>
          </p:nvPr>
        </p:nvSpPr>
        <p:spPr/>
        <p:txBody>
          <a:bodyPr/>
          <a:lstStyle/>
          <a:p>
            <a:r>
              <a:rPr lang="en-US" smtClean="0"/>
              <a:t>February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Work plan 1 – open CIDs</a:t>
            </a:r>
            <a:endParaRPr lang="en-US" dirty="0"/>
          </a:p>
        </p:txBody>
      </p:sp>
      <p:sp>
        <p:nvSpPr>
          <p:cNvPr id="3" name="Content Placeholder 2"/>
          <p:cNvSpPr>
            <a:spLocks noGrp="1"/>
          </p:cNvSpPr>
          <p:nvPr>
            <p:ph idx="1"/>
          </p:nvPr>
        </p:nvSpPr>
        <p:spPr>
          <a:xfrm>
            <a:off x="457200" y="1371600"/>
            <a:ext cx="8305800" cy="4724400"/>
          </a:xfrm>
        </p:spPr>
        <p:txBody>
          <a:bodyPr/>
          <a:lstStyle/>
          <a:p>
            <a:pPr lvl="0"/>
            <a:r>
              <a:rPr lang="en-US" sz="1800" dirty="0" smtClean="0">
                <a:solidFill>
                  <a:srgbClr val="FFC000"/>
                </a:solidFill>
              </a:rPr>
              <a:t>CID </a:t>
            </a:r>
            <a:r>
              <a:rPr lang="en-US" sz="1800" dirty="0">
                <a:solidFill>
                  <a:srgbClr val="FFC000"/>
                </a:solidFill>
              </a:rPr>
              <a:t>33 - Since the real problem is that the non-GLK 802.11 MAC Service does not meet all the requirements of a MAC Service that can support 802.1Q Bridging.  Add text to 5.2 the describes two different MAC Service semantics – Mark H</a:t>
            </a:r>
          </a:p>
          <a:p>
            <a:pPr lvl="0"/>
            <a:r>
              <a:rPr lang="en-US" sz="1800" dirty="0" smtClean="0">
                <a:solidFill>
                  <a:srgbClr val="00B050"/>
                </a:solidFill>
              </a:rPr>
              <a:t>CID </a:t>
            </a:r>
            <a:r>
              <a:rPr lang="en-US" sz="1800" dirty="0">
                <a:solidFill>
                  <a:srgbClr val="00B050"/>
                </a:solidFill>
              </a:rPr>
              <a:t>40 - Group addressed RA in A-MPDU, for GLK STAs?  Hmm.  Not sure about this one.  – </a:t>
            </a:r>
            <a:r>
              <a:rPr lang="en-US" sz="1800" dirty="0" smtClean="0">
                <a:solidFill>
                  <a:srgbClr val="00B050"/>
                </a:solidFill>
              </a:rPr>
              <a:t>Don’t believe there is a problem, or change needed</a:t>
            </a:r>
            <a:endParaRPr lang="en-US" sz="1800" dirty="0">
              <a:solidFill>
                <a:srgbClr val="00B050"/>
              </a:solidFill>
            </a:endParaRPr>
          </a:p>
          <a:p>
            <a:pPr lvl="0"/>
            <a:r>
              <a:rPr lang="en-US" sz="1800" dirty="0">
                <a:solidFill>
                  <a:srgbClr val="00B050"/>
                </a:solidFill>
              </a:rPr>
              <a:t>CID 41 - Annex Q definitely needs to clarify that the existing text is for non-GLK APs, and add discussion for GLK AP behavior</a:t>
            </a:r>
            <a:r>
              <a:rPr lang="en-US" sz="1800" dirty="0" smtClean="0">
                <a:solidFill>
                  <a:srgbClr val="00B050"/>
                </a:solidFill>
              </a:rPr>
              <a:t>. – Can wait</a:t>
            </a:r>
            <a:endParaRPr lang="en-US" sz="1800" dirty="0">
              <a:solidFill>
                <a:srgbClr val="00B050"/>
              </a:solidFill>
            </a:endParaRPr>
          </a:p>
          <a:p>
            <a:pPr lvl="0"/>
            <a:r>
              <a:rPr lang="en-US" sz="1800" dirty="0">
                <a:solidFill>
                  <a:srgbClr val="FFC000"/>
                </a:solidFill>
              </a:rPr>
              <a:t>CID 62 - Modify the GCR related description in 9 and 10.24.16 to support a MPDU with Control Block. – </a:t>
            </a:r>
            <a:r>
              <a:rPr lang="en-US" sz="1800" dirty="0" smtClean="0">
                <a:solidFill>
                  <a:srgbClr val="FFC000"/>
                </a:solidFill>
              </a:rPr>
              <a:t>(“to support SYNRA”) Ganesh V</a:t>
            </a:r>
          </a:p>
          <a:p>
            <a:pPr lvl="0"/>
            <a:r>
              <a:rPr lang="en-US" sz="1800" dirty="0" smtClean="0">
                <a:solidFill>
                  <a:srgbClr val="FF0000"/>
                </a:solidFill>
              </a:rPr>
              <a:t>CID 89 </a:t>
            </a:r>
            <a:r>
              <a:rPr lang="en-US" sz="1800" dirty="0">
                <a:solidFill>
                  <a:srgbClr val="FF0000"/>
                </a:solidFill>
              </a:rPr>
              <a:t>- Clarify if MBSS can be composed of GLK "mesh" </a:t>
            </a:r>
            <a:r>
              <a:rPr lang="en-US" sz="1800" dirty="0" smtClean="0">
                <a:solidFill>
                  <a:srgbClr val="FF0000"/>
                </a:solidFill>
              </a:rPr>
              <a:t>STAs. </a:t>
            </a:r>
            <a:r>
              <a:rPr lang="en-US" sz="1800" dirty="0">
                <a:solidFill>
                  <a:srgbClr val="FF0000"/>
                </a:solidFill>
              </a:rPr>
              <a:t>In </a:t>
            </a:r>
            <a:r>
              <a:rPr lang="en-US" sz="1800" dirty="0" smtClean="0">
                <a:solidFill>
                  <a:srgbClr val="FF0000"/>
                </a:solidFill>
              </a:rPr>
              <a:t>addition</a:t>
            </a:r>
            <a:r>
              <a:rPr lang="en-US" sz="1800" dirty="0">
                <a:solidFill>
                  <a:srgbClr val="FF0000"/>
                </a:solidFill>
              </a:rPr>
              <a:t>, an </a:t>
            </a:r>
            <a:r>
              <a:rPr lang="en-US" sz="1800" dirty="0" smtClean="0">
                <a:solidFill>
                  <a:srgbClr val="FF0000"/>
                </a:solidFill>
              </a:rPr>
              <a:t>appropriate </a:t>
            </a:r>
            <a:r>
              <a:rPr lang="en-US" sz="1800" dirty="0">
                <a:solidFill>
                  <a:srgbClr val="FF0000"/>
                </a:solidFill>
              </a:rPr>
              <a:t>description in </a:t>
            </a:r>
            <a:r>
              <a:rPr lang="en-US" sz="1800" dirty="0" smtClean="0">
                <a:solidFill>
                  <a:srgbClr val="FF0000"/>
                </a:solidFill>
              </a:rPr>
              <a:t>terms </a:t>
            </a:r>
            <a:r>
              <a:rPr lang="en-US" sz="1800" dirty="0">
                <a:solidFill>
                  <a:srgbClr val="FF0000"/>
                </a:solidFill>
              </a:rPr>
              <a:t>of difference between the GLK "mesh" with DS and GLK ESS (ESS may not be proper naming).</a:t>
            </a:r>
          </a:p>
          <a:p>
            <a:pPr lvl="0"/>
            <a:endParaRPr lang="en-US" sz="1800" dirty="0">
              <a:solidFill>
                <a:srgbClr val="FFC000"/>
              </a:solidFill>
            </a:endParaRPr>
          </a:p>
          <a:p>
            <a:endParaRPr lang="en-US" dirty="0"/>
          </a:p>
        </p:txBody>
      </p:sp>
      <p:sp>
        <p:nvSpPr>
          <p:cNvPr id="4" name="Date Placeholder 3"/>
          <p:cNvSpPr>
            <a:spLocks noGrp="1"/>
          </p:cNvSpPr>
          <p:nvPr>
            <p:ph type="dt" sz="half" idx="10"/>
          </p:nvPr>
        </p:nvSpPr>
        <p:spPr/>
        <p:txBody>
          <a:bodyPr/>
          <a:lstStyle/>
          <a:p>
            <a:r>
              <a:rPr lang="en-US" smtClean="0"/>
              <a:t>February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3350197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plan 2 – other open issues</a:t>
            </a:r>
            <a:endParaRPr lang="en-US" dirty="0"/>
          </a:p>
        </p:txBody>
      </p:sp>
      <p:sp>
        <p:nvSpPr>
          <p:cNvPr id="3" name="Content Placeholder 2"/>
          <p:cNvSpPr>
            <a:spLocks noGrp="1"/>
          </p:cNvSpPr>
          <p:nvPr>
            <p:ph idx="1"/>
          </p:nvPr>
        </p:nvSpPr>
        <p:spPr>
          <a:xfrm>
            <a:off x="685800" y="1447800"/>
            <a:ext cx="7772400" cy="4495800"/>
          </a:xfrm>
        </p:spPr>
        <p:txBody>
          <a:bodyPr/>
          <a:lstStyle/>
          <a:p>
            <a:pPr lvl="0"/>
            <a:r>
              <a:rPr lang="en-US" sz="1800" dirty="0">
                <a:solidFill>
                  <a:srgbClr val="00B050"/>
                </a:solidFill>
              </a:rPr>
              <a:t>F</a:t>
            </a:r>
            <a:r>
              <a:rPr lang="en-US" sz="1800" dirty="0" smtClean="0">
                <a:solidFill>
                  <a:srgbClr val="00B050"/>
                </a:solidFill>
              </a:rPr>
              <a:t>urther </a:t>
            </a:r>
            <a:r>
              <a:rPr lang="en-US" sz="1800" dirty="0">
                <a:solidFill>
                  <a:srgbClr val="00B050"/>
                </a:solidFill>
              </a:rPr>
              <a:t>MIB improvements: put existing new variables (which I think are all at the STA level) into possibly existing groups, add per associate variables, </a:t>
            </a:r>
            <a:r>
              <a:rPr lang="en-US" sz="1800" dirty="0" smtClean="0">
                <a:solidFill>
                  <a:srgbClr val="00B050"/>
                </a:solidFill>
              </a:rPr>
              <a:t>...  - can wait</a:t>
            </a:r>
            <a:endParaRPr lang="en-US" sz="1800" dirty="0">
              <a:solidFill>
                <a:srgbClr val="00B050"/>
              </a:solidFill>
            </a:endParaRPr>
          </a:p>
          <a:p>
            <a:pPr lvl="0"/>
            <a:r>
              <a:rPr lang="en-US" sz="1800" dirty="0" smtClean="0">
                <a:solidFill>
                  <a:srgbClr val="00B050"/>
                </a:solidFill>
              </a:rPr>
              <a:t>Review the </a:t>
            </a:r>
            <a:r>
              <a:rPr lang="en-US" sz="1800" dirty="0">
                <a:solidFill>
                  <a:srgbClr val="00B050"/>
                </a:solidFill>
              </a:rPr>
              <a:t>entire draft to be sure that it is clear that the selective reception method (SYNRA) applies to IBSS as well as APs</a:t>
            </a:r>
            <a:r>
              <a:rPr lang="en-US" sz="1800" dirty="0" smtClean="0">
                <a:solidFill>
                  <a:srgbClr val="00B050"/>
                </a:solidFill>
              </a:rPr>
              <a:t>.  - ongoing, and can wait</a:t>
            </a:r>
            <a:endParaRPr lang="en-US" sz="1800" dirty="0">
              <a:solidFill>
                <a:srgbClr val="00B050"/>
              </a:solidFill>
            </a:endParaRPr>
          </a:p>
          <a:p>
            <a:pPr lvl="0"/>
            <a:r>
              <a:rPr lang="en-US" sz="1800" dirty="0" smtClean="0">
                <a:solidFill>
                  <a:srgbClr val="FFC000"/>
                </a:solidFill>
              </a:rPr>
              <a:t>Text in 4.3.7 for a “Distributed Portal” concept – Michael F</a:t>
            </a:r>
            <a:endParaRPr lang="en-US" sz="1800" dirty="0">
              <a:solidFill>
                <a:srgbClr val="FFC000"/>
              </a:solidFill>
            </a:endParaRPr>
          </a:p>
          <a:p>
            <a:endParaRPr lang="en-US" dirty="0"/>
          </a:p>
        </p:txBody>
      </p:sp>
      <p:sp>
        <p:nvSpPr>
          <p:cNvPr id="4" name="Date Placeholder 3"/>
          <p:cNvSpPr>
            <a:spLocks noGrp="1"/>
          </p:cNvSpPr>
          <p:nvPr>
            <p:ph type="dt" sz="half" idx="10"/>
          </p:nvPr>
        </p:nvSpPr>
        <p:spPr/>
        <p:txBody>
          <a:bodyPr/>
          <a:lstStyle/>
          <a:p>
            <a:r>
              <a:rPr lang="en-US" smtClean="0"/>
              <a:t>February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7</a:t>
            </a:fld>
            <a:endParaRPr lang="en-US"/>
          </a:p>
        </p:txBody>
      </p:sp>
    </p:spTree>
    <p:extLst>
      <p:ext uri="{BB962C8B-B14F-4D97-AF65-F5344CB8AC3E}">
        <p14:creationId xmlns:p14="http://schemas.microsoft.com/office/powerpoint/2010/main" val="406668275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February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9 March2015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a:t>
            </a:r>
            <a:r>
              <a:rPr lang="en-US" dirty="0" smtClean="0">
                <a:latin typeface="Arial" charset="0"/>
                <a:cs typeface="Arial" charset="0"/>
              </a:rPr>
              <a:t>00 – 10</a:t>
            </a:r>
            <a:r>
              <a:rPr lang="en-US" dirty="0" smtClean="0">
                <a:latin typeface="Arial" charset="0"/>
                <a:cs typeface="Arial" charset="0"/>
              </a:rPr>
              <a:t>:00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b="0" dirty="0" smtClean="0"/>
              <a:t>11-15/150, “GCR for GLK” Ganesh </a:t>
            </a:r>
            <a:r>
              <a:rPr lang="en-US" b="0" dirty="0" err="1" smtClean="0"/>
              <a:t>Venkatesan</a:t>
            </a:r>
            <a:r>
              <a:rPr lang="en-US" b="0" dirty="0" smtClean="0"/>
              <a:t> (Intel)</a:t>
            </a:r>
          </a:p>
          <a:p>
            <a:pPr lvl="1">
              <a:lnSpc>
                <a:spcPct val="80000"/>
              </a:lnSpc>
            </a:pPr>
            <a:r>
              <a:rPr lang="en-US" dirty="0" smtClean="0"/>
              <a:t>11-15/116, “Assorted 11ak Improvements” Donald Eastlake (Huawei)</a:t>
            </a:r>
            <a:endParaRPr lang="en-US" b="0" dirty="0" smtClean="0"/>
          </a:p>
          <a:p>
            <a:pPr>
              <a:lnSpc>
                <a:spcPct val="80000"/>
              </a:lnSpc>
            </a:pPr>
            <a:r>
              <a:rPr lang="en-US" b="0" dirty="0" smtClean="0"/>
              <a:t>Adjourn Ad-Hoc meeting</a:t>
            </a:r>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February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53380</TotalTime>
  <Words>1931</Words>
  <Application>Microsoft Macintosh PowerPoint</Application>
  <PresentationFormat>On-screen Show (4:3)</PresentationFormat>
  <Paragraphs>308</Paragraphs>
  <Slides>20</Slides>
  <Notes>18</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802-11-Submission</vt:lpstr>
      <vt:lpstr>March 2015 802.11ak Agenda</vt:lpstr>
      <vt:lpstr>IEEE 802.11ak/GLK: Enhancements For Transit Links Within Bridged Networks</vt:lpstr>
      <vt:lpstr>Venue</vt:lpstr>
      <vt:lpstr>TGak Timeline</vt:lpstr>
      <vt:lpstr>Sessions</vt:lpstr>
      <vt:lpstr>Work plan 1 – open CIDs</vt:lpstr>
      <vt:lpstr>Work plan 2 – other open issues</vt:lpstr>
      <vt:lpstr>Monday, 9 March2015  08:00 – 10:00</vt:lpstr>
      <vt:lpstr>Participants, Patents, and Duty to Inform</vt:lpstr>
      <vt:lpstr>Patent Related Links</vt:lpstr>
      <vt:lpstr>Call for Potentially Essential Patents</vt:lpstr>
      <vt:lpstr>Other Documents and WebPages to Review</vt:lpstr>
      <vt:lpstr>Other Guidelines for IEEE WG Meetings</vt:lpstr>
      <vt:lpstr>Tuesday, 10 March 2015  08:00 – 10:00</vt:lpstr>
      <vt:lpstr>Tuesday, 10 March 2015  08:00 – 10:00</vt:lpstr>
      <vt:lpstr>Tuesday, 13 January 2015 19:30 – 21:30</vt:lpstr>
      <vt:lpstr>Thursday, 12 March 2015 08:00 – 10:00</vt:lpstr>
      <vt:lpstr>Thursday, 15 January 2015 10:30 – 12:30</vt:lpstr>
      <vt:lpstr>Thursday, 15 January 2015 16:00 – 18:00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727</cp:revision>
  <cp:lastPrinted>1998-02-10T13:28:06Z</cp:lastPrinted>
  <dcterms:created xsi:type="dcterms:W3CDTF">2006-12-04T03:46:13Z</dcterms:created>
  <dcterms:modified xsi:type="dcterms:W3CDTF">2015-02-06T02:25:53Z</dcterms:modified>
</cp:coreProperties>
</file>