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270" r:id="rId3"/>
    <p:sldId id="274" r:id="rId4"/>
    <p:sldId id="349" r:id="rId5"/>
    <p:sldId id="350" r:id="rId6"/>
    <p:sldId id="347" r:id="rId7"/>
    <p:sldId id="348" r:id="rId8"/>
    <p:sldId id="275" r:id="rId9"/>
    <p:sldId id="326" r:id="rId10"/>
    <p:sldId id="353" r:id="rId11"/>
    <p:sldId id="351" r:id="rId12"/>
    <p:sldId id="378" r:id="rId13"/>
    <p:sldId id="381" r:id="rId14"/>
    <p:sldId id="352" r:id="rId15"/>
    <p:sldId id="380" r:id="rId16"/>
    <p:sldId id="356" r:id="rId17"/>
    <p:sldId id="357" r:id="rId18"/>
    <p:sldId id="377" r:id="rId19"/>
    <p:sldId id="327" r:id="rId20"/>
    <p:sldId id="365" r:id="rId21"/>
    <p:sldId id="366" r:id="rId22"/>
    <p:sldId id="367" r:id="rId23"/>
    <p:sldId id="368" r:id="rId24"/>
    <p:sldId id="369" r:id="rId25"/>
    <p:sldId id="370" r:id="rId26"/>
    <p:sldId id="371" r:id="rId27"/>
    <p:sldId id="372" r:id="rId28"/>
    <p:sldId id="373" r:id="rId29"/>
    <p:sldId id="374" r:id="rId30"/>
    <p:sldId id="375" r:id="rId31"/>
    <p:sldId id="376" r:id="rId32"/>
    <p:sldId id="382" r:id="rId33"/>
    <p:sldId id="301" r:id="rId34"/>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99CCFF"/>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5" autoAdjust="0"/>
    <p:restoredTop sz="97842" autoAdjust="0"/>
  </p:normalViewPr>
  <p:slideViewPr>
    <p:cSldViewPr>
      <p:cViewPr>
        <p:scale>
          <a:sx n="80" d="100"/>
          <a:sy n="80" d="100"/>
        </p:scale>
        <p:origin x="-2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802.11-15/0224r2</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2015</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(Aruba Networks)</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802.11-15/0224r2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2015</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(Aruba Networks)</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802.11-15/0224r2</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March 2015</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(Aruba Networks)</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802.11-14/1329r4</a:t>
            </a:r>
            <a:endParaRPr lang="en-US"/>
          </a:p>
        </p:txBody>
      </p:sp>
      <p:sp>
        <p:nvSpPr>
          <p:cNvPr id="5" name="Date Placeholder 4"/>
          <p:cNvSpPr>
            <a:spLocks noGrp="1"/>
          </p:cNvSpPr>
          <p:nvPr>
            <p:ph type="dt" idx="11"/>
          </p:nvPr>
        </p:nvSpPr>
        <p:spPr/>
        <p:txBody>
          <a:bodyPr/>
          <a:lstStyle/>
          <a:p>
            <a:pPr>
              <a:defRPr/>
            </a:pPr>
            <a:r>
              <a:rPr lang="en-US" smtClean="0"/>
              <a:t>May 2006</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10</a:t>
            </a:fld>
            <a:endParaRPr lang="en-US"/>
          </a:p>
        </p:txBody>
      </p:sp>
    </p:spTree>
    <p:extLst>
      <p:ext uri="{BB962C8B-B14F-4D97-AF65-F5344CB8AC3E}">
        <p14:creationId xmlns:p14="http://schemas.microsoft.com/office/powerpoint/2010/main" val="28734609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6" y="96238"/>
            <a:ext cx="218598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802.11-15/0221r5</a:t>
            </a:r>
          </a:p>
        </p:txBody>
      </p:sp>
      <p:sp>
        <p:nvSpPr>
          <p:cNvPr id="28675" name="Rectangle 3"/>
          <p:cNvSpPr>
            <a:spLocks noGrp="1" noChangeArrowheads="1"/>
          </p:cNvSpPr>
          <p:nvPr>
            <p:ph type="dt" sz="quarter" idx="1"/>
          </p:nvPr>
        </p:nvSpPr>
        <p:spPr>
          <a:xfrm>
            <a:off x="646864" y="96238"/>
            <a:ext cx="920060"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2015</a:t>
            </a:r>
          </a:p>
        </p:txBody>
      </p:sp>
      <p:sp>
        <p:nvSpPr>
          <p:cNvPr id="28676" name="Rectangle 6"/>
          <p:cNvSpPr>
            <a:spLocks noGrp="1" noChangeArrowheads="1"/>
          </p:cNvSpPr>
          <p:nvPr>
            <p:ph type="ftr" sz="quarter" idx="4"/>
          </p:nvPr>
        </p:nvSpPr>
        <p:spPr>
          <a:xfrm>
            <a:off x="3656752" y="9000621"/>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79164" y="9000621"/>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5002EF3-9D60-4C9A-93BB-4FE7D1200C0C}" type="slidenum">
              <a:rPr lang="en-US" smtClean="0"/>
              <a:pPr>
                <a:defRPr/>
              </a:pPr>
              <a:t>11</a:t>
            </a:fld>
            <a:endParaRPr lang="en-US" smtClean="0"/>
          </a:p>
        </p:txBody>
      </p:sp>
      <p:sp>
        <p:nvSpPr>
          <p:cNvPr id="43014" name="Rectangle 2"/>
          <p:cNvSpPr>
            <a:spLocks noGrp="1" noRot="1" noChangeAspect="1" noChangeArrowheads="1" noTextEdit="1"/>
          </p:cNvSpPr>
          <p:nvPr>
            <p:ph type="sldImg"/>
          </p:nvPr>
        </p:nvSpPr>
        <p:spPr>
          <a:xfrm>
            <a:off x="1114425" y="703263"/>
            <a:ext cx="4629150" cy="3473450"/>
          </a:xfrm>
          <a:ln/>
        </p:spPr>
      </p:sp>
      <p:sp>
        <p:nvSpPr>
          <p:cNvPr id="43015" name="Rectangle 3"/>
          <p:cNvSpPr>
            <a:spLocks noGrp="1" noChangeArrowheads="1"/>
          </p:cNvSpPr>
          <p:nvPr>
            <p:ph type="body" idx="1"/>
          </p:nvPr>
        </p:nvSpPr>
        <p:spPr>
          <a:noFill/>
        </p:spPr>
        <p:txBody>
          <a:bodyPr/>
          <a:lstStyle/>
          <a:p>
            <a:endParaRPr lang="en-US" alt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5" y="96238"/>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46863" y="96238"/>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656752" y="900062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79163" y="9000620"/>
            <a:ext cx="415177"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12</a:t>
            </a:fld>
            <a:endParaRPr lang="en-US" altLang="ko-KR"/>
          </a:p>
        </p:txBody>
      </p:sp>
      <p:sp>
        <p:nvSpPr>
          <p:cNvPr id="49158" name="Rectangle 2"/>
          <p:cNvSpPr>
            <a:spLocks noGrp="1" noRot="1" noChangeAspect="1" noChangeArrowheads="1" noTextEdit="1"/>
          </p:cNvSpPr>
          <p:nvPr>
            <p:ph type="sldImg"/>
          </p:nvPr>
        </p:nvSpPr>
        <p:spPr>
          <a:xfrm>
            <a:off x="1114425" y="703263"/>
            <a:ext cx="4629150" cy="3473450"/>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17617" y="95706"/>
            <a:ext cx="2195858" cy="215444"/>
          </a:xfrm>
          <a:ln/>
        </p:spPr>
        <p:txBody>
          <a:bodyPr/>
          <a:lstStyle/>
          <a:p>
            <a:r>
              <a:rPr lang="en-US" smtClean="0"/>
              <a:t>doc.: IEEE 802.11-15/0471r0</a:t>
            </a:r>
            <a:endParaRPr lang="en-US"/>
          </a:p>
        </p:txBody>
      </p:sp>
      <p:sp>
        <p:nvSpPr>
          <p:cNvPr id="5" name="Rectangle 3"/>
          <p:cNvSpPr>
            <a:spLocks noGrp="1" noChangeArrowheads="1"/>
          </p:cNvSpPr>
          <p:nvPr>
            <p:ph type="dt"/>
          </p:nvPr>
        </p:nvSpPr>
        <p:spPr>
          <a:xfrm>
            <a:off x="646113" y="95706"/>
            <a:ext cx="920060" cy="215444"/>
          </a:xfrm>
          <a:ln/>
        </p:spPr>
        <p:txBody>
          <a:bodyPr/>
          <a:lstStyle/>
          <a:p>
            <a:r>
              <a:rPr lang="en-US" smtClean="0"/>
              <a:t>March 2015</a:t>
            </a:r>
            <a:endParaRPr lang="en-US"/>
          </a:p>
        </p:txBody>
      </p:sp>
      <p:sp>
        <p:nvSpPr>
          <p:cNvPr id="6" name="Rectangle 6"/>
          <p:cNvSpPr>
            <a:spLocks noGrp="1" noChangeArrowheads="1"/>
          </p:cNvSpPr>
          <p:nvPr>
            <p:ph type="ftr"/>
          </p:nvPr>
        </p:nvSpPr>
        <p:spPr>
          <a:xfrm>
            <a:off x="5287963" y="9001125"/>
            <a:ext cx="5078121" cy="369332"/>
          </a:xfrm>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14425" y="703263"/>
            <a:ext cx="4629150" cy="3473450"/>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802.11-12/xxxxr0</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2970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50C5B5DA-74EF-4A2B-A34A-9D573E41B0FA}" type="slidenum">
              <a:rPr lang="en-US" altLang="en-US"/>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14425" y="703263"/>
            <a:ext cx="4629150" cy="3473450"/>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802.11-12/xxxxr0</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2970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50C5B5DA-74EF-4A2B-A34A-9D573E41B0FA}" type="slidenum">
              <a:rPr lang="en-US" altLang="en-US"/>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07743" y="95706"/>
            <a:ext cx="2205732" cy="215444"/>
          </a:xfrm>
        </p:spPr>
        <p:txBody>
          <a:bodyPr/>
          <a:lstStyle/>
          <a:p>
            <a:pPr>
              <a:defRPr/>
            </a:pPr>
            <a:r>
              <a:rPr lang="en-US" smtClean="0"/>
              <a:t>doc.: IEEE 802.11-15/0224r1</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2009</a:t>
            </a:r>
            <a:endParaRPr lang="en-US"/>
          </a:p>
        </p:txBody>
      </p:sp>
      <p:sp>
        <p:nvSpPr>
          <p:cNvPr id="6" name="Footer Placeholder 5"/>
          <p:cNvSpPr>
            <a:spLocks noGrp="1"/>
          </p:cNvSpPr>
          <p:nvPr>
            <p:ph type="ftr" sz="quarter" idx="12"/>
          </p:nvPr>
        </p:nvSpPr>
        <p:spPr>
          <a:xfrm>
            <a:off x="3571790" y="9001125"/>
            <a:ext cx="2641685" cy="184666"/>
          </a:xfrm>
        </p:spPr>
        <p:txBody>
          <a:bodyPr/>
          <a:lstStyle/>
          <a:p>
            <a:pPr lvl="4">
              <a:defRPr/>
            </a:pPr>
            <a:r>
              <a:rPr lang="en-US" smtClean="0"/>
              <a:t>Rich Kennedy, Research In Motion</a:t>
            </a:r>
            <a:endParaRPr lang="en-US"/>
          </a:p>
        </p:txBody>
      </p:sp>
      <p:sp>
        <p:nvSpPr>
          <p:cNvPr id="7" name="Slide Number Placeholder 6"/>
          <p:cNvSpPr>
            <a:spLocks noGrp="1"/>
          </p:cNvSpPr>
          <p:nvPr>
            <p:ph type="sldNum" sz="quarter" idx="13"/>
          </p:nvPr>
        </p:nvSpPr>
        <p:spPr>
          <a:xfrm>
            <a:off x="3207698" y="9001125"/>
            <a:ext cx="486415" cy="184666"/>
          </a:xfrm>
        </p:spPr>
        <p:txBody>
          <a:bodyPr/>
          <a:lstStyle/>
          <a:p>
            <a:pPr>
              <a:defRPr/>
            </a:pPr>
            <a:r>
              <a:rPr lang="en-US" smtClean="0"/>
              <a:t>Page </a:t>
            </a:r>
            <a:fld id="{075051E7-749F-5342-A121-8D9C9907C413}" type="slidenum">
              <a:rPr lang="en-US" smtClean="0"/>
              <a:pPr>
                <a:defRPr/>
              </a:pPr>
              <a:t>16</a:t>
            </a:fld>
            <a:endParaRPr lang="en-US"/>
          </a:p>
        </p:txBody>
      </p:sp>
    </p:spTree>
    <p:extLst>
      <p:ext uri="{BB962C8B-B14F-4D97-AF65-F5344CB8AC3E}">
        <p14:creationId xmlns:p14="http://schemas.microsoft.com/office/powerpoint/2010/main" val="29839718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14425" y="703263"/>
            <a:ext cx="4629150" cy="3473450"/>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802.11-12/xxxxr0</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2970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50C5B5DA-74EF-4A2B-A34A-9D573E41B0FA}" type="slidenum">
              <a:rPr lang="en-US" altLang="en-US"/>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14425" y="703263"/>
            <a:ext cx="4629150" cy="3473450"/>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802.11-12/xxxxr0</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2970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50C5B5DA-74EF-4A2B-A34A-9D573E41B0FA}" type="slidenum">
              <a:rPr lang="en-US" altLang="en-US"/>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802.11-15/0224r2</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19</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802.11-15/0224r2</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March 2015</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(Aruba Networks)</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20</a:t>
            </a:fld>
            <a:endParaRPr lang="en-US"/>
          </a:p>
        </p:txBody>
      </p:sp>
    </p:spTree>
    <p:extLst>
      <p:ext uri="{BB962C8B-B14F-4D97-AF65-F5344CB8AC3E}">
        <p14:creationId xmlns:p14="http://schemas.microsoft.com/office/powerpoint/2010/main" val="30857246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802.11-07/0570r0</a:t>
            </a:r>
          </a:p>
        </p:txBody>
      </p:sp>
      <p:sp>
        <p:nvSpPr>
          <p:cNvPr id="5" name="Rectangle 3"/>
          <p:cNvSpPr>
            <a:spLocks noGrp="1" noChangeArrowheads="1"/>
          </p:cNvSpPr>
          <p:nvPr>
            <p:ph type="dt" idx="1"/>
          </p:nvPr>
        </p:nvSpPr>
        <p:spPr>
          <a:ln/>
        </p:spPr>
        <p:txBody>
          <a:bodyPr/>
          <a:lstStyle/>
          <a:p>
            <a:r>
              <a:rPr lang="en-US" altLang="en-US"/>
              <a:t>April 2007</a:t>
            </a:r>
          </a:p>
        </p:txBody>
      </p:sp>
      <p:sp>
        <p:nvSpPr>
          <p:cNvPr id="6" name="Rectangle 6"/>
          <p:cNvSpPr>
            <a:spLocks noGrp="1" noChangeArrowheads="1"/>
          </p:cNvSpPr>
          <p:nvPr>
            <p:ph type="ftr" sz="quarter" idx="4"/>
          </p:nvPr>
        </p:nvSpPr>
        <p:spPr>
          <a:ln/>
        </p:spPr>
        <p:txBody>
          <a:bodyPr/>
          <a:lstStyle/>
          <a:p>
            <a:pPr lvl="4"/>
            <a:r>
              <a:rPr lang="en-US" altLang="en-US"/>
              <a:t>Eldad Perahia, Intel Corporation</a:t>
            </a:r>
          </a:p>
        </p:txBody>
      </p:sp>
      <p:sp>
        <p:nvSpPr>
          <p:cNvPr id="7" name="Rectangle 7"/>
          <p:cNvSpPr>
            <a:spLocks noGrp="1" noChangeArrowheads="1"/>
          </p:cNvSpPr>
          <p:nvPr>
            <p:ph type="sldNum" sz="quarter" idx="5"/>
          </p:nvPr>
        </p:nvSpPr>
        <p:spPr>
          <a:ln/>
        </p:spPr>
        <p:txBody>
          <a:bodyPr/>
          <a:lstStyle/>
          <a:p>
            <a:r>
              <a:rPr lang="en-US" altLang="en-US"/>
              <a:t>Page </a:t>
            </a:r>
            <a:fld id="{7873CFC8-90CC-4AF5-BFDE-ADF0CE5BFB1B}" type="slidenum">
              <a:rPr lang="en-US" altLang="en-US"/>
              <a:pPr/>
              <a:t>21</a:t>
            </a:fld>
            <a:endParaRPr lang="en-US" altLang="en-US"/>
          </a:p>
        </p:txBody>
      </p:sp>
      <p:sp>
        <p:nvSpPr>
          <p:cNvPr id="240642" name="Rectangle 2"/>
          <p:cNvSpPr>
            <a:spLocks noGrp="1" noRot="1" noChangeAspect="1" noChangeArrowheads="1" noTextEdit="1"/>
          </p:cNvSpPr>
          <p:nvPr>
            <p:ph type="sldImg"/>
          </p:nvPr>
        </p:nvSpPr>
        <p:spPr>
          <a:xfrm>
            <a:off x="1154113" y="701675"/>
            <a:ext cx="4625975" cy="3468688"/>
          </a:xfrm>
          <a:ln/>
        </p:spPr>
      </p:sp>
      <p:sp>
        <p:nvSpPr>
          <p:cNvPr id="240643"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8661934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dirty="0" smtClean="0"/>
              <a:t>There is a lot</a:t>
            </a:r>
            <a:endParaRPr lang="en-US" dirty="0"/>
          </a:p>
        </p:txBody>
      </p:sp>
      <p:sp>
        <p:nvSpPr>
          <p:cNvPr id="4" name="Header Placeholder 3"/>
          <p:cNvSpPr>
            <a:spLocks noGrp="1"/>
          </p:cNvSpPr>
          <p:nvPr>
            <p:ph type="hdr" sz="quarter" idx="10"/>
          </p:nvPr>
        </p:nvSpPr>
        <p:spPr/>
        <p:txBody>
          <a:bodyPr/>
          <a:lstStyle/>
          <a:p>
            <a:r>
              <a:rPr lang="en-US" altLang="en-US" smtClean="0"/>
              <a:t>doc.: IEEE 802.11-07/0570r0</a:t>
            </a:r>
            <a:endParaRPr lang="en-US" altLang="en-US"/>
          </a:p>
        </p:txBody>
      </p:sp>
      <p:sp>
        <p:nvSpPr>
          <p:cNvPr id="5" name="Date Placeholder 4"/>
          <p:cNvSpPr>
            <a:spLocks noGrp="1"/>
          </p:cNvSpPr>
          <p:nvPr>
            <p:ph type="dt" idx="11"/>
          </p:nvPr>
        </p:nvSpPr>
        <p:spPr/>
        <p:txBody>
          <a:bodyPr/>
          <a:lstStyle/>
          <a:p>
            <a:r>
              <a:rPr lang="en-US" altLang="en-US" smtClean="0"/>
              <a:t>April 2007</a:t>
            </a:r>
            <a:endParaRPr lang="en-US" altLang="en-US"/>
          </a:p>
        </p:txBody>
      </p:sp>
      <p:sp>
        <p:nvSpPr>
          <p:cNvPr id="6" name="Footer Placeholder 5"/>
          <p:cNvSpPr>
            <a:spLocks noGrp="1"/>
          </p:cNvSpPr>
          <p:nvPr>
            <p:ph type="ftr" sz="quarter" idx="12"/>
          </p:nvPr>
        </p:nvSpPr>
        <p:spPr/>
        <p:txBody>
          <a:bodyPr/>
          <a:lstStyle/>
          <a:p>
            <a:pPr lvl="4"/>
            <a:r>
              <a:rPr lang="en-US" altLang="en-US" smtClean="0"/>
              <a:t>Eldad Perahia, Intel Corporation</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83A60938-3F69-4CD4-B4E4-C0D6270E54FA}" type="slidenum">
              <a:rPr lang="en-US" altLang="en-US" smtClean="0"/>
              <a:pPr/>
              <a:t>22</a:t>
            </a:fld>
            <a:endParaRPr lang="en-US" altLang="en-US"/>
          </a:p>
        </p:txBody>
      </p:sp>
    </p:spTree>
    <p:extLst>
      <p:ext uri="{BB962C8B-B14F-4D97-AF65-F5344CB8AC3E}">
        <p14:creationId xmlns:p14="http://schemas.microsoft.com/office/powerpoint/2010/main" val="27306422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802.11-07/0570r0</a:t>
            </a:r>
          </a:p>
        </p:txBody>
      </p:sp>
      <p:sp>
        <p:nvSpPr>
          <p:cNvPr id="5" name="Rectangle 3"/>
          <p:cNvSpPr>
            <a:spLocks noGrp="1" noChangeArrowheads="1"/>
          </p:cNvSpPr>
          <p:nvPr>
            <p:ph type="dt" idx="1"/>
          </p:nvPr>
        </p:nvSpPr>
        <p:spPr>
          <a:ln/>
        </p:spPr>
        <p:txBody>
          <a:bodyPr/>
          <a:lstStyle/>
          <a:p>
            <a:r>
              <a:rPr lang="en-US" altLang="en-US"/>
              <a:t>April 2007</a:t>
            </a:r>
          </a:p>
        </p:txBody>
      </p:sp>
      <p:sp>
        <p:nvSpPr>
          <p:cNvPr id="6" name="Rectangle 6"/>
          <p:cNvSpPr>
            <a:spLocks noGrp="1" noChangeArrowheads="1"/>
          </p:cNvSpPr>
          <p:nvPr>
            <p:ph type="ftr" sz="quarter" idx="4"/>
          </p:nvPr>
        </p:nvSpPr>
        <p:spPr>
          <a:ln/>
        </p:spPr>
        <p:txBody>
          <a:bodyPr/>
          <a:lstStyle/>
          <a:p>
            <a:pPr lvl="4"/>
            <a:r>
              <a:rPr lang="en-US" altLang="en-US"/>
              <a:t>Eldad Perahia, Intel Corporation</a:t>
            </a:r>
          </a:p>
        </p:txBody>
      </p:sp>
      <p:sp>
        <p:nvSpPr>
          <p:cNvPr id="7" name="Rectangle 7"/>
          <p:cNvSpPr>
            <a:spLocks noGrp="1" noChangeArrowheads="1"/>
          </p:cNvSpPr>
          <p:nvPr>
            <p:ph type="sldNum" sz="quarter" idx="5"/>
          </p:nvPr>
        </p:nvSpPr>
        <p:spPr>
          <a:ln/>
        </p:spPr>
        <p:txBody>
          <a:bodyPr/>
          <a:lstStyle/>
          <a:p>
            <a:r>
              <a:rPr lang="en-US" altLang="en-US"/>
              <a:t>Page </a:t>
            </a:r>
            <a:fld id="{7873CFC8-90CC-4AF5-BFDE-ADF0CE5BFB1B}" type="slidenum">
              <a:rPr lang="en-US" altLang="en-US"/>
              <a:pPr/>
              <a:t>23</a:t>
            </a:fld>
            <a:endParaRPr lang="en-US" altLang="en-US"/>
          </a:p>
        </p:txBody>
      </p:sp>
      <p:sp>
        <p:nvSpPr>
          <p:cNvPr id="240642" name="Rectangle 2"/>
          <p:cNvSpPr>
            <a:spLocks noGrp="1" noRot="1" noChangeAspect="1" noChangeArrowheads="1" noTextEdit="1"/>
          </p:cNvSpPr>
          <p:nvPr>
            <p:ph type="sldImg"/>
          </p:nvPr>
        </p:nvSpPr>
        <p:spPr>
          <a:xfrm>
            <a:off x="1154113" y="701675"/>
            <a:ext cx="4625975" cy="3468688"/>
          </a:xfrm>
          <a:ln/>
        </p:spPr>
      </p:sp>
      <p:sp>
        <p:nvSpPr>
          <p:cNvPr id="240643"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433427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802.11-07/0570r0</a:t>
            </a:r>
          </a:p>
        </p:txBody>
      </p:sp>
      <p:sp>
        <p:nvSpPr>
          <p:cNvPr id="5" name="Rectangle 3"/>
          <p:cNvSpPr>
            <a:spLocks noGrp="1" noChangeArrowheads="1"/>
          </p:cNvSpPr>
          <p:nvPr>
            <p:ph type="dt" idx="1"/>
          </p:nvPr>
        </p:nvSpPr>
        <p:spPr>
          <a:ln/>
        </p:spPr>
        <p:txBody>
          <a:bodyPr/>
          <a:lstStyle/>
          <a:p>
            <a:r>
              <a:rPr lang="en-US" altLang="en-US"/>
              <a:t>April 2007</a:t>
            </a:r>
          </a:p>
        </p:txBody>
      </p:sp>
      <p:sp>
        <p:nvSpPr>
          <p:cNvPr id="6" name="Rectangle 6"/>
          <p:cNvSpPr>
            <a:spLocks noGrp="1" noChangeArrowheads="1"/>
          </p:cNvSpPr>
          <p:nvPr>
            <p:ph type="ftr" sz="quarter" idx="4"/>
          </p:nvPr>
        </p:nvSpPr>
        <p:spPr>
          <a:ln/>
        </p:spPr>
        <p:txBody>
          <a:bodyPr/>
          <a:lstStyle/>
          <a:p>
            <a:pPr lvl="4"/>
            <a:r>
              <a:rPr lang="en-US" altLang="en-US"/>
              <a:t>Eldad Perahia, Intel Corporation</a:t>
            </a:r>
          </a:p>
        </p:txBody>
      </p:sp>
      <p:sp>
        <p:nvSpPr>
          <p:cNvPr id="7" name="Rectangle 7"/>
          <p:cNvSpPr>
            <a:spLocks noGrp="1" noChangeArrowheads="1"/>
          </p:cNvSpPr>
          <p:nvPr>
            <p:ph type="sldNum" sz="quarter" idx="5"/>
          </p:nvPr>
        </p:nvSpPr>
        <p:spPr>
          <a:ln/>
        </p:spPr>
        <p:txBody>
          <a:bodyPr/>
          <a:lstStyle/>
          <a:p>
            <a:r>
              <a:rPr lang="en-US" altLang="en-US"/>
              <a:t>Page </a:t>
            </a:r>
            <a:fld id="{7873CFC8-90CC-4AF5-BFDE-ADF0CE5BFB1B}" type="slidenum">
              <a:rPr lang="en-US" altLang="en-US"/>
              <a:pPr/>
              <a:t>24</a:t>
            </a:fld>
            <a:endParaRPr lang="en-US" altLang="en-US"/>
          </a:p>
        </p:txBody>
      </p:sp>
      <p:sp>
        <p:nvSpPr>
          <p:cNvPr id="240642" name="Rectangle 2"/>
          <p:cNvSpPr>
            <a:spLocks noGrp="1" noRot="1" noChangeAspect="1" noChangeArrowheads="1" noTextEdit="1"/>
          </p:cNvSpPr>
          <p:nvPr>
            <p:ph type="sldImg"/>
          </p:nvPr>
        </p:nvSpPr>
        <p:spPr>
          <a:xfrm>
            <a:off x="1154113" y="701675"/>
            <a:ext cx="4625975" cy="3468688"/>
          </a:xfrm>
          <a:ln/>
        </p:spPr>
      </p:sp>
      <p:sp>
        <p:nvSpPr>
          <p:cNvPr id="240643"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397359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802.11-07/0570r0</a:t>
            </a:r>
            <a:endParaRPr lang="en-US" altLang="en-US"/>
          </a:p>
        </p:txBody>
      </p:sp>
      <p:sp>
        <p:nvSpPr>
          <p:cNvPr id="5" name="Date Placeholder 4"/>
          <p:cNvSpPr>
            <a:spLocks noGrp="1"/>
          </p:cNvSpPr>
          <p:nvPr>
            <p:ph type="dt" idx="11"/>
          </p:nvPr>
        </p:nvSpPr>
        <p:spPr/>
        <p:txBody>
          <a:bodyPr/>
          <a:lstStyle/>
          <a:p>
            <a:r>
              <a:rPr lang="en-US" altLang="en-US" smtClean="0"/>
              <a:t>April 2007</a:t>
            </a:r>
            <a:endParaRPr lang="en-US" altLang="en-US"/>
          </a:p>
        </p:txBody>
      </p:sp>
      <p:sp>
        <p:nvSpPr>
          <p:cNvPr id="6" name="Footer Placeholder 5"/>
          <p:cNvSpPr>
            <a:spLocks noGrp="1"/>
          </p:cNvSpPr>
          <p:nvPr>
            <p:ph type="ftr" sz="quarter" idx="12"/>
          </p:nvPr>
        </p:nvSpPr>
        <p:spPr/>
        <p:txBody>
          <a:bodyPr/>
          <a:lstStyle/>
          <a:p>
            <a:pPr lvl="4"/>
            <a:r>
              <a:rPr lang="en-US" altLang="en-US" smtClean="0"/>
              <a:t>Eldad Perahia, Intel Corporation</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83A60938-3F69-4CD4-B4E4-C0D6270E54FA}" type="slidenum">
              <a:rPr lang="en-US" altLang="en-US" smtClean="0"/>
              <a:pPr/>
              <a:t>25</a:t>
            </a:fld>
            <a:endParaRPr lang="en-US" altLang="en-US"/>
          </a:p>
        </p:txBody>
      </p:sp>
    </p:spTree>
    <p:extLst>
      <p:ext uri="{BB962C8B-B14F-4D97-AF65-F5344CB8AC3E}">
        <p14:creationId xmlns:p14="http://schemas.microsoft.com/office/powerpoint/2010/main" val="35911916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802.11-07/0570r0</a:t>
            </a:r>
            <a:endParaRPr lang="en-US" altLang="en-US"/>
          </a:p>
        </p:txBody>
      </p:sp>
      <p:sp>
        <p:nvSpPr>
          <p:cNvPr id="5" name="Date Placeholder 4"/>
          <p:cNvSpPr>
            <a:spLocks noGrp="1"/>
          </p:cNvSpPr>
          <p:nvPr>
            <p:ph type="dt" idx="11"/>
          </p:nvPr>
        </p:nvSpPr>
        <p:spPr/>
        <p:txBody>
          <a:bodyPr/>
          <a:lstStyle/>
          <a:p>
            <a:r>
              <a:rPr lang="en-US" altLang="en-US" smtClean="0"/>
              <a:t>April 2007</a:t>
            </a:r>
            <a:endParaRPr lang="en-US" altLang="en-US"/>
          </a:p>
        </p:txBody>
      </p:sp>
      <p:sp>
        <p:nvSpPr>
          <p:cNvPr id="6" name="Footer Placeholder 5"/>
          <p:cNvSpPr>
            <a:spLocks noGrp="1"/>
          </p:cNvSpPr>
          <p:nvPr>
            <p:ph type="ftr" sz="quarter" idx="12"/>
          </p:nvPr>
        </p:nvSpPr>
        <p:spPr/>
        <p:txBody>
          <a:bodyPr/>
          <a:lstStyle/>
          <a:p>
            <a:pPr lvl="4"/>
            <a:r>
              <a:rPr lang="en-US" altLang="en-US" smtClean="0"/>
              <a:t>Eldad Perahia, Intel Corporation</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83A60938-3F69-4CD4-B4E4-C0D6270E54FA}" type="slidenum">
              <a:rPr lang="en-US" altLang="en-US" smtClean="0"/>
              <a:pPr/>
              <a:t>26</a:t>
            </a:fld>
            <a:endParaRPr lang="en-US" altLang="en-US"/>
          </a:p>
        </p:txBody>
      </p:sp>
    </p:spTree>
    <p:extLst>
      <p:ext uri="{BB962C8B-B14F-4D97-AF65-F5344CB8AC3E}">
        <p14:creationId xmlns:p14="http://schemas.microsoft.com/office/powerpoint/2010/main" val="41998282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27</a:t>
            </a:fld>
            <a:endParaRPr lang="en-US"/>
          </a:p>
        </p:txBody>
      </p:sp>
    </p:spTree>
    <p:extLst>
      <p:ext uri="{BB962C8B-B14F-4D97-AF65-F5344CB8AC3E}">
        <p14:creationId xmlns:p14="http://schemas.microsoft.com/office/powerpoint/2010/main" val="34555014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28</a:t>
            </a:fld>
            <a:endParaRPr lang="en-US"/>
          </a:p>
        </p:txBody>
      </p:sp>
    </p:spTree>
    <p:extLst>
      <p:ext uri="{BB962C8B-B14F-4D97-AF65-F5344CB8AC3E}">
        <p14:creationId xmlns:p14="http://schemas.microsoft.com/office/powerpoint/2010/main" val="37421078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29</a:t>
            </a:fld>
            <a:endParaRPr lang="en-US"/>
          </a:p>
        </p:txBody>
      </p:sp>
    </p:spTree>
    <p:extLst>
      <p:ext uri="{BB962C8B-B14F-4D97-AF65-F5344CB8AC3E}">
        <p14:creationId xmlns:p14="http://schemas.microsoft.com/office/powerpoint/2010/main" val="1478887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802.11-15/0224r2</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Donald Eastlake, Huawei Technologies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30</a:t>
            </a:fld>
            <a:endParaRPr lang="en-US"/>
          </a:p>
        </p:txBody>
      </p:sp>
    </p:spTree>
    <p:extLst>
      <p:ext uri="{BB962C8B-B14F-4D97-AF65-F5344CB8AC3E}">
        <p14:creationId xmlns:p14="http://schemas.microsoft.com/office/powerpoint/2010/main" val="6213215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31</a:t>
            </a:fld>
            <a:endParaRPr lang="en-US"/>
          </a:p>
        </p:txBody>
      </p:sp>
    </p:spTree>
    <p:extLst>
      <p:ext uri="{BB962C8B-B14F-4D97-AF65-F5344CB8AC3E}">
        <p14:creationId xmlns:p14="http://schemas.microsoft.com/office/powerpoint/2010/main" val="15067174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7617" y="9570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872">
              <a:defRPr sz="2400">
                <a:solidFill>
                  <a:schemeClr val="tx1"/>
                </a:solidFill>
                <a:latin typeface="Times New Roman" pitchFamily="18" charset="0"/>
                <a:ea typeface="MS PGothic" pitchFamily="34" charset="-128"/>
              </a:defRPr>
            </a:lvl1pPr>
            <a:lvl2pPr marL="735892" indent="-283035" defTabSz="930872">
              <a:defRPr sz="2400">
                <a:solidFill>
                  <a:schemeClr val="tx1"/>
                </a:solidFill>
                <a:latin typeface="Times New Roman" pitchFamily="18" charset="0"/>
                <a:ea typeface="MS PGothic" pitchFamily="34" charset="-128"/>
              </a:defRPr>
            </a:lvl2pPr>
            <a:lvl3pPr marL="1132142" indent="-226428" defTabSz="930872">
              <a:defRPr sz="2400">
                <a:solidFill>
                  <a:schemeClr val="tx1"/>
                </a:solidFill>
                <a:latin typeface="Times New Roman" pitchFamily="18" charset="0"/>
                <a:ea typeface="MS PGothic" pitchFamily="34" charset="-128"/>
              </a:defRPr>
            </a:lvl3pPr>
            <a:lvl4pPr marL="1584998" indent="-226428" defTabSz="930872">
              <a:defRPr sz="2400">
                <a:solidFill>
                  <a:schemeClr val="tx1"/>
                </a:solidFill>
                <a:latin typeface="Times New Roman" pitchFamily="18" charset="0"/>
                <a:ea typeface="MS PGothic" pitchFamily="34" charset="-128"/>
              </a:defRPr>
            </a:lvl4pPr>
            <a:lvl5pPr marL="2037855" indent="-226428" defTabSz="930872">
              <a:defRPr sz="2400">
                <a:solidFill>
                  <a:schemeClr val="tx1"/>
                </a:solidFill>
                <a:latin typeface="Times New Roman" pitchFamily="18" charset="0"/>
                <a:ea typeface="MS PGothic" pitchFamily="34" charset="-128"/>
              </a:defRPr>
            </a:lvl5pPr>
            <a:lvl6pPr marL="249071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43568"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396425"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4928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400" smtClean="0"/>
              <a:t>doc.: IEEE 802.11-15/0224r1</a:t>
            </a:r>
            <a:endParaRPr lang="en-US" sz="1400"/>
          </a:p>
        </p:txBody>
      </p:sp>
      <p:sp>
        <p:nvSpPr>
          <p:cNvPr id="5123" name="Rectangle 3"/>
          <p:cNvSpPr>
            <a:spLocks noGrp="1" noChangeArrowheads="1"/>
          </p:cNvSpPr>
          <p:nvPr>
            <p:ph type="dt" sz="quarter" idx="1"/>
          </p:nvPr>
        </p:nvSpPr>
        <p:spPr>
          <a:xfrm>
            <a:off x="646753" y="93697"/>
            <a:ext cx="119483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872">
              <a:defRPr sz="2400">
                <a:solidFill>
                  <a:schemeClr val="tx1"/>
                </a:solidFill>
                <a:latin typeface="Times New Roman" pitchFamily="18" charset="0"/>
                <a:ea typeface="MS PGothic" pitchFamily="34" charset="-128"/>
              </a:defRPr>
            </a:lvl1pPr>
            <a:lvl2pPr marL="735892" indent="-283035" defTabSz="930872">
              <a:defRPr sz="2400">
                <a:solidFill>
                  <a:schemeClr val="tx1"/>
                </a:solidFill>
                <a:latin typeface="Times New Roman" pitchFamily="18" charset="0"/>
                <a:ea typeface="MS PGothic" pitchFamily="34" charset="-128"/>
              </a:defRPr>
            </a:lvl2pPr>
            <a:lvl3pPr marL="1132142" indent="-226428" defTabSz="930872">
              <a:defRPr sz="2400">
                <a:solidFill>
                  <a:schemeClr val="tx1"/>
                </a:solidFill>
                <a:latin typeface="Times New Roman" pitchFamily="18" charset="0"/>
                <a:ea typeface="MS PGothic" pitchFamily="34" charset="-128"/>
              </a:defRPr>
            </a:lvl3pPr>
            <a:lvl4pPr marL="1584998" indent="-226428" defTabSz="930872">
              <a:defRPr sz="2400">
                <a:solidFill>
                  <a:schemeClr val="tx1"/>
                </a:solidFill>
                <a:latin typeface="Times New Roman" pitchFamily="18" charset="0"/>
                <a:ea typeface="MS PGothic" pitchFamily="34" charset="-128"/>
              </a:defRPr>
            </a:lvl4pPr>
            <a:lvl5pPr marL="2037855" indent="-226428" defTabSz="930872">
              <a:defRPr sz="2400">
                <a:solidFill>
                  <a:schemeClr val="tx1"/>
                </a:solidFill>
                <a:latin typeface="Times New Roman" pitchFamily="18" charset="0"/>
                <a:ea typeface="MS PGothic" pitchFamily="34" charset="-128"/>
              </a:defRPr>
            </a:lvl5pPr>
            <a:lvl6pPr marL="249071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43568"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396425"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4928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400"/>
              <a:t>November 2010</a:t>
            </a:r>
          </a:p>
        </p:txBody>
      </p:sp>
      <p:sp>
        <p:nvSpPr>
          <p:cNvPr id="5124" name="Rectangle 6"/>
          <p:cNvSpPr>
            <a:spLocks noGrp="1" noChangeArrowheads="1"/>
          </p:cNvSpPr>
          <p:nvPr>
            <p:ph type="ftr" sz="quarter" idx="4"/>
          </p:nvPr>
        </p:nvSpPr>
        <p:spPr>
          <a:xfrm>
            <a:off x="4177020" y="9001125"/>
            <a:ext cx="20364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9642" indent="-339642" defTabSz="930872">
              <a:defRPr sz="2400">
                <a:solidFill>
                  <a:schemeClr val="tx1"/>
                </a:solidFill>
                <a:latin typeface="Times New Roman" pitchFamily="18" charset="0"/>
                <a:ea typeface="MS PGothic" pitchFamily="34" charset="-128"/>
              </a:defRPr>
            </a:lvl1pPr>
            <a:lvl2pPr marL="735892" indent="-283035" defTabSz="930872">
              <a:defRPr sz="2400">
                <a:solidFill>
                  <a:schemeClr val="tx1"/>
                </a:solidFill>
                <a:latin typeface="Times New Roman" pitchFamily="18" charset="0"/>
                <a:ea typeface="MS PGothic" pitchFamily="34" charset="-128"/>
              </a:defRPr>
            </a:lvl2pPr>
            <a:lvl3pPr marL="1132142" indent="-226428" defTabSz="930872">
              <a:defRPr sz="2400">
                <a:solidFill>
                  <a:schemeClr val="tx1"/>
                </a:solidFill>
                <a:latin typeface="Times New Roman" pitchFamily="18" charset="0"/>
                <a:ea typeface="MS PGothic" pitchFamily="34" charset="-128"/>
              </a:defRPr>
            </a:lvl3pPr>
            <a:lvl4pPr marL="1584998" indent="-226428" defTabSz="930872">
              <a:defRPr sz="2400">
                <a:solidFill>
                  <a:schemeClr val="tx1"/>
                </a:solidFill>
                <a:latin typeface="Times New Roman" pitchFamily="18" charset="0"/>
                <a:ea typeface="MS PGothic" pitchFamily="34" charset="-128"/>
              </a:defRPr>
            </a:lvl4pPr>
            <a:lvl5pPr marL="454430" defTabSz="930872">
              <a:defRPr sz="2400">
                <a:solidFill>
                  <a:schemeClr val="tx1"/>
                </a:solidFill>
                <a:latin typeface="Times New Roman" pitchFamily="18" charset="0"/>
                <a:ea typeface="MS PGothic" pitchFamily="34" charset="-128"/>
              </a:defRPr>
            </a:lvl5pPr>
            <a:lvl6pPr marL="907286" defTabSz="930872"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1360143" defTabSz="930872"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1812999" defTabSz="930872"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2265856" defTabSz="930872"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4"/>
            <a:r>
              <a:rPr lang="en-US" sz="1200"/>
              <a:t>Bruce Kraemer (Marvell)</a:t>
            </a:r>
          </a:p>
        </p:txBody>
      </p:sp>
      <p:sp>
        <p:nvSpPr>
          <p:cNvPr id="5125" name="Rectangle 7"/>
          <p:cNvSpPr>
            <a:spLocks noGrp="1" noChangeArrowheads="1"/>
          </p:cNvSpPr>
          <p:nvPr>
            <p:ph type="sldNum" sz="quarter" idx="5"/>
          </p:nvPr>
        </p:nvSpPr>
        <p:spPr>
          <a:xfrm>
            <a:off x="3281525" y="9004703"/>
            <a:ext cx="41374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872">
              <a:defRPr sz="2400">
                <a:solidFill>
                  <a:schemeClr val="tx1"/>
                </a:solidFill>
                <a:latin typeface="Times New Roman" pitchFamily="18" charset="0"/>
                <a:ea typeface="MS PGothic" pitchFamily="34" charset="-128"/>
              </a:defRPr>
            </a:lvl1pPr>
            <a:lvl2pPr marL="735892" indent="-283035" defTabSz="930872">
              <a:defRPr sz="2400">
                <a:solidFill>
                  <a:schemeClr val="tx1"/>
                </a:solidFill>
                <a:latin typeface="Times New Roman" pitchFamily="18" charset="0"/>
                <a:ea typeface="MS PGothic" pitchFamily="34" charset="-128"/>
              </a:defRPr>
            </a:lvl2pPr>
            <a:lvl3pPr marL="1132142" indent="-226428" defTabSz="930872">
              <a:defRPr sz="2400">
                <a:solidFill>
                  <a:schemeClr val="tx1"/>
                </a:solidFill>
                <a:latin typeface="Times New Roman" pitchFamily="18" charset="0"/>
                <a:ea typeface="MS PGothic" pitchFamily="34" charset="-128"/>
              </a:defRPr>
            </a:lvl3pPr>
            <a:lvl4pPr marL="1584998" indent="-226428" defTabSz="930872">
              <a:defRPr sz="2400">
                <a:solidFill>
                  <a:schemeClr val="tx1"/>
                </a:solidFill>
                <a:latin typeface="Times New Roman" pitchFamily="18" charset="0"/>
                <a:ea typeface="MS PGothic" pitchFamily="34" charset="-128"/>
              </a:defRPr>
            </a:lvl4pPr>
            <a:lvl5pPr marL="2037855" indent="-226428" defTabSz="930872">
              <a:defRPr sz="2400">
                <a:solidFill>
                  <a:schemeClr val="tx1"/>
                </a:solidFill>
                <a:latin typeface="Times New Roman" pitchFamily="18" charset="0"/>
                <a:ea typeface="MS PGothic" pitchFamily="34" charset="-128"/>
              </a:defRPr>
            </a:lvl5pPr>
            <a:lvl6pPr marL="249071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43568"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396425"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49281" indent="-226428" defTabSz="930872"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200"/>
              <a:t>Page </a:t>
            </a:r>
            <a:fld id="{B8C34512-B62F-43E4-AA0B-6094D03FFCD9}" type="slidenum">
              <a:rPr lang="en-US" sz="1200"/>
              <a:pPr/>
              <a:t>32</a:t>
            </a:fld>
            <a:endParaRPr lang="en-US" sz="1200"/>
          </a:p>
        </p:txBody>
      </p:sp>
      <p:sp>
        <p:nvSpPr>
          <p:cNvPr id="5126" name="Rectangle 2"/>
          <p:cNvSpPr>
            <a:spLocks noGrp="1" noRot="1" noChangeAspect="1" noChangeArrowheads="1" noTextEdit="1"/>
          </p:cNvSpPr>
          <p:nvPr>
            <p:ph type="sldImg"/>
          </p:nvPr>
        </p:nvSpPr>
        <p:spPr>
          <a:xfrm>
            <a:off x="1104900" y="696913"/>
            <a:ext cx="4648200" cy="3486150"/>
          </a:xfrm>
          <a:ln/>
        </p:spPr>
      </p:sp>
      <p:sp>
        <p:nvSpPr>
          <p:cNvPr id="5127" name="Rectangle 3"/>
          <p:cNvSpPr>
            <a:spLocks noGrp="1" noChangeArrowheads="1"/>
          </p:cNvSpPr>
          <p:nvPr>
            <p:ph type="body" idx="1"/>
          </p:nvPr>
        </p:nvSpPr>
        <p:spPr>
          <a:xfrm>
            <a:off x="685180" y="4415157"/>
            <a:ext cx="5487640" cy="418369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802.11-15/0224r2</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33</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14425" y="703263"/>
            <a:ext cx="4629150" cy="3473450"/>
          </a:xfrm>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802.11-15/0224r2</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16391"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Page </a:t>
            </a:r>
            <a:fld id="{8F9DAA82-BCFA-43C4-A20D-4A7FB81629FF}" type="slidenum">
              <a:rPr lang="en-US" altLang="en-US" smtClean="0"/>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1114425" y="703263"/>
            <a:ext cx="4629150" cy="3473450"/>
          </a:xfrm>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802.11-15/0224r2</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17415"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Page </a:t>
            </a:r>
            <a:fld id="{6ACDDC85-B01E-450C-B910-0EC4EEDC110B}" type="slidenum">
              <a:rPr lang="en-US" altLang="en-US" smtClean="0"/>
              <a:pPr/>
              <a:t>5</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5" y="96238"/>
            <a:ext cx="218598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802.11-15/0224r2</a:t>
            </a:r>
          </a:p>
        </p:txBody>
      </p:sp>
      <p:sp>
        <p:nvSpPr>
          <p:cNvPr id="28675" name="Rectangle 3"/>
          <p:cNvSpPr>
            <a:spLocks noGrp="1" noChangeArrowheads="1"/>
          </p:cNvSpPr>
          <p:nvPr>
            <p:ph type="dt" sz="quarter" idx="1"/>
          </p:nvPr>
        </p:nvSpPr>
        <p:spPr>
          <a:xfrm>
            <a:off x="646863" y="96238"/>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2015</a:t>
            </a:r>
          </a:p>
        </p:txBody>
      </p:sp>
      <p:sp>
        <p:nvSpPr>
          <p:cNvPr id="28676" name="Rectangle 6"/>
          <p:cNvSpPr>
            <a:spLocks noGrp="1" noChangeArrowheads="1"/>
          </p:cNvSpPr>
          <p:nvPr>
            <p:ph type="ftr" sz="quarter" idx="4"/>
          </p:nvPr>
        </p:nvSpPr>
        <p:spPr>
          <a:xfrm>
            <a:off x="3656752" y="9000620"/>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79163" y="9000620"/>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5002EF3-9D60-4C9A-93BB-4FE7D1200C0C}" type="slidenum">
              <a:rPr lang="en-US" smtClean="0"/>
              <a:pPr>
                <a:defRPr/>
              </a:pPr>
              <a:t>6</a:t>
            </a:fld>
            <a:endParaRPr lang="en-US" smtClean="0"/>
          </a:p>
        </p:txBody>
      </p:sp>
      <p:sp>
        <p:nvSpPr>
          <p:cNvPr id="43014" name="Rectangle 2"/>
          <p:cNvSpPr>
            <a:spLocks noGrp="1" noRot="1" noChangeAspect="1" noChangeArrowheads="1" noTextEdit="1"/>
          </p:cNvSpPr>
          <p:nvPr>
            <p:ph type="sldImg"/>
          </p:nvPr>
        </p:nvSpPr>
        <p:spPr>
          <a:xfrm>
            <a:off x="1114425" y="703263"/>
            <a:ext cx="4629150" cy="3473450"/>
          </a:xfrm>
          <a:ln/>
        </p:spPr>
      </p:sp>
      <p:sp>
        <p:nvSpPr>
          <p:cNvPr id="4301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07743" y="95706"/>
            <a:ext cx="2205732" cy="215444"/>
          </a:xfrm>
        </p:spPr>
        <p:txBody>
          <a:bodyPr/>
          <a:lstStyle/>
          <a:p>
            <a:pPr>
              <a:defRPr/>
            </a:pPr>
            <a:r>
              <a:rPr lang="en-US" smtClean="0"/>
              <a:t>doc.: IEEE 802.11-15/0224r2</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2009</a:t>
            </a:r>
            <a:endParaRPr lang="en-US"/>
          </a:p>
        </p:txBody>
      </p:sp>
      <p:sp>
        <p:nvSpPr>
          <p:cNvPr id="6" name="Footer Placeholder 5"/>
          <p:cNvSpPr>
            <a:spLocks noGrp="1"/>
          </p:cNvSpPr>
          <p:nvPr>
            <p:ph type="ftr" sz="quarter" idx="12"/>
          </p:nvPr>
        </p:nvSpPr>
        <p:spPr>
          <a:xfrm>
            <a:off x="3571790" y="9001125"/>
            <a:ext cx="2641685" cy="184666"/>
          </a:xfrm>
        </p:spPr>
        <p:txBody>
          <a:bodyPr/>
          <a:lstStyle/>
          <a:p>
            <a:pPr lvl="4">
              <a:defRPr/>
            </a:pPr>
            <a:r>
              <a:rPr lang="en-US" smtClean="0"/>
              <a:t>Rich Kennedy, Research In Motion</a:t>
            </a:r>
            <a:endParaRPr lang="en-US"/>
          </a:p>
        </p:txBody>
      </p:sp>
      <p:sp>
        <p:nvSpPr>
          <p:cNvPr id="7" name="Slide Number Placeholder 6"/>
          <p:cNvSpPr>
            <a:spLocks noGrp="1"/>
          </p:cNvSpPr>
          <p:nvPr>
            <p:ph type="sldNum" sz="quarter" idx="13"/>
          </p:nvPr>
        </p:nvSpPr>
        <p:spPr>
          <a:xfrm>
            <a:off x="3207698" y="9001125"/>
            <a:ext cx="486415" cy="184666"/>
          </a:xfrm>
        </p:spPr>
        <p:txBody>
          <a:bodyPr/>
          <a:lstStyle/>
          <a:p>
            <a:pPr>
              <a:defRPr/>
            </a:pPr>
            <a:r>
              <a:rPr lang="en-US" smtClean="0"/>
              <a:t>Page </a:t>
            </a:r>
            <a:fld id="{075051E7-749F-5342-A121-8D9C9907C413}" type="slidenum">
              <a:rPr lang="en-US" smtClean="0"/>
              <a:pPr>
                <a:defRPr/>
              </a:pPr>
              <a:t>7</a:t>
            </a:fld>
            <a:endParaRPr lang="en-US"/>
          </a:p>
        </p:txBody>
      </p:sp>
    </p:spTree>
    <p:extLst>
      <p:ext uri="{BB962C8B-B14F-4D97-AF65-F5344CB8AC3E}">
        <p14:creationId xmlns:p14="http://schemas.microsoft.com/office/powerpoint/2010/main" val="2983971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802.11-15/0224r2</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8</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802.11-15/0224r2</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9</a:t>
            </a:fld>
            <a:endParaRPr lang="en-US"/>
          </a:p>
        </p:txBody>
      </p:sp>
    </p:spTree>
    <p:extLst>
      <p:ext uri="{BB962C8B-B14F-4D97-AF65-F5344CB8AC3E}">
        <p14:creationId xmlns:p14="http://schemas.microsoft.com/office/powerpoint/2010/main" val="2823711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March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Dorothy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802.11-15/0224r2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package" Target="../embeddings/Microsoft_Word_Document1.docx"/></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1151-08-ng60-ng60-proposed-par.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14/11-14-1152-08-ng60-ng60-proposed-csd.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5/11-15-0287-05-000m-p802-11revmc-report-to-ec-on-conditional-approval-to-go-to-sponsor-ballot.ppt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4/11-14-1464-02-0wng-ng-positioning-overview-and-chalanges.pptx"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mentor.ieee.org/802.11/dcn/14/11-14-1235-00-0wng-scalable-location.pptx" TargetMode="External"/><Relationship Id="rId4" Type="http://schemas.openxmlformats.org/officeDocument/2006/relationships/hyperlink" Target="https://mentor.ieee.org/802.11/dcn/14/11-14-1193-01-0wng-beyond-indoor-navigation.ppt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2015</a:t>
            </a:r>
            <a:endParaRPr lang="en-US" sz="1800"/>
          </a:p>
        </p:txBody>
      </p:sp>
      <p:sp>
        <p:nvSpPr>
          <p:cNvPr id="3077" name="Rectangle 2"/>
          <p:cNvSpPr>
            <a:spLocks noGrp="1" noChangeArrowheads="1"/>
          </p:cNvSpPr>
          <p:nvPr>
            <p:ph type="title"/>
          </p:nvPr>
        </p:nvSpPr>
        <p:spPr>
          <a:noFill/>
        </p:spPr>
        <p:txBody>
          <a:bodyPr/>
          <a:lstStyle/>
          <a:p>
            <a:r>
              <a:rPr lang="en-US" dirty="0" smtClean="0"/>
              <a:t>802.11 March 2015 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2015-03-12</a:t>
            </a:r>
            <a:endParaRPr lang="en-US" sz="2000" b="0" dirty="0" smtClean="0"/>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2601963869"/>
              </p:ext>
            </p:extLst>
          </p:nvPr>
        </p:nvGraphicFramePr>
        <p:xfrm>
          <a:off x="534988" y="2319338"/>
          <a:ext cx="7883525" cy="2587625"/>
        </p:xfrm>
        <a:graphic>
          <a:graphicData uri="http://schemas.openxmlformats.org/presentationml/2006/ole">
            <mc:AlternateContent xmlns:mc="http://schemas.openxmlformats.org/markup-compatibility/2006">
              <mc:Choice xmlns:v="urn:schemas-microsoft-com:vml" Requires="v">
                <p:oleObj spid="_x0000_s3653" name="Document" r:id="rId4" imgW="8540406" imgH="2807669" progId="Word.Document.8">
                  <p:embed/>
                </p:oleObj>
              </mc:Choice>
              <mc:Fallback>
                <p:oleObj name="Document" r:id="rId4" imgW="8540406" imgH="2807669" progId="Word.Document.8">
                  <p:embed/>
                  <p:pic>
                    <p:nvPicPr>
                      <p:cNvPr id="0" name="Object 11"/>
                      <p:cNvPicPr>
                        <a:picLocks noChangeAspect="1" noChangeArrowheads="1"/>
                      </p:cNvPicPr>
                      <p:nvPr/>
                    </p:nvPicPr>
                    <p:blipFill>
                      <a:blip r:embed="rId5"/>
                      <a:srcRect/>
                      <a:stretch>
                        <a:fillRect/>
                      </a:stretch>
                    </p:blipFill>
                    <p:spPr bwMode="auto">
                      <a:xfrm>
                        <a:off x="534988" y="2319338"/>
                        <a:ext cx="78835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Dorothy Stanley, Aruba Networks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802.11 Operations Manual (OM) changes</a:t>
            </a:r>
            <a:endParaRPr lang="en-GB" dirty="0"/>
          </a:p>
        </p:txBody>
      </p:sp>
      <p:sp>
        <p:nvSpPr>
          <p:cNvPr id="3" name="Content Placeholder 2"/>
          <p:cNvSpPr>
            <a:spLocks noGrp="1"/>
          </p:cNvSpPr>
          <p:nvPr>
            <p:ph idx="1"/>
          </p:nvPr>
        </p:nvSpPr>
        <p:spPr/>
        <p:txBody>
          <a:bodyPr/>
          <a:lstStyle/>
          <a:p>
            <a:r>
              <a:rPr lang="en-GB" dirty="0" smtClean="0"/>
              <a:t>Accept document </a:t>
            </a:r>
            <a:r>
              <a:rPr lang="en-GB" dirty="0" smtClean="0"/>
              <a:t>11-14/0629r9 </a:t>
            </a:r>
            <a:r>
              <a:rPr lang="en-GB" dirty="0" smtClean="0"/>
              <a:t>as the 802.11 operations manual.</a:t>
            </a:r>
          </a:p>
          <a:p>
            <a:endParaRPr lang="en-GB" dirty="0" smtClean="0"/>
          </a:p>
          <a:p>
            <a:r>
              <a:rPr lang="en-GB" dirty="0" smtClean="0"/>
              <a:t>Moved: Dorothy Stanley</a:t>
            </a:r>
          </a:p>
          <a:p>
            <a:r>
              <a:rPr lang="en-GB" dirty="0" smtClean="0"/>
              <a:t>Seconded: </a:t>
            </a:r>
          </a:p>
          <a:p>
            <a:r>
              <a:rPr lang="en-GB" dirty="0" smtClean="0"/>
              <a:t>Result: </a:t>
            </a:r>
          </a:p>
          <a:p>
            <a:endParaRPr lang="en-GB" dirty="0"/>
          </a:p>
          <a:p>
            <a:r>
              <a:rPr lang="en-GB" dirty="0" smtClean="0"/>
              <a:t>(Revision </a:t>
            </a:r>
            <a:r>
              <a:rPr lang="en-GB" dirty="0" smtClean="0"/>
              <a:t>10</a:t>
            </a:r>
            <a:r>
              <a:rPr lang="en-GB" dirty="0" smtClean="0"/>
              <a:t> </a:t>
            </a:r>
            <a:r>
              <a:rPr lang="en-GB" dirty="0" smtClean="0"/>
              <a:t>will also be uploaded containing tracked changes accepted).</a:t>
            </a:r>
            <a:endParaRPr lang="en-GB"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10</a:t>
            </a:fld>
            <a:endParaRPr lang="en-US"/>
          </a:p>
        </p:txBody>
      </p:sp>
    </p:spTree>
    <p:extLst>
      <p:ext uri="{BB962C8B-B14F-4D97-AF65-F5344CB8AC3E}">
        <p14:creationId xmlns:p14="http://schemas.microsoft.com/office/powerpoint/2010/main" val="4094017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2015</a:t>
            </a:r>
            <a:endParaRPr lang="en-US" sz="1800" smtClean="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Aruba Networks</a:t>
            </a:r>
            <a:endParaRPr lang="en-US" smtClean="0"/>
          </a:p>
        </p:txBody>
      </p:sp>
      <p:sp>
        <p:nvSpPr>
          <p:cNvPr id="20485" name="Rectangle 2"/>
          <p:cNvSpPr>
            <a:spLocks noGrp="1" noChangeArrowheads="1"/>
          </p:cNvSpPr>
          <p:nvPr>
            <p:ph type="title"/>
          </p:nvPr>
        </p:nvSpPr>
        <p:spPr>
          <a:xfrm>
            <a:off x="457200" y="457200"/>
            <a:ext cx="8305800" cy="1066800"/>
          </a:xfrm>
        </p:spPr>
        <p:txBody>
          <a:bodyPr/>
          <a:lstStyle/>
          <a:p>
            <a:r>
              <a:rPr lang="en-US" altLang="en-US" dirty="0" smtClean="0"/>
              <a:t>Motion for EC Approva</a:t>
            </a:r>
            <a:r>
              <a:rPr lang="en-US" altLang="en-US" dirty="0"/>
              <a:t>l</a:t>
            </a:r>
            <a:r>
              <a:rPr lang="en-US" altLang="en-US" dirty="0" smtClean="0"/>
              <a:t> on P802.11mc D4.0</a:t>
            </a:r>
          </a:p>
        </p:txBody>
      </p:sp>
      <p:sp>
        <p:nvSpPr>
          <p:cNvPr id="20486" name="Rectangle 3"/>
          <p:cNvSpPr>
            <a:spLocks noGrp="1" noChangeArrowheads="1"/>
          </p:cNvSpPr>
          <p:nvPr>
            <p:ph type="body" idx="1"/>
          </p:nvPr>
        </p:nvSpPr>
        <p:spPr>
          <a:xfrm>
            <a:off x="685800" y="1447800"/>
            <a:ext cx="7772400" cy="4800600"/>
          </a:xfrm>
        </p:spPr>
        <p:txBody>
          <a:bodyPr/>
          <a:lstStyle/>
          <a:p>
            <a:pPr lvl="0"/>
            <a:r>
              <a:rPr lang="en-GB" dirty="0"/>
              <a:t>Approve document </a:t>
            </a:r>
            <a:r>
              <a:rPr lang="en-GB" dirty="0" smtClean="0"/>
              <a:t>11-15-0287r5 as </a:t>
            </a:r>
            <a:r>
              <a:rPr lang="en-GB" dirty="0"/>
              <a:t>the report to the </a:t>
            </a:r>
            <a:r>
              <a:rPr lang="en-GB" dirty="0" smtClean="0"/>
              <a:t>IEEE 802 </a:t>
            </a:r>
            <a:r>
              <a:rPr lang="en-GB" dirty="0"/>
              <a:t>Executive </a:t>
            </a:r>
            <a:r>
              <a:rPr lang="en-GB" dirty="0" smtClean="0"/>
              <a:t>Committee on </a:t>
            </a:r>
            <a:r>
              <a:rPr lang="en-GB" dirty="0"/>
              <a:t>the requirements for conditional approval to forward </a:t>
            </a:r>
            <a:r>
              <a:rPr lang="en-GB" dirty="0" smtClean="0"/>
              <a:t>Draft P802.11-REVmc/D4.0 </a:t>
            </a:r>
            <a:r>
              <a:rPr lang="en-GB" dirty="0"/>
              <a:t>to sponsor </a:t>
            </a:r>
            <a:r>
              <a:rPr lang="en-GB" dirty="0" smtClean="0"/>
              <a:t>ballot, granting the chair editorial license and</a:t>
            </a:r>
          </a:p>
          <a:p>
            <a:r>
              <a:rPr lang="en-US" dirty="0"/>
              <a:t>Request the IEEE 802 Executive Committee to conditionally approve forwarding </a:t>
            </a:r>
            <a:r>
              <a:rPr lang="en-GB" dirty="0"/>
              <a:t>Draft P802.11-REVmc/D4.0 </a:t>
            </a:r>
            <a:r>
              <a:rPr lang="en-US" dirty="0" smtClean="0"/>
              <a:t>to </a:t>
            </a:r>
            <a:r>
              <a:rPr lang="en-US" dirty="0"/>
              <a:t>sponsor ballot.</a:t>
            </a:r>
          </a:p>
          <a:p>
            <a:r>
              <a:rPr lang="en-US" dirty="0" smtClean="0"/>
              <a:t>Moved: Dorothy Stanley</a:t>
            </a:r>
          </a:p>
          <a:p>
            <a:r>
              <a:rPr lang="en-US" dirty="0" smtClean="0"/>
              <a:t>Seconded:</a:t>
            </a:r>
          </a:p>
          <a:p>
            <a:r>
              <a:rPr lang="en-US" dirty="0" smtClean="0"/>
              <a:t>Result:</a:t>
            </a:r>
          </a:p>
          <a:p>
            <a:r>
              <a:rPr lang="en-US" sz="1800" dirty="0" smtClean="0"/>
              <a:t>TG motion result: Moved</a:t>
            </a:r>
            <a:r>
              <a:rPr lang="en-US" sz="1800" dirty="0"/>
              <a:t>: Jon </a:t>
            </a:r>
            <a:r>
              <a:rPr lang="en-US" sz="1800" dirty="0" smtClean="0"/>
              <a:t>Rosdahl, </a:t>
            </a:r>
            <a:r>
              <a:rPr lang="en-GB" sz="1800" dirty="0" smtClean="0"/>
              <a:t>Seconded</a:t>
            </a:r>
            <a:r>
              <a:rPr lang="en-GB" sz="1800" dirty="0"/>
              <a:t>: </a:t>
            </a:r>
            <a:r>
              <a:rPr lang="en-GB" sz="1800" dirty="0" smtClean="0"/>
              <a:t>Mark Hamilton, Result</a:t>
            </a:r>
            <a:r>
              <a:rPr lang="en-GB" sz="1800" dirty="0"/>
              <a:t>: </a:t>
            </a:r>
            <a:r>
              <a:rPr lang="en-US" altLang="en-US" sz="1800" dirty="0" smtClean="0"/>
              <a:t> 14-0-3 Motion Passes</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11</a:t>
            </a:fld>
            <a:endParaRPr lang="en-US"/>
          </a:p>
        </p:txBody>
      </p:sp>
    </p:spTree>
    <p:extLst>
      <p:ext uri="{BB962C8B-B14F-4D97-AF65-F5344CB8AC3E}">
        <p14:creationId xmlns:p14="http://schemas.microsoft.com/office/powerpoint/2010/main" val="2611557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smtClean="0"/>
              <a:t>March 2015</a:t>
            </a:r>
            <a:endParaRPr lang="en-US" altLang="ko-KR" sz="1800" dirty="0"/>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Dorothy Stanley, Aruba Networks</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12</a:t>
            </a:fld>
            <a:endParaRPr lang="en-US" altLang="ko-KR"/>
          </a:p>
        </p:txBody>
      </p:sp>
      <p:sp>
        <p:nvSpPr>
          <p:cNvPr id="23557" name="Rectangle 2"/>
          <p:cNvSpPr>
            <a:spLocks noGrp="1" noChangeArrowheads="1"/>
          </p:cNvSpPr>
          <p:nvPr>
            <p:ph type="title"/>
          </p:nvPr>
        </p:nvSpPr>
        <p:spPr/>
        <p:txBody>
          <a:bodyPr/>
          <a:lstStyle/>
          <a:p>
            <a:r>
              <a:rPr lang="en-US" altLang="en-US" dirty="0" err="1" smtClean="0"/>
              <a:t>TGah</a:t>
            </a:r>
            <a:r>
              <a:rPr lang="en-US" altLang="en-US" dirty="0" smtClean="0"/>
              <a:t> Working Group LB Recirculation</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sz="2000" dirty="0" smtClean="0"/>
              <a:t>Having approved comment resolutions for all of the comments received from LB207 on P802.11ah D4.0 </a:t>
            </a:r>
          </a:p>
          <a:p>
            <a:r>
              <a:rPr lang="en-US" altLang="en-US" sz="2000" dirty="0" smtClean="0"/>
              <a:t>Instruct the </a:t>
            </a:r>
            <a:r>
              <a:rPr lang="en-US" altLang="en-US" sz="2000" dirty="0" err="1" smtClean="0"/>
              <a:t>TGah</a:t>
            </a:r>
            <a:r>
              <a:rPr lang="en-US" altLang="en-US" sz="2000" dirty="0" smtClean="0"/>
              <a:t> editor to prepare P802.11ah D5.0 </a:t>
            </a:r>
            <a:r>
              <a:rPr lang="en-US" altLang="en-US" sz="2000" dirty="0"/>
              <a:t>from </a:t>
            </a:r>
            <a:r>
              <a:rPr lang="en-US" altLang="en-US" sz="2000" dirty="0" smtClean="0"/>
              <a:t>incorporating these resolutions and changes approved by </a:t>
            </a:r>
            <a:r>
              <a:rPr lang="en-US" altLang="en-US" sz="2000" dirty="0" err="1" smtClean="0"/>
              <a:t>TGah</a:t>
            </a:r>
            <a:r>
              <a:rPr lang="en-US" altLang="en-US" sz="2000" dirty="0" smtClean="0"/>
              <a:t> at this session and</a:t>
            </a:r>
          </a:p>
          <a:p>
            <a:r>
              <a:rPr lang="en-US" altLang="en-US" sz="2000" dirty="0" smtClean="0"/>
              <a:t>Approve a 15 day Working Group </a:t>
            </a:r>
            <a:r>
              <a:rPr lang="en-US" altLang="en-US" sz="2000" dirty="0"/>
              <a:t>Recirculation </a:t>
            </a:r>
            <a:r>
              <a:rPr lang="en-US" altLang="en-US" sz="2000" dirty="0" smtClean="0"/>
              <a:t>Ballot asking the question “Should P802.11ah D5.0 be forwarded to Sponsor Ballot?”  </a:t>
            </a:r>
          </a:p>
          <a:p>
            <a:r>
              <a:rPr lang="en-US" altLang="en-US" sz="2000" dirty="0" smtClean="0"/>
              <a:t>Moved: </a:t>
            </a:r>
            <a:r>
              <a:rPr lang="en-US" altLang="en-US" sz="2000" dirty="0" err="1" smtClean="0"/>
              <a:t>Yongho</a:t>
            </a:r>
            <a:r>
              <a:rPr lang="en-US" altLang="en-US" sz="2000" dirty="0" smtClean="0"/>
              <a:t> </a:t>
            </a:r>
            <a:r>
              <a:rPr lang="en-US" altLang="en-US" sz="2000" dirty="0" err="1" smtClean="0"/>
              <a:t>Seok</a:t>
            </a:r>
            <a:r>
              <a:rPr lang="en-US" altLang="en-US" sz="2000" dirty="0" smtClean="0"/>
              <a:t> on behalf of </a:t>
            </a:r>
            <a:r>
              <a:rPr lang="en-US" altLang="en-US" sz="2000" dirty="0" err="1" smtClean="0"/>
              <a:t>TGah</a:t>
            </a:r>
            <a:endParaRPr lang="en-US" altLang="en-US" sz="2000" dirty="0" smtClean="0"/>
          </a:p>
          <a:p>
            <a:r>
              <a:rPr lang="en-US" altLang="en-US" sz="2000" dirty="0" smtClean="0"/>
              <a:t>Seconded:</a:t>
            </a:r>
          </a:p>
          <a:p>
            <a:r>
              <a:rPr lang="en-US" altLang="en-US" sz="2000" dirty="0" smtClean="0"/>
              <a:t>Result:</a:t>
            </a:r>
          </a:p>
          <a:p>
            <a:endParaRPr lang="en-US" altLang="en-US" dirty="0"/>
          </a:p>
          <a:p>
            <a:r>
              <a:rPr lang="en-US" altLang="en-US" sz="1600" dirty="0" smtClean="0"/>
              <a:t>TG result: Moved</a:t>
            </a:r>
            <a:r>
              <a:rPr lang="en-US" altLang="en-US" sz="1600" dirty="0" smtClean="0"/>
              <a:t>: Menzo</a:t>
            </a:r>
            <a:r>
              <a:rPr lang="en-US" altLang="en-US" sz="1600" dirty="0"/>
              <a:t> </a:t>
            </a:r>
            <a:r>
              <a:rPr lang="en-US" altLang="en-US" sz="1600" dirty="0" smtClean="0"/>
              <a:t>Wentink, Seconded</a:t>
            </a:r>
            <a:r>
              <a:rPr lang="en-US" altLang="en-US" sz="1600" dirty="0" smtClean="0"/>
              <a:t>: </a:t>
            </a:r>
            <a:r>
              <a:rPr lang="en-US" altLang="en-US" sz="1600" dirty="0" err="1" smtClean="0"/>
              <a:t>Chittabrata</a:t>
            </a:r>
            <a:r>
              <a:rPr lang="en-US" altLang="en-US" sz="1600" dirty="0" smtClean="0"/>
              <a:t> Ghosh, Result</a:t>
            </a:r>
            <a:r>
              <a:rPr lang="en-US" altLang="en-US" sz="1600" dirty="0" smtClean="0"/>
              <a:t>: Motion Passed (Yes 10 	No 0	Abstain 1)</a:t>
            </a:r>
          </a:p>
        </p:txBody>
      </p:sp>
    </p:spTree>
    <p:extLst>
      <p:ext uri="{BB962C8B-B14F-4D97-AF65-F5344CB8AC3E}">
        <p14:creationId xmlns:p14="http://schemas.microsoft.com/office/powerpoint/2010/main" val="11323349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en-US" sz="3600" dirty="0" err="1"/>
              <a:t>TGak</a:t>
            </a:r>
            <a:r>
              <a:rPr lang="en-US" altLang="en-US" sz="3600" dirty="0"/>
              <a:t> </a:t>
            </a:r>
            <a:r>
              <a:rPr lang="en-US" altLang="en-US" sz="3600" dirty="0" smtClean="0"/>
              <a:t>Initial Working </a:t>
            </a:r>
            <a:r>
              <a:rPr lang="en-US" altLang="en-US" sz="3600" dirty="0"/>
              <a:t>Group LB </a:t>
            </a:r>
            <a:endParaRPr lang="en-US" sz="3600" dirty="0"/>
          </a:p>
        </p:txBody>
      </p:sp>
      <p:sp>
        <p:nvSpPr>
          <p:cNvPr id="9218" name="Rectangle 2"/>
          <p:cNvSpPr>
            <a:spLocks noGrp="1" noChangeArrowheads="1"/>
          </p:cNvSpPr>
          <p:nvPr>
            <p:ph type="body" idx="1"/>
          </p:nvPr>
        </p:nvSpPr>
        <p:spPr>
          <a:xfrm>
            <a:off x="685800" y="1981200"/>
            <a:ext cx="7772400" cy="4419600"/>
          </a:xfrm>
          <a:ln/>
        </p:spPr>
        <p:txBody>
          <a:bodyPr/>
          <a:lstStyle/>
          <a:p>
            <a:pPr lvl="0"/>
            <a:r>
              <a:rPr lang="en-US" sz="2800" dirty="0">
                <a:cs typeface="ＭＳ Ｐゴシック" charset="0"/>
              </a:rPr>
              <a:t>M</a:t>
            </a:r>
            <a:r>
              <a:rPr lang="en-US" dirty="0">
                <a:cs typeface="ＭＳ Ｐゴシック" charset="0"/>
              </a:rPr>
              <a:t>otion:</a:t>
            </a:r>
            <a:r>
              <a:rPr lang="en-US" dirty="0"/>
              <a:t> </a:t>
            </a:r>
          </a:p>
          <a:p>
            <a:pPr lvl="0"/>
            <a:r>
              <a:rPr lang="en-US" sz="2000" dirty="0"/>
              <a:t>Having approved changes to P802.11ak_D0.07, as specified in 11-15/237r9,</a:t>
            </a:r>
          </a:p>
          <a:p>
            <a:pPr lvl="0"/>
            <a:r>
              <a:rPr lang="en-US" sz="2000" dirty="0"/>
              <a:t>Instruct the Editor to prepare a P802.11ak_D1.0 incorporating the changes, and</a:t>
            </a:r>
          </a:p>
          <a:p>
            <a:pPr lvl="0"/>
            <a:r>
              <a:rPr lang="en-US" sz="2000" dirty="0"/>
              <a:t>Approve a 30 day Working Group Technical Letter Ballot asking the question “Should P802.11ak_D1.0 be forwarded to Sponsor Ballot</a:t>
            </a:r>
            <a:r>
              <a:rPr lang="en-US" sz="2000" dirty="0" smtClean="0"/>
              <a:t>?”</a:t>
            </a:r>
          </a:p>
          <a:p>
            <a:pPr lvl="0"/>
            <a:r>
              <a:rPr lang="en-US" sz="2000" dirty="0" smtClean="0">
                <a:cs typeface="ＭＳ Ｐゴシック" charset="0"/>
              </a:rPr>
              <a:t>Moved: Donald Eastlake on behalf of </a:t>
            </a:r>
            <a:r>
              <a:rPr lang="en-US" sz="2000" dirty="0" err="1" smtClean="0">
                <a:cs typeface="ＭＳ Ｐゴシック" charset="0"/>
              </a:rPr>
              <a:t>Tgak</a:t>
            </a:r>
            <a:endParaRPr lang="en-US" sz="2000" dirty="0" smtClean="0">
              <a:cs typeface="ＭＳ Ｐゴシック" charset="0"/>
            </a:endParaRPr>
          </a:p>
          <a:p>
            <a:pPr lvl="0"/>
            <a:r>
              <a:rPr lang="en-US" sz="2000" dirty="0" smtClean="0">
                <a:cs typeface="ＭＳ Ｐゴシック" charset="0"/>
              </a:rPr>
              <a:t>Result:</a:t>
            </a:r>
          </a:p>
          <a:p>
            <a:pPr lvl="0"/>
            <a:endParaRPr lang="en-US" sz="2000" dirty="0" smtClean="0">
              <a:cs typeface="ＭＳ Ｐゴシック" charset="0"/>
            </a:endParaRPr>
          </a:p>
          <a:p>
            <a:pPr lvl="0"/>
            <a:r>
              <a:rPr lang="en-US" sz="1800" b="0" dirty="0" err="1" smtClean="0">
                <a:cs typeface="ＭＳ Ｐゴシック" charset="0"/>
              </a:rPr>
              <a:t>TGak</a:t>
            </a:r>
            <a:r>
              <a:rPr lang="en-US" sz="1800" b="0" dirty="0" smtClean="0">
                <a:cs typeface="ＭＳ Ｐゴシック" charset="0"/>
              </a:rPr>
              <a:t> result: </a:t>
            </a:r>
            <a:r>
              <a:rPr lang="en-US" sz="1600" b="0" dirty="0" smtClean="0">
                <a:cs typeface="ＭＳ Ｐゴシック" charset="0"/>
              </a:rPr>
              <a:t>Mover</a:t>
            </a:r>
            <a:r>
              <a:rPr lang="en-US" sz="1600" b="0" dirty="0">
                <a:cs typeface="ＭＳ Ｐゴシック" charset="0"/>
              </a:rPr>
              <a:t>: Mark </a:t>
            </a:r>
            <a:r>
              <a:rPr lang="en-US" sz="1600" b="0" dirty="0" smtClean="0">
                <a:cs typeface="ＭＳ Ｐゴシック" charset="0"/>
              </a:rPr>
              <a:t>Hamilton, Seconder</a:t>
            </a:r>
            <a:r>
              <a:rPr lang="en-US" sz="1600" b="0" dirty="0">
                <a:cs typeface="ＭＳ Ｐゴシック" charset="0"/>
              </a:rPr>
              <a:t>: Richard </a:t>
            </a:r>
            <a:r>
              <a:rPr lang="en-US" sz="1600" b="0" dirty="0" smtClean="0">
                <a:cs typeface="ＭＳ Ｐゴシック" charset="0"/>
              </a:rPr>
              <a:t>Roy, Yes</a:t>
            </a:r>
            <a:r>
              <a:rPr lang="en-US" sz="1600" b="0" dirty="0">
                <a:cs typeface="ＭＳ Ｐゴシック" charset="0"/>
              </a:rPr>
              <a:t>: 5 </a:t>
            </a:r>
            <a:r>
              <a:rPr lang="en-US" sz="1600" b="0" dirty="0" smtClean="0">
                <a:cs typeface="ＭＳ Ｐゴシック" charset="0"/>
              </a:rPr>
              <a:t>No</a:t>
            </a:r>
            <a:r>
              <a:rPr lang="en-US" sz="1600" b="0" dirty="0">
                <a:cs typeface="ＭＳ Ｐゴシック" charset="0"/>
              </a:rPr>
              <a:t>: 0 </a:t>
            </a:r>
            <a:r>
              <a:rPr lang="en-US" sz="1600" b="0" dirty="0" smtClean="0">
                <a:cs typeface="ＭＳ Ｐゴシック" charset="0"/>
              </a:rPr>
              <a:t>Abstain</a:t>
            </a:r>
            <a:r>
              <a:rPr lang="en-US" sz="1600" b="0" dirty="0">
                <a:cs typeface="ＭＳ Ｐゴシック" charset="0"/>
              </a:rPr>
              <a:t>: 0</a:t>
            </a:r>
          </a:p>
        </p:txBody>
      </p:sp>
      <p:sp>
        <p:nvSpPr>
          <p:cNvPr id="7" name="Footer Placeholder 4"/>
          <p:cNvSpPr>
            <a:spLocks noGrp="1"/>
          </p:cNvSpPr>
          <p:nvPr>
            <p:ph type="ftr" sz="quarter" idx="11"/>
          </p:nvPr>
        </p:nvSpPr>
        <p:spPr>
          <a:xfrm>
            <a:off x="6384680" y="6475413"/>
            <a:ext cx="2159245" cy="184666"/>
          </a:xfrm>
          <a:noFill/>
        </p:spPr>
        <p:txBody>
          <a:bodyPr/>
          <a:lstStyle/>
          <a:p>
            <a:r>
              <a:rPr lang="en-US" smtClean="0"/>
              <a:t>Dorothy Stanley, Aruba Networks</a:t>
            </a:r>
            <a:endParaRPr lang="en-US" dirty="0" smtClean="0"/>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37914154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NG60 </a:t>
            </a:r>
            <a:r>
              <a:rPr lang="en-US" altLang="en-US" sz="3200" b="1" dirty="0" smtClean="0">
                <a:solidFill>
                  <a:schemeClr val="tx2"/>
                </a:solidFill>
              </a:rPr>
              <a:t>Study </a:t>
            </a:r>
            <a:r>
              <a:rPr lang="en-US" altLang="en-US" sz="3200" b="1" dirty="0">
                <a:solidFill>
                  <a:schemeClr val="tx2"/>
                </a:solidFill>
              </a:rPr>
              <a:t>Group extension</a:t>
            </a:r>
          </a:p>
        </p:txBody>
      </p:sp>
      <p:sp>
        <p:nvSpPr>
          <p:cNvPr id="20484"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just">
              <a:spcBef>
                <a:spcPct val="20000"/>
              </a:spcBef>
              <a:buFontTx/>
              <a:buChar char="•"/>
            </a:pPr>
            <a:r>
              <a:rPr lang="en-US" altLang="en-US" sz="2400" b="1" dirty="0"/>
              <a:t>Request the IEEE 802 LMSC to extend the IEEE 802.11 NG60 Study Group.</a:t>
            </a:r>
          </a:p>
          <a:p>
            <a:pPr lvl="1" algn="just">
              <a:spcBef>
                <a:spcPct val="20000"/>
              </a:spcBef>
              <a:buFontTx/>
              <a:buChar char="•"/>
            </a:pPr>
            <a:endParaRPr lang="en-US" altLang="en-US" sz="2400" dirty="0"/>
          </a:p>
          <a:p>
            <a:pPr algn="just">
              <a:spcBef>
                <a:spcPct val="20000"/>
              </a:spcBef>
              <a:buFontTx/>
              <a:buChar char="•"/>
            </a:pPr>
            <a:r>
              <a:rPr lang="en-US" altLang="en-US" sz="2400" dirty="0" smtClean="0"/>
              <a:t>Moved:  Edward Au</a:t>
            </a:r>
          </a:p>
          <a:p>
            <a:pPr algn="just">
              <a:spcBef>
                <a:spcPct val="20000"/>
              </a:spcBef>
              <a:buFontTx/>
              <a:buChar char="•"/>
            </a:pPr>
            <a:r>
              <a:rPr lang="en-US" altLang="en-US" sz="2400" dirty="0" smtClean="0"/>
              <a:t>Second: Stephen McCann</a:t>
            </a:r>
          </a:p>
          <a:p>
            <a:pPr algn="just">
              <a:spcBef>
                <a:spcPct val="20000"/>
              </a:spcBef>
              <a:buFontTx/>
              <a:buChar char="•"/>
            </a:pPr>
            <a:r>
              <a:rPr lang="en-US" altLang="en-US" sz="2400" dirty="0" smtClean="0"/>
              <a:t>Result:</a:t>
            </a:r>
          </a:p>
          <a:p>
            <a:pPr algn="just">
              <a:spcBef>
                <a:spcPct val="20000"/>
              </a:spcBef>
              <a:buFontTx/>
              <a:buChar char="•"/>
            </a:pPr>
            <a:endParaRPr lang="en-US" altLang="en-US" sz="2400" dirty="0"/>
          </a:p>
          <a:p>
            <a:pPr algn="just">
              <a:spcBef>
                <a:spcPct val="20000"/>
              </a:spcBef>
              <a:buFontTx/>
              <a:buChar char="•"/>
            </a:pPr>
            <a:r>
              <a:rPr lang="en-GB" altLang="en-US" sz="1800" b="1" dirty="0" smtClean="0"/>
              <a:t>NG60 </a:t>
            </a:r>
            <a:r>
              <a:rPr lang="en-GB" altLang="en-US" sz="1800" b="1" dirty="0"/>
              <a:t>Study Group vote: </a:t>
            </a:r>
            <a:r>
              <a:rPr lang="en-US" altLang="en-US" sz="1800" b="1" dirty="0" smtClean="0"/>
              <a:t>Move</a:t>
            </a:r>
            <a:r>
              <a:rPr lang="en-US" altLang="en-US" sz="1800" b="1" dirty="0"/>
              <a:t>:  Carlos Cordeiro (Intel</a:t>
            </a:r>
            <a:r>
              <a:rPr lang="en-US" altLang="en-US" sz="1800" b="1" dirty="0" smtClean="0"/>
              <a:t>), Second</a:t>
            </a:r>
            <a:r>
              <a:rPr lang="en-US" altLang="en-US" sz="1800" b="1" dirty="0"/>
              <a:t>:   Rob Sun (Huawei</a:t>
            </a:r>
            <a:r>
              <a:rPr lang="en-US" altLang="en-US" sz="1800" b="1" dirty="0" smtClean="0"/>
              <a:t>), Results</a:t>
            </a:r>
            <a:r>
              <a:rPr lang="en-US" altLang="en-US" sz="1800" b="1" dirty="0"/>
              <a:t>:  37/0/0</a:t>
            </a:r>
            <a:endParaRPr lang="en-US" altLang="en-US" sz="1600" dirty="0"/>
          </a:p>
          <a:p>
            <a:pPr lvl="1">
              <a:spcBef>
                <a:spcPct val="20000"/>
              </a:spcBef>
              <a:buFontTx/>
              <a:buChar char="–"/>
            </a:pPr>
            <a:endParaRPr lang="en-US" altLang="en-US" sz="2000" dirty="0"/>
          </a:p>
        </p:txBody>
      </p:sp>
      <p:sp>
        <p:nvSpPr>
          <p:cNvPr id="2048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endParaRPr lang="en-US" altLang="en-US" smtClean="0"/>
          </a:p>
        </p:txBody>
      </p:sp>
      <p:sp>
        <p:nvSpPr>
          <p:cNvPr id="20486"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endParaRPr lang="en-US" altLang="en-US" sz="1800" smtClean="0"/>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14</a:t>
            </a:fld>
            <a:endParaRPr lang="en-US"/>
          </a:p>
        </p:txBody>
      </p:sp>
    </p:spTree>
    <p:extLst>
      <p:ext uri="{BB962C8B-B14F-4D97-AF65-F5344CB8AC3E}">
        <p14:creationId xmlns:p14="http://schemas.microsoft.com/office/powerpoint/2010/main" val="36288488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802.24 </a:t>
            </a:r>
            <a:r>
              <a:rPr lang="en-US" altLang="en-US" sz="3200" dirty="0" err="1" smtClean="0">
                <a:solidFill>
                  <a:schemeClr val="tx2"/>
                </a:solidFill>
              </a:rPr>
              <a:t>IoT</a:t>
            </a:r>
            <a:r>
              <a:rPr lang="en-US" altLang="en-US" sz="3200" dirty="0" smtClean="0">
                <a:solidFill>
                  <a:schemeClr val="tx2"/>
                </a:solidFill>
              </a:rPr>
              <a:t> Task Group motion</a:t>
            </a:r>
            <a:endParaRPr lang="en-US" altLang="en-US" sz="3200" b="1" dirty="0">
              <a:solidFill>
                <a:schemeClr val="tx2"/>
              </a:solidFill>
            </a:endParaRPr>
          </a:p>
        </p:txBody>
      </p:sp>
      <p:sp>
        <p:nvSpPr>
          <p:cNvPr id="20484"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2400" dirty="0"/>
              <a:t>Moved: IEEE 802.11 working group supports the formation of </a:t>
            </a:r>
            <a:r>
              <a:rPr lang="en-US" altLang="en-US" sz="2400" dirty="0" smtClean="0"/>
              <a:t>the </a:t>
            </a:r>
            <a:r>
              <a:rPr lang="en-US" altLang="en-US" sz="2400" dirty="0"/>
              <a:t>IEEE 802.24.2 </a:t>
            </a:r>
            <a:r>
              <a:rPr lang="en-US" altLang="en-US" sz="2400" dirty="0" err="1"/>
              <a:t>IoT</a:t>
            </a:r>
            <a:r>
              <a:rPr lang="en-US" altLang="en-US" sz="2400" dirty="0"/>
              <a:t> Task Group with the scope contained </a:t>
            </a:r>
            <a:r>
              <a:rPr lang="en-US" altLang="en-US" sz="2400" dirty="0" smtClean="0"/>
              <a:t>in </a:t>
            </a:r>
            <a:r>
              <a:rPr lang="en-US" altLang="en-US" sz="2400" dirty="0"/>
              <a:t>document 24-15-0003-01-0000-iot-scope-form.docx * </a:t>
            </a:r>
          </a:p>
          <a:p>
            <a:endParaRPr lang="en-US" altLang="en-US" sz="2400" dirty="0"/>
          </a:p>
          <a:p>
            <a:r>
              <a:rPr lang="en-US" altLang="en-US" sz="2400" dirty="0" smtClean="0"/>
              <a:t>*</a:t>
            </a:r>
            <a:r>
              <a:rPr lang="en-US" altLang="en-US" sz="2400" dirty="0"/>
              <a:t>https://mentor.ieee.org/802.24/documents</a:t>
            </a:r>
          </a:p>
          <a:p>
            <a:pPr lvl="1" algn="just">
              <a:spcBef>
                <a:spcPct val="20000"/>
              </a:spcBef>
              <a:buFontTx/>
              <a:buChar char="•"/>
            </a:pPr>
            <a:endParaRPr lang="en-US" altLang="en-US" sz="2400" dirty="0"/>
          </a:p>
          <a:p>
            <a:pPr algn="just">
              <a:spcBef>
                <a:spcPct val="20000"/>
              </a:spcBef>
              <a:buFontTx/>
              <a:buChar char="•"/>
            </a:pPr>
            <a:r>
              <a:rPr lang="en-US" altLang="en-US" sz="2400" dirty="0" smtClean="0"/>
              <a:t>Moved:  Tim Godfrey</a:t>
            </a:r>
          </a:p>
          <a:p>
            <a:pPr algn="just">
              <a:spcBef>
                <a:spcPct val="20000"/>
              </a:spcBef>
              <a:buFontTx/>
              <a:buChar char="•"/>
            </a:pPr>
            <a:r>
              <a:rPr lang="en-US" altLang="en-US" sz="2400" dirty="0" smtClean="0"/>
              <a:t>Second: </a:t>
            </a:r>
          </a:p>
          <a:p>
            <a:pPr algn="just">
              <a:spcBef>
                <a:spcPct val="20000"/>
              </a:spcBef>
              <a:buFontTx/>
              <a:buChar char="•"/>
            </a:pPr>
            <a:r>
              <a:rPr lang="en-US" altLang="en-US" sz="2400" dirty="0" smtClean="0"/>
              <a:t>Result:</a:t>
            </a:r>
          </a:p>
          <a:p>
            <a:pPr algn="just">
              <a:spcBef>
                <a:spcPct val="20000"/>
              </a:spcBef>
              <a:buFontTx/>
              <a:buChar char="•"/>
            </a:pPr>
            <a:endParaRPr lang="en-US" altLang="en-US" sz="2400" dirty="0"/>
          </a:p>
          <a:p>
            <a:pPr lvl="1">
              <a:spcBef>
                <a:spcPct val="20000"/>
              </a:spcBef>
              <a:buFontTx/>
              <a:buChar char="–"/>
            </a:pPr>
            <a:endParaRPr lang="en-US" altLang="en-US" sz="2000" dirty="0"/>
          </a:p>
        </p:txBody>
      </p:sp>
      <p:sp>
        <p:nvSpPr>
          <p:cNvPr id="2048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endParaRPr lang="en-US" altLang="en-US" smtClean="0"/>
          </a:p>
        </p:txBody>
      </p:sp>
      <p:sp>
        <p:nvSpPr>
          <p:cNvPr id="20486"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endParaRPr lang="en-US" altLang="en-US" sz="1800" smtClean="0"/>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15</a:t>
            </a:fld>
            <a:endParaRPr lang="en-US"/>
          </a:p>
        </p:txBody>
      </p:sp>
    </p:spTree>
    <p:extLst>
      <p:ext uri="{BB962C8B-B14F-4D97-AF65-F5344CB8AC3E}">
        <p14:creationId xmlns:p14="http://schemas.microsoft.com/office/powerpoint/2010/main" val="2115205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Cipher Suite Selector for 802.15.9</a:t>
            </a:r>
            <a:endParaRPr lang="en-US" dirty="0"/>
          </a:p>
        </p:txBody>
      </p:sp>
      <p:sp>
        <p:nvSpPr>
          <p:cNvPr id="3" name="Content Placeholder 2"/>
          <p:cNvSpPr>
            <a:spLocks noGrp="1"/>
          </p:cNvSpPr>
          <p:nvPr>
            <p:ph idx="1"/>
          </p:nvPr>
        </p:nvSpPr>
        <p:spPr/>
        <p:txBody>
          <a:bodyPr/>
          <a:lstStyle/>
          <a:p>
            <a:r>
              <a:rPr lang="en-US" dirty="0" smtClean="0"/>
              <a:t>IEEE 802.15 requests the assignment of an 802.11 Cipher Suite Selector for use in the 802.15.9 </a:t>
            </a:r>
            <a:r>
              <a:rPr lang="en-US" dirty="0"/>
              <a:t>(Key Management Protocol Transport) </a:t>
            </a:r>
            <a:r>
              <a:rPr lang="en-US" dirty="0" smtClean="0"/>
              <a:t>Recommended Practice.  Suggested values for the addition to Table 8-128 are:</a:t>
            </a:r>
          </a:p>
          <a:p>
            <a:endParaRPr lang="en-US" dirty="0" smtClean="0"/>
          </a:p>
          <a:p>
            <a:endParaRPr lang="en-US" dirty="0" smtClean="0"/>
          </a:p>
          <a:p>
            <a:r>
              <a:rPr lang="en-US" dirty="0" smtClean="0"/>
              <a:t>Moved </a:t>
            </a:r>
            <a:r>
              <a:rPr lang="en-US" dirty="0"/>
              <a:t>by</a:t>
            </a:r>
            <a:r>
              <a:rPr lang="en-US" dirty="0" smtClean="0"/>
              <a:t>: Peter Yee</a:t>
            </a:r>
            <a:endParaRPr lang="en-US" dirty="0"/>
          </a:p>
          <a:p>
            <a:r>
              <a:rPr lang="en-US" dirty="0"/>
              <a:t>Seconded by</a:t>
            </a:r>
            <a:r>
              <a:rPr lang="en-US" dirty="0" smtClean="0"/>
              <a:t>:</a:t>
            </a:r>
            <a:endParaRPr lang="en-US" dirty="0"/>
          </a:p>
          <a:p>
            <a:r>
              <a:rPr lang="en-US" dirty="0" smtClean="0"/>
              <a:t>Vote:</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387728359"/>
              </p:ext>
            </p:extLst>
          </p:nvPr>
        </p:nvGraphicFramePr>
        <p:xfrm>
          <a:off x="1828800" y="4114800"/>
          <a:ext cx="5626100" cy="558800"/>
        </p:xfrm>
        <a:graphic>
          <a:graphicData uri="http://schemas.openxmlformats.org/presentationml/2006/ole">
            <mc:AlternateContent xmlns:mc="http://schemas.openxmlformats.org/markup-compatibility/2006">
              <mc:Choice xmlns:v="urn:schemas-microsoft-com:vml" Requires="v">
                <p:oleObj spid="_x0000_s4118" name="Document" r:id="rId4" imgW="5626100" imgH="558800" progId="Word.Document.12">
                  <p:embed/>
                </p:oleObj>
              </mc:Choice>
              <mc:Fallback>
                <p:oleObj name="Document" r:id="rId4" imgW="5626100" imgH="558800" progId="Word.Document.12">
                  <p:embed/>
                  <p:pic>
                    <p:nvPicPr>
                      <p:cNvPr id="0" name=""/>
                      <p:cNvPicPr/>
                      <p:nvPr/>
                    </p:nvPicPr>
                    <p:blipFill>
                      <a:blip r:embed="rId5"/>
                      <a:stretch>
                        <a:fillRect/>
                      </a:stretch>
                    </p:blipFill>
                    <p:spPr>
                      <a:xfrm>
                        <a:off x="1828800" y="4114800"/>
                        <a:ext cx="5626100" cy="558800"/>
                      </a:xfrm>
                      <a:prstGeom prst="rect">
                        <a:avLst/>
                      </a:prstGeom>
                    </p:spPr>
                  </p:pic>
                </p:oleObj>
              </mc:Fallback>
            </mc:AlternateContent>
          </a:graphicData>
        </a:graphic>
      </p:graphicFrame>
      <p:sp>
        <p:nvSpPr>
          <p:cNvPr id="8" name="Slide Number Placeholder 7"/>
          <p:cNvSpPr>
            <a:spLocks noGrp="1"/>
          </p:cNvSpPr>
          <p:nvPr>
            <p:ph type="sldNum" sz="quarter" idx="12"/>
          </p:nvPr>
        </p:nvSpPr>
        <p:spPr/>
        <p:txBody>
          <a:bodyPr/>
          <a:lstStyle/>
          <a:p>
            <a:pPr>
              <a:defRPr/>
            </a:pPr>
            <a:r>
              <a:rPr lang="en-US" smtClean="0"/>
              <a:t>Slide </a:t>
            </a:r>
            <a:fld id="{EA664691-56C7-4D38-BFF3-A32E09E0A67B}" type="slidenum">
              <a:rPr lang="en-US" smtClean="0"/>
              <a:pPr>
                <a:defRPr/>
              </a:pPr>
              <a:t>16</a:t>
            </a:fld>
            <a:endParaRPr lang="en-US"/>
          </a:p>
        </p:txBody>
      </p:sp>
    </p:spTree>
    <p:extLst>
      <p:ext uri="{BB962C8B-B14F-4D97-AF65-F5344CB8AC3E}">
        <p14:creationId xmlns:p14="http://schemas.microsoft.com/office/powerpoint/2010/main" val="20767015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NGP </a:t>
            </a:r>
            <a:r>
              <a:rPr lang="en-US" altLang="en-US" sz="3200" b="1" dirty="0" smtClean="0">
                <a:solidFill>
                  <a:schemeClr val="tx2"/>
                </a:solidFill>
              </a:rPr>
              <a:t>Study </a:t>
            </a:r>
            <a:r>
              <a:rPr lang="en-US" altLang="en-US" sz="3200" b="1" dirty="0">
                <a:solidFill>
                  <a:schemeClr val="tx2"/>
                </a:solidFill>
              </a:rPr>
              <a:t>Group </a:t>
            </a:r>
            <a:r>
              <a:rPr lang="en-US" altLang="en-US" sz="3200" b="1" dirty="0" smtClean="0">
                <a:solidFill>
                  <a:schemeClr val="tx2"/>
                </a:solidFill>
              </a:rPr>
              <a:t>extension (first)</a:t>
            </a:r>
            <a:endParaRPr lang="en-US" altLang="en-US" sz="3200" b="1" dirty="0">
              <a:solidFill>
                <a:schemeClr val="tx2"/>
              </a:solidFill>
            </a:endParaRPr>
          </a:p>
        </p:txBody>
      </p:sp>
      <p:sp>
        <p:nvSpPr>
          <p:cNvPr id="20484"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just">
              <a:spcBef>
                <a:spcPct val="20000"/>
              </a:spcBef>
              <a:buFontTx/>
              <a:buChar char="•"/>
            </a:pPr>
            <a:r>
              <a:rPr lang="en-US" altLang="en-US" sz="2400" b="1" dirty="0"/>
              <a:t>Request the IEEE 802 LMSC to extend the IEEE 802.11 </a:t>
            </a:r>
            <a:r>
              <a:rPr lang="en-US" altLang="en-US" sz="2400" b="1" dirty="0" smtClean="0"/>
              <a:t>NGP </a:t>
            </a:r>
            <a:r>
              <a:rPr lang="en-US" altLang="en-US" sz="2400" b="1" dirty="0"/>
              <a:t>Study Group.</a:t>
            </a:r>
          </a:p>
          <a:p>
            <a:pPr lvl="1" algn="just">
              <a:spcBef>
                <a:spcPct val="20000"/>
              </a:spcBef>
              <a:buFontTx/>
              <a:buChar char="•"/>
            </a:pPr>
            <a:endParaRPr lang="en-US" altLang="en-US" sz="2400" dirty="0"/>
          </a:p>
          <a:p>
            <a:pPr algn="just">
              <a:spcBef>
                <a:spcPct val="20000"/>
              </a:spcBef>
              <a:buFontTx/>
              <a:buChar char="•"/>
            </a:pPr>
            <a:r>
              <a:rPr lang="en-US" altLang="en-US" sz="2400" dirty="0" smtClean="0"/>
              <a:t>Moved:  Jonathan Segev</a:t>
            </a:r>
          </a:p>
          <a:p>
            <a:pPr algn="just">
              <a:spcBef>
                <a:spcPct val="20000"/>
              </a:spcBef>
              <a:buFontTx/>
              <a:buChar char="•"/>
            </a:pPr>
            <a:r>
              <a:rPr lang="en-US" altLang="en-US" sz="2400" dirty="0" smtClean="0"/>
              <a:t>Second: Edward Au</a:t>
            </a:r>
          </a:p>
          <a:p>
            <a:pPr algn="just">
              <a:spcBef>
                <a:spcPct val="20000"/>
              </a:spcBef>
              <a:buFontTx/>
              <a:buChar char="•"/>
            </a:pPr>
            <a:r>
              <a:rPr lang="en-US" altLang="en-US" sz="2400" dirty="0" smtClean="0"/>
              <a:t>Result:</a:t>
            </a:r>
          </a:p>
          <a:p>
            <a:pPr algn="just">
              <a:spcBef>
                <a:spcPct val="20000"/>
              </a:spcBef>
              <a:buFontTx/>
              <a:buChar char="•"/>
            </a:pPr>
            <a:endParaRPr lang="en-US" altLang="en-US" sz="2400" dirty="0"/>
          </a:p>
          <a:p>
            <a:pPr lvl="1">
              <a:spcBef>
                <a:spcPct val="20000"/>
              </a:spcBef>
              <a:buFontTx/>
              <a:buChar char="–"/>
            </a:pPr>
            <a:endParaRPr lang="en-US" altLang="en-US" sz="2000" dirty="0"/>
          </a:p>
        </p:txBody>
      </p:sp>
      <p:sp>
        <p:nvSpPr>
          <p:cNvPr id="2048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endParaRPr lang="en-US" altLang="en-US" smtClean="0"/>
          </a:p>
        </p:txBody>
      </p:sp>
      <p:sp>
        <p:nvSpPr>
          <p:cNvPr id="20486"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endParaRPr lang="en-US" altLang="en-US" sz="1800" smtClean="0"/>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17</a:t>
            </a:fld>
            <a:endParaRPr lang="en-US"/>
          </a:p>
        </p:txBody>
      </p:sp>
    </p:spTree>
    <p:extLst>
      <p:ext uri="{BB962C8B-B14F-4D97-AF65-F5344CB8AC3E}">
        <p14:creationId xmlns:p14="http://schemas.microsoft.com/office/powerpoint/2010/main" val="18702206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Motion to Forward drafts to ISO</a:t>
            </a:r>
            <a:endParaRPr lang="en-US" altLang="en-US" sz="3200" b="1" dirty="0">
              <a:solidFill>
                <a:schemeClr val="tx2"/>
              </a:solidFill>
            </a:endParaRPr>
          </a:p>
        </p:txBody>
      </p:sp>
      <p:sp>
        <p:nvSpPr>
          <p:cNvPr id="20484"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2400" dirty="0"/>
              <a:t>The IEEE 802.11 WG approves the liaising of the latest drafts of 802.11ah, 802.11ai and 802.11mc to SC6 for information purposes, anticipating they  will be submitted in the future to ISO/IEC JTC1 for ratification under the PSDO agreement</a:t>
            </a:r>
          </a:p>
          <a:p>
            <a:pPr lvl="1" algn="just">
              <a:spcBef>
                <a:spcPct val="20000"/>
              </a:spcBef>
              <a:buFontTx/>
              <a:buChar char="•"/>
            </a:pPr>
            <a:endParaRPr lang="en-US" altLang="en-US" sz="2400" dirty="0"/>
          </a:p>
          <a:p>
            <a:pPr algn="just">
              <a:spcBef>
                <a:spcPct val="20000"/>
              </a:spcBef>
              <a:buFontTx/>
              <a:buChar char="•"/>
            </a:pPr>
            <a:r>
              <a:rPr lang="en-US" altLang="en-US" sz="2400" dirty="0" smtClean="0"/>
              <a:t>Moved:  Andrew Myles</a:t>
            </a:r>
          </a:p>
          <a:p>
            <a:pPr algn="just">
              <a:spcBef>
                <a:spcPct val="20000"/>
              </a:spcBef>
              <a:buFontTx/>
              <a:buChar char="•"/>
            </a:pPr>
            <a:r>
              <a:rPr lang="en-US" altLang="en-US" sz="2400" dirty="0" smtClean="0"/>
              <a:t>Second: Mark Hamilton</a:t>
            </a:r>
          </a:p>
          <a:p>
            <a:pPr algn="just">
              <a:spcBef>
                <a:spcPct val="20000"/>
              </a:spcBef>
              <a:buFontTx/>
              <a:buChar char="•"/>
            </a:pPr>
            <a:r>
              <a:rPr lang="en-US" altLang="en-US" sz="2400" dirty="0" smtClean="0"/>
              <a:t>Result:</a:t>
            </a:r>
          </a:p>
          <a:p>
            <a:pPr algn="just">
              <a:spcBef>
                <a:spcPct val="20000"/>
              </a:spcBef>
              <a:buFontTx/>
              <a:buChar char="•"/>
            </a:pPr>
            <a:endParaRPr lang="en-US" altLang="en-US" sz="2400" dirty="0"/>
          </a:p>
          <a:p>
            <a:pPr lvl="1">
              <a:spcBef>
                <a:spcPct val="20000"/>
              </a:spcBef>
              <a:buFontTx/>
              <a:buChar char="–"/>
            </a:pPr>
            <a:endParaRPr lang="en-US" altLang="en-US" sz="2000" dirty="0"/>
          </a:p>
        </p:txBody>
      </p:sp>
      <p:sp>
        <p:nvSpPr>
          <p:cNvPr id="2048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endParaRPr lang="en-US" altLang="en-US" smtClean="0"/>
          </a:p>
        </p:txBody>
      </p:sp>
      <p:sp>
        <p:nvSpPr>
          <p:cNvPr id="20486"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endParaRPr lang="en-US" altLang="en-US" sz="1800" smtClean="0"/>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18</a:t>
            </a:fld>
            <a:endParaRPr lang="en-US"/>
          </a:p>
        </p:txBody>
      </p:sp>
    </p:spTree>
    <p:extLst>
      <p:ext uri="{BB962C8B-B14F-4D97-AF65-F5344CB8AC3E}">
        <p14:creationId xmlns:p14="http://schemas.microsoft.com/office/powerpoint/2010/main" val="980583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 EC Motions</a:t>
            </a:r>
            <a:endParaRPr lang="en-GB" dirty="0"/>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19</a:t>
            </a:fld>
            <a:endParaRPr lang="en-US"/>
          </a:p>
        </p:txBody>
      </p:sp>
    </p:spTree>
    <p:extLst>
      <p:ext uri="{BB962C8B-B14F-4D97-AF65-F5344CB8AC3E}">
        <p14:creationId xmlns:p14="http://schemas.microsoft.com/office/powerpoint/2010/main" val="359682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2015</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is a composite of all 802.11 sub-group motions that are brought to the March 2015 802.11 WG plenary meetings.</a:t>
            </a:r>
          </a:p>
          <a:p>
            <a:endParaRPr lang="en-US" b="0" dirty="0" smtClean="0"/>
          </a:p>
          <a:p>
            <a:r>
              <a:rPr lang="en-US" b="0" dirty="0" smtClean="0"/>
              <a:t>R0: motions for Wednesday</a:t>
            </a:r>
          </a:p>
          <a:p>
            <a:r>
              <a:rPr lang="en-US" b="0" dirty="0" smtClean="0"/>
              <a:t>TBD:</a:t>
            </a:r>
          </a:p>
          <a:p>
            <a:pPr lvl="1"/>
            <a:r>
              <a:rPr lang="en-US" b="0" dirty="0" smtClean="0"/>
              <a:t>R1: at conclusion of Wednesday WG11 plenary</a:t>
            </a:r>
          </a:p>
          <a:p>
            <a:pPr lvl="1"/>
            <a:r>
              <a:rPr lang="en-US" b="0" dirty="0" smtClean="0"/>
              <a:t>R2: containing motions for Friday WG11 plenary</a:t>
            </a:r>
          </a:p>
          <a:p>
            <a:pPr lvl="1"/>
            <a:r>
              <a:rPr lang="en-US" b="0" dirty="0" smtClean="0"/>
              <a:t>R3: at conclusion of  Friday WG11 plenary</a:t>
            </a:r>
          </a:p>
          <a:p>
            <a:pPr lvl="1"/>
            <a:r>
              <a:rPr lang="en-US" dirty="0" smtClean="0"/>
              <a:t>R4: at conclusion of  Friday EC meeting (Plenary session only)</a:t>
            </a:r>
            <a:endParaRPr lang="en-US" b="0" dirty="0" smtClean="0"/>
          </a:p>
        </p:txBody>
      </p:sp>
      <p:sp>
        <p:nvSpPr>
          <p:cNvPr id="2" name="Footer Placeholder 1"/>
          <p:cNvSpPr>
            <a:spLocks noGrp="1"/>
          </p:cNvSpPr>
          <p:nvPr>
            <p:ph type="ftr" sz="quarter" idx="11"/>
          </p:nvPr>
        </p:nvSpPr>
        <p:spPr/>
        <p:txBody>
          <a:bodyPr/>
          <a:lstStyle/>
          <a:p>
            <a:pPr>
              <a:defRPr/>
            </a:pPr>
            <a:r>
              <a:rPr lang="en-US" smtClean="0"/>
              <a:t>Dorothy Stanley, Aruba Networks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Generation 60 GHz to </a:t>
            </a:r>
            <a:r>
              <a:rPr lang="en-GB" dirty="0" err="1" smtClean="0"/>
              <a:t>NesCom</a:t>
            </a:r>
            <a:r>
              <a:rPr lang="en-GB" dirty="0" smtClean="0"/>
              <a:t> Motion</a:t>
            </a:r>
            <a:endParaRPr lang="en-GB" dirty="0"/>
          </a:p>
        </p:txBody>
      </p:sp>
      <p:sp>
        <p:nvSpPr>
          <p:cNvPr id="3" name="Content Placeholder 2"/>
          <p:cNvSpPr>
            <a:spLocks noGrp="1"/>
          </p:cNvSpPr>
          <p:nvPr>
            <p:ph idx="1"/>
          </p:nvPr>
        </p:nvSpPr>
        <p:spPr>
          <a:xfrm>
            <a:off x="685800" y="1828800"/>
            <a:ext cx="7772400" cy="4572000"/>
          </a:xfrm>
        </p:spPr>
        <p:txBody>
          <a:bodyPr/>
          <a:lstStyle/>
          <a:p>
            <a:r>
              <a:rPr lang="en-CA" altLang="ko-KR" dirty="0" smtClean="0">
                <a:ea typeface="굴림" panose="020B0600000101010101" pitchFamily="34" charset="-127"/>
              </a:rPr>
              <a:t>Approve sending the PAR in the PAR document cited below for P802.11ay to </a:t>
            </a:r>
            <a:r>
              <a:rPr lang="en-CA" altLang="ko-KR" dirty="0" err="1" smtClean="0">
                <a:ea typeface="굴림" panose="020B0600000101010101" pitchFamily="34" charset="-127"/>
              </a:rPr>
              <a:t>NesCom</a:t>
            </a:r>
            <a:endParaRPr lang="en-CA" altLang="ko-KR" dirty="0" smtClean="0">
              <a:ea typeface="굴림" panose="020B0600000101010101" pitchFamily="34" charset="-127"/>
            </a:endParaRPr>
          </a:p>
          <a:p>
            <a:r>
              <a:rPr lang="en-CA" altLang="ko-KR" dirty="0" smtClean="0">
                <a:ea typeface="굴림" panose="020B0600000101010101" pitchFamily="34" charset="-127"/>
              </a:rPr>
              <a:t>And confirm the PAR and 5C cited below</a:t>
            </a:r>
          </a:p>
          <a:p>
            <a:pPr lvl="1"/>
            <a:r>
              <a:rPr lang="en-GB" altLang="en-US" dirty="0" smtClean="0"/>
              <a:t>PAR document: </a:t>
            </a:r>
            <a:r>
              <a:rPr lang="en-GB" altLang="en-US" dirty="0">
                <a:hlinkClick r:id="rId3"/>
              </a:rPr>
              <a:t>https://</a:t>
            </a:r>
            <a:r>
              <a:rPr lang="en-GB" altLang="en-US" dirty="0" smtClean="0">
                <a:hlinkClick r:id="rId3"/>
              </a:rPr>
              <a:t>mentor.ieee.org/802.11/dcn/14/11-14-1151-08-ng60-ng60-proposed-par.docx</a:t>
            </a:r>
            <a:r>
              <a:rPr lang="en-GB" altLang="en-US" dirty="0" smtClean="0"/>
              <a:t> </a:t>
            </a:r>
            <a:endParaRPr lang="en-GB" altLang="en-US" dirty="0" smtClean="0"/>
          </a:p>
          <a:p>
            <a:pPr lvl="1"/>
            <a:r>
              <a:rPr lang="en-GB" altLang="en-US" dirty="0" smtClean="0"/>
              <a:t>5C document: </a:t>
            </a:r>
            <a:r>
              <a:rPr lang="en-GB" altLang="en-US" dirty="0">
                <a:hlinkClick r:id="rId4"/>
              </a:rPr>
              <a:t>https://</a:t>
            </a:r>
            <a:r>
              <a:rPr lang="en-GB" altLang="en-US" dirty="0" smtClean="0">
                <a:hlinkClick r:id="rId4"/>
              </a:rPr>
              <a:t>mentor.ieee.org/802.11/dcn/14/11-14-1152-08-ng60-ng60-proposed-csd.docx</a:t>
            </a:r>
            <a:r>
              <a:rPr lang="en-GB" altLang="en-US" dirty="0" smtClean="0"/>
              <a:t> </a:t>
            </a:r>
            <a:endParaRPr lang="en-GB" altLang="en-US" dirty="0" smtClean="0"/>
          </a:p>
          <a:p>
            <a:pPr lvl="1"/>
            <a:r>
              <a:rPr lang="en-GB" altLang="en-US" dirty="0" smtClean="0"/>
              <a:t>In the WG:  PAR approval motion</a:t>
            </a:r>
            <a:r>
              <a:rPr lang="en-GB" altLang="en-US" dirty="0" smtClean="0"/>
              <a:t>: 119-0-6;  5C </a:t>
            </a:r>
            <a:r>
              <a:rPr lang="en-GB" altLang="en-US" dirty="0" smtClean="0"/>
              <a:t>approval </a:t>
            </a:r>
            <a:r>
              <a:rPr lang="en-GB" altLang="en-US" dirty="0" smtClean="0"/>
              <a:t>motion 116-0-7: </a:t>
            </a:r>
            <a:endParaRPr lang="en-GB" altLang="en-US" dirty="0" smtClean="0"/>
          </a:p>
          <a:p>
            <a:r>
              <a:rPr lang="en-GB" altLang="en-US" dirty="0" smtClean="0"/>
              <a:t>Moved: Adrian Stephens</a:t>
            </a:r>
          </a:p>
          <a:p>
            <a:r>
              <a:rPr lang="en-GB" altLang="en-US" dirty="0" smtClean="0"/>
              <a:t>Seconded: Jon </a:t>
            </a:r>
            <a:r>
              <a:rPr lang="en-GB" altLang="en-US" dirty="0" smtClean="0"/>
              <a:t>Rosdahl</a:t>
            </a:r>
          </a:p>
          <a:p>
            <a:r>
              <a:rPr lang="en-GB" altLang="en-US" dirty="0" smtClean="0"/>
              <a:t>Result: </a:t>
            </a:r>
            <a:endParaRPr lang="en-GB" altLang="en-US" dirty="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20</a:t>
            </a:fld>
            <a:endParaRPr lang="en-US"/>
          </a:p>
        </p:txBody>
      </p:sp>
    </p:spTree>
    <p:extLst>
      <p:ext uri="{BB962C8B-B14F-4D97-AF65-F5344CB8AC3E}">
        <p14:creationId xmlns:p14="http://schemas.microsoft.com/office/powerpoint/2010/main" val="4042089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3A509E73-D90C-4E4E-895D-7E625529AE11}" type="slidenum">
              <a:rPr lang="en-US" altLang="en-US"/>
              <a:pPr/>
              <a:t>21</a:t>
            </a:fld>
            <a:endParaRPr lang="en-US" altLang="en-US"/>
          </a:p>
        </p:txBody>
      </p:sp>
      <p:sp>
        <p:nvSpPr>
          <p:cNvPr id="237570" name="Rectangle 2"/>
          <p:cNvSpPr>
            <a:spLocks noGrp="1" noChangeArrowheads="1"/>
          </p:cNvSpPr>
          <p:nvPr>
            <p:ph type="title"/>
          </p:nvPr>
        </p:nvSpPr>
        <p:spPr/>
        <p:txBody>
          <a:bodyPr/>
          <a:lstStyle/>
          <a:p>
            <a:r>
              <a:rPr lang="en-US" altLang="en-US" dirty="0" smtClean="0"/>
              <a:t>NG60 PAR </a:t>
            </a:r>
            <a:r>
              <a:rPr lang="en-US" altLang="en-US" dirty="0"/>
              <a:t>Scope</a:t>
            </a:r>
          </a:p>
        </p:txBody>
      </p:sp>
      <p:sp>
        <p:nvSpPr>
          <p:cNvPr id="237571" name="Rectangle 3"/>
          <p:cNvSpPr>
            <a:spLocks noGrp="1" noChangeArrowheads="1"/>
          </p:cNvSpPr>
          <p:nvPr>
            <p:ph type="body" idx="1"/>
          </p:nvPr>
        </p:nvSpPr>
        <p:spPr>
          <a:xfrm>
            <a:off x="685800" y="1905000"/>
            <a:ext cx="7848600" cy="4114800"/>
          </a:xfrm>
        </p:spPr>
        <p:txBody>
          <a:bodyPr/>
          <a:lstStyle/>
          <a:p>
            <a:pPr>
              <a:spcBef>
                <a:spcPts val="0"/>
              </a:spcBef>
              <a:spcAft>
                <a:spcPts val="600"/>
              </a:spcAft>
            </a:pPr>
            <a:r>
              <a:rPr lang="en-GB" sz="2200" dirty="0" smtClean="0"/>
              <a:t>Supporting a maximum throughput of at least 20 </a:t>
            </a:r>
            <a:r>
              <a:rPr lang="en-GB" sz="2200" dirty="0" err="1" smtClean="0"/>
              <a:t>Gbps</a:t>
            </a:r>
            <a:r>
              <a:rPr lang="en-GB" sz="2200" dirty="0" smtClean="0"/>
              <a:t> </a:t>
            </a:r>
          </a:p>
          <a:p>
            <a:pPr lvl="1">
              <a:spcBef>
                <a:spcPts val="0"/>
              </a:spcBef>
              <a:spcAft>
                <a:spcPts val="600"/>
              </a:spcAft>
            </a:pPr>
            <a:r>
              <a:rPr lang="en-GB" sz="1800" dirty="0" smtClean="0"/>
              <a:t>Throughput is measured </a:t>
            </a:r>
            <a:r>
              <a:rPr lang="en-GB" sz="1800" dirty="0"/>
              <a:t>at the MAC data service access </a:t>
            </a:r>
            <a:r>
              <a:rPr lang="en-GB" sz="1800" dirty="0" smtClean="0"/>
              <a:t>point</a:t>
            </a:r>
          </a:p>
          <a:p>
            <a:pPr lvl="1">
              <a:spcBef>
                <a:spcPts val="0"/>
              </a:spcBef>
              <a:spcAft>
                <a:spcPts val="600"/>
              </a:spcAft>
            </a:pPr>
            <a:r>
              <a:rPr lang="en-GB" sz="1800" dirty="0" smtClean="0"/>
              <a:t>Expected to provide improvements </a:t>
            </a:r>
            <a:r>
              <a:rPr lang="en-US" sz="1800" dirty="0" smtClean="0"/>
              <a:t>of over 3 times </a:t>
            </a:r>
            <a:endParaRPr lang="en-GB" sz="1800" dirty="0"/>
          </a:p>
          <a:p>
            <a:pPr>
              <a:spcBef>
                <a:spcPts val="1080"/>
              </a:spcBef>
              <a:spcAft>
                <a:spcPts val="600"/>
              </a:spcAft>
            </a:pPr>
            <a:r>
              <a:rPr lang="en-US" altLang="en-US" sz="2200" dirty="0" smtClean="0"/>
              <a:t>Maintaining or improving the power efficiency per station</a:t>
            </a:r>
          </a:p>
          <a:p>
            <a:pPr>
              <a:spcBef>
                <a:spcPts val="1080"/>
              </a:spcBef>
              <a:spcAft>
                <a:spcPts val="600"/>
              </a:spcAft>
            </a:pPr>
            <a:r>
              <a:rPr lang="en-US" altLang="en-US" sz="2200" dirty="0" smtClean="0"/>
              <a:t>Indoor and outdoor operations in license-exempt bands above 45 GHz</a:t>
            </a:r>
          </a:p>
          <a:p>
            <a:pPr>
              <a:spcBef>
                <a:spcPts val="1080"/>
              </a:spcBef>
              <a:spcAft>
                <a:spcPts val="600"/>
              </a:spcAft>
            </a:pPr>
            <a:r>
              <a:rPr lang="en-US" altLang="en-US" sz="2200" dirty="0" smtClean="0"/>
              <a:t>Enabling backward compatibility and coexistence with legacy directional multi-gigabit devices (defined by IEEE 802.11ad-2012 amendment) operating in the same band</a:t>
            </a:r>
          </a:p>
          <a:p>
            <a:pPr>
              <a:spcBef>
                <a:spcPts val="1080"/>
              </a:spcBef>
              <a:spcAft>
                <a:spcPts val="600"/>
              </a:spcAft>
            </a:pPr>
            <a:endParaRPr lang="en-US" altLang="en-US" dirty="0" smtClean="0"/>
          </a:p>
          <a:p>
            <a:pPr>
              <a:spcBef>
                <a:spcPts val="1080"/>
              </a:spcBef>
              <a:spcAft>
                <a:spcPts val="600"/>
              </a:spcAft>
            </a:pPr>
            <a:endParaRPr lang="en-US" altLang="en-US" dirty="0" smtClean="0"/>
          </a:p>
          <a:p>
            <a:pPr>
              <a:spcBef>
                <a:spcPts val="1080"/>
              </a:spcBef>
              <a:spcAft>
                <a:spcPts val="600"/>
              </a:spcAft>
            </a:pPr>
            <a:endParaRPr lang="en-US" altLang="en-US" dirty="0"/>
          </a:p>
        </p:txBody>
      </p:sp>
      <p:sp>
        <p:nvSpPr>
          <p:cNvPr id="5"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7"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42754993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76400"/>
            <a:ext cx="7924800" cy="4800600"/>
          </a:xfrm>
        </p:spPr>
        <p:txBody>
          <a:bodyPr/>
          <a:lstStyle/>
          <a:p>
            <a:r>
              <a:rPr lang="en-US" sz="2200" dirty="0" smtClean="0"/>
              <a:t>Increasing demand for capacity and new applications are driving the desire to enhance throughput of 802.11ad to support these needs</a:t>
            </a:r>
          </a:p>
          <a:p>
            <a:pPr lvl="1"/>
            <a:r>
              <a:rPr lang="en-US" sz="1800" dirty="0" smtClean="0"/>
              <a:t>Enterprise</a:t>
            </a:r>
            <a:r>
              <a:rPr lang="en-US" sz="1800" dirty="0"/>
              <a:t>, residential, operator hotspots, </a:t>
            </a:r>
            <a:r>
              <a:rPr lang="en-US" sz="1800" dirty="0" smtClean="0"/>
              <a:t>public scenarios</a:t>
            </a:r>
            <a:endParaRPr lang="en-US" sz="1800" dirty="0"/>
          </a:p>
          <a:p>
            <a:pPr lvl="1"/>
            <a:r>
              <a:rPr lang="en-GB" sz="1800" dirty="0"/>
              <a:t>Video traffic is expected to be the dominant type of traffic in WLAN deployments, e.g., </a:t>
            </a:r>
            <a:r>
              <a:rPr lang="en-US" sz="1800" dirty="0"/>
              <a:t>m</a:t>
            </a:r>
            <a:r>
              <a:rPr lang="en-US" sz="1800" dirty="0" smtClean="0"/>
              <a:t>edia </a:t>
            </a:r>
            <a:r>
              <a:rPr lang="en-US" sz="1800" dirty="0"/>
              <a:t>appliances are moving to UHD content, driving a ten fold increase in storage capacity and bandwidth requirements</a:t>
            </a:r>
            <a:r>
              <a:rPr lang="en-HK" sz="1800" dirty="0"/>
              <a:t> </a:t>
            </a:r>
            <a:endParaRPr lang="en-HK" sz="1800" dirty="0" smtClean="0"/>
          </a:p>
          <a:p>
            <a:pPr lvl="1"/>
            <a:r>
              <a:rPr lang="en-GB" sz="1800" dirty="0" smtClean="0"/>
              <a:t>Lot of industry interest in </a:t>
            </a:r>
            <a:r>
              <a:rPr lang="en-GB" sz="1800" dirty="0" err="1" smtClean="0"/>
              <a:t>fronthaul</a:t>
            </a:r>
            <a:r>
              <a:rPr lang="en-GB" sz="1800" dirty="0" smtClean="0"/>
              <a:t> and backhaul communication using 60 GHz</a:t>
            </a:r>
            <a:endParaRPr lang="en-GB" sz="1800" dirty="0"/>
          </a:p>
          <a:p>
            <a:pPr marL="0" indent="0">
              <a:buNone/>
            </a:pPr>
            <a:endParaRPr lang="en-GB" sz="1800" dirty="0" smtClean="0"/>
          </a:p>
          <a:p>
            <a:r>
              <a:rPr lang="en-GB" sz="2200" dirty="0" smtClean="0"/>
              <a:t>Better support of real-time applications</a:t>
            </a:r>
          </a:p>
          <a:p>
            <a:pPr lvl="1"/>
            <a:r>
              <a:rPr lang="en-GB" sz="1800" dirty="0" smtClean="0"/>
              <a:t>WLAN </a:t>
            </a:r>
            <a:r>
              <a:rPr lang="en-GB" sz="1800" dirty="0"/>
              <a:t>users demand improved </a:t>
            </a:r>
            <a:r>
              <a:rPr lang="en-GB" sz="1800" dirty="0" smtClean="0"/>
              <a:t>performance (including throughput and power efficiency) </a:t>
            </a:r>
            <a:r>
              <a:rPr lang="en-GB" sz="1800" dirty="0"/>
              <a:t>in delivering </a:t>
            </a:r>
            <a:r>
              <a:rPr lang="en-US" sz="1800" dirty="0" smtClean="0"/>
              <a:t>their real-time applications</a:t>
            </a:r>
          </a:p>
          <a:p>
            <a:pPr lvl="1"/>
            <a:r>
              <a:rPr lang="en-US" sz="1800" dirty="0" smtClean="0"/>
              <a:t>Operators expect sufficient user experience to offload traffic on WLAN</a:t>
            </a:r>
          </a:p>
          <a:p>
            <a:pPr lvl="1"/>
            <a:endParaRPr lang="en-US" sz="1400" dirty="0"/>
          </a:p>
          <a:p>
            <a:pPr lvl="1"/>
            <a:endParaRPr lang="en-GB" sz="1400" dirty="0" smtClean="0"/>
          </a:p>
          <a:p>
            <a:endParaRPr lang="en-US" sz="1800" dirty="0" smtClean="0"/>
          </a:p>
        </p:txBody>
      </p:sp>
      <p:sp>
        <p:nvSpPr>
          <p:cNvPr id="6" name="Slide Number Placeholder 5"/>
          <p:cNvSpPr>
            <a:spLocks noGrp="1"/>
          </p:cNvSpPr>
          <p:nvPr>
            <p:ph type="sldNum" sz="quarter" idx="12"/>
          </p:nvPr>
        </p:nvSpPr>
        <p:spPr/>
        <p:txBody>
          <a:bodyPr/>
          <a:lstStyle/>
          <a:p>
            <a:r>
              <a:rPr lang="en-US" altLang="en-US" smtClean="0"/>
              <a:t>Slide </a:t>
            </a:r>
            <a:fld id="{5F1EF0B6-A9B1-4FA5-9DF1-44E4E79030A4}" type="slidenum">
              <a:rPr lang="en-US" altLang="en-US" smtClean="0"/>
              <a:pPr/>
              <a:t>22</a:t>
            </a:fld>
            <a:endParaRPr lang="en-US" altLang="en-US"/>
          </a:p>
        </p:txBody>
      </p:sp>
      <p:sp>
        <p:nvSpPr>
          <p:cNvPr id="7"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5" name="Title 4"/>
          <p:cNvSpPr>
            <a:spLocks noGrp="1"/>
          </p:cNvSpPr>
          <p:nvPr>
            <p:ph type="title"/>
          </p:nvPr>
        </p:nvSpPr>
        <p:spPr/>
        <p:txBody>
          <a:bodyPr/>
          <a:lstStyle/>
          <a:p>
            <a:r>
              <a:rPr lang="en-US" dirty="0" smtClean="0"/>
              <a:t>Need for the Project</a:t>
            </a:r>
            <a:endParaRPr lang="en-US" dirty="0"/>
          </a:p>
        </p:txBody>
      </p:sp>
      <p:sp>
        <p:nvSpPr>
          <p:cNvPr id="8"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42218262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3A509E73-D90C-4E4E-895D-7E625529AE11}" type="slidenum">
              <a:rPr lang="en-US" altLang="en-US"/>
              <a:pPr/>
              <a:t>23</a:t>
            </a:fld>
            <a:endParaRPr lang="en-US" altLang="en-US"/>
          </a:p>
        </p:txBody>
      </p:sp>
      <p:sp>
        <p:nvSpPr>
          <p:cNvPr id="237570" name="Rectangle 2"/>
          <p:cNvSpPr>
            <a:spLocks noGrp="1" noChangeArrowheads="1"/>
          </p:cNvSpPr>
          <p:nvPr>
            <p:ph type="title"/>
          </p:nvPr>
        </p:nvSpPr>
        <p:spPr/>
        <p:txBody>
          <a:bodyPr/>
          <a:lstStyle/>
          <a:p>
            <a:r>
              <a:rPr lang="en-US" altLang="en-US" dirty="0" smtClean="0"/>
              <a:t>Usage environments</a:t>
            </a:r>
            <a:endParaRPr lang="en-US" altLang="en-US" dirty="0"/>
          </a:p>
        </p:txBody>
      </p:sp>
      <p:sp>
        <p:nvSpPr>
          <p:cNvPr id="237571" name="Rectangle 3"/>
          <p:cNvSpPr>
            <a:spLocks noGrp="1" noChangeArrowheads="1"/>
          </p:cNvSpPr>
          <p:nvPr>
            <p:ph type="body" idx="1"/>
          </p:nvPr>
        </p:nvSpPr>
        <p:spPr>
          <a:xfrm>
            <a:off x="685800" y="1905000"/>
            <a:ext cx="7848600" cy="4114800"/>
          </a:xfrm>
        </p:spPr>
        <p:txBody>
          <a:bodyPr/>
          <a:lstStyle/>
          <a:p>
            <a:pPr>
              <a:spcBef>
                <a:spcPts val="0"/>
              </a:spcBef>
              <a:spcAft>
                <a:spcPts val="600"/>
              </a:spcAft>
            </a:pPr>
            <a:r>
              <a:rPr lang="en-US" altLang="en-US" sz="2200" dirty="0"/>
              <a:t>Environments discussed in the study group include:</a:t>
            </a:r>
          </a:p>
          <a:p>
            <a:pPr lvl="1">
              <a:spcBef>
                <a:spcPts val="0"/>
              </a:spcBef>
              <a:spcAft>
                <a:spcPts val="600"/>
              </a:spcAft>
            </a:pPr>
            <a:r>
              <a:rPr lang="en-US" sz="1800" dirty="0" smtClean="0"/>
              <a:t>Crowded public spaces, e.g., airports, shopping mall, train stations</a:t>
            </a:r>
          </a:p>
          <a:p>
            <a:pPr lvl="1">
              <a:spcBef>
                <a:spcPts val="0"/>
              </a:spcBef>
              <a:spcAft>
                <a:spcPts val="600"/>
              </a:spcAft>
            </a:pPr>
            <a:r>
              <a:rPr lang="en-US" sz="1800" dirty="0" smtClean="0"/>
              <a:t>Enterprise and small offices</a:t>
            </a:r>
          </a:p>
          <a:p>
            <a:pPr lvl="1">
              <a:spcBef>
                <a:spcPts val="0"/>
              </a:spcBef>
              <a:spcAft>
                <a:spcPts val="600"/>
              </a:spcAft>
            </a:pPr>
            <a:r>
              <a:rPr lang="en-US" sz="1800" dirty="0" smtClean="0"/>
              <a:t>Data center</a:t>
            </a:r>
          </a:p>
          <a:p>
            <a:pPr lvl="1">
              <a:spcBef>
                <a:spcPts val="0"/>
              </a:spcBef>
              <a:spcAft>
                <a:spcPts val="600"/>
              </a:spcAft>
            </a:pPr>
            <a:r>
              <a:rPr lang="en-US" sz="1800" dirty="0" smtClean="0"/>
              <a:t>Home</a:t>
            </a:r>
          </a:p>
          <a:p>
            <a:pPr lvl="1">
              <a:spcBef>
                <a:spcPts val="0"/>
              </a:spcBef>
              <a:spcAft>
                <a:spcPts val="600"/>
              </a:spcAft>
            </a:pPr>
            <a:r>
              <a:rPr lang="en-US" sz="1800" dirty="0" smtClean="0"/>
              <a:t>Outdoor hotspots</a:t>
            </a:r>
            <a:endParaRPr lang="en-GB" sz="1800" dirty="0"/>
          </a:p>
          <a:p>
            <a:pPr>
              <a:spcBef>
                <a:spcPts val="1080"/>
              </a:spcBef>
              <a:spcAft>
                <a:spcPts val="600"/>
              </a:spcAft>
            </a:pPr>
            <a:endParaRPr lang="en-US" altLang="en-US" dirty="0" smtClean="0"/>
          </a:p>
          <a:p>
            <a:pPr>
              <a:spcBef>
                <a:spcPts val="1080"/>
              </a:spcBef>
              <a:spcAft>
                <a:spcPts val="600"/>
              </a:spcAft>
            </a:pPr>
            <a:endParaRPr lang="en-US" altLang="en-US" dirty="0" smtClean="0"/>
          </a:p>
          <a:p>
            <a:pPr>
              <a:spcBef>
                <a:spcPts val="1080"/>
              </a:spcBef>
              <a:spcAft>
                <a:spcPts val="600"/>
              </a:spcAft>
            </a:pPr>
            <a:endParaRPr lang="en-US" altLang="en-US" dirty="0"/>
          </a:p>
        </p:txBody>
      </p:sp>
      <p:sp>
        <p:nvSpPr>
          <p:cNvPr id="5"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7"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23283678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3A509E73-D90C-4E4E-895D-7E625529AE11}" type="slidenum">
              <a:rPr lang="en-US" altLang="en-US"/>
              <a:pPr/>
              <a:t>24</a:t>
            </a:fld>
            <a:endParaRPr lang="en-US" altLang="en-US"/>
          </a:p>
        </p:txBody>
      </p:sp>
      <p:sp>
        <p:nvSpPr>
          <p:cNvPr id="237570" name="Rectangle 2"/>
          <p:cNvSpPr>
            <a:spLocks noGrp="1" noChangeArrowheads="1"/>
          </p:cNvSpPr>
          <p:nvPr>
            <p:ph type="title"/>
          </p:nvPr>
        </p:nvSpPr>
        <p:spPr/>
        <p:txBody>
          <a:bodyPr/>
          <a:lstStyle/>
          <a:p>
            <a:r>
              <a:rPr lang="en-US" altLang="en-US" dirty="0" smtClean="0"/>
              <a:t>New and enhanced applications</a:t>
            </a:r>
            <a:endParaRPr lang="en-US" altLang="en-US" dirty="0"/>
          </a:p>
        </p:txBody>
      </p:sp>
      <p:sp>
        <p:nvSpPr>
          <p:cNvPr id="237571" name="Rectangle 3"/>
          <p:cNvSpPr>
            <a:spLocks noGrp="1" noChangeArrowheads="1"/>
          </p:cNvSpPr>
          <p:nvPr>
            <p:ph type="body" idx="1"/>
          </p:nvPr>
        </p:nvSpPr>
        <p:spPr>
          <a:xfrm>
            <a:off x="685800" y="1905000"/>
            <a:ext cx="7848600" cy="4114800"/>
          </a:xfrm>
        </p:spPr>
        <p:txBody>
          <a:bodyPr/>
          <a:lstStyle/>
          <a:p>
            <a:pPr>
              <a:spcBef>
                <a:spcPts val="0"/>
              </a:spcBef>
              <a:spcAft>
                <a:spcPts val="600"/>
              </a:spcAft>
            </a:pPr>
            <a:r>
              <a:rPr lang="en-US" altLang="en-US" sz="2200" dirty="0" smtClean="0"/>
              <a:t>Applications </a:t>
            </a:r>
            <a:r>
              <a:rPr lang="en-US" altLang="en-US" sz="2200" dirty="0"/>
              <a:t>discussed in the study group include:</a:t>
            </a:r>
          </a:p>
          <a:p>
            <a:pPr lvl="1"/>
            <a:r>
              <a:rPr lang="en-US" altLang="en-US" sz="1600" dirty="0" smtClean="0">
                <a:latin typeface="Times New Roman" pitchFamily="18" charset="0"/>
                <a:cs typeface="Times New Roman" pitchFamily="18" charset="0"/>
              </a:rPr>
              <a:t>Augmented reality and virtual reality</a:t>
            </a:r>
          </a:p>
          <a:p>
            <a:pPr lvl="1"/>
            <a:r>
              <a:rPr lang="en-US" altLang="en-US" sz="1600" dirty="0" smtClean="0">
                <a:latin typeface="Times New Roman" pitchFamily="18" charset="0"/>
                <a:cs typeface="Times New Roman" pitchFamily="18" charset="0"/>
              </a:rPr>
              <a:t>Close-reality and interactive gaming</a:t>
            </a:r>
          </a:p>
          <a:p>
            <a:pPr lvl="1"/>
            <a:r>
              <a:rPr lang="en-US" altLang="en-US" sz="1600" dirty="0" smtClean="0">
                <a:latin typeface="Times New Roman" pitchFamily="18" charset="0"/>
                <a:cs typeface="Times New Roman" pitchFamily="18" charset="0"/>
              </a:rPr>
              <a:t>Indoor backhaul with multi-hops (e.g., in data centers)</a:t>
            </a:r>
          </a:p>
          <a:p>
            <a:pPr lvl="1"/>
            <a:r>
              <a:rPr lang="en-US" altLang="en-US" sz="1600" dirty="0" smtClean="0">
                <a:latin typeface="Times New Roman" pitchFamily="18" charset="0"/>
                <a:cs typeface="Times New Roman" pitchFamily="18" charset="0"/>
              </a:rPr>
              <a:t>Mass data distribution/video on demand systems in public spaces</a:t>
            </a:r>
          </a:p>
          <a:p>
            <a:pPr lvl="1"/>
            <a:r>
              <a:rPr lang="en-US" altLang="en-US" sz="1600" dirty="0" smtClean="0">
                <a:latin typeface="Times New Roman" pitchFamily="18" charset="0"/>
                <a:cs typeface="Times New Roman" pitchFamily="18" charset="0"/>
              </a:rPr>
              <a:t>Mobile </a:t>
            </a:r>
            <a:r>
              <a:rPr lang="en-US" altLang="en-US" sz="1600" dirty="0" err="1" smtClean="0">
                <a:latin typeface="Times New Roman" pitchFamily="18" charset="0"/>
                <a:cs typeface="Times New Roman" pitchFamily="18" charset="0"/>
              </a:rPr>
              <a:t>fronthauling</a:t>
            </a:r>
            <a:endParaRPr lang="en-US" altLang="en-US" sz="1600" dirty="0" smtClean="0">
              <a:latin typeface="Times New Roman" pitchFamily="18" charset="0"/>
              <a:cs typeface="Times New Roman" pitchFamily="18" charset="0"/>
            </a:endParaRPr>
          </a:p>
          <a:p>
            <a:pPr lvl="1"/>
            <a:r>
              <a:rPr lang="en-US" altLang="en-US" sz="1600" dirty="0" smtClean="0">
                <a:latin typeface="Times New Roman" pitchFamily="18" charset="0"/>
                <a:cs typeface="Times New Roman" pitchFamily="18" charset="0"/>
              </a:rPr>
              <a:t>Mobile offloading </a:t>
            </a:r>
            <a:endParaRPr lang="en-US" sz="1600" dirty="0" smtClean="0"/>
          </a:p>
          <a:p>
            <a:pPr lvl="1"/>
            <a:r>
              <a:rPr lang="en-US" sz="1600" dirty="0" smtClean="0"/>
              <a:t>Video distribution and streaming at home (e.g., 3D UHD, 8K UHD)</a:t>
            </a:r>
          </a:p>
          <a:p>
            <a:pPr lvl="1"/>
            <a:r>
              <a:rPr lang="en-US" sz="1600" dirty="0" smtClean="0"/>
              <a:t>Wireless backhauling </a:t>
            </a:r>
            <a:endParaRPr lang="en-US" sz="1600" dirty="0"/>
          </a:p>
          <a:p>
            <a:pPr lvl="1"/>
            <a:endParaRPr lang="en-US" altLang="en-US" sz="1600" dirty="0"/>
          </a:p>
          <a:p>
            <a:pPr>
              <a:spcBef>
                <a:spcPts val="1080"/>
              </a:spcBef>
              <a:spcAft>
                <a:spcPts val="600"/>
              </a:spcAft>
            </a:pPr>
            <a:endParaRPr lang="en-US" altLang="en-US" dirty="0" smtClean="0"/>
          </a:p>
          <a:p>
            <a:pPr>
              <a:spcBef>
                <a:spcPts val="1080"/>
              </a:spcBef>
              <a:spcAft>
                <a:spcPts val="600"/>
              </a:spcAft>
            </a:pPr>
            <a:endParaRPr lang="en-US" altLang="en-US" dirty="0" smtClean="0"/>
          </a:p>
          <a:p>
            <a:pPr>
              <a:spcBef>
                <a:spcPts val="1080"/>
              </a:spcBef>
              <a:spcAft>
                <a:spcPts val="600"/>
              </a:spcAft>
            </a:pPr>
            <a:endParaRPr lang="en-US" altLang="en-US" dirty="0"/>
          </a:p>
        </p:txBody>
      </p:sp>
      <p:sp>
        <p:nvSpPr>
          <p:cNvPr id="5"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7"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4978020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Technical Feasibility</a:t>
            </a:r>
            <a:endParaRPr lang="fr-FR" dirty="0"/>
          </a:p>
        </p:txBody>
      </p:sp>
      <p:sp>
        <p:nvSpPr>
          <p:cNvPr id="3" name="Espace réservé du contenu 2"/>
          <p:cNvSpPr>
            <a:spLocks noGrp="1"/>
          </p:cNvSpPr>
          <p:nvPr>
            <p:ph idx="1"/>
          </p:nvPr>
        </p:nvSpPr>
        <p:spPr>
          <a:xfrm>
            <a:off x="685800" y="1676400"/>
            <a:ext cx="7772400" cy="4648200"/>
          </a:xfrm>
        </p:spPr>
        <p:txBody>
          <a:bodyPr/>
          <a:lstStyle/>
          <a:p>
            <a:pPr algn="just"/>
            <a:r>
              <a:rPr lang="en-US" sz="2000" dirty="0" smtClean="0"/>
              <a:t>The principle of scaling the IEEE 802.11 PHY and MACs to higher throughput is well established by previous amendments, such as IEEE 802.11ac-2014 and IEEE 802.11ad-2012</a:t>
            </a:r>
          </a:p>
          <a:p>
            <a:pPr algn="just"/>
            <a:endParaRPr lang="en-US" sz="2000" dirty="0" smtClean="0"/>
          </a:p>
          <a:p>
            <a:pPr algn="just"/>
            <a:r>
              <a:rPr lang="en-US" sz="2000" dirty="0" smtClean="0"/>
              <a:t>NG60 builds on the broad knowledge base and system design experience of IEEE 802.11ad devices. </a:t>
            </a:r>
          </a:p>
          <a:p>
            <a:pPr lvl="1" algn="just"/>
            <a:r>
              <a:rPr lang="en-US" sz="1600" dirty="0" smtClean="0"/>
              <a:t>For example, NG60 will consider MIMO and channel bonding that not only significantly improve throughput, but also allow reuse of technologies and testing being used in the previous amendments.</a:t>
            </a:r>
            <a:endParaRPr lang="fr-FR" dirty="0"/>
          </a:p>
          <a:p>
            <a:pPr lvl="1" algn="just"/>
            <a:endParaRPr lang="fr-FR" dirty="0"/>
          </a:p>
        </p:txBody>
      </p:sp>
      <p:sp>
        <p:nvSpPr>
          <p:cNvPr id="6" name="Espace réservé du numéro de diapositive 5"/>
          <p:cNvSpPr>
            <a:spLocks noGrp="1"/>
          </p:cNvSpPr>
          <p:nvPr>
            <p:ph type="sldNum" sz="quarter" idx="12"/>
          </p:nvPr>
        </p:nvSpPr>
        <p:spPr/>
        <p:txBody>
          <a:bodyPr/>
          <a:lstStyle/>
          <a:p>
            <a:r>
              <a:rPr lang="en-US" altLang="en-US" smtClean="0"/>
              <a:t>Slide </a:t>
            </a:r>
            <a:fld id="{5F1EF0B6-A9B1-4FA5-9DF1-44E4E79030A4}" type="slidenum">
              <a:rPr lang="en-US" altLang="en-US" smtClean="0"/>
              <a:pPr/>
              <a:t>25</a:t>
            </a:fld>
            <a:endParaRPr lang="en-US" altLang="en-US"/>
          </a:p>
        </p:txBody>
      </p:sp>
      <p:sp>
        <p:nvSpPr>
          <p:cNvPr id="9"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10"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35287697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Distinct Identify and Compatibility</a:t>
            </a:r>
            <a:endParaRPr lang="fr-FR" dirty="0"/>
          </a:p>
        </p:txBody>
      </p:sp>
      <p:sp>
        <p:nvSpPr>
          <p:cNvPr id="3" name="Espace réservé du contenu 2"/>
          <p:cNvSpPr>
            <a:spLocks noGrp="1"/>
          </p:cNvSpPr>
          <p:nvPr>
            <p:ph idx="1"/>
          </p:nvPr>
        </p:nvSpPr>
        <p:spPr>
          <a:xfrm>
            <a:off x="685800" y="1676400"/>
            <a:ext cx="7772400" cy="4648200"/>
          </a:xfrm>
        </p:spPr>
        <p:txBody>
          <a:bodyPr/>
          <a:lstStyle/>
          <a:p>
            <a:pPr algn="just"/>
            <a:r>
              <a:rPr lang="en-US" sz="2000" dirty="0" smtClean="0"/>
              <a:t>NG60 is </a:t>
            </a:r>
            <a:r>
              <a:rPr lang="en-US" sz="2000" dirty="0"/>
              <a:t>different from </a:t>
            </a:r>
            <a:r>
              <a:rPr lang="en-US" sz="2000" dirty="0" smtClean="0"/>
              <a:t>other IEEE </a:t>
            </a:r>
            <a:r>
              <a:rPr lang="en-US" sz="2000" dirty="0"/>
              <a:t>802 wireless standards/projects </a:t>
            </a:r>
            <a:r>
              <a:rPr lang="en-US" sz="2000" dirty="0" smtClean="0"/>
              <a:t>in </a:t>
            </a:r>
            <a:r>
              <a:rPr lang="en-US" sz="2000" dirty="0"/>
              <a:t>that it is specific for 802.11 WLANs and aims to provide data rates in excess of 20 gigabits per second for point-to-point and point-to-multipoint indoor and outdoor usages for license-exempt bands above 45 GHz</a:t>
            </a:r>
            <a:r>
              <a:rPr lang="en-US" sz="2000" dirty="0" smtClean="0"/>
              <a:t>.</a:t>
            </a:r>
          </a:p>
          <a:p>
            <a:pPr algn="just"/>
            <a:endParaRPr lang="en-US" sz="2000" dirty="0"/>
          </a:p>
          <a:p>
            <a:pPr algn="just"/>
            <a:r>
              <a:rPr lang="en-US" sz="2000" dirty="0" smtClean="0"/>
              <a:t>NG60 will ensure </a:t>
            </a:r>
            <a:r>
              <a:rPr lang="en-US" sz="2000" dirty="0"/>
              <a:t>coexistence and backwards compatibility with IEEE 802.11ad, thus creating a solution compatible with existing IEEE 802.11 deployments.</a:t>
            </a:r>
            <a:r>
              <a:rPr lang="en-HK" sz="2000" dirty="0"/>
              <a:t> </a:t>
            </a:r>
            <a:endParaRPr lang="en-HK" sz="2000" dirty="0" smtClean="0"/>
          </a:p>
          <a:p>
            <a:pPr algn="just"/>
            <a:endParaRPr lang="en-HK" sz="2000" dirty="0"/>
          </a:p>
          <a:p>
            <a:pPr algn="just"/>
            <a:r>
              <a:rPr lang="en-US" sz="2000" dirty="0" smtClean="0"/>
              <a:t>Coexistence </a:t>
            </a:r>
            <a:r>
              <a:rPr lang="en-US" sz="2000" dirty="0"/>
              <a:t>with other systems for license-exempt bands above 45 </a:t>
            </a:r>
            <a:r>
              <a:rPr lang="en-US" sz="2000" dirty="0" smtClean="0"/>
              <a:t>GHz</a:t>
            </a:r>
            <a:r>
              <a:rPr lang="en-US" sz="2000" dirty="0"/>
              <a:t> </a:t>
            </a:r>
            <a:r>
              <a:rPr lang="en-US" sz="2000" dirty="0" smtClean="0"/>
              <a:t>will </a:t>
            </a:r>
            <a:r>
              <a:rPr lang="en-US" sz="2000" dirty="0"/>
              <a:t>be evaluated and documented in Coexistence Assurance document. </a:t>
            </a:r>
          </a:p>
        </p:txBody>
      </p:sp>
      <p:sp>
        <p:nvSpPr>
          <p:cNvPr id="6" name="Espace réservé du numéro de diapositive 5"/>
          <p:cNvSpPr>
            <a:spLocks noGrp="1"/>
          </p:cNvSpPr>
          <p:nvPr>
            <p:ph type="sldNum" sz="quarter" idx="12"/>
          </p:nvPr>
        </p:nvSpPr>
        <p:spPr/>
        <p:txBody>
          <a:bodyPr/>
          <a:lstStyle/>
          <a:p>
            <a:r>
              <a:rPr lang="en-US" altLang="en-US" smtClean="0"/>
              <a:t>Slide </a:t>
            </a:r>
            <a:fld id="{5F1EF0B6-A9B1-4FA5-9DF1-44E4E79030A4}" type="slidenum">
              <a:rPr lang="en-US" altLang="en-US" smtClean="0"/>
              <a:pPr/>
              <a:t>26</a:t>
            </a:fld>
            <a:endParaRPr lang="en-US" altLang="en-US"/>
          </a:p>
        </p:txBody>
      </p:sp>
      <p:sp>
        <p:nvSpPr>
          <p:cNvPr id="9" name="Footer Placeholder 4"/>
          <p:cNvSpPr>
            <a:spLocks noGrp="1"/>
          </p:cNvSpPr>
          <p:nvPr>
            <p:ph type="ftr" sz="quarter" idx="11"/>
          </p:nvPr>
        </p:nvSpPr>
        <p:spPr>
          <a:xfrm>
            <a:off x="6249051" y="6475413"/>
            <a:ext cx="2294874" cy="184666"/>
          </a:xfrm>
        </p:spPr>
        <p:txBody>
          <a:bodyPr/>
          <a:lstStyle/>
          <a:p>
            <a:r>
              <a:rPr lang="en-US" altLang="en-US" smtClean="0"/>
              <a:t>Dorothy Stanley, Aruba Networks</a:t>
            </a:r>
            <a:endParaRPr lang="en-US" altLang="en-US" dirty="0"/>
          </a:p>
        </p:txBody>
      </p:sp>
      <p:sp>
        <p:nvSpPr>
          <p:cNvPr id="10" name="Date Placeholder 1"/>
          <p:cNvSpPr>
            <a:spLocks noGrp="1"/>
          </p:cNvSpPr>
          <p:nvPr>
            <p:ph type="dt" sz="half" idx="10"/>
          </p:nvPr>
        </p:nvSpPr>
        <p:spPr>
          <a:xfrm>
            <a:off x="696913" y="332601"/>
            <a:ext cx="1181776" cy="276999"/>
          </a:xfrm>
        </p:spPr>
        <p:txBody>
          <a:bodyPr/>
          <a:lstStyle/>
          <a:p>
            <a:r>
              <a:rPr lang="en-US" altLang="en-US" smtClean="0">
                <a:solidFill>
                  <a:srgbClr val="000000"/>
                </a:solidFill>
              </a:rPr>
              <a:t>March 2015</a:t>
            </a:r>
            <a:endParaRPr lang="en-US" altLang="en-US" dirty="0">
              <a:solidFill>
                <a:srgbClr val="000000"/>
              </a:solidFill>
            </a:endParaRPr>
          </a:p>
        </p:txBody>
      </p:sp>
    </p:spTree>
    <p:extLst>
      <p:ext uri="{BB962C8B-B14F-4D97-AF65-F5344CB8AC3E}">
        <p14:creationId xmlns:p14="http://schemas.microsoft.com/office/powerpoint/2010/main" val="13162445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REVmc</a:t>
            </a:r>
            <a:r>
              <a:rPr lang="en-GB" dirty="0" smtClean="0"/>
              <a:t> Conditional Approval</a:t>
            </a:r>
            <a:r>
              <a:rPr lang="en-GB" baseline="0" dirty="0" smtClean="0"/>
              <a:t> Motion</a:t>
            </a:r>
            <a:endParaRPr lang="en-GB" dirty="0"/>
          </a:p>
        </p:txBody>
      </p:sp>
      <p:sp>
        <p:nvSpPr>
          <p:cNvPr id="3" name="Content Placeholder 2"/>
          <p:cNvSpPr>
            <a:spLocks noGrp="1"/>
          </p:cNvSpPr>
          <p:nvPr>
            <p:ph idx="1"/>
          </p:nvPr>
        </p:nvSpPr>
        <p:spPr/>
        <p:txBody>
          <a:bodyPr/>
          <a:lstStyle/>
          <a:p>
            <a:r>
              <a:rPr lang="en-GB" dirty="0" smtClean="0"/>
              <a:t>As defined in </a:t>
            </a:r>
            <a:r>
              <a:rPr lang="en-GB" dirty="0"/>
              <a:t>IEEE LMSC Operations Manual (7 Nov 2014), clause </a:t>
            </a:r>
            <a:r>
              <a:rPr lang="en-GB" dirty="0" smtClean="0"/>
              <a:t>12,  conditionally approve sending IEEE P802.11 (</a:t>
            </a:r>
            <a:r>
              <a:rPr lang="en-GB" dirty="0" err="1" smtClean="0"/>
              <a:t>REVmc</a:t>
            </a:r>
            <a:r>
              <a:rPr lang="en-GB" dirty="0" smtClean="0"/>
              <a:t>) to IEEE-SA </a:t>
            </a:r>
            <a:r>
              <a:rPr lang="en-GB" dirty="0" err="1" smtClean="0"/>
              <a:t>NesCom</a:t>
            </a:r>
            <a:r>
              <a:rPr lang="en-GB" dirty="0" smtClean="0"/>
              <a:t>.</a:t>
            </a:r>
          </a:p>
          <a:p>
            <a:r>
              <a:rPr lang="en-GB" dirty="0" smtClean="0"/>
              <a:t>Moved:  Adrian Stephens</a:t>
            </a:r>
          </a:p>
          <a:p>
            <a:r>
              <a:rPr lang="en-GB" dirty="0" smtClean="0"/>
              <a:t>Seconded: Jon Rosdahl</a:t>
            </a:r>
          </a:p>
          <a:p>
            <a:endParaRPr lang="en-GB" dirty="0"/>
          </a:p>
          <a:p>
            <a:r>
              <a:rPr lang="en-GB" dirty="0" smtClean="0"/>
              <a:t>In the WG:</a:t>
            </a:r>
          </a:p>
          <a:p>
            <a:r>
              <a:rPr lang="en-GB" dirty="0"/>
              <a:t>See </a:t>
            </a:r>
            <a:r>
              <a:rPr lang="en-GB" dirty="0">
                <a:hlinkClick r:id="rId3"/>
              </a:rPr>
              <a:t>https://</a:t>
            </a:r>
            <a:r>
              <a:rPr lang="en-GB" dirty="0" smtClean="0">
                <a:hlinkClick r:id="rId3"/>
              </a:rPr>
              <a:t>mentor.ieee.org/802.11/dcn/15/11-15-0287-05-000m-p802-11revmc-report-to-ec-on-conditional-approval-to-go-to-sponsor-ballot.pptx</a:t>
            </a:r>
            <a:endParaRPr lang="en-GB" dirty="0" smtClean="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1410081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BRC Delegation Motion</a:t>
            </a:r>
            <a:endParaRPr lang="en-GB" dirty="0"/>
          </a:p>
        </p:txBody>
      </p:sp>
      <p:sp>
        <p:nvSpPr>
          <p:cNvPr id="3" name="Content Placeholder 2"/>
          <p:cNvSpPr>
            <a:spLocks noGrp="1"/>
          </p:cNvSpPr>
          <p:nvPr>
            <p:ph idx="1"/>
          </p:nvPr>
        </p:nvSpPr>
        <p:spPr/>
        <p:txBody>
          <a:bodyPr/>
          <a:lstStyle/>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GB" sz="2400" i="0" dirty="0" smtClean="0">
                <a:solidFill>
                  <a:schemeClr val="tx1"/>
                </a:solidFill>
                <a:effectLst/>
              </a:rPr>
              <a:t>Delegate resolution of the P802.11 (</a:t>
            </a:r>
            <a:r>
              <a:rPr lang="en-GB" sz="2400" i="0" dirty="0" err="1" smtClean="0">
                <a:solidFill>
                  <a:schemeClr val="tx1"/>
                </a:solidFill>
                <a:effectLst/>
              </a:rPr>
              <a:t>REVmc</a:t>
            </a:r>
            <a:r>
              <a:rPr lang="en-GB" sz="2400" i="0" dirty="0" smtClean="0">
                <a:solidFill>
                  <a:schemeClr val="tx1"/>
                </a:solidFill>
                <a:effectLst/>
              </a:rPr>
              <a:t>) sponsor ballot comments to the 802.11 WG chair.</a:t>
            </a:r>
          </a:p>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GB" dirty="0" smtClean="0"/>
              <a:t>Moved:  Adrian Stephens</a:t>
            </a:r>
          </a:p>
          <a:p>
            <a:pPr marL="342900" marR="0" indent="-342900" algn="l" defTabSz="914400" rtl="0" eaLnBrk="0" fontAlgn="base" latinLnBrk="0" hangingPunct="0">
              <a:lnSpc>
                <a:spcPct val="100000"/>
              </a:lnSpc>
              <a:spcBef>
                <a:spcPct val="20000"/>
              </a:spcBef>
              <a:spcAft>
                <a:spcPct val="0"/>
              </a:spcAft>
              <a:buClrTx/>
              <a:buSzTx/>
              <a:buFontTx/>
              <a:buChar char="•"/>
              <a:tabLst/>
              <a:defRPr/>
            </a:pPr>
            <a:r>
              <a:rPr lang="en-GB" dirty="0" smtClean="0">
                <a:effectLst/>
              </a:rPr>
              <a:t>Seconded: Jon Rosdahl</a:t>
            </a:r>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42078309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NGP Extension (consent agenda)</a:t>
            </a:r>
            <a:endParaRPr lang="en-GB" dirty="0"/>
          </a:p>
        </p:txBody>
      </p:sp>
      <p:sp>
        <p:nvSpPr>
          <p:cNvPr id="3" name="Content Placeholder 2"/>
          <p:cNvSpPr>
            <a:spLocks noGrp="1"/>
          </p:cNvSpPr>
          <p:nvPr>
            <p:ph idx="1"/>
          </p:nvPr>
        </p:nvSpPr>
        <p:spPr/>
        <p:txBody>
          <a:bodyPr/>
          <a:lstStyle/>
          <a:p>
            <a:r>
              <a:rPr lang="en-GB" dirty="0" smtClean="0"/>
              <a:t>Extend the 802.11 Next Generation Positioning (NGP) study </a:t>
            </a:r>
            <a:r>
              <a:rPr lang="en-GB" dirty="0" smtClean="0"/>
              <a:t>group</a:t>
            </a:r>
          </a:p>
          <a:p>
            <a:endParaRPr lang="en-GB" dirty="0" smtClean="0"/>
          </a:p>
          <a:p>
            <a:endParaRPr lang="en-GB" dirty="0"/>
          </a:p>
          <a:p>
            <a:r>
              <a:rPr lang="en-GB" dirty="0" smtClean="0"/>
              <a:t>Moved:  Adrian Stephens</a:t>
            </a:r>
          </a:p>
          <a:p>
            <a:r>
              <a:rPr lang="en-GB" dirty="0" smtClean="0"/>
              <a:t>Seconded</a:t>
            </a:r>
            <a:r>
              <a:rPr lang="en-GB" dirty="0" smtClean="0"/>
              <a:t>:  Jon </a:t>
            </a:r>
            <a:r>
              <a:rPr lang="en-GB" dirty="0" smtClean="0"/>
              <a:t>Rosdahl</a:t>
            </a:r>
          </a:p>
          <a:p>
            <a:endParaRPr lang="en-GB" dirty="0" smtClean="0"/>
          </a:p>
          <a:p>
            <a:r>
              <a:rPr lang="en-GB" sz="2000" dirty="0" smtClean="0"/>
              <a:t>In the WG: Moved: Jonathan Segev, Seconded: Edward Au, Result:</a:t>
            </a:r>
            <a:endParaRPr lang="en-GB" sz="2000" dirty="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29</a:t>
            </a:fld>
            <a:endParaRPr lang="en-US"/>
          </a:p>
        </p:txBody>
      </p:sp>
    </p:spTree>
    <p:extLst>
      <p:ext uri="{BB962C8B-B14F-4D97-AF65-F5344CB8AC3E}">
        <p14:creationId xmlns:p14="http://schemas.microsoft.com/office/powerpoint/2010/main" val="199006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3" name="Footer Placeholder 2"/>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3</a:t>
            </a:fld>
            <a:endParaRPr lang="en-US"/>
          </a:p>
        </p:txBody>
      </p:sp>
    </p:spTree>
    <p:extLst>
      <p:ext uri="{BB962C8B-B14F-4D97-AF65-F5344CB8AC3E}">
        <p14:creationId xmlns:p14="http://schemas.microsoft.com/office/powerpoint/2010/main" val="19703911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NGP SG – March 2015</a:t>
            </a:r>
            <a:br>
              <a:rPr lang="en-US" dirty="0" smtClean="0"/>
            </a:br>
            <a:r>
              <a:rPr lang="en-GB" sz="2000" dirty="0" smtClean="0"/>
              <a:t>Next Generation Positioning Study Group</a:t>
            </a:r>
            <a:endParaRPr lang="en-US" sz="2000" dirty="0"/>
          </a:p>
        </p:txBody>
      </p:sp>
      <p:sp>
        <p:nvSpPr>
          <p:cNvPr id="15363" name="Content Placeholder 2"/>
          <p:cNvSpPr>
            <a:spLocks noGrp="1"/>
          </p:cNvSpPr>
          <p:nvPr>
            <p:ph idx="1"/>
          </p:nvPr>
        </p:nvSpPr>
        <p:spPr>
          <a:xfrm>
            <a:off x="685800" y="1676400"/>
            <a:ext cx="7772400" cy="4114800"/>
          </a:xfrm>
        </p:spPr>
        <p:txBody>
          <a:bodyPr/>
          <a:lstStyle/>
          <a:p>
            <a:pPr marL="609600" indent="-609600"/>
            <a:endParaRPr lang="en-US" dirty="0" smtClean="0"/>
          </a:p>
          <a:p>
            <a:pPr marL="609600" indent="-609600"/>
            <a:r>
              <a:rPr lang="en-US" dirty="0" smtClean="0"/>
              <a:t>Group met for the 2</a:t>
            </a:r>
            <a:r>
              <a:rPr lang="en-US" baseline="30000" dirty="0" smtClean="0"/>
              <a:t>nd</a:t>
            </a:r>
            <a:r>
              <a:rPr lang="en-US" dirty="0" smtClean="0"/>
              <a:t> time.</a:t>
            </a:r>
          </a:p>
          <a:p>
            <a:pPr marL="609600" indent="-609600"/>
            <a:r>
              <a:rPr lang="en-US" dirty="0" smtClean="0"/>
              <a:t>Main goals met this meeting:</a:t>
            </a:r>
          </a:p>
          <a:p>
            <a:pPr marL="1009650" lvl="1" indent="-609600"/>
            <a:r>
              <a:rPr lang="en-US" dirty="0" smtClean="0"/>
              <a:t>Approved working drafts for PAR and CSD.</a:t>
            </a:r>
          </a:p>
          <a:p>
            <a:pPr marL="1009650" lvl="1" indent="-609600"/>
            <a:r>
              <a:rPr lang="en-US" dirty="0" smtClean="0"/>
              <a:t>Approved working draft for use case document.</a:t>
            </a:r>
          </a:p>
          <a:p>
            <a:pPr marL="1009650" lvl="1" indent="-609600"/>
            <a:r>
              <a:rPr lang="en-US" dirty="0" smtClean="0"/>
              <a:t>Approved </a:t>
            </a:r>
            <a:r>
              <a:rPr lang="en-US" smtClean="0"/>
              <a:t>SG timelines</a:t>
            </a:r>
            <a:endParaRPr lang="en-US" dirty="0" smtClean="0"/>
          </a:p>
          <a:p>
            <a:pPr marL="609600" indent="-609600"/>
            <a:r>
              <a:rPr lang="en-US" dirty="0" smtClean="0"/>
              <a:t>Supporting material:</a:t>
            </a:r>
            <a:endParaRPr lang="en-US" dirty="0"/>
          </a:p>
          <a:p>
            <a:pPr lvl="1">
              <a:buFont typeface="Times New Roman" pitchFamily="16" charset="0"/>
              <a:buChar char="•"/>
            </a:pPr>
            <a:r>
              <a:rPr lang="en-US" dirty="0" smtClean="0">
                <a:hlinkClick r:id="rId3"/>
              </a:rPr>
              <a:t>11-14-1464 NG Positioning Overview and Challenges</a:t>
            </a:r>
            <a:r>
              <a:rPr lang="en-US" dirty="0" smtClean="0"/>
              <a:t> </a:t>
            </a:r>
          </a:p>
          <a:p>
            <a:pPr lvl="1">
              <a:buFont typeface="Times New Roman" pitchFamily="16" charset="0"/>
              <a:buChar char="•"/>
            </a:pPr>
            <a:r>
              <a:rPr lang="en-US" dirty="0" smtClean="0">
                <a:hlinkClick r:id="rId4"/>
              </a:rPr>
              <a:t>11-14-1193 Beyond Indoor Navigation</a:t>
            </a:r>
            <a:endParaRPr lang="en-US" dirty="0" smtClean="0"/>
          </a:p>
          <a:p>
            <a:pPr lvl="1">
              <a:buFont typeface="Times New Roman" pitchFamily="16" charset="0"/>
              <a:buChar char="•"/>
            </a:pPr>
            <a:r>
              <a:rPr lang="en-US" dirty="0" smtClean="0">
                <a:hlinkClick r:id="rId5"/>
              </a:rPr>
              <a:t>11-14-1235 Scalable location</a:t>
            </a:r>
            <a:endParaRPr lang="en-US" dirty="0" smtClean="0"/>
          </a:p>
          <a:p>
            <a:pPr marL="0" indent="0">
              <a:buNone/>
            </a:pPr>
            <a:endParaRPr lang="en-US" dirty="0" smtClean="0"/>
          </a:p>
          <a:p>
            <a:pPr marL="1009650" lvl="1" indent="-609600"/>
            <a:endParaRPr lang="en-US" dirty="0" smtClean="0"/>
          </a:p>
        </p:txBody>
      </p:sp>
      <p:sp>
        <p:nvSpPr>
          <p:cNvPr id="15364" name="Date Placeholder 3"/>
          <p:cNvSpPr>
            <a:spLocks noGrp="1"/>
          </p:cNvSpPr>
          <p:nvPr>
            <p:ph type="dt" sz="quarter" idx="10"/>
          </p:nvPr>
        </p:nvSpPr>
        <p:spPr>
          <a:xfrm>
            <a:off x="696913" y="332601"/>
            <a:ext cx="1182055" cy="276999"/>
          </a:xfrm>
          <a:noFill/>
        </p:spPr>
        <p:txBody>
          <a:bodyPr/>
          <a:lstStyle/>
          <a:p>
            <a:r>
              <a:rPr lang="en-US" smtClean="0"/>
              <a:t>March 2015</a:t>
            </a:r>
            <a:endParaRPr lang="en-US" dirty="0" smtClean="0"/>
          </a:p>
        </p:txBody>
      </p:sp>
      <p:sp>
        <p:nvSpPr>
          <p:cNvPr id="15365" name="Footer Placeholder 4"/>
          <p:cNvSpPr>
            <a:spLocks noGrp="1"/>
          </p:cNvSpPr>
          <p:nvPr>
            <p:ph type="ftr" sz="quarter" idx="11"/>
          </p:nvPr>
        </p:nvSpPr>
        <p:spPr>
          <a:xfrm>
            <a:off x="6445978" y="6475413"/>
            <a:ext cx="2097947" cy="184666"/>
          </a:xfrm>
          <a:noFill/>
        </p:spPr>
        <p:txBody>
          <a:bodyPr/>
          <a:lstStyle/>
          <a:p>
            <a:r>
              <a:rPr lang="en-US" smtClean="0"/>
              <a:t>Dorothy Stanley, Aruba Networks</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30</a:t>
            </a:fld>
            <a:endParaRPr lang="en-US" smtClean="0"/>
          </a:p>
        </p:txBody>
      </p:sp>
    </p:spTree>
    <p:extLst>
      <p:ext uri="{BB962C8B-B14F-4D97-AF65-F5344CB8AC3E}">
        <p14:creationId xmlns:p14="http://schemas.microsoft.com/office/powerpoint/2010/main" val="22669977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NG60 Study Group Extension </a:t>
            </a:r>
            <a:br>
              <a:rPr lang="en-GB" dirty="0" smtClean="0"/>
            </a:br>
            <a:r>
              <a:rPr lang="en-GB" dirty="0" smtClean="0"/>
              <a:t>(2</a:t>
            </a:r>
            <a:r>
              <a:rPr lang="en-GB" baseline="30000" dirty="0" smtClean="0"/>
              <a:t>nd</a:t>
            </a:r>
            <a:r>
              <a:rPr lang="en-GB" dirty="0" smtClean="0"/>
              <a:t> extension)</a:t>
            </a:r>
            <a:endParaRPr lang="en-GB" dirty="0"/>
          </a:p>
        </p:txBody>
      </p:sp>
      <p:sp>
        <p:nvSpPr>
          <p:cNvPr id="3" name="Content Placeholder 2"/>
          <p:cNvSpPr>
            <a:spLocks noGrp="1"/>
          </p:cNvSpPr>
          <p:nvPr>
            <p:ph idx="1"/>
          </p:nvPr>
        </p:nvSpPr>
        <p:spPr/>
        <p:txBody>
          <a:bodyPr/>
          <a:lstStyle/>
          <a:p>
            <a:r>
              <a:rPr lang="en-GB" dirty="0"/>
              <a:t>Extend the 802.11 Next Generation </a:t>
            </a:r>
            <a:r>
              <a:rPr lang="en-GB" dirty="0" smtClean="0"/>
              <a:t>60 GHz </a:t>
            </a:r>
            <a:r>
              <a:rPr lang="en-GB" dirty="0"/>
              <a:t>(</a:t>
            </a:r>
            <a:r>
              <a:rPr lang="en-GB" dirty="0" smtClean="0"/>
              <a:t>NG60) </a:t>
            </a:r>
            <a:r>
              <a:rPr lang="en-GB" dirty="0"/>
              <a:t>study group</a:t>
            </a:r>
          </a:p>
          <a:p>
            <a:endParaRPr lang="en-GB" dirty="0"/>
          </a:p>
          <a:p>
            <a:r>
              <a:rPr lang="en-GB" dirty="0"/>
              <a:t>Moved:  Adrian Stephens</a:t>
            </a:r>
          </a:p>
          <a:p>
            <a:r>
              <a:rPr lang="en-GB" dirty="0"/>
              <a:t>Seconded:  Jon Rosdahl</a:t>
            </a:r>
          </a:p>
          <a:p>
            <a:endParaRPr lang="en-GB" dirty="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31</a:t>
            </a:fld>
            <a:endParaRPr lang="en-US"/>
          </a:p>
        </p:txBody>
      </p:sp>
    </p:spTree>
    <p:extLst>
      <p:ext uri="{BB962C8B-B14F-4D97-AF65-F5344CB8AC3E}">
        <p14:creationId xmlns:p14="http://schemas.microsoft.com/office/powerpoint/2010/main" val="2091691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96913" y="304800"/>
            <a:ext cx="11817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800" smtClean="0"/>
              <a:t>March 2015</a:t>
            </a:r>
            <a:endParaRPr lang="en-US" sz="1800" dirty="0"/>
          </a:p>
        </p:txBody>
      </p:sp>
      <p:sp>
        <p:nvSpPr>
          <p:cNvPr id="30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1200"/>
              <a:t>Slide </a:t>
            </a:r>
            <a:fld id="{443A8B49-7FA6-4F77-A3E4-39007C44719C}" type="slidenum">
              <a:rPr lang="en-US" sz="1200"/>
              <a:pPr/>
              <a:t>32</a:t>
            </a:fld>
            <a:endParaRPr lang="en-US" sz="1200"/>
          </a:p>
        </p:txBody>
      </p:sp>
      <p:sp>
        <p:nvSpPr>
          <p:cNvPr id="3077" name="Title 1"/>
          <p:cNvSpPr>
            <a:spLocks noGrp="1"/>
          </p:cNvSpPr>
          <p:nvPr>
            <p:ph type="title" idx="4294967295"/>
          </p:nvPr>
        </p:nvSpPr>
        <p:spPr>
          <a:xfrm>
            <a:off x="685800" y="685800"/>
            <a:ext cx="7772400" cy="914400"/>
          </a:xfrm>
        </p:spPr>
        <p:txBody>
          <a:bodyPr lIns="91440" tIns="45720" rIns="91440" bIns="45720"/>
          <a:lstStyle/>
          <a:p>
            <a:r>
              <a:rPr lang="en-US" dirty="0" smtClean="0"/>
              <a:t>NG60 SG Progress Summary</a:t>
            </a:r>
          </a:p>
        </p:txBody>
      </p:sp>
      <p:sp>
        <p:nvSpPr>
          <p:cNvPr id="3078" name="Content Placeholder 2"/>
          <p:cNvSpPr>
            <a:spLocks noGrp="1"/>
          </p:cNvSpPr>
          <p:nvPr>
            <p:ph idx="4294967295"/>
          </p:nvPr>
        </p:nvSpPr>
        <p:spPr>
          <a:xfrm>
            <a:off x="685800" y="1676400"/>
            <a:ext cx="7772400" cy="4114800"/>
          </a:xfrm>
        </p:spPr>
        <p:txBody>
          <a:bodyPr lIns="91440" tIns="45720" rIns="91440" bIns="45720"/>
          <a:lstStyle/>
          <a:p>
            <a:r>
              <a:rPr lang="en-US" sz="2000" dirty="0"/>
              <a:t>Interest continues to be high in the </a:t>
            </a:r>
            <a:r>
              <a:rPr lang="en-US" sz="2000" dirty="0" smtClean="0"/>
              <a:t>Study Group</a:t>
            </a:r>
            <a:endParaRPr lang="en-US" sz="2000" dirty="0"/>
          </a:p>
          <a:p>
            <a:pPr lvl="1"/>
            <a:r>
              <a:rPr lang="en-US" sz="1600" dirty="0"/>
              <a:t>An average of </a:t>
            </a:r>
            <a:r>
              <a:rPr lang="en-US" sz="1600" dirty="0" smtClean="0"/>
              <a:t>3 </a:t>
            </a:r>
            <a:r>
              <a:rPr lang="en-US" sz="1600" dirty="0"/>
              <a:t>meeting slots assigned every F2F meeting</a:t>
            </a:r>
          </a:p>
          <a:p>
            <a:pPr lvl="1"/>
            <a:r>
              <a:rPr lang="en-US" sz="1600" dirty="0"/>
              <a:t>Average attendance per time slot is in the neighborhood of </a:t>
            </a:r>
            <a:r>
              <a:rPr lang="en-US" sz="1600" dirty="0" smtClean="0"/>
              <a:t>70</a:t>
            </a:r>
            <a:endParaRPr lang="en-US" sz="1600" dirty="0"/>
          </a:p>
          <a:p>
            <a:r>
              <a:rPr lang="en-US" sz="2000" dirty="0" smtClean="0"/>
              <a:t>Completed</a:t>
            </a:r>
          </a:p>
          <a:p>
            <a:pPr lvl="1"/>
            <a:r>
              <a:rPr lang="en-US" sz="1600" dirty="0" smtClean="0"/>
              <a:t>PAR and CSD approved by the </a:t>
            </a:r>
            <a:r>
              <a:rPr lang="en-US" sz="1600" smtClean="0"/>
              <a:t>Working Group </a:t>
            </a:r>
            <a:r>
              <a:rPr lang="en-US" sz="1600" dirty="0" smtClean="0"/>
              <a:t>in January 2015</a:t>
            </a:r>
          </a:p>
          <a:p>
            <a:pPr lvl="1"/>
            <a:r>
              <a:rPr lang="en-US" sz="1600" dirty="0" smtClean="0"/>
              <a:t>The documents are now under review by 802 EC and </a:t>
            </a:r>
            <a:r>
              <a:rPr lang="en-US" sz="1600" dirty="0" err="1" smtClean="0"/>
              <a:t>NesCom</a:t>
            </a:r>
            <a:endParaRPr lang="en-US" sz="1600" dirty="0" smtClean="0"/>
          </a:p>
          <a:p>
            <a:r>
              <a:rPr lang="en-US" sz="2000" dirty="0" smtClean="0"/>
              <a:t>In Progress</a:t>
            </a:r>
          </a:p>
          <a:p>
            <a:pPr lvl="1"/>
            <a:r>
              <a:rPr lang="en-US" sz="1600" dirty="0" smtClean="0"/>
              <a:t>Discussions </a:t>
            </a:r>
            <a:r>
              <a:rPr lang="en-US" sz="1600" dirty="0"/>
              <a:t>related to </a:t>
            </a:r>
            <a:r>
              <a:rPr lang="en-US" sz="1600" dirty="0" smtClean="0"/>
              <a:t>usage scenarios and channel modeling</a:t>
            </a:r>
          </a:p>
          <a:p>
            <a:pPr lvl="1"/>
            <a:r>
              <a:rPr lang="en-US" sz="1600" dirty="0" smtClean="0"/>
              <a:t>Several </a:t>
            </a:r>
            <a:r>
              <a:rPr lang="en-US" sz="1600" dirty="0"/>
              <a:t>submissions addressed specific </a:t>
            </a:r>
            <a:r>
              <a:rPr lang="en-US" sz="1600" dirty="0" smtClean="0"/>
              <a:t>technologies </a:t>
            </a:r>
            <a:r>
              <a:rPr lang="en-US" sz="1600" dirty="0"/>
              <a:t>to enhance performance relative to previous </a:t>
            </a:r>
            <a:r>
              <a:rPr lang="en-US" sz="1600" dirty="0" smtClean="0"/>
              <a:t>IEEE 802.11ad-2012 amendment</a:t>
            </a:r>
          </a:p>
          <a:p>
            <a:r>
              <a:rPr lang="en-US" sz="2000" dirty="0" smtClean="0"/>
              <a:t>Justification for SG Extension</a:t>
            </a:r>
            <a:endParaRPr lang="en-US" sz="2000" dirty="0"/>
          </a:p>
          <a:p>
            <a:pPr lvl="1"/>
            <a:r>
              <a:rPr lang="en-US" sz="1600" dirty="0" smtClean="0"/>
              <a:t>In case extra time is necessary to respond to comments from 802 EC and </a:t>
            </a:r>
            <a:r>
              <a:rPr lang="en-US" sz="1600" dirty="0" err="1" smtClean="0"/>
              <a:t>NesCom</a:t>
            </a:r>
            <a:endParaRPr lang="en-US" sz="1600" dirty="0"/>
          </a:p>
          <a:p>
            <a:endParaRPr lang="en-US" dirty="0"/>
          </a:p>
        </p:txBody>
      </p:sp>
      <p:sp>
        <p:nvSpPr>
          <p:cNvPr id="2" name="Footer Placeholder 1"/>
          <p:cNvSpPr>
            <a:spLocks noGrp="1"/>
          </p:cNvSpPr>
          <p:nvPr>
            <p:ph type="ftr" sz="quarter" idx="11"/>
          </p:nvPr>
        </p:nvSpPr>
        <p:spPr/>
        <p:txBody>
          <a:bodyPr/>
          <a:lstStyle/>
          <a:p>
            <a:pPr>
              <a:defRPr/>
            </a:pPr>
            <a:r>
              <a:rPr lang="en-US" smtClean="0"/>
              <a:t>Dorothy Stanley, Aruba Networks</a:t>
            </a:r>
            <a:endParaRPr lang="en-US"/>
          </a:p>
        </p:txBody>
      </p:sp>
    </p:spTree>
    <p:extLst>
      <p:ext uri="{BB962C8B-B14F-4D97-AF65-F5344CB8AC3E}">
        <p14:creationId xmlns:p14="http://schemas.microsoft.com/office/powerpoint/2010/main" val="8575670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A664691-56C7-4D38-BFF3-A32E09E0A67B}" type="slidenum">
              <a:rPr lang="en-US" smtClean="0"/>
              <a:pPr>
                <a:defRPr/>
              </a:pPr>
              <a:t>33</a:t>
            </a:fld>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b="1" dirty="0" smtClean="0">
                <a:solidFill>
                  <a:schemeClr val="tx2"/>
                </a:solidFill>
              </a:rPr>
              <a:t>Motion – NG60 PAR</a:t>
            </a:r>
            <a:endParaRPr lang="en-US" altLang="en-US" sz="3200" b="1" dirty="0">
              <a:solidFill>
                <a:schemeClr val="tx2"/>
              </a:solidFill>
            </a:endParaRPr>
          </a:p>
        </p:txBody>
      </p:sp>
      <p:sp>
        <p:nvSpPr>
          <p:cNvPr id="13316"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endParaRPr lang="en-US" altLang="en-US" smtClean="0"/>
          </a:p>
        </p:txBody>
      </p:sp>
      <p:sp>
        <p:nvSpPr>
          <p:cNvPr id="13317" name="Content Placeholder 2"/>
          <p:cNvSpPr>
            <a:spLocks noGrp="1"/>
          </p:cNvSpPr>
          <p:nvPr>
            <p:ph idx="1"/>
          </p:nvPr>
        </p:nvSpPr>
        <p:spPr>
          <a:xfrm>
            <a:off x="685800" y="1600200"/>
            <a:ext cx="7848600" cy="4953000"/>
          </a:xfrm>
        </p:spPr>
        <p:txBody>
          <a:bodyPr/>
          <a:lstStyle/>
          <a:p>
            <a:pPr algn="just"/>
            <a:r>
              <a:rPr lang="en-GB" altLang="en-US" dirty="0" smtClean="0"/>
              <a:t>Believing that the PAR contained in the document referenced below meets IEEE-SA guidelines,</a:t>
            </a:r>
            <a:endParaRPr lang="en-CA" altLang="en-US" dirty="0" smtClean="0"/>
          </a:p>
          <a:p>
            <a:pPr algn="just">
              <a:spcBef>
                <a:spcPts val="1225"/>
              </a:spcBef>
            </a:pPr>
            <a:r>
              <a:rPr lang="en-GB" altLang="en-US" dirty="0" smtClean="0"/>
              <a:t>Request that the PAR contained in 11-14/1151r8 be posted to the IEEE 802 Executive Committee (EC) agenda for EC approval to submit to </a:t>
            </a:r>
            <a:r>
              <a:rPr lang="en-GB" altLang="en-US" dirty="0" err="1" smtClean="0"/>
              <a:t>NesCom</a:t>
            </a:r>
            <a:r>
              <a:rPr lang="en-GB" altLang="en-US" dirty="0" smtClean="0"/>
              <a:t>.</a:t>
            </a:r>
            <a:endParaRPr lang="en-CA" altLang="en-US" dirty="0" smtClean="0"/>
          </a:p>
          <a:p>
            <a:pPr>
              <a:spcBef>
                <a:spcPts val="1225"/>
              </a:spcBef>
            </a:pPr>
            <a:r>
              <a:rPr lang="en-GB" altLang="en-US" dirty="0" smtClean="0"/>
              <a:t>Moved by: Edward Au</a:t>
            </a:r>
          </a:p>
          <a:p>
            <a:pPr>
              <a:spcBef>
                <a:spcPts val="1225"/>
              </a:spcBef>
            </a:pPr>
            <a:r>
              <a:rPr lang="en-GB" altLang="en-US" dirty="0" smtClean="0"/>
              <a:t>Seconded: Rakesh </a:t>
            </a:r>
            <a:r>
              <a:rPr lang="en-GB" altLang="en-US" dirty="0" err="1" smtClean="0"/>
              <a:t>Taori</a:t>
            </a:r>
            <a:endParaRPr lang="en-GB" altLang="en-US" dirty="0" smtClean="0"/>
          </a:p>
          <a:p>
            <a:pPr>
              <a:spcBef>
                <a:spcPts val="1225"/>
              </a:spcBef>
            </a:pPr>
            <a:r>
              <a:rPr lang="en-GB" altLang="en-US" dirty="0" smtClean="0"/>
              <a:t>Result: 119-0-6 Passes</a:t>
            </a:r>
          </a:p>
          <a:p>
            <a:pPr>
              <a:spcBef>
                <a:spcPts val="1225"/>
              </a:spcBef>
            </a:pPr>
            <a:endParaRPr lang="en-GB" altLang="en-US" dirty="0"/>
          </a:p>
          <a:p>
            <a:pPr>
              <a:spcBef>
                <a:spcPts val="1225"/>
              </a:spcBef>
            </a:pPr>
            <a:r>
              <a:rPr lang="en-GB" altLang="en-US" sz="2000" dirty="0" smtClean="0"/>
              <a:t>NG60 SG vote: Moved:   Carlos Cordeiro (Intel), Second:   Yan Xin (Huawei), Results:  37/0/0</a:t>
            </a:r>
            <a:endParaRPr lang="en-CA" altLang="en-US" sz="2000" dirty="0" smtClean="0"/>
          </a:p>
        </p:txBody>
      </p:sp>
      <p:sp>
        <p:nvSpPr>
          <p:cNvPr id="13318"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endParaRPr lang="en-US" altLang="en-US" sz="1800" smtClean="0"/>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4</a:t>
            </a:fld>
            <a:endParaRPr lang="en-US"/>
          </a:p>
        </p:txBody>
      </p:sp>
    </p:spTree>
    <p:extLst>
      <p:ext uri="{BB962C8B-B14F-4D97-AF65-F5344CB8AC3E}">
        <p14:creationId xmlns:p14="http://schemas.microsoft.com/office/powerpoint/2010/main" val="4255107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b="1" dirty="0">
                <a:solidFill>
                  <a:schemeClr val="tx2"/>
                </a:solidFill>
              </a:rPr>
              <a:t>Motion </a:t>
            </a:r>
            <a:r>
              <a:rPr lang="en-US" altLang="en-US" sz="3200" dirty="0" smtClean="0">
                <a:solidFill>
                  <a:schemeClr val="tx2"/>
                </a:solidFill>
              </a:rPr>
              <a:t>– NG60 </a:t>
            </a:r>
            <a:r>
              <a:rPr lang="en-US" altLang="en-US" sz="3200" b="1" dirty="0" smtClean="0">
                <a:solidFill>
                  <a:schemeClr val="tx2"/>
                </a:solidFill>
              </a:rPr>
              <a:t>CSD</a:t>
            </a:r>
            <a:endParaRPr lang="en-US" altLang="en-US" sz="3200" b="1" dirty="0">
              <a:solidFill>
                <a:schemeClr val="tx2"/>
              </a:solidFill>
            </a:endParaRPr>
          </a:p>
        </p:txBody>
      </p:sp>
      <p:sp>
        <p:nvSpPr>
          <p:cNvPr id="14340"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endParaRPr lang="en-US" altLang="en-US" smtClean="0"/>
          </a:p>
        </p:txBody>
      </p:sp>
      <p:sp>
        <p:nvSpPr>
          <p:cNvPr id="14341" name="Content Placeholder 2"/>
          <p:cNvSpPr>
            <a:spLocks noGrp="1"/>
          </p:cNvSpPr>
          <p:nvPr>
            <p:ph idx="1"/>
          </p:nvPr>
        </p:nvSpPr>
        <p:spPr>
          <a:xfrm>
            <a:off x="685800" y="1600200"/>
            <a:ext cx="7848600" cy="4953000"/>
          </a:xfrm>
        </p:spPr>
        <p:txBody>
          <a:bodyPr/>
          <a:lstStyle/>
          <a:p>
            <a:pPr algn="just"/>
            <a:r>
              <a:rPr lang="en-GB" altLang="en-US" dirty="0" smtClean="0"/>
              <a:t>Believing that the CSD contained in the document referenced below meets IEEE-SA guidelines,</a:t>
            </a:r>
            <a:endParaRPr lang="en-CA" altLang="en-US" dirty="0" smtClean="0"/>
          </a:p>
          <a:p>
            <a:pPr algn="just">
              <a:spcBef>
                <a:spcPts val="1225"/>
              </a:spcBef>
            </a:pPr>
            <a:r>
              <a:rPr lang="en-GB" altLang="en-US" dirty="0" smtClean="0"/>
              <a:t>Request that the CSD contained in 11-14/1152r8 be posted to the IEEE 802 Executive Committee (EC) agenda for EC approval to submit to </a:t>
            </a:r>
            <a:r>
              <a:rPr lang="en-GB" altLang="en-US" dirty="0" err="1" smtClean="0"/>
              <a:t>NesCom</a:t>
            </a:r>
            <a:r>
              <a:rPr lang="en-GB" altLang="en-US" dirty="0" smtClean="0"/>
              <a:t>.</a:t>
            </a:r>
            <a:endParaRPr lang="en-CA" altLang="en-US" dirty="0" smtClean="0"/>
          </a:p>
          <a:p>
            <a:pPr>
              <a:spcBef>
                <a:spcPts val="1225"/>
              </a:spcBef>
            </a:pPr>
            <a:r>
              <a:rPr lang="en-GB" altLang="en-US" dirty="0"/>
              <a:t>Moved by: Edward Au</a:t>
            </a:r>
          </a:p>
          <a:p>
            <a:pPr>
              <a:spcBef>
                <a:spcPts val="1225"/>
              </a:spcBef>
            </a:pPr>
            <a:r>
              <a:rPr lang="en-GB" altLang="en-US" dirty="0"/>
              <a:t>Seconded</a:t>
            </a:r>
            <a:r>
              <a:rPr lang="en-GB" altLang="en-US" dirty="0" smtClean="0"/>
              <a:t>: George Calcev</a:t>
            </a:r>
            <a:endParaRPr lang="en-GB" altLang="en-US" dirty="0"/>
          </a:p>
          <a:p>
            <a:pPr>
              <a:spcBef>
                <a:spcPts val="1225"/>
              </a:spcBef>
            </a:pPr>
            <a:r>
              <a:rPr lang="en-GB" altLang="en-US" dirty="0"/>
              <a:t>Result</a:t>
            </a:r>
            <a:r>
              <a:rPr lang="en-GB" altLang="en-US" dirty="0" smtClean="0"/>
              <a:t>: 116-0-7 Passes</a:t>
            </a:r>
            <a:endParaRPr lang="en-GB" altLang="en-US" dirty="0"/>
          </a:p>
          <a:p>
            <a:pPr>
              <a:spcBef>
                <a:spcPts val="1225"/>
              </a:spcBef>
            </a:pPr>
            <a:endParaRPr lang="en-GB" altLang="en-US" dirty="0"/>
          </a:p>
          <a:p>
            <a:pPr>
              <a:spcBef>
                <a:spcPts val="1225"/>
              </a:spcBef>
            </a:pPr>
            <a:r>
              <a:rPr lang="en-GB" altLang="en-US" sz="2000" dirty="0"/>
              <a:t>NG60 SG vote: Moved:   Carlos Cordeiro (Intel), Second:   Yan Xin (Huawei), Results:  </a:t>
            </a:r>
            <a:r>
              <a:rPr lang="en-GB" altLang="en-US" sz="2000" dirty="0" smtClean="0"/>
              <a:t>37/0/0</a:t>
            </a:r>
            <a:endParaRPr lang="en-CA" altLang="en-US" sz="2000" dirty="0"/>
          </a:p>
        </p:txBody>
      </p:sp>
      <p:sp>
        <p:nvSpPr>
          <p:cNvPr id="14342"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endParaRPr lang="en-US" altLang="en-US" sz="1800" smtClean="0"/>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5</a:t>
            </a:fld>
            <a:endParaRPr lang="en-US"/>
          </a:p>
        </p:txBody>
      </p:sp>
    </p:spTree>
    <p:extLst>
      <p:ext uri="{BB962C8B-B14F-4D97-AF65-F5344CB8AC3E}">
        <p14:creationId xmlns:p14="http://schemas.microsoft.com/office/powerpoint/2010/main" val="2775059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2015</a:t>
            </a:r>
            <a:endParaRPr lang="en-US" sz="1800" smtClean="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Aruba Networks</a:t>
            </a:r>
            <a:endParaRPr lang="en-US" smtClean="0"/>
          </a:p>
        </p:txBody>
      </p:sp>
      <p:sp>
        <p:nvSpPr>
          <p:cNvPr id="20485" name="Rectangle 2"/>
          <p:cNvSpPr>
            <a:spLocks noGrp="1" noChangeArrowheads="1"/>
          </p:cNvSpPr>
          <p:nvPr>
            <p:ph type="title"/>
          </p:nvPr>
        </p:nvSpPr>
        <p:spPr/>
        <p:txBody>
          <a:bodyPr/>
          <a:lstStyle/>
          <a:p>
            <a:r>
              <a:rPr lang="en-US" altLang="en-US" dirty="0" smtClean="0"/>
              <a:t>Motion </a:t>
            </a:r>
            <a:r>
              <a:rPr lang="en-US" altLang="en-US" dirty="0"/>
              <a:t>-</a:t>
            </a:r>
            <a:r>
              <a:rPr lang="en-US" altLang="en-US" dirty="0" smtClean="0"/>
              <a:t> WGLB on P802.11mc D4.0 (Unchanged)</a:t>
            </a:r>
          </a:p>
        </p:txBody>
      </p:sp>
      <p:sp>
        <p:nvSpPr>
          <p:cNvPr id="20486" name="Rectangle 3"/>
          <p:cNvSpPr>
            <a:spLocks noGrp="1" noChangeArrowheads="1"/>
          </p:cNvSpPr>
          <p:nvPr>
            <p:ph type="body" idx="1"/>
          </p:nvPr>
        </p:nvSpPr>
        <p:spPr>
          <a:xfrm>
            <a:off x="685800" y="1676400"/>
            <a:ext cx="7772400" cy="4724400"/>
          </a:xfrm>
        </p:spPr>
        <p:txBody>
          <a:bodyPr/>
          <a:lstStyle/>
          <a:p>
            <a:r>
              <a:rPr lang="en-US" altLang="en-US" dirty="0" smtClean="0"/>
              <a:t>Having approved comment resolutions for all of the comments received from LB206 on P802.11mc D4.0 </a:t>
            </a:r>
          </a:p>
          <a:p>
            <a:r>
              <a:rPr lang="en-US" altLang="en-US" dirty="0" smtClean="0"/>
              <a:t>Approve a 15 day Working Group Recirculation Ballot asking the question “Should P802.11mc D4.0 be forwarded to Sponsor Ballot?”  </a:t>
            </a:r>
          </a:p>
          <a:p>
            <a:endParaRPr lang="en-US" altLang="en-US" dirty="0" smtClean="0"/>
          </a:p>
          <a:p>
            <a:r>
              <a:rPr lang="en-US" altLang="en-US" dirty="0" smtClean="0"/>
              <a:t>Moved: Dorothy Stanley on behalf of </a:t>
            </a:r>
            <a:r>
              <a:rPr lang="en-US" altLang="en-US" dirty="0" err="1" smtClean="0"/>
              <a:t>TGmc</a:t>
            </a:r>
            <a:endParaRPr lang="en-US" altLang="en-US" dirty="0" smtClean="0"/>
          </a:p>
          <a:p>
            <a:r>
              <a:rPr lang="en-US" altLang="en-US" dirty="0" smtClean="0"/>
              <a:t>Result: 126-0-3 Passes</a:t>
            </a:r>
          </a:p>
          <a:p>
            <a:endParaRPr lang="en-US" altLang="en-US" dirty="0"/>
          </a:p>
          <a:p>
            <a:r>
              <a:rPr lang="en-US" altLang="en-US" sz="2000" dirty="0" smtClean="0"/>
              <a:t>TG Result: Moved:  Edward Au, Seconded: Mike Montemurro, Result: 12-0-1 Motion Passes</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6</a:t>
            </a:fld>
            <a:endParaRPr lang="en-US"/>
          </a:p>
        </p:txBody>
      </p:sp>
    </p:spTree>
    <p:extLst>
      <p:ext uri="{BB962C8B-B14F-4D97-AF65-F5344CB8AC3E}">
        <p14:creationId xmlns:p14="http://schemas.microsoft.com/office/powerpoint/2010/main" val="2669673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DSRC TT Report</a:t>
            </a:r>
            <a:endParaRPr lang="en-US" dirty="0"/>
          </a:p>
        </p:txBody>
      </p:sp>
      <p:sp>
        <p:nvSpPr>
          <p:cNvPr id="3" name="Content Placeholder 2"/>
          <p:cNvSpPr>
            <a:spLocks noGrp="1"/>
          </p:cNvSpPr>
          <p:nvPr>
            <p:ph idx="1"/>
          </p:nvPr>
        </p:nvSpPr>
        <p:spPr/>
        <p:txBody>
          <a:bodyPr/>
          <a:lstStyle/>
          <a:p>
            <a:r>
              <a:rPr lang="en-US" dirty="0" smtClean="0"/>
              <a:t>Believing that the report in document 11-15/0347r0 represents the work of the DSRC Coexistence Tiger Team, forward it to 802.18 for approval to send to the EC for its approval and submittal to the FCC.</a:t>
            </a:r>
          </a:p>
          <a:p>
            <a:endParaRPr lang="en-US" dirty="0"/>
          </a:p>
          <a:p>
            <a:r>
              <a:rPr lang="en-US" dirty="0"/>
              <a:t>Moved by</a:t>
            </a:r>
            <a:r>
              <a:rPr lang="en-US" dirty="0" smtClean="0"/>
              <a:t>: Rich Kennedy</a:t>
            </a:r>
            <a:endParaRPr lang="en-US" dirty="0"/>
          </a:p>
          <a:p>
            <a:r>
              <a:rPr lang="en-US" dirty="0"/>
              <a:t>Seconded by</a:t>
            </a:r>
            <a:r>
              <a:rPr lang="en-US" dirty="0" smtClean="0"/>
              <a:t>: Dick Roy</a:t>
            </a:r>
            <a:endParaRPr lang="en-US" dirty="0"/>
          </a:p>
          <a:p>
            <a:r>
              <a:rPr lang="en-US" dirty="0" smtClean="0"/>
              <a:t>Vote: 53-48-34 Motion Passes</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A664691-56C7-4D38-BFF3-A32E09E0A67B}" type="slidenum">
              <a:rPr lang="en-US" smtClean="0"/>
              <a:pPr>
                <a:defRPr/>
              </a:pPr>
              <a:t>7</a:t>
            </a:fld>
            <a:endParaRPr lang="en-US"/>
          </a:p>
        </p:txBody>
      </p:sp>
    </p:spTree>
    <p:extLst>
      <p:ext uri="{BB962C8B-B14F-4D97-AF65-F5344CB8AC3E}">
        <p14:creationId xmlns:p14="http://schemas.microsoft.com/office/powerpoint/2010/main" val="3035416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8</a:t>
            </a:fld>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28861410"/>
              </p:ext>
            </p:extLst>
          </p:nvPr>
        </p:nvGraphicFramePr>
        <p:xfrm>
          <a:off x="98286" y="762000"/>
          <a:ext cx="8893314" cy="4831875"/>
        </p:xfrm>
        <a:graphic>
          <a:graphicData uri="http://schemas.openxmlformats.org/drawingml/2006/table">
            <a:tbl>
              <a:tblPr/>
              <a:tblGrid>
                <a:gridCol w="2833734"/>
                <a:gridCol w="3588299"/>
                <a:gridCol w="1057708"/>
                <a:gridCol w="1413573"/>
              </a:tblGrid>
              <a:tr h="346364">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2100" b="0" i="0" u="none" strike="noStrike" dirty="0" err="1" smtClean="0">
                          <a:solidFill>
                            <a:srgbClr val="000000"/>
                          </a:solidFill>
                          <a:effectLst/>
                          <a:latin typeface="Calibri" panose="020F0502020204030204" pitchFamily="34" charset="0"/>
                        </a:rPr>
                        <a:t>Monday</a:t>
                      </a:r>
                      <a:r>
                        <a:rPr lang="fr-FR" sz="2100" b="0" i="0" u="none" strike="noStrike" baseline="0" dirty="0" smtClean="0">
                          <a:solidFill>
                            <a:srgbClr val="000000"/>
                          </a:solidFill>
                          <a:effectLst/>
                          <a:latin typeface="Calibri" panose="020F0502020204030204" pitchFamily="34" charset="0"/>
                        </a:rPr>
                        <a:t>  </a:t>
                      </a:r>
                      <a:r>
                        <a:rPr lang="fr-FR" sz="2100" b="0" i="0" u="none" strike="noStrike" baseline="0" smtClean="0">
                          <a:solidFill>
                            <a:srgbClr val="000000"/>
                          </a:solidFill>
                          <a:effectLst/>
                          <a:latin typeface="Calibri" panose="020F0502020204030204" pitchFamily="34" charset="0"/>
                        </a:rPr>
                        <a:t>March 30, May 4</a:t>
                      </a:r>
                      <a:endParaRPr lang="fr-FR"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REG </a:t>
                      </a:r>
                      <a:r>
                        <a:rPr lang="en-GB" sz="2100" b="0" i="0" u="none" strike="noStrike" dirty="0" smtClean="0">
                          <a:solidFill>
                            <a:srgbClr val="000000"/>
                          </a:solidFill>
                          <a:effectLst/>
                          <a:latin typeface="Calibri" panose="020F0502020204030204" pitchFamily="34" charset="0"/>
                        </a:rPr>
                        <a:t>SC</a:t>
                      </a:r>
                      <a:br>
                        <a:rPr lang="en-GB" sz="2100" b="0" i="0" u="none" strike="noStrike" dirty="0" smtClean="0">
                          <a:solidFill>
                            <a:srgbClr val="000000"/>
                          </a:solidFill>
                          <a:effectLst/>
                          <a:latin typeface="Calibri" panose="020F0502020204030204" pitchFamily="34" charset="0"/>
                        </a:rPr>
                      </a:b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Bi-weekly  Thursdays </a:t>
                      </a:r>
                      <a:r>
                        <a:rPr lang="en-GB" sz="2100" b="0" i="0" u="none" strike="noStrike" baseline="0" dirty="0" smtClean="0">
                          <a:solidFill>
                            <a:srgbClr val="000000"/>
                          </a:solidFill>
                          <a:effectLst/>
                          <a:latin typeface="Calibri" panose="020F0502020204030204" pitchFamily="34" charset="0"/>
                        </a:rPr>
                        <a:t> March 26</a:t>
                      </a:r>
                      <a:r>
                        <a:rPr lang="en-GB" sz="2100" b="0" i="0" u="none" strike="noStrike" dirty="0" smtClean="0">
                          <a:solidFill>
                            <a:srgbClr val="000000"/>
                          </a:solidFill>
                          <a:effectLst/>
                          <a:latin typeface="Calibri" panose="020F0502020204030204" pitchFamily="34" charset="0"/>
                        </a:rPr>
                        <a:t> through June</a:t>
                      </a:r>
                      <a:r>
                        <a:rPr lang="en-GB" sz="2100" b="0" i="0" u="none" strike="noStrike" baseline="0" dirty="0" smtClean="0">
                          <a:solidFill>
                            <a:srgbClr val="000000"/>
                          </a:solidFill>
                          <a:effectLst/>
                          <a:latin typeface="Calibri" panose="020F0502020204030204" pitchFamily="34" charset="0"/>
                        </a:rPr>
                        <a:t> 4th</a:t>
                      </a:r>
                      <a:r>
                        <a:rPr lang="en-GB" sz="2100" b="0" i="0" u="none" strike="noStrike" dirty="0" smtClean="0">
                          <a:solidFill>
                            <a:srgbClr val="000000"/>
                          </a:solidFill>
                          <a:effectLst/>
                          <a:latin typeface="Calibri" panose="020F0502020204030204" pitchFamily="34" charset="0"/>
                        </a:rPr>
                        <a:t> </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12:30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1 </a:t>
                      </a:r>
                      <a:r>
                        <a:rPr lang="en-GB" sz="2100" b="0" i="0" u="none" strike="noStrike" dirty="0" err="1" smtClean="0">
                          <a:solidFill>
                            <a:srgbClr val="000000"/>
                          </a:solidFill>
                          <a:effectLst/>
                          <a:latin typeface="Calibri" panose="020F0502020204030204" pitchFamily="34" charset="0"/>
                        </a:rPr>
                        <a:t>hr</a:t>
                      </a:r>
                      <a:endParaRPr lang="en-GB" sz="2100" b="0" i="0" u="none" strike="noStrike" dirty="0" smtClean="0">
                        <a:solidFill>
                          <a:srgbClr val="000000"/>
                        </a:solidFill>
                        <a:effectLst/>
                        <a:latin typeface="Calibri" panose="020F0502020204030204" pitchFamily="34" charset="0"/>
                      </a:endParaRP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TGaj</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Tuesday April 28</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smtClean="0">
                          <a:solidFill>
                            <a:srgbClr val="000000"/>
                          </a:solidFill>
                          <a:effectLst/>
                          <a:latin typeface="Calibri" panose="020F0502020204030204" pitchFamily="34" charset="0"/>
                        </a:rPr>
                        <a:t>21:00 </a:t>
                      </a:r>
                      <a:r>
                        <a:rPr lang="en-GB" sz="2100" b="0" i="0" u="none" strike="noStrike" dirty="0" smtClean="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marL="0" algn="l" defTabSz="914400" rtl="0" eaLnBrk="1" fontAlgn="b" latinLnBrk="0" hangingPunct="1"/>
                      <a:r>
                        <a:rPr lang="en-GB" sz="2100" b="0" i="0" u="none" strike="noStrike" kern="1200" dirty="0" err="1" smtClean="0">
                          <a:solidFill>
                            <a:srgbClr val="000000"/>
                          </a:solidFill>
                          <a:effectLst/>
                          <a:latin typeface="Calibri" panose="020F0502020204030204" pitchFamily="34" charset="0"/>
                          <a:ea typeface="+mn-ea"/>
                          <a:cs typeface="+mn-cs"/>
                        </a:rPr>
                        <a:t>TGah</a:t>
                      </a:r>
                      <a:endParaRPr lang="en-GB" sz="2100" b="0" i="0" u="none" strike="noStrike" kern="1200" dirty="0" smtClean="0">
                        <a:solidFill>
                          <a:srgbClr val="000000"/>
                        </a:solidFill>
                        <a:effectLst/>
                        <a:latin typeface="Calibri" panose="020F0502020204030204" pitchFamily="34" charset="0"/>
                        <a:ea typeface="+mn-ea"/>
                        <a:cs typeface="+mn-cs"/>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baseline="0" dirty="0" smtClean="0">
                          <a:solidFill>
                            <a:srgbClr val="000000"/>
                          </a:solidFill>
                          <a:effectLst/>
                          <a:latin typeface="Calibri" panose="020F0502020204030204" pitchFamily="34" charset="0"/>
                        </a:rPr>
                        <a:t>April 14, 21, 28, May 5</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2 </a:t>
                      </a:r>
                      <a:r>
                        <a:rPr lang="en-GB" sz="2100" b="0" i="0" u="none" strike="noStrike" dirty="0" smtClean="0">
                          <a:solidFill>
                            <a:srgbClr val="000000"/>
                          </a:solidFill>
                          <a:effectLst/>
                          <a:latin typeface="Calibri" panose="020F0502020204030204" pitchFamily="34" charset="0"/>
                        </a:rPr>
                        <a:t>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402968">
                <a:tc>
                  <a:txBody>
                    <a:bodyPr/>
                    <a:lstStyle/>
                    <a:p>
                      <a:pPr algn="l" fontAlgn="b"/>
                      <a:r>
                        <a:rPr lang="en-GB" sz="2100" b="0" i="0" u="none" strike="noStrike" dirty="0" err="1" smtClean="0">
                          <a:solidFill>
                            <a:srgbClr val="000000"/>
                          </a:solidFill>
                          <a:effectLst/>
                          <a:latin typeface="Calibri" panose="020F0502020204030204" pitchFamily="34" charset="0"/>
                        </a:rPr>
                        <a:t>TGai</a:t>
                      </a:r>
                      <a:endParaRPr lang="en-GB" sz="21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2100" b="0" i="0" u="none" strike="noStrike" dirty="0" smtClean="0">
                          <a:solidFill>
                            <a:srgbClr val="000000"/>
                          </a:solidFill>
                          <a:effectLst/>
                          <a:latin typeface="Calibri" panose="020F0502020204030204" pitchFamily="34" charset="0"/>
                        </a:rPr>
                        <a:t>Weekly Tuesday</a:t>
                      </a:r>
                      <a:r>
                        <a:rPr lang="en-GB" sz="2100" b="0" i="0" u="none" strike="noStrike" baseline="0" dirty="0" smtClean="0">
                          <a:solidFill>
                            <a:srgbClr val="000000"/>
                          </a:solidFill>
                          <a:effectLst/>
                          <a:latin typeface="Calibri" panose="020F0502020204030204" pitchFamily="34" charset="0"/>
                        </a:rPr>
                        <a:t>, </a:t>
                      </a:r>
                      <a:r>
                        <a:rPr lang="en-GB" sz="2100" b="0" i="0" u="none" strike="noStrike" dirty="0" smtClean="0">
                          <a:solidFill>
                            <a:srgbClr val="000000"/>
                          </a:solidFill>
                          <a:effectLst/>
                          <a:latin typeface="Calibri" panose="020F0502020204030204" pitchFamily="34" charset="0"/>
                        </a:rPr>
                        <a:t>Mar 24 – May 9 </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10:00 </a:t>
                      </a:r>
                      <a:r>
                        <a:rPr lang="en-GB" sz="2100" b="0" i="0" u="none" strike="noStrike" dirty="0" smtClean="0">
                          <a:solidFill>
                            <a:srgbClr val="000000"/>
                          </a:solidFill>
                          <a:effectLst/>
                          <a:latin typeface="Calibri" panose="020F0502020204030204" pitchFamily="34" charset="0"/>
                        </a:rPr>
                        <a:t>ET</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 </a:t>
                      </a:r>
                      <a:r>
                        <a:rPr lang="en-GB" sz="2100" b="0" i="0" u="none" strike="noStrike" dirty="0" smtClean="0">
                          <a:solidFill>
                            <a:srgbClr val="000000"/>
                          </a:solidFill>
                          <a:effectLst/>
                          <a:latin typeface="Calibri" panose="020F0502020204030204" pitchFamily="34" charset="0"/>
                        </a:rPr>
                        <a:t>hr</a:t>
                      </a:r>
                      <a:endParaRPr lang="en-GB" sz="2100" b="0" i="0" u="none" strike="noStrike"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err="1">
                          <a:solidFill>
                            <a:srgbClr val="000000"/>
                          </a:solidFill>
                          <a:effectLst/>
                          <a:latin typeface="Calibri" panose="020F0502020204030204" pitchFamily="34" charset="0"/>
                        </a:rPr>
                        <a:t>TGak</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Monday </a:t>
                      </a:r>
                      <a:r>
                        <a:rPr lang="en-GB" sz="2100" b="0" i="0" u="none" strike="noStrike" dirty="0" smtClean="0">
                          <a:solidFill>
                            <a:srgbClr val="000000"/>
                          </a:solidFill>
                          <a:effectLst/>
                          <a:latin typeface="Calibri" panose="020F0502020204030204" pitchFamily="34" charset="0"/>
                        </a:rPr>
                        <a:t>Apr 6, 27, May 4</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11:00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 </a:t>
                      </a:r>
                      <a:r>
                        <a:rPr lang="en-GB" sz="2100" b="0" i="0" u="none" strike="noStrike" dirty="0" smtClean="0">
                          <a:solidFill>
                            <a:srgbClr val="000000"/>
                          </a:solidFill>
                          <a:effectLst/>
                          <a:latin typeface="Calibri" panose="020F0502020204030204" pitchFamily="34" charset="0"/>
                        </a:rPr>
                        <a:t>hrs</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a:solidFill>
                            <a:srgbClr val="000000"/>
                          </a:solidFill>
                          <a:effectLst/>
                          <a:latin typeface="Calibri" panose="020F0502020204030204" pitchFamily="34" charset="0"/>
                        </a:rPr>
                        <a:t>TGaq</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Fri </a:t>
                      </a:r>
                      <a:r>
                        <a:rPr lang="en-GB" sz="2100" b="0" i="0" u="none" strike="noStrike" baseline="0" dirty="0" smtClean="0">
                          <a:solidFill>
                            <a:srgbClr val="000000"/>
                          </a:solidFill>
                          <a:effectLst/>
                          <a:latin typeface="Calibri" panose="020F0502020204030204" pitchFamily="34" charset="0"/>
                        </a:rPr>
                        <a:t> Mar 27,Apr 10, 17, 24, May 1</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12:00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r>
                        <a:rPr lang="en-GB" sz="2100" b="0" i="0" u="none" strike="noStrike" dirty="0" err="1">
                          <a:solidFill>
                            <a:srgbClr val="000000"/>
                          </a:solidFill>
                          <a:effectLst/>
                          <a:latin typeface="Calibri" panose="020F0502020204030204" pitchFamily="34" charset="0"/>
                        </a:rPr>
                        <a:t>hr</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58043">
                <a:tc>
                  <a:txBody>
                    <a:bodyPr/>
                    <a:lstStyle/>
                    <a:p>
                      <a:pPr algn="l" fontAlgn="b"/>
                      <a:r>
                        <a:rPr lang="en-GB" sz="2100" b="0" i="0" u="none" strike="noStrike" dirty="0" err="1" smtClean="0">
                          <a:solidFill>
                            <a:srgbClr val="000000"/>
                          </a:solidFill>
                          <a:effectLst/>
                          <a:latin typeface="Calibri" panose="020F0502020204030204" pitchFamily="34" charset="0"/>
                        </a:rPr>
                        <a:t>TGmc</a:t>
                      </a:r>
                      <a:endParaRPr lang="en-GB" sz="21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March 30</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TGax</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2100" kern="1200" dirty="0" smtClean="0">
                          <a:solidFill>
                            <a:schemeClr val="tx1"/>
                          </a:solidFill>
                          <a:effectLst/>
                          <a:latin typeface="Calibri" panose="020F0502020204030204" pitchFamily="34" charset="0"/>
                          <a:ea typeface="+mn-ea"/>
                          <a:cs typeface="+mn-cs"/>
                        </a:rPr>
                        <a:t>Thursday </a:t>
                      </a:r>
                      <a:r>
                        <a:rPr lang="en-CA" sz="2100" kern="1200" dirty="0" smtClean="0">
                          <a:solidFill>
                            <a:schemeClr val="tx1"/>
                          </a:solidFill>
                          <a:effectLst/>
                          <a:latin typeface="Calibri" panose="020F0502020204030204" pitchFamily="34" charset="0"/>
                          <a:ea typeface="+mn-ea"/>
                          <a:cs typeface="+mn-cs"/>
                        </a:rPr>
                        <a:t>April</a:t>
                      </a:r>
                      <a:r>
                        <a:rPr lang="en-CA" sz="2100" kern="1200" baseline="0" dirty="0" smtClean="0">
                          <a:solidFill>
                            <a:schemeClr val="tx1"/>
                          </a:solidFill>
                          <a:effectLst/>
                          <a:latin typeface="Calibri" panose="020F0502020204030204" pitchFamily="34" charset="0"/>
                          <a:ea typeface="+mn-ea"/>
                          <a:cs typeface="+mn-cs"/>
                        </a:rPr>
                        <a:t> 9 10:00 ET, April 30 20:00 ET</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21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2</a:t>
                      </a:r>
                      <a:r>
                        <a:rPr lang="en-GB" sz="2100" b="0" i="0" u="none" strike="noStrike" baseline="0" dirty="0" smtClean="0">
                          <a:solidFill>
                            <a:srgbClr val="000000"/>
                          </a:solidFill>
                          <a:effectLst/>
                          <a:latin typeface="Calibri" panose="020F0502020204030204" pitchFamily="34" charset="0"/>
                        </a:rPr>
                        <a:t> </a:t>
                      </a:r>
                      <a:r>
                        <a:rPr lang="en-GB" sz="2100" b="0" i="0" u="none" strike="noStrike" baseline="0" dirty="0" err="1" smtClean="0">
                          <a:solidFill>
                            <a:srgbClr val="000000"/>
                          </a:solidFill>
                          <a:effectLst/>
                          <a:latin typeface="Calibri" panose="020F0502020204030204" pitchFamily="34" charset="0"/>
                        </a:rPr>
                        <a:t>hrs</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smtClean="0">
                          <a:solidFill>
                            <a:srgbClr val="000000"/>
                          </a:solidFill>
                          <a:effectLst/>
                          <a:latin typeface="Calibri" panose="020F0502020204030204" pitchFamily="34" charset="0"/>
                        </a:rPr>
                        <a:t>NG60</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Thursday</a:t>
                      </a:r>
                      <a:r>
                        <a:rPr lang="en-GB" sz="2100" b="0" i="0" u="none" strike="noStrike" baseline="0" dirty="0" smtClean="0">
                          <a:solidFill>
                            <a:srgbClr val="000000"/>
                          </a:solidFill>
                          <a:effectLst/>
                          <a:latin typeface="Calibri" panose="020F0502020204030204" pitchFamily="34" charset="0"/>
                        </a:rPr>
                        <a:t> </a:t>
                      </a:r>
                      <a:r>
                        <a:rPr lang="en-GB" sz="2100" b="0" i="0" u="none" strike="noStrike" dirty="0" smtClean="0">
                          <a:solidFill>
                            <a:srgbClr val="000000"/>
                          </a:solidFill>
                          <a:effectLst/>
                          <a:latin typeface="Calibri" panose="020F0502020204030204" pitchFamily="34" charset="0"/>
                        </a:rPr>
                        <a:t>March </a:t>
                      </a:r>
                      <a:r>
                        <a:rPr lang="en-GB" sz="2100" b="0" i="0" u="none" strike="noStrike" dirty="0" smtClean="0">
                          <a:solidFill>
                            <a:srgbClr val="000000"/>
                          </a:solidFill>
                          <a:effectLst/>
                          <a:latin typeface="Calibri" panose="020F0502020204030204" pitchFamily="34" charset="0"/>
                        </a:rPr>
                        <a:t>19</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a:t>
                      </a:r>
                      <a:r>
                        <a:rPr lang="en-GB" sz="2100" b="0" i="0" u="none" strike="noStrike" baseline="0" dirty="0" err="1" smtClean="0">
                          <a:solidFill>
                            <a:srgbClr val="000000"/>
                          </a:solidFill>
                          <a:effectLst/>
                          <a:latin typeface="Calibri" panose="020F0502020204030204" pitchFamily="34" charset="0"/>
                        </a:rPr>
                        <a:t>hr</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smtClean="0">
                          <a:solidFill>
                            <a:srgbClr val="000000"/>
                          </a:solidFill>
                          <a:effectLst/>
                          <a:latin typeface="Calibri" panose="020F0502020204030204" pitchFamily="34" charset="0"/>
                        </a:rPr>
                        <a:t>NGP</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baseline="0" dirty="0" smtClean="0">
                          <a:solidFill>
                            <a:srgbClr val="000000"/>
                          </a:solidFill>
                          <a:effectLst/>
                          <a:latin typeface="Calibri" panose="020F0502020204030204" pitchFamily="34" charset="0"/>
                        </a:rPr>
                        <a:t>Wednesday </a:t>
                      </a:r>
                      <a:r>
                        <a:rPr lang="en-GB" sz="2100" b="0" i="0" u="none" strike="noStrike" dirty="0" smtClean="0">
                          <a:solidFill>
                            <a:srgbClr val="000000"/>
                          </a:solidFill>
                          <a:effectLst/>
                          <a:latin typeface="Calibri" panose="020F0502020204030204" pitchFamily="34" charset="0"/>
                        </a:rPr>
                        <a:t>April 15</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bl>
          </a:graphicData>
        </a:graphic>
      </p:graphicFrame>
      <p:sp>
        <p:nvSpPr>
          <p:cNvPr id="3" name="Footer Placeholder 2"/>
          <p:cNvSpPr>
            <a:spLocks noGrp="1"/>
          </p:cNvSpPr>
          <p:nvPr>
            <p:ph type="ftr" sz="quarter" idx="11"/>
          </p:nvPr>
        </p:nvSpPr>
        <p:spPr/>
        <p:txBody>
          <a:bodyPr/>
          <a:lstStyle/>
          <a:p>
            <a:pPr>
              <a:defRPr/>
            </a:pPr>
            <a:r>
              <a:rPr lang="en-US" smtClean="0"/>
              <a:t>Dorothy Stanley, Aruba Networks</a:t>
            </a:r>
            <a:endParaRPr lang="en-US"/>
          </a:p>
        </p:txBody>
      </p:sp>
      <p:sp>
        <p:nvSpPr>
          <p:cNvPr id="2" name="TextBox 1"/>
          <p:cNvSpPr txBox="1"/>
          <p:nvPr/>
        </p:nvSpPr>
        <p:spPr>
          <a:xfrm>
            <a:off x="1676400" y="6474108"/>
            <a:ext cx="2148986" cy="369332"/>
          </a:xfrm>
          <a:prstGeom prst="rect">
            <a:avLst/>
          </a:prstGeom>
          <a:noFill/>
        </p:spPr>
        <p:txBody>
          <a:bodyPr wrap="none" rtlCol="0">
            <a:spAutoFit/>
          </a:bodyPr>
          <a:lstStyle/>
          <a:p>
            <a:r>
              <a:rPr lang="en-US" sz="1800" dirty="0" smtClean="0"/>
              <a:t>Motion to approve: </a:t>
            </a:r>
            <a:endParaRPr lang="en-US" sz="1800" dirty="0"/>
          </a:p>
        </p:txBody>
      </p:sp>
      <p:sp>
        <p:nvSpPr>
          <p:cNvPr id="7" name="TextBox 6"/>
          <p:cNvSpPr txBox="1"/>
          <p:nvPr/>
        </p:nvSpPr>
        <p:spPr>
          <a:xfrm>
            <a:off x="2823117" y="152400"/>
            <a:ext cx="2250744" cy="461665"/>
          </a:xfrm>
          <a:prstGeom prst="rect">
            <a:avLst/>
          </a:prstGeom>
          <a:noFill/>
        </p:spPr>
        <p:txBody>
          <a:bodyPr wrap="none" rtlCol="0">
            <a:spAutoFit/>
          </a:bodyPr>
          <a:lstStyle/>
          <a:p>
            <a:r>
              <a:rPr lang="en-US" dirty="0" smtClean="0"/>
              <a:t>Teleconferences</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EA664691-56C7-4D38-BFF3-A32E09E0A67B}" type="slidenum">
              <a:rPr lang="en-US" smtClean="0"/>
              <a:pPr>
                <a:defRPr/>
              </a:pPr>
              <a:t>9</a:t>
            </a:fld>
            <a:endParaRPr lang="en-US"/>
          </a:p>
        </p:txBody>
      </p:sp>
    </p:spTree>
    <p:extLst>
      <p:ext uri="{BB962C8B-B14F-4D97-AF65-F5344CB8AC3E}">
        <p14:creationId xmlns:p14="http://schemas.microsoft.com/office/powerpoint/2010/main" val="2871076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88891</TotalTime>
  <Words>2484</Words>
  <Application>Microsoft Office PowerPoint</Application>
  <PresentationFormat>On-screen Show (4:3)</PresentationFormat>
  <Paragraphs>499</Paragraphs>
  <Slides>33</Slides>
  <Notes>33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Default Design</vt:lpstr>
      <vt:lpstr>Document</vt:lpstr>
      <vt:lpstr>802.11 March 2015 WG Motions</vt:lpstr>
      <vt:lpstr>Abstract</vt:lpstr>
      <vt:lpstr>Wednesday</vt:lpstr>
      <vt:lpstr>PowerPoint Presentation</vt:lpstr>
      <vt:lpstr>PowerPoint Presentation</vt:lpstr>
      <vt:lpstr>Motion - WGLB on P802.11mc D4.0 (Unchanged)</vt:lpstr>
      <vt:lpstr>Motion – DSRC TT Report</vt:lpstr>
      <vt:lpstr>Friday</vt:lpstr>
      <vt:lpstr>PowerPoint Presentation</vt:lpstr>
      <vt:lpstr>802.11 Operations Manual (OM) changes</vt:lpstr>
      <vt:lpstr>Motion for EC Approval on P802.11mc D4.0</vt:lpstr>
      <vt:lpstr>TGah Working Group LB Recirculation</vt:lpstr>
      <vt:lpstr>TGak Initial Working Group LB </vt:lpstr>
      <vt:lpstr>PowerPoint Presentation</vt:lpstr>
      <vt:lpstr>PowerPoint Presentation</vt:lpstr>
      <vt:lpstr>Motion – Cipher Suite Selector for 802.15.9</vt:lpstr>
      <vt:lpstr>PowerPoint Presentation</vt:lpstr>
      <vt:lpstr>PowerPoint Presentation</vt:lpstr>
      <vt:lpstr>Friday – EC Motions</vt:lpstr>
      <vt:lpstr>Next Generation 60 GHz to NesCom Motion</vt:lpstr>
      <vt:lpstr>NG60 PAR Scope</vt:lpstr>
      <vt:lpstr>Need for the Project</vt:lpstr>
      <vt:lpstr>Usage environments</vt:lpstr>
      <vt:lpstr>New and enhanced applications</vt:lpstr>
      <vt:lpstr>Technical Feasibility</vt:lpstr>
      <vt:lpstr>Distinct Identify and Compatibility</vt:lpstr>
      <vt:lpstr>REVmc Conditional Approval Motion</vt:lpstr>
      <vt:lpstr>BRC Delegation Motion</vt:lpstr>
      <vt:lpstr>NGP Extension (consent agenda)</vt:lpstr>
      <vt:lpstr>NGP SG – March 2015 Next Generation Positioning Study Group</vt:lpstr>
      <vt:lpstr>NG60 Study Group Extension  (2nd extension)</vt:lpstr>
      <vt:lpstr>NG60 SG Progress Summary</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Plenary Motions</dc:title>
  <dc:creator>dstanley@arubanetworks.com</dc:creator>
  <cp:keywords>March 2015</cp:keywords>
  <cp:lastModifiedBy>Dorothy Stanley</cp:lastModifiedBy>
  <cp:revision>1677</cp:revision>
  <cp:lastPrinted>1998-02-10T13:28:06Z</cp:lastPrinted>
  <dcterms:created xsi:type="dcterms:W3CDTF">1998-02-10T13:07:52Z</dcterms:created>
  <dcterms:modified xsi:type="dcterms:W3CDTF">2015-03-12T19:47:26Z</dcterms:modified>
</cp:coreProperties>
</file>