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71" r:id="rId2"/>
    <p:sldId id="272" r:id="rId3"/>
    <p:sldId id="304" r:id="rId4"/>
    <p:sldId id="273" r:id="rId5"/>
    <p:sldId id="274" r:id="rId6"/>
    <p:sldId id="275" r:id="rId7"/>
    <p:sldId id="276" r:id="rId8"/>
    <p:sldId id="307" r:id="rId9"/>
    <p:sldId id="291" r:id="rId10"/>
    <p:sldId id="327" r:id="rId11"/>
    <p:sldId id="343" r:id="rId12"/>
    <p:sldId id="344" r:id="rId13"/>
    <p:sldId id="278" r:id="rId14"/>
    <p:sldId id="313" r:id="rId15"/>
    <p:sldId id="340" r:id="rId16"/>
    <p:sldId id="326" r:id="rId17"/>
    <p:sldId id="325" r:id="rId18"/>
    <p:sldId id="305" r:id="rId19"/>
    <p:sldId id="289" r:id="rId20"/>
    <p:sldId id="297" r:id="rId21"/>
    <p:sldId id="342" r:id="rId22"/>
    <p:sldId id="303" r:id="rId23"/>
    <p:sldId id="328" r:id="rId24"/>
    <p:sldId id="341" r:id="rId25"/>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7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802.11-15/0223r1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Stanley(Aruba)</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802.11-15/0223r1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Stanley(Aruba)</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802.11-15/0223r1</a:t>
            </a:r>
            <a:endParaRPr lang="en-US"/>
          </a:p>
        </p:txBody>
      </p:sp>
      <p:sp>
        <p:nvSpPr>
          <p:cNvPr id="11267" name="Rectangle 3"/>
          <p:cNvSpPr>
            <a:spLocks noGrp="1" noChangeArrowheads="1"/>
          </p:cNvSpPr>
          <p:nvPr>
            <p:ph type="dt" sz="quarter" idx="1"/>
          </p:nvPr>
        </p:nvSpPr>
        <p:spPr>
          <a:noFill/>
        </p:spPr>
        <p:txBody>
          <a:bodyPr/>
          <a:lstStyle/>
          <a:p>
            <a:r>
              <a:rPr lang="en-US" smtClean="0"/>
              <a:t>March 2015</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802.11-15/0223r1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Stanley(Aruba)</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802.11-15/0223r1</a:t>
            </a:r>
            <a:endParaRPr lang="en-US"/>
          </a:p>
        </p:txBody>
      </p:sp>
      <p:sp>
        <p:nvSpPr>
          <p:cNvPr id="12291" name="Rectangle 3"/>
          <p:cNvSpPr>
            <a:spLocks noGrp="1" noChangeArrowheads="1"/>
          </p:cNvSpPr>
          <p:nvPr>
            <p:ph type="dt" sz="quarter" idx="1"/>
          </p:nvPr>
        </p:nvSpPr>
        <p:spPr>
          <a:noFill/>
        </p:spPr>
        <p:txBody>
          <a:bodyPr/>
          <a:lstStyle/>
          <a:p>
            <a:r>
              <a:rPr lang="en-US" smtClean="0"/>
              <a:t>March 2015</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802.11-15/0223r1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Stanley(Aruba)</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24</a:t>
            </a:fld>
            <a:endParaRPr lang="en-US"/>
          </a:p>
        </p:txBody>
      </p:sp>
    </p:spTree>
    <p:extLst>
      <p:ext uri="{BB962C8B-B14F-4D97-AF65-F5344CB8AC3E}">
        <p14:creationId xmlns:p14="http://schemas.microsoft.com/office/powerpoint/2010/main" val="2873460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802.11-15/0223r1</a:t>
            </a:r>
            <a:endParaRPr lang="en-US"/>
          </a:p>
        </p:txBody>
      </p:sp>
      <p:sp>
        <p:nvSpPr>
          <p:cNvPr id="13315" name="Rectangle 3"/>
          <p:cNvSpPr>
            <a:spLocks noGrp="1" noChangeArrowheads="1"/>
          </p:cNvSpPr>
          <p:nvPr>
            <p:ph type="dt" sz="quarter" idx="1"/>
          </p:nvPr>
        </p:nvSpPr>
        <p:spPr>
          <a:noFill/>
        </p:spPr>
        <p:txBody>
          <a:bodyPr/>
          <a:lstStyle/>
          <a:p>
            <a:r>
              <a:rPr lang="en-US" smtClean="0"/>
              <a:t>March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802.11-15/0223r1</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802.11-15/0223r1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d.ringle@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news/2015/8_february_2015.html" TargetMode="External"/><Relationship Id="rId4" Type="http://schemas.openxmlformats.org/officeDocument/2006/relationships/hyperlink" Target="http://standards.ieee.org/develop/policies/bylaws/approved-chang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2" TargetMode="External"/><Relationship Id="rId7" Type="http://schemas.openxmlformats.org/officeDocument/2006/relationships/hyperlink" Target="mailto:d.ringle@iee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antitrust.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4/11-14-0629-0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Microsoft_Word_97_-_2003_Document2.doc"/><Relationship Id="rId4" Type="http://schemas.openxmlformats.org/officeDocument/2006/relationships/hyperlink" Target="https://mentor.ieee.org/802-ec/dcn/14/ec-14-0087-03-00EC-overview-of-proposed-wg-p-p-chang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14/11-14-0629-09-0000-802-11-operations-manual.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1/dcn/14/11-14-0629-09-0000-802-11-operations-manual.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09-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March 2015</a:t>
            </a:r>
            <a:endParaRPr lang="en-US" dirty="0"/>
          </a:p>
        </p:txBody>
      </p:sp>
      <p:sp>
        <p:nvSpPr>
          <p:cNvPr id="1028" name="Footer Placeholder 4"/>
          <p:cNvSpPr>
            <a:spLocks noGrp="1"/>
          </p:cNvSpPr>
          <p:nvPr>
            <p:ph type="ftr" sz="quarter" idx="11"/>
          </p:nvPr>
        </p:nvSpPr>
        <p:spPr>
          <a:noFill/>
        </p:spPr>
        <p:txBody>
          <a:bodyPr/>
          <a:lstStyle/>
          <a:p>
            <a:r>
              <a:rPr lang="en-US" smtClean="0"/>
              <a:t>D. Stanley 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March 2015</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smtClean="0"/>
              <a:t>:</a:t>
            </a:r>
            <a:r>
              <a:rPr lang="en-US" sz="2000" b="0" smtClean="0"/>
              <a:t> </a:t>
            </a:r>
            <a:r>
              <a:rPr lang="en-US" sz="2000" b="0" smtClean="0"/>
              <a:t>2015-03-09</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17"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Patent Policy Updates - 1</a:t>
            </a:r>
            <a:endParaRPr lang="en-US" dirty="0"/>
          </a:p>
        </p:txBody>
      </p:sp>
      <p:sp>
        <p:nvSpPr>
          <p:cNvPr id="3" name="Content Placeholder 2"/>
          <p:cNvSpPr>
            <a:spLocks noGrp="1"/>
          </p:cNvSpPr>
          <p:nvPr>
            <p:ph idx="1"/>
          </p:nvPr>
        </p:nvSpPr>
        <p:spPr>
          <a:xfrm>
            <a:off x="685800" y="1981200"/>
            <a:ext cx="7772400" cy="3810000"/>
          </a:xfrm>
        </p:spPr>
        <p:txBody>
          <a:bodyPr/>
          <a:lstStyle/>
          <a:p>
            <a:r>
              <a:rPr lang="en-US" sz="1600" dirty="0" smtClean="0"/>
              <a:t>From</a:t>
            </a:r>
            <a:r>
              <a:rPr lang="en-US" sz="1600" dirty="0"/>
              <a:t>: Dave </a:t>
            </a:r>
            <a:r>
              <a:rPr lang="en-US" sz="1600" dirty="0" err="1"/>
              <a:t>Ringle</a:t>
            </a:r>
            <a:r>
              <a:rPr lang="en-US" sz="1600" dirty="0"/>
              <a:t> [</a:t>
            </a:r>
            <a:r>
              <a:rPr lang="en-US" sz="1600" u="sng" dirty="0">
                <a:hlinkClick r:id="rId3"/>
              </a:rPr>
              <a:t>mailto:d.ringle@ieee.org</a:t>
            </a:r>
            <a:r>
              <a:rPr lang="en-US" sz="1600" dirty="0"/>
              <a:t>] </a:t>
            </a:r>
            <a:br>
              <a:rPr lang="en-US" sz="1600" dirty="0"/>
            </a:br>
            <a:r>
              <a:rPr lang="en-US" sz="1600" dirty="0"/>
              <a:t>Sent: Friday, March 06, 2015 7:41 PM</a:t>
            </a:r>
            <a:br>
              <a:rPr lang="en-US" sz="1600" dirty="0"/>
            </a:br>
            <a:r>
              <a:rPr lang="en-US" sz="1600" dirty="0" smtClean="0"/>
              <a:t>Subject</a:t>
            </a:r>
            <a:r>
              <a:rPr lang="en-US" sz="1600" dirty="0"/>
              <a:t>: [STDS-WG-CHAIRS] IEEE-SA Patent Policy</a:t>
            </a:r>
          </a:p>
          <a:p>
            <a:pPr marL="0" indent="0">
              <a:buNone/>
            </a:pPr>
            <a:endParaRPr lang="en-US" sz="1600" dirty="0" smtClean="0"/>
          </a:p>
          <a:p>
            <a:r>
              <a:rPr lang="en-GB" sz="1600" dirty="0" smtClean="0"/>
              <a:t>Please note that updates to the IEEE-SA Patent Policy (Clause 6 of the </a:t>
            </a:r>
            <a:r>
              <a:rPr lang="en-GB" sz="1600" i="1" dirty="0" smtClean="0"/>
              <a:t>IEEE-SA Standards Board Bylaws</a:t>
            </a:r>
            <a:r>
              <a:rPr lang="en-GB" sz="1600" dirty="0" smtClean="0"/>
              <a:t>) will become effective on 15 March 2015. See </a:t>
            </a:r>
            <a:r>
              <a:rPr lang="en-GB" sz="1600" u="sng" dirty="0" smtClean="0">
                <a:hlinkClick r:id="rId4"/>
              </a:rPr>
              <a:t>http://standards.ieee.org/develop/policies/bylaws/approved-changes.pdf</a:t>
            </a:r>
            <a:r>
              <a:rPr lang="en-GB" sz="1600" dirty="0" smtClean="0"/>
              <a:t>, which shows the text of Clause 6 of the </a:t>
            </a:r>
            <a:r>
              <a:rPr lang="en-GB" sz="1600" i="1" dirty="0" smtClean="0"/>
              <a:t>IEEE-SA Standards Board Bylaws</a:t>
            </a:r>
            <a:r>
              <a:rPr lang="en-GB" sz="1600" dirty="0" smtClean="0"/>
              <a:t> as it will appear once the patent policy updates are enacted.</a:t>
            </a:r>
            <a:endParaRPr lang="en-US" sz="1600" dirty="0" smtClean="0"/>
          </a:p>
          <a:p>
            <a:pPr marL="0" indent="0">
              <a:buNone/>
            </a:pPr>
            <a:endParaRPr lang="en-US" sz="1600" dirty="0"/>
          </a:p>
          <a:p>
            <a:r>
              <a:rPr lang="en-GB" sz="1600" dirty="0"/>
              <a:t>Please also see the 'IEEE Statement Regarding Updating of its Standards-Related Patent Policy' at </a:t>
            </a:r>
            <a:r>
              <a:rPr lang="en-GB" sz="1600" u="sng" dirty="0">
                <a:hlinkClick r:id="rId5"/>
              </a:rPr>
              <a:t>http://www.ieee.org/about/news/2015/8_february_2015.html</a:t>
            </a:r>
            <a:r>
              <a:rPr lang="en-GB" sz="1600" dirty="0"/>
              <a:t>.</a:t>
            </a:r>
            <a:endParaRPr lang="en-US" sz="1600" dirty="0"/>
          </a:p>
          <a:p>
            <a:pPr marL="0" indent="0">
              <a:buNone/>
            </a:pPr>
            <a:r>
              <a:rPr lang="en-GB" sz="1600" dirty="0"/>
              <a:t/>
            </a:r>
            <a:br>
              <a:rPr lang="en-GB" sz="1600" dirty="0"/>
            </a:br>
            <a:endParaRPr lang="en-GB" sz="1400"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177261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Patent Policy Updates - 2</a:t>
            </a:r>
            <a:endParaRPr lang="en-US" dirty="0"/>
          </a:p>
        </p:txBody>
      </p:sp>
      <p:sp>
        <p:nvSpPr>
          <p:cNvPr id="3" name="Content Placeholder 2"/>
          <p:cNvSpPr>
            <a:spLocks noGrp="1"/>
          </p:cNvSpPr>
          <p:nvPr>
            <p:ph idx="1"/>
          </p:nvPr>
        </p:nvSpPr>
        <p:spPr>
          <a:xfrm>
            <a:off x="685800" y="1600200"/>
            <a:ext cx="7772400" cy="4800600"/>
          </a:xfrm>
        </p:spPr>
        <p:txBody>
          <a:bodyPr/>
          <a:lstStyle/>
          <a:p>
            <a:r>
              <a:rPr lang="en-GB" sz="1400" dirty="0" smtClean="0"/>
              <a:t>You </a:t>
            </a:r>
            <a:r>
              <a:rPr lang="en-GB" sz="1400" dirty="0"/>
              <a:t>should be aware that the conduct and responsibilities of participants within IEEE standards development groups, including the Call for Patents process (as discussed in </a:t>
            </a:r>
            <a:r>
              <a:rPr lang="en-GB" sz="1400" i="1" dirty="0"/>
              <a:t>IEEE-SA Standards Board Operations Manual</a:t>
            </a:r>
            <a:r>
              <a:rPr lang="en-GB" sz="1400" dirty="0"/>
              <a:t> 6.3.2 [see </a:t>
            </a:r>
            <a:r>
              <a:rPr lang="en-GB" sz="1400" u="sng" dirty="0">
                <a:hlinkClick r:id="rId3"/>
              </a:rPr>
              <a:t>http://standards.ieee.org/develop/policies/opman/sect6.html#6.3.2</a:t>
            </a:r>
            <a:r>
              <a:rPr lang="en-GB" sz="1400" dirty="0"/>
              <a:t>]) and the </a:t>
            </a:r>
            <a:r>
              <a:rPr lang="en-GB" sz="1400" i="1" dirty="0"/>
              <a:t>Antitrust and Competition Policy</a:t>
            </a:r>
            <a:r>
              <a:rPr lang="en-GB" sz="1400" dirty="0"/>
              <a:t> [see </a:t>
            </a:r>
            <a:r>
              <a:rPr lang="en-GB" sz="1400" u="sng" dirty="0">
                <a:hlinkClick r:id="rId4"/>
              </a:rPr>
              <a:t>http://standards.ieee.org/develop/policies/antitrust.pdf</a:t>
            </a:r>
            <a:r>
              <a:rPr lang="en-GB" sz="1400" dirty="0"/>
              <a:t>], have not been updated. This means that the normal practice for conducting working group (standards development) meetings has not changed.</a:t>
            </a:r>
            <a:endParaRPr lang="en-US" sz="1400" dirty="0"/>
          </a:p>
          <a:p>
            <a:pPr marL="0" indent="0">
              <a:buNone/>
            </a:pPr>
            <a:endParaRPr lang="en-US" sz="1400" dirty="0" smtClean="0"/>
          </a:p>
          <a:p>
            <a:r>
              <a:rPr lang="en-GB" sz="1400" dirty="0" smtClean="0"/>
              <a:t>There are various patent materials available from </a:t>
            </a:r>
            <a:r>
              <a:rPr lang="en-GB" sz="1400" u="sng" dirty="0" smtClean="0">
                <a:hlinkClick r:id="rId5"/>
              </a:rPr>
              <a:t>http://standards.ieee.org/about/sasb/patcom/materials.html</a:t>
            </a:r>
            <a:r>
              <a:rPr lang="en-GB" sz="1400" dirty="0" smtClean="0"/>
              <a:t>. The necessary items will be updated. I will send another communication to you on (or just after) the effective date of the patent policy updates, to let you know which items on the patent materials web page have been updated.</a:t>
            </a:r>
            <a:endParaRPr lang="en-US" sz="1400" dirty="0" smtClean="0"/>
          </a:p>
          <a:p>
            <a:pPr marL="0" indent="0">
              <a:buNone/>
            </a:pPr>
            <a:endParaRPr lang="en-US" sz="1400" dirty="0" smtClean="0"/>
          </a:p>
          <a:p>
            <a:r>
              <a:rPr lang="en-GB" sz="1400" dirty="0" smtClean="0"/>
              <a:t>If you have any questions, please address them to </a:t>
            </a:r>
            <a:r>
              <a:rPr lang="en-GB" sz="1400" u="sng" dirty="0" smtClean="0">
                <a:hlinkClick r:id="rId6"/>
              </a:rPr>
              <a:t>patcom@ieee.org</a:t>
            </a:r>
            <a:endParaRPr lang="en-US" sz="1400" dirty="0" smtClean="0"/>
          </a:p>
          <a:p>
            <a:pPr marL="0" indent="0">
              <a:buNone/>
            </a:pPr>
            <a:r>
              <a:rPr lang="en-GB" sz="1400" dirty="0"/>
              <a:t/>
            </a:r>
            <a:br>
              <a:rPr lang="en-GB" sz="1400" dirty="0"/>
            </a:br>
            <a:r>
              <a:rPr lang="en-GB" sz="1400" dirty="0"/>
              <a:t>David L. </a:t>
            </a:r>
            <a:r>
              <a:rPr lang="en-GB" sz="1400" dirty="0" err="1"/>
              <a:t>Ringle</a:t>
            </a:r>
            <a:r>
              <a:rPr lang="en-GB" sz="1400" dirty="0"/>
              <a:t/>
            </a:r>
            <a:br>
              <a:rPr lang="en-GB" sz="1400" dirty="0"/>
            </a:br>
            <a:r>
              <a:rPr lang="en-GB" sz="1400" dirty="0"/>
              <a:t>Director, IEEE-SA Governance</a:t>
            </a:r>
            <a:br>
              <a:rPr lang="en-GB" sz="1400" dirty="0"/>
            </a:br>
            <a:r>
              <a:rPr lang="en-GB" sz="1400" dirty="0" smtClean="0"/>
              <a:t>EMAIL</a:t>
            </a:r>
            <a:r>
              <a:rPr lang="en-GB" sz="1400" dirty="0"/>
              <a:t>: </a:t>
            </a:r>
            <a:r>
              <a:rPr lang="en-GB" sz="1400" u="sng" dirty="0">
                <a:hlinkClick r:id="rId7"/>
              </a:rPr>
              <a:t>d.ringle@ieee.org</a:t>
            </a:r>
            <a:r>
              <a:rPr lang="en-GB" sz="1400" dirty="0"/>
              <a:t/>
            </a:r>
            <a:br>
              <a:rPr lang="en-GB" sz="1400" dirty="0"/>
            </a:br>
            <a:endParaRPr lang="en-GB" sz="1200"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785601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2015</a:t>
            </a:r>
            <a:endParaRPr lang="en-US"/>
          </a:p>
        </p:txBody>
      </p:sp>
      <p:sp>
        <p:nvSpPr>
          <p:cNvPr id="8195" name="Footer Placeholder 4"/>
          <p:cNvSpPr>
            <a:spLocks noGrp="1"/>
          </p:cNvSpPr>
          <p:nvPr>
            <p:ph type="ftr" sz="quarter" idx="11"/>
          </p:nvPr>
        </p:nvSpPr>
        <p:spPr>
          <a:noFill/>
        </p:spPr>
        <p:txBody>
          <a:bodyPr/>
          <a:lstStyle/>
          <a:p>
            <a:r>
              <a:rPr lang="en-US" smtClean="0"/>
              <a:t>D. Stanley 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(07 November 2014)</a:t>
            </a:r>
            <a:endParaRPr lang="en-US" sz="2000" dirty="0">
              <a:hlinkClick r:id="rId6"/>
            </a:endParaRPr>
          </a:p>
          <a:p>
            <a:pPr lvl="1"/>
            <a:r>
              <a:rPr lang="en-US" sz="1600" dirty="0">
                <a:hlinkClick r:id="rId7"/>
              </a:rPr>
              <a:t>http://www.ieee802.org/PNP/approved/IEEE_802_Chairs_guidelines_v19.pdf</a:t>
            </a:r>
            <a:r>
              <a:rPr lang="en-US" sz="1600" dirty="0"/>
              <a:t>  </a:t>
            </a:r>
          </a:p>
          <a:p>
            <a:r>
              <a:rPr lang="en-US" sz="2000" dirty="0"/>
              <a:t>IEEE 802.11 WG OM: (08 November 2014)</a:t>
            </a:r>
          </a:p>
          <a:p>
            <a:pPr lvl="1"/>
            <a:r>
              <a:rPr lang="en-US" altLang="en-US" sz="1600" dirty="0">
                <a:hlinkClick r:id="rId8"/>
              </a:rPr>
              <a:t>https://mentor.ieee.org/802.11/dcn/14/11-14-0629-06-0000-802-11-operations-manual.docx</a:t>
            </a:r>
            <a:r>
              <a:rPr lang="en-US" altLang="en-US" sz="1600" dirty="0"/>
              <a:t>  </a:t>
            </a:r>
          </a:p>
          <a:p>
            <a:r>
              <a:rPr lang="en-US" sz="2000" dirty="0"/>
              <a:t>Policies and Procedures hierarchy</a:t>
            </a:r>
          </a:p>
          <a:p>
            <a:pPr lvl="1"/>
            <a:r>
              <a:rPr lang="en-US" sz="1600" dirty="0">
                <a:hlinkClick r:id="rId9"/>
              </a:rPr>
              <a:t>http://www.ieee802.org/11/Rules/rules.shtml</a:t>
            </a:r>
            <a:endParaRPr lang="en-US" sz="1600" dirty="0"/>
          </a:p>
          <a:p>
            <a:pPr marL="342900" lvl="1" indent="-342900">
              <a:buFontTx/>
              <a:buChar char="•"/>
            </a:pPr>
            <a:r>
              <a:rPr lang="en-US" altLang="en-US" sz="1800"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March 2015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 </a:t>
            </a:r>
            <a:r>
              <a:rPr lang="en-US" dirty="0" smtClean="0"/>
              <a:t> - Approval in July 2015</a:t>
            </a:r>
            <a:endParaRPr lang="en-US" dirty="0"/>
          </a:p>
          <a:p>
            <a:pPr lvl="1"/>
            <a:r>
              <a:rPr lang="en-GB" dirty="0" smtClean="0"/>
              <a:t>Add Joint </a:t>
            </a:r>
            <a:r>
              <a:rPr lang="en-GB" dirty="0"/>
              <a:t>working group treasury text </a:t>
            </a:r>
            <a:r>
              <a:rPr lang="en-GB" dirty="0" smtClean="0"/>
              <a:t>(deleted from IEEE </a:t>
            </a:r>
            <a:r>
              <a:rPr lang="en-GB" dirty="0"/>
              <a:t>802 WG P&amp;P </a:t>
            </a:r>
            <a:r>
              <a:rPr lang="en-GB" dirty="0" smtClean="0"/>
              <a:t>section14.2)</a:t>
            </a:r>
            <a:endParaRPr lang="en-GB" dirty="0"/>
          </a:p>
          <a:p>
            <a:pPr marL="342900" lvl="1" indent="-342900">
              <a:buFontTx/>
              <a:buChar char="•"/>
            </a:pPr>
            <a:r>
              <a:rPr lang="en-US" sz="2400" b="1" dirty="0" smtClean="0"/>
              <a:t>WG </a:t>
            </a:r>
            <a:r>
              <a:rPr lang="en-US" sz="2400" b="1" dirty="0"/>
              <a:t>P&amp;P - </a:t>
            </a:r>
            <a:r>
              <a:rPr lang="en-US" sz="2400" b="1" dirty="0" smtClean="0"/>
              <a:t>Send to </a:t>
            </a:r>
            <a:r>
              <a:rPr lang="en-US" sz="2400" b="1" dirty="0" err="1" smtClean="0"/>
              <a:t>AudCom</a:t>
            </a:r>
            <a:r>
              <a:rPr lang="en-US" sz="2400" b="1" dirty="0" smtClean="0"/>
              <a:t> </a:t>
            </a:r>
            <a:r>
              <a:rPr lang="en-US" sz="2400" b="1" dirty="0" smtClean="0"/>
              <a:t>out of March meeting</a:t>
            </a:r>
            <a:endParaRPr lang="en-US" sz="2400" b="1" dirty="0" smtClean="0"/>
          </a:p>
          <a:p>
            <a:pPr lvl="1"/>
            <a:r>
              <a:rPr lang="en-US" dirty="0" smtClean="0"/>
              <a:t>EC changes under consideration are summarized in </a:t>
            </a:r>
            <a:r>
              <a:rPr lang="en-US" dirty="0">
                <a:hlinkClick r:id="rId4"/>
              </a:rPr>
              <a:t>https://</a:t>
            </a:r>
            <a:r>
              <a:rPr lang="en-US" dirty="0" smtClean="0">
                <a:hlinkClick r:id="rId4"/>
              </a:rPr>
              <a:t>mentor.ieee.org/802-ec/dcn/14/ec-14-0087-03-00EC-overview-of-proposed-wg-p-p-changes.pdf</a:t>
            </a:r>
            <a:r>
              <a:rPr lang="en-US" dirty="0" smtClean="0"/>
              <a:t> </a:t>
            </a:r>
          </a:p>
          <a:p>
            <a:pPr lvl="1"/>
            <a:r>
              <a:rPr lang="en-US" dirty="0" smtClean="0"/>
              <a:t>Many </a:t>
            </a:r>
            <a:r>
              <a:rPr lang="en-US" dirty="0" smtClean="0"/>
              <a:t>changes, to align with IEEE WG P&amp;P baseline</a:t>
            </a:r>
          </a:p>
          <a:p>
            <a:pPr lvl="1"/>
            <a:r>
              <a:rPr lang="en-US" dirty="0" smtClean="0"/>
              <a:t>Clarification questions, suggested corrections to IEEE P&amp;P baseline were discussed at December </a:t>
            </a:r>
            <a:r>
              <a:rPr lang="en-US" dirty="0" err="1" smtClean="0"/>
              <a:t>AudCom</a:t>
            </a:r>
            <a:r>
              <a:rPr lang="en-US" dirty="0" smtClean="0"/>
              <a:t> meeting</a:t>
            </a:r>
          </a:p>
          <a:p>
            <a:r>
              <a:rPr lang="en-US" dirty="0" smtClean="0"/>
              <a:t>Chair’s </a:t>
            </a:r>
            <a:r>
              <a:rPr lang="en-US" dirty="0" smtClean="0"/>
              <a:t>Guidelines – no changes proposed</a:t>
            </a: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203796302"/>
              </p:ext>
            </p:extLst>
          </p:nvPr>
        </p:nvGraphicFramePr>
        <p:xfrm>
          <a:off x="7543800" y="5629275"/>
          <a:ext cx="914400" cy="771525"/>
        </p:xfrm>
        <a:graphic>
          <a:graphicData uri="http://schemas.openxmlformats.org/presentationml/2006/ole">
            <mc:AlternateContent xmlns:mc="http://schemas.openxmlformats.org/markup-compatibility/2006">
              <mc:Choice xmlns:v="urn:schemas-microsoft-com:vml" Requires="v">
                <p:oleObj spid="_x0000_s2068"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543800" y="5629275"/>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a:t>
            </a:r>
            <a:r>
              <a:rPr lang="en-US" dirty="0" smtClean="0"/>
              <a:t>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a:hlinkClick r:id="rId3"/>
              </a:rPr>
              <a:t>11-14-0629-06 </a:t>
            </a:r>
            <a:r>
              <a:rPr lang="en-US" dirty="0"/>
              <a:t>contains the current IEEE 902.11 Operations Manual (approved November 2014). Changes:</a:t>
            </a:r>
          </a:p>
          <a:p>
            <a:pPr lvl="1"/>
            <a:r>
              <a:rPr lang="en-US" dirty="0"/>
              <a:t>Corrected Adrian’s email </a:t>
            </a:r>
          </a:p>
          <a:p>
            <a:pPr lvl="1"/>
            <a:r>
              <a:rPr lang="en-US" dirty="0"/>
              <a:t>Removed IEEE standards companion reference, replaced with IEEE Standards development process link [other1] </a:t>
            </a:r>
          </a:p>
          <a:p>
            <a:pPr lvl="1"/>
            <a:r>
              <a:rPr lang="en-US" dirty="0"/>
              <a:t>Changed section 7.1.5 reference to refer to WG not TG email lists</a:t>
            </a:r>
          </a:p>
          <a:p>
            <a:pPr lvl="1"/>
            <a:r>
              <a:rPr lang="en-US" dirty="0"/>
              <a:t>Addition to 7.1.5 for mentor document posting, to be consistent with 8.3 </a:t>
            </a:r>
          </a:p>
          <a:p>
            <a:r>
              <a:rPr lang="en-US" b="0" dirty="0"/>
              <a:t>Changes proposed in </a:t>
            </a:r>
            <a:r>
              <a:rPr lang="en-US" dirty="0" smtClean="0">
                <a:hlinkClick r:id="rId4"/>
              </a:rPr>
              <a:t>11-14-0629-09 </a:t>
            </a:r>
            <a:endParaRPr lang="en-US" b="0" dirty="0"/>
          </a:p>
          <a:p>
            <a:pPr lvl="1"/>
            <a:r>
              <a:rPr lang="en-US" dirty="0"/>
              <a:t>Reflect 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approval of updated document </a:t>
            </a:r>
            <a:r>
              <a:rPr lang="en-US" b="0" dirty="0" smtClean="0"/>
              <a:t>on Friday</a:t>
            </a:r>
            <a:endParaRPr lang="en-US" b="0"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2015</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2015</a:t>
            </a:r>
            <a:endParaRPr lang="en-US"/>
          </a:p>
        </p:txBody>
      </p:sp>
      <p:sp>
        <p:nvSpPr>
          <p:cNvPr id="3075" name="Footer Placeholder 4"/>
          <p:cNvSpPr>
            <a:spLocks noGrp="1"/>
          </p:cNvSpPr>
          <p:nvPr>
            <p:ph type="ftr" sz="quarter" idx="11"/>
          </p:nvPr>
        </p:nvSpPr>
        <p:spPr>
          <a:noFill/>
        </p:spPr>
        <p:txBody>
          <a:bodyPr/>
          <a:lstStyle/>
          <a:p>
            <a:r>
              <a:rPr lang="en-US" smtClean="0"/>
              <a:t>D. Stanley 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a:t>
            </a:r>
            <a:r>
              <a:rPr lang="en-US" dirty="0" smtClean="0"/>
              <a:t>802.11</a:t>
            </a:r>
          </a:p>
          <a:p>
            <a:pPr lvl="1">
              <a:buFontTx/>
              <a:buNone/>
            </a:pPr>
            <a:r>
              <a:rPr lang="en-US" dirty="0"/>
              <a:t>	</a:t>
            </a:r>
            <a:r>
              <a:rPr lang="en-US" dirty="0" smtClean="0"/>
              <a:t>Info on IEEE SA Policy changes</a:t>
            </a:r>
            <a:endParaRPr lang="en-US" dirty="0" smtClean="0"/>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a:hlinkClick r:id="rId3"/>
              </a:rPr>
              <a:t>11-14-0629-06 </a:t>
            </a:r>
            <a:r>
              <a:rPr lang="en-US" dirty="0"/>
              <a:t>contains the current IEEE 902.11 Operations Manual (approved November 2014). Changes:</a:t>
            </a:r>
          </a:p>
          <a:p>
            <a:pPr lvl="1"/>
            <a:r>
              <a:rPr lang="en-US" dirty="0"/>
              <a:t>Corrected Adrian’s email </a:t>
            </a:r>
          </a:p>
          <a:p>
            <a:pPr lvl="1"/>
            <a:r>
              <a:rPr lang="en-US" dirty="0"/>
              <a:t>Removed IEEE standards companion reference, replaced with IEEE Standards development process link [other1] </a:t>
            </a:r>
          </a:p>
          <a:p>
            <a:pPr lvl="1"/>
            <a:r>
              <a:rPr lang="en-US" dirty="0"/>
              <a:t>Changed section 7.1.5 reference to refer to WG not TG email lists</a:t>
            </a:r>
          </a:p>
          <a:p>
            <a:pPr lvl="1"/>
            <a:r>
              <a:rPr lang="en-US" dirty="0"/>
              <a:t>Addition to 7.1.5 for mentor document posting, to be consistent with 8.3 </a:t>
            </a:r>
          </a:p>
          <a:p>
            <a:r>
              <a:rPr lang="en-US" b="0" dirty="0"/>
              <a:t>Changes proposed in </a:t>
            </a:r>
            <a:r>
              <a:rPr lang="en-US" dirty="0" smtClean="0">
                <a:hlinkClick r:id="rId4"/>
              </a:rPr>
              <a:t>11-14-0629-09</a:t>
            </a:r>
            <a:endParaRPr lang="en-US" dirty="0"/>
          </a:p>
          <a:p>
            <a:pPr lvl="1"/>
            <a:r>
              <a:rPr lang="en-US" dirty="0"/>
              <a:t>Reflect 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approval of updated document </a:t>
            </a:r>
            <a:r>
              <a:rPr lang="en-US" b="0" dirty="0" smtClean="0"/>
              <a:t>on Friday</a:t>
            </a:r>
            <a:endParaRPr lang="en-US" b="0"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7529665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Review changes received on the OM: </a:t>
            </a:r>
            <a:r>
              <a:rPr lang="en-US" b="0" dirty="0">
                <a:hlinkClick r:id="rId3"/>
              </a:rPr>
              <a:t>https://</a:t>
            </a:r>
            <a:r>
              <a:rPr lang="en-US" b="0" dirty="0" smtClean="0">
                <a:hlinkClick r:id="rId3"/>
              </a:rPr>
              <a:t>mentor.ieee.org/802.11/dcn/14/11-14-0629-09-0000-802-11-operations-manual.docx</a:t>
            </a:r>
            <a:r>
              <a:rPr lang="en-US" b="0" dirty="0" smtClean="0"/>
              <a:t> </a:t>
            </a:r>
            <a:endParaRPr lang="en-US" b="0" dirty="0"/>
          </a:p>
          <a:p>
            <a:pPr lvl="1"/>
            <a:r>
              <a:rPr lang="en-US" dirty="0"/>
              <a:t>Reflect approved extended element ID ANA policy (9.1.3)</a:t>
            </a:r>
          </a:p>
          <a:p>
            <a:pPr lvl="1"/>
            <a:r>
              <a:rPr lang="en-US" dirty="0"/>
              <a:t>Remove requirement for </a:t>
            </a:r>
            <a:r>
              <a:rPr lang="en-US" b="1" dirty="0"/>
              <a:t>local</a:t>
            </a:r>
            <a:r>
              <a:rPr lang="en-US" dirty="0"/>
              <a:t> server access to drafts (8.4)</a:t>
            </a:r>
          </a:p>
          <a:p>
            <a:pPr lvl="1"/>
            <a:r>
              <a:rPr lang="en-US" dirty="0"/>
              <a:t>Change </a:t>
            </a:r>
            <a:r>
              <a:rPr lang="en-US" b="1" dirty="0"/>
              <a:t>Regulatory SC </a:t>
            </a:r>
            <a:r>
              <a:rPr lang="en-US" dirty="0"/>
              <a:t>teleconference notice to 5 </a:t>
            </a:r>
            <a:r>
              <a:rPr lang="en-US" dirty="0" smtClean="0"/>
              <a:t>days (4.6.3)</a:t>
            </a:r>
            <a:endParaRPr lang="en-US" dirty="0"/>
          </a:p>
          <a:p>
            <a:endParaRPr lang="en-US" dirty="0" smtClean="0"/>
          </a:p>
          <a:p>
            <a:r>
              <a:rPr lang="en-US" dirty="0" smtClean="0"/>
              <a:t>Consider a motion to approve the changes</a:t>
            </a: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Operations Manual (OM) changes</a:t>
            </a:r>
            <a:endParaRPr lang="en-GB" dirty="0"/>
          </a:p>
        </p:txBody>
      </p:sp>
      <p:sp>
        <p:nvSpPr>
          <p:cNvPr id="3" name="Content Placeholder 2"/>
          <p:cNvSpPr>
            <a:spLocks noGrp="1"/>
          </p:cNvSpPr>
          <p:nvPr>
            <p:ph idx="1"/>
          </p:nvPr>
        </p:nvSpPr>
        <p:spPr/>
        <p:txBody>
          <a:bodyPr/>
          <a:lstStyle/>
          <a:p>
            <a:r>
              <a:rPr lang="en-GB" dirty="0" smtClean="0"/>
              <a:t>Move: Accept document 11-14/0629r9 as the 802.11 operations manual.</a:t>
            </a:r>
          </a:p>
          <a:p>
            <a:r>
              <a:rPr lang="en-GB" dirty="0" smtClean="0"/>
              <a:t>Moved: Dorothy Stanley</a:t>
            </a:r>
          </a:p>
          <a:p>
            <a:r>
              <a:rPr lang="en-GB" dirty="0" smtClean="0"/>
              <a:t>Seconded: </a:t>
            </a:r>
          </a:p>
          <a:p>
            <a:r>
              <a:rPr lang="en-GB" dirty="0" smtClean="0"/>
              <a:t>Result: </a:t>
            </a:r>
          </a:p>
          <a:p>
            <a:endParaRPr lang="en-GB" dirty="0"/>
          </a:p>
          <a:p>
            <a:r>
              <a:rPr lang="en-GB" dirty="0" smtClean="0"/>
              <a:t>(Revision 10 will also be uploaded containing tracked changes accepted).</a:t>
            </a:r>
            <a:endParaRPr lang="en-GB"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488469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2015</a:t>
            </a:r>
            <a:endParaRPr lang="en-US"/>
          </a:p>
        </p:txBody>
      </p:sp>
      <p:sp>
        <p:nvSpPr>
          <p:cNvPr id="4099" name="Footer Placeholder 2"/>
          <p:cNvSpPr>
            <a:spLocks noGrp="1"/>
          </p:cNvSpPr>
          <p:nvPr>
            <p:ph type="ftr" sz="quarter" idx="11"/>
          </p:nvPr>
        </p:nvSpPr>
        <p:spPr>
          <a:noFill/>
        </p:spPr>
        <p:txBody>
          <a:bodyPr/>
          <a:lstStyle/>
          <a:p>
            <a:r>
              <a:rPr lang="en-US" smtClean="0"/>
              <a:t>D. Stanley 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2015</a:t>
            </a:r>
            <a:endParaRPr lang="en-US"/>
          </a:p>
        </p:txBody>
      </p:sp>
      <p:sp>
        <p:nvSpPr>
          <p:cNvPr id="5123" name="Footer Placeholder 2"/>
          <p:cNvSpPr>
            <a:spLocks noGrp="1"/>
          </p:cNvSpPr>
          <p:nvPr>
            <p:ph type="ftr" sz="quarter" idx="11"/>
          </p:nvPr>
        </p:nvSpPr>
        <p:spPr>
          <a:noFill/>
        </p:spPr>
        <p:txBody>
          <a:bodyPr/>
          <a:lstStyle/>
          <a:p>
            <a:r>
              <a:rPr lang="en-US" smtClean="0"/>
              <a:t>D. Stanley 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2015</a:t>
            </a:r>
            <a:endParaRPr lang="en-US"/>
          </a:p>
        </p:txBody>
      </p:sp>
      <p:sp>
        <p:nvSpPr>
          <p:cNvPr id="6147" name="Footer Placeholder 2"/>
          <p:cNvSpPr>
            <a:spLocks noGrp="1"/>
          </p:cNvSpPr>
          <p:nvPr>
            <p:ph type="ftr" sz="quarter" idx="11"/>
          </p:nvPr>
        </p:nvSpPr>
        <p:spPr>
          <a:noFill/>
        </p:spPr>
        <p:txBody>
          <a:bodyPr/>
          <a:lstStyle/>
          <a:p>
            <a:r>
              <a:rPr lang="en-US" smtClean="0"/>
              <a:t>D. Stanley 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2015</a:t>
            </a:r>
            <a:endParaRPr lang="en-US"/>
          </a:p>
        </p:txBody>
      </p:sp>
      <p:sp>
        <p:nvSpPr>
          <p:cNvPr id="7171" name="Footer Placeholder 2"/>
          <p:cNvSpPr>
            <a:spLocks noGrp="1"/>
          </p:cNvSpPr>
          <p:nvPr>
            <p:ph type="ftr" sz="quarter" idx="11"/>
          </p:nvPr>
        </p:nvSpPr>
        <p:spPr>
          <a:noFill/>
        </p:spPr>
        <p:txBody>
          <a:bodyPr/>
          <a:lstStyle/>
          <a:p>
            <a:r>
              <a:rPr lang="en-US" smtClean="0"/>
              <a:t>D. Stanley 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March 2015</a:t>
            </a:r>
            <a:endParaRPr lang="en-US"/>
          </a:p>
        </p:txBody>
      </p:sp>
      <p:sp>
        <p:nvSpPr>
          <p:cNvPr id="11" name="Footer Placeholder 10"/>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26224</TotalTime>
  <Words>2017</Words>
  <Application>Microsoft Office PowerPoint</Application>
  <PresentationFormat>On-screen Show (4:3)</PresentationFormat>
  <Paragraphs>345</Paragraphs>
  <Slides>24</Slides>
  <Notes>24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2nd  Vice Chair Report March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IEEE SA Patent Policy Updates - 1</vt:lpstr>
      <vt:lpstr>IEEE SA Patent Policy Updates - 2</vt:lpstr>
      <vt:lpstr>Current IEEE 802, 802.11 rules documents </vt:lpstr>
      <vt:lpstr>March 2015 IEEE 802 EC Rule Changes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Friday –  802.11 Closing Plenary</vt:lpstr>
      <vt:lpstr>IEEE 802.11 OM Changes</vt:lpstr>
      <vt:lpstr>802.11 Operations Manual (OM) changes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March 2015</cp:keywords>
  <dc:description>Dorothy Stanley (Aruba Networks)</dc:description>
  <cp:lastModifiedBy>Dorothy Stanley</cp:lastModifiedBy>
  <cp:revision>146</cp:revision>
  <cp:lastPrinted>2014-04-08T14:44:21Z</cp:lastPrinted>
  <dcterms:created xsi:type="dcterms:W3CDTF">2012-03-12T21:29:33Z</dcterms:created>
  <dcterms:modified xsi:type="dcterms:W3CDTF">2015-03-09T07:23:02Z</dcterms:modified>
</cp:coreProperties>
</file>