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48" r:id="rId5"/>
    <p:sldId id="2360" r:id="rId6"/>
    <p:sldId id="2352" r:id="rId7"/>
    <p:sldId id="2350" r:id="rId8"/>
    <p:sldId id="2313" r:id="rId9"/>
    <p:sldId id="2355" r:id="rId10"/>
    <p:sldId id="2356" r:id="rId11"/>
    <p:sldId id="2349" r:id="rId12"/>
    <p:sldId id="2358" r:id="rId13"/>
    <p:sldId id="2322" r:id="rId14"/>
    <p:sldId id="2288" r:id="rId15"/>
    <p:sldId id="2345" r:id="rId16"/>
    <p:sldId id="2353" r:id="rId17"/>
    <p:sldId id="2354" r:id="rId18"/>
    <p:sldId id="2359" r:id="rId19"/>
    <p:sldId id="2361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93" d="100"/>
          <a:sy n="93" d="100"/>
        </p:scale>
        <p:origin x="-1170" y="8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2760" y="-408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802.11-15/0222r1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802.11-15/0222r1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802.11-15/0222r1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802.11-15/0222r1</a:t>
            </a:r>
            <a:endParaRPr lang="en-US" alt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F5A16F2-D536-4D0D-80F8-5F180B657BF5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802.11-15/0222r1</a:t>
            </a:r>
            <a:endParaRPr lang="en-US" altLang="ja-JP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March 2015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802.11-15/0222r1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March 2015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(Aruba Networks)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802.11-15/0222r1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802.11-15/0222r1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802.11-15/0222r1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802.11-15/0222r1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2015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(Aruba Networks)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802.11-15/0222r1</a:t>
            </a:r>
            <a:endParaRPr lang="en-US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802.11-15/0222r1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A26A5D11-B8D5-46A8-97D0-D556201F74F7}" type="slidenum">
              <a:rPr lang="en-US" altLang="en-US" smtClean="0"/>
              <a:pPr>
                <a:spcBef>
                  <a:spcPct val="0"/>
                </a:spcBef>
                <a:defRPr/>
              </a:pPr>
              <a:t>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802.11-15/0222r1</a:t>
            </a:r>
            <a:endParaRPr lang="en-US" alt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802.11-15/0222r1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1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571-07-00ax-evaluation-methodology.docx" TargetMode="External"/><Relationship Id="rId7" Type="http://schemas.openxmlformats.org/officeDocument/2006/relationships/hyperlink" Target="https://mentor.ieee.org/802.11/dcn/15/11-15-0132-02-00ax-spec-framework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1009-02-00ax-proposed-802-11ax-functional-requirements.doc" TargetMode="External"/><Relationship Id="rId5" Type="http://schemas.openxmlformats.org/officeDocument/2006/relationships/hyperlink" Target="https://mentor.ieee.org/802.11/dcn/14/11-14-0882-04-00ax-tgax-channel-model-document.docx" TargetMode="External"/><Relationship Id="rId4" Type="http://schemas.openxmlformats.org/officeDocument/2006/relationships/hyperlink" Target="https://mentor.ieee.org/802.11/dcn/14/11-14-0980-05-00ax-simulation-scenarios.docx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/files/public/docs2015/new-autoattach-romascanu-csd-0115-v00.pptx" TargetMode="External"/><Relationship Id="rId13" Type="http://schemas.openxmlformats.org/officeDocument/2006/relationships/hyperlink" Target="https://mentor.ieee.org/802.11/dcn/14/11-14-1151-05-ng60-ng60-proposed-par.docx" TargetMode="External"/><Relationship Id="rId18" Type="http://schemas.openxmlformats.org/officeDocument/2006/relationships/hyperlink" Target="https://mentor.ieee.org/privecsg/dcn/15/privecsg-15-0004-02-0000-privacy-recommendation-par-csd-proposal.pptx" TargetMode="External"/><Relationship Id="rId3" Type="http://schemas.openxmlformats.org/officeDocument/2006/relationships/hyperlink" Target="http://www.ieee802.org/1/files/public/docs2015/new-addresses-thaler-local-address-usage-par-0115-v1.pdf" TargetMode="External"/><Relationship Id="rId7" Type="http://schemas.openxmlformats.org/officeDocument/2006/relationships/hyperlink" Target="http://www.ieee802.org/1/files/public/docs2015/new-autoattach-romascanu-par-0115-v00.pdf" TargetMode="External"/><Relationship Id="rId12" Type="http://schemas.openxmlformats.org/officeDocument/2006/relationships/hyperlink" Target="http://www.ieee802.org/3/NGEBASET/802d3_NGEABT_CSD_SG_approved.pdf" TargetMode="External"/><Relationship Id="rId17" Type="http://schemas.openxmlformats.org/officeDocument/2006/relationships/hyperlink" Target="https://mentor.ieee.org/privecsg/dcn/15/privecsg-15-0006-00-ecsg-privacy-recommendation-par-proposal.pdf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http://grouper.ieee.org/groups/802/PARs/2015_03/15-14-0716-05-003e-sg3e-draft-csd.doc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eee802.org/1/files/public/docs2015/new-nfinn-input-gates-csd-0115-v02.pdf" TargetMode="External"/><Relationship Id="rId11" Type="http://schemas.openxmlformats.org/officeDocument/2006/relationships/hyperlink" Target="http://www.ieee802.org/3/NGEBASET/NGEABT_PAR_DRAFTa_15-Jan-15.pdf" TargetMode="External"/><Relationship Id="rId5" Type="http://schemas.openxmlformats.org/officeDocument/2006/relationships/hyperlink" Target="http://www.ieee802.org/1/files/public/docs2015/new-nfinn-stream-gates-par-0115-v04.pdf" TargetMode="External"/><Relationship Id="rId15" Type="http://schemas.openxmlformats.org/officeDocument/2006/relationships/hyperlink" Target="http://grouper.ieee.org/groups/802/PARs/2015_03/15-14-0715-05-003e-sg3e-draft-par.pdf" TargetMode="External"/><Relationship Id="rId10" Type="http://schemas.openxmlformats.org/officeDocument/2006/relationships/hyperlink" Target="http://www.ieee802.org/3/25GBASET/draft_P802.3bq_modified_CSD.pdf" TargetMode="External"/><Relationship Id="rId4" Type="http://schemas.openxmlformats.org/officeDocument/2006/relationships/hyperlink" Target="http://ieee802.org/1/files/public/docs2015/lasg-mjt-802c-CSD-0115-v02.pdf" TargetMode="External"/><Relationship Id="rId9" Type="http://schemas.openxmlformats.org/officeDocument/2006/relationships/hyperlink" Target="http://www.ieee802.org/3/25GBASET/draft_P802.3bq_PAR_modification_300115.pdf" TargetMode="External"/><Relationship Id="rId14" Type="http://schemas.openxmlformats.org/officeDocument/2006/relationships/hyperlink" Target="https://mentor.ieee.org/802.11/dcn/14/11-14-1152-06-ng60-ng60-proposed-csd.doc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2015-03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2015-03-08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122568"/>
              </p:ext>
            </p:extLst>
          </p:nvPr>
        </p:nvGraphicFramePr>
        <p:xfrm>
          <a:off x="523875" y="2281238"/>
          <a:ext cx="8178800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3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1238"/>
                        <a:ext cx="8178800" cy="250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708186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2015</a:t>
            </a:r>
            <a:endParaRPr lang="en-US" altLang="en-US" sz="1800" dirty="0" smtClean="0"/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7" y="6475413"/>
            <a:ext cx="223695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D64E2BD6-5A6A-4F20-8165-901C95E595C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March 2015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sz="3600" dirty="0" smtClean="0"/>
          </a:p>
        </p:txBody>
      </p:sp>
      <p:sp>
        <p:nvSpPr>
          <p:cNvPr id="1434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772400" cy="4114800"/>
          </a:xfrm>
        </p:spPr>
        <p:txBody>
          <a:bodyPr lIns="91440" tIns="45720" rIns="91440" bIns="45720"/>
          <a:lstStyle/>
          <a:p>
            <a:r>
              <a:rPr lang="en-AU" altLang="en-US" dirty="0"/>
              <a:t>…</a:t>
            </a:r>
          </a:p>
          <a:p>
            <a:r>
              <a:rPr lang="en-AU" altLang="en-US" dirty="0"/>
              <a:t>Discuss various matters relating to Belgium SC6  meeting </a:t>
            </a:r>
          </a:p>
          <a:p>
            <a:pPr lvl="1"/>
            <a:r>
              <a:rPr lang="en-AU" altLang="en-US" dirty="0"/>
              <a:t>Highlight deadlines</a:t>
            </a:r>
          </a:p>
          <a:p>
            <a:pPr lvl="1"/>
            <a:r>
              <a:rPr lang="en-AU" altLang="en-US" dirty="0"/>
              <a:t>Ask for IEEE 802 delegation volunteers</a:t>
            </a:r>
          </a:p>
          <a:p>
            <a:pPr lvl="1"/>
            <a:r>
              <a:rPr lang="en-AU" altLang="en-US" dirty="0"/>
              <a:t>Authorise and </a:t>
            </a:r>
            <a:r>
              <a:rPr lang="en-AU" altLang="en-US" dirty="0" smtClean="0"/>
              <a:t>empower </a:t>
            </a:r>
            <a:r>
              <a:rPr lang="en-AU" altLang="en-US" dirty="0" err="1"/>
              <a:t>HoD</a:t>
            </a:r>
            <a:endParaRPr lang="en-AU" altLang="en-US" dirty="0"/>
          </a:p>
          <a:p>
            <a:pPr lvl="1"/>
            <a:r>
              <a:rPr lang="en-AU" altLang="en-US" dirty="0"/>
              <a:t>Review  status of relevant proposals in SC6/WG7, particularly:</a:t>
            </a:r>
          </a:p>
          <a:p>
            <a:pPr lvl="2"/>
            <a:r>
              <a:rPr lang="en-AU" altLang="en-US" i="1" dirty="0"/>
              <a:t>WLAN Cloud</a:t>
            </a:r>
            <a:endParaRPr lang="en-AU" altLang="en-US" dirty="0"/>
          </a:p>
          <a:p>
            <a:pPr lvl="2"/>
            <a:r>
              <a:rPr lang="en-GB" altLang="en-US" i="1" dirty="0"/>
              <a:t>Optimization technology in WLAN</a:t>
            </a:r>
            <a:endParaRPr lang="en-AU" altLang="en-US" dirty="0"/>
          </a:p>
          <a:p>
            <a:pPr lvl="1"/>
            <a:r>
              <a:rPr lang="en-AU" altLang="en-US" dirty="0"/>
              <a:t>Review  agenda  in SC6/WG1</a:t>
            </a:r>
          </a:p>
          <a:p>
            <a:pPr lvl="2"/>
            <a:r>
              <a:rPr lang="en-AU" altLang="en-US" dirty="0"/>
              <a:t>Discuss IEEE 802 updates</a:t>
            </a:r>
          </a:p>
          <a:p>
            <a:r>
              <a:rPr lang="en-AU" altLang="en-US" dirty="0"/>
              <a:t>Discuss PSDO agreement review</a:t>
            </a:r>
          </a:p>
        </p:txBody>
      </p:sp>
    </p:spTree>
    <p:extLst>
      <p:ext uri="{BB962C8B-B14F-4D97-AF65-F5344CB8AC3E}">
        <p14:creationId xmlns:p14="http://schemas.microsoft.com/office/powerpoint/2010/main" val="36530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March 2015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495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January 2015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smtClean="0"/>
              <a:t>Two teleconferences held: comment resolution</a:t>
            </a:r>
          </a:p>
          <a:p>
            <a:pPr lvl="1">
              <a:defRPr/>
            </a:pPr>
            <a:r>
              <a:rPr lang="en-US" altLang="ja-JP" dirty="0" smtClean="0"/>
              <a:t>46 comments received in LB202 (WG recirculation, 94% approval) on P802.11REVmc D4.0</a:t>
            </a:r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11-14-0233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 smtClean="0"/>
              <a:t>Sponsor Ballot Pool closed Feb 20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; 219 people  joined</a:t>
            </a:r>
            <a:endParaRPr lang="en-US" altLang="ja-JP" dirty="0"/>
          </a:p>
          <a:p>
            <a:pPr>
              <a:defRPr/>
            </a:pPr>
            <a:r>
              <a:rPr lang="en-US" altLang="ja-JP" dirty="0" smtClean="0"/>
              <a:t>Goal </a:t>
            </a:r>
            <a:r>
              <a:rPr lang="en-US" altLang="ja-JP" dirty="0"/>
              <a:t>for </a:t>
            </a:r>
            <a:r>
              <a:rPr lang="en-US" altLang="ja-JP" dirty="0" smtClean="0"/>
              <a:t>March Meeting: Working </a:t>
            </a:r>
            <a:r>
              <a:rPr lang="en-US" altLang="ja-JP" dirty="0"/>
              <a:t>Group LB on </a:t>
            </a:r>
            <a:r>
              <a:rPr lang="en-US" altLang="ja-JP" dirty="0" smtClean="0"/>
              <a:t>D4.0 (unchanged)</a:t>
            </a:r>
            <a:endParaRPr lang="en-US" altLang="ja-JP" dirty="0"/>
          </a:p>
          <a:p>
            <a:pPr lvl="1">
              <a:defRPr/>
            </a:pPr>
            <a:r>
              <a:rPr lang="en-US" altLang="ja-JP" sz="2200" dirty="0" smtClean="0"/>
              <a:t>Complete LB206 </a:t>
            </a:r>
            <a:r>
              <a:rPr lang="en-US" altLang="ja-JP" sz="2200" dirty="0"/>
              <a:t>comment </a:t>
            </a:r>
            <a:r>
              <a:rPr lang="en-US" altLang="ja-JP" sz="2200" dirty="0" smtClean="0"/>
              <a:t>resolution, agenda in 11-15-0221</a:t>
            </a:r>
            <a:endParaRPr lang="en-US" altLang="ja-JP" sz="2200" dirty="0"/>
          </a:p>
          <a:p>
            <a:pPr lvl="1">
              <a:defRPr/>
            </a:pPr>
            <a:r>
              <a:rPr lang="en-US" altLang="ja-JP" dirty="0" smtClean="0"/>
              <a:t>Request EC Conditional Approval for Sponsor Ballot on D4.0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March 2015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12</a:t>
            </a:fld>
            <a:endParaRPr sz="1100"/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09600" y="2286000"/>
            <a:ext cx="7772400" cy="441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r>
              <a:rPr lang="en-US" altLang="ja-JP" dirty="0" smtClean="0"/>
              <a:t>Since the January 2015 meeting:</a:t>
            </a:r>
          </a:p>
          <a:p>
            <a:pPr lvl="1">
              <a:defRPr/>
            </a:pP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Conducted MDR on </a:t>
            </a:r>
            <a:r>
              <a:rPr lang="en-US" altLang="ja-JP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TGah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Draft 4.0</a:t>
            </a:r>
          </a:p>
          <a:p>
            <a:pPr lvl="1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Recirculation Letter Ballot 207 for Draft 4.0 closed on February 14</a:t>
            </a:r>
          </a:p>
          <a:p>
            <a:pPr marL="1276350" lvl="2" indent="-457200">
              <a:buFont typeface="Times New Roman"/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92.8 approval ratio: Motion Passes</a:t>
            </a:r>
            <a:endParaRPr lang="en-US" sz="2000" dirty="0">
              <a:ea typeface="Times New Roman"/>
              <a:cs typeface="Times New Roman"/>
              <a:sym typeface="Times New Roman"/>
            </a:endParaRPr>
          </a:p>
          <a:p>
            <a:pPr marL="1276350" lvl="2" indent="-457200">
              <a:buFont typeface="Times New Roman"/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214 comments received in LB207: 41 editorial comments, 173 technical comments </a:t>
            </a:r>
          </a:p>
          <a:p>
            <a:pPr lvl="0">
              <a:defRPr/>
            </a:pPr>
            <a:r>
              <a:rPr lang="en-US" dirty="0"/>
              <a:t>Goals for </a:t>
            </a:r>
            <a:r>
              <a:rPr lang="en-US" dirty="0" smtClean="0"/>
              <a:t>March </a:t>
            </a:r>
            <a:r>
              <a:rPr lang="en-US" dirty="0"/>
              <a:t>Meeting:</a:t>
            </a:r>
          </a:p>
          <a:p>
            <a:pPr lvl="1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Approve comment resolution of the comments received from LB 207 and move to forward WG Recirculation LB </a:t>
            </a:r>
          </a:p>
          <a:p>
            <a:pPr lvl="1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Hear presentations</a:t>
            </a:r>
          </a:p>
          <a:p>
            <a:pPr lvl="1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Timeline Update</a:t>
            </a:r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sz="3600" dirty="0" smtClean="0"/>
              <a:t>March</a:t>
            </a:r>
            <a:r>
              <a:rPr sz="3600" dirty="0" smtClean="0"/>
              <a:t> 201</a:t>
            </a:r>
            <a:r>
              <a:rPr lang="en-US" sz="3600" dirty="0" smtClean="0"/>
              <a:t>5</a:t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D. Stanley, Aruba Networks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17290" y="30480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March</a:t>
            </a:r>
            <a:r>
              <a:rPr lang="en-US" altLang="en-US" dirty="0" smtClean="0"/>
              <a:t> 2015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March 2015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Aruba Networks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Comment resolution of WG </a:t>
            </a:r>
            <a:r>
              <a:rPr lang="en-US" altLang="ja-JP" sz="2800" dirty="0" err="1"/>
              <a:t>Recirc</a:t>
            </a:r>
            <a:r>
              <a:rPr lang="en-US" altLang="ja-JP" sz="2800" dirty="0"/>
              <a:t> LB209</a:t>
            </a:r>
          </a:p>
          <a:p>
            <a:pPr lvl="1"/>
            <a:r>
              <a:rPr lang="en-US" altLang="ja-JP" sz="2800" dirty="0"/>
              <a:t>Approve to forward the draft to Sponsor Ballots </a:t>
            </a:r>
          </a:p>
          <a:p>
            <a:pPr lvl="1"/>
            <a:r>
              <a:rPr lang="en-US" altLang="ja-JP" sz="2800" dirty="0"/>
              <a:t>Approve 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 May</a:t>
            </a:r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March</a:t>
            </a:r>
            <a:r>
              <a:rPr lang="en-US" altLang="en-US" dirty="0" smtClean="0"/>
              <a:t> 2015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</a:t>
            </a:r>
            <a:r>
              <a:rPr lang="en-US" dirty="0" err="1" smtClean="0"/>
              <a:t>Peng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8229600" cy="3810000"/>
          </a:xfrm>
        </p:spPr>
        <p:txBody>
          <a:bodyPr/>
          <a:lstStyle/>
          <a:p>
            <a:r>
              <a:rPr lang="en-US" altLang="zh-CN" dirty="0"/>
              <a:t>Comment Resolution for the outstanding CIDs in CC20 for 60GHz</a:t>
            </a:r>
          </a:p>
          <a:p>
            <a:pPr lvl="1"/>
            <a:r>
              <a:rPr lang="en-US" altLang="zh-CN" sz="1800" dirty="0"/>
              <a:t>Target to complete new draft for 60GHz ready for letter ballot</a:t>
            </a:r>
          </a:p>
          <a:p>
            <a:r>
              <a:rPr lang="en-US" altLang="zh-CN" dirty="0" smtClean="0"/>
              <a:t>New </a:t>
            </a:r>
            <a:r>
              <a:rPr lang="en-US" altLang="zh-CN" dirty="0"/>
              <a:t>submissions for 45GHz</a:t>
            </a:r>
          </a:p>
          <a:p>
            <a:pPr lvl="1"/>
            <a:r>
              <a:rPr lang="en-US" altLang="zh-CN" sz="1800" dirty="0"/>
              <a:t>Target to get ready for complete proposal and text proposal in May 2015</a:t>
            </a:r>
          </a:p>
          <a:p>
            <a:r>
              <a:rPr lang="en-US" altLang="zh-CN" dirty="0" smtClean="0"/>
              <a:t>Discussion </a:t>
            </a:r>
            <a:r>
              <a:rPr lang="en-US" altLang="zh-CN" dirty="0"/>
              <a:t>on how to move forward for 60GHz and 45GHz</a:t>
            </a:r>
          </a:p>
          <a:p>
            <a:r>
              <a:rPr lang="en-US" altLang="zh-CN" dirty="0" smtClean="0"/>
              <a:t>Discussion </a:t>
            </a:r>
            <a:r>
              <a:rPr lang="en-US" altLang="zh-CN" dirty="0"/>
              <a:t>on early Mandatory Draft Review (MDR) review for 60GHz</a:t>
            </a:r>
          </a:p>
          <a:p>
            <a:r>
              <a:rPr lang="en-US" altLang="zh-CN" dirty="0" smtClean="0"/>
              <a:t>Open </a:t>
            </a:r>
            <a:r>
              <a:rPr lang="en-US" altLang="zh-CN" dirty="0"/>
              <a:t>up the Vice Chair position for 60GHz in </a:t>
            </a:r>
            <a:r>
              <a:rPr lang="en-US" altLang="zh-CN" dirty="0" err="1"/>
              <a:t>TGaj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dirty="0" smtClean="0"/>
              <a:t>March 2015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38100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January meeting, 11ak Draft D0.07 has been posted and 2 teleconferences were held.</a:t>
            </a:r>
          </a:p>
          <a:p>
            <a:pPr marL="609600" indent="-609600"/>
            <a:r>
              <a:rPr lang="en-US" dirty="0"/>
              <a:t>March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remaining comments from Comment Collection #17 and other issues on P802.11ak Draft D0.01. See 11-14/0559r17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 and ARC SC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Adopt a D1.0 Draft and go to WG Letter Ballot.</a:t>
            </a:r>
          </a:p>
          <a:p>
            <a:pPr marL="609600" indent="-609600"/>
            <a:r>
              <a:rPr lang="en-US" dirty="0"/>
              <a:t>Agenda: See 11-15/0237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March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March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March 2015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39624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/>
              <a:t>Letter Ballot 208</a:t>
            </a:r>
          </a:p>
          <a:p>
            <a:pPr lvl="1">
              <a:defRPr/>
            </a:pPr>
            <a:r>
              <a:rPr lang="en-US" altLang="en-US" dirty="0"/>
              <a:t>Comment Analysis</a:t>
            </a:r>
          </a:p>
          <a:p>
            <a:pPr lvl="1">
              <a:defRPr/>
            </a:pPr>
            <a:r>
              <a:rPr lang="en-US" altLang="en-US" dirty="0"/>
              <a:t>Comment Resolutions</a:t>
            </a:r>
          </a:p>
          <a:p>
            <a:pPr marL="457200" lvl="1" indent="0">
              <a:buFontTx/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Presentations</a:t>
            </a:r>
          </a:p>
          <a:p>
            <a:pPr lvl="1">
              <a:defRPr/>
            </a:pPr>
            <a:r>
              <a:rPr lang="en-US" altLang="en-US" dirty="0"/>
              <a:t>Service Identifiers</a:t>
            </a:r>
          </a:p>
          <a:p>
            <a:pPr lvl="1">
              <a:defRPr/>
            </a:pPr>
            <a:r>
              <a:rPr lang="en-US" altLang="en-US" dirty="0"/>
              <a:t>Use of Proxy Server</a:t>
            </a:r>
          </a:p>
          <a:p>
            <a:pPr marL="457200" lvl="1" indent="0">
              <a:buFontTx/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Agenda for this meeting is 11-15/0233r1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March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March 2015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133600"/>
            <a:ext cx="8534400" cy="3124200"/>
          </a:xfrm>
        </p:spPr>
        <p:txBody>
          <a:bodyPr lIns="91440" tIns="45720" rIns="91440" bIns="45720"/>
          <a:lstStyle/>
          <a:p>
            <a:r>
              <a:rPr lang="en-CA" sz="2200" dirty="0"/>
              <a:t>Approval of meeting and </a:t>
            </a:r>
            <a:r>
              <a:rPr lang="en-CA" sz="2200" dirty="0" err="1"/>
              <a:t>telecon</a:t>
            </a:r>
            <a:r>
              <a:rPr lang="en-CA" sz="2200" dirty="0"/>
              <a:t> minutes since January 2015.</a:t>
            </a:r>
          </a:p>
          <a:p>
            <a:r>
              <a:rPr lang="en-CA" sz="2000" dirty="0"/>
              <a:t>Continue to advance TG documents.</a:t>
            </a:r>
          </a:p>
          <a:p>
            <a:pPr lvl="1"/>
            <a:r>
              <a:rPr lang="en-CA" sz="1600" dirty="0">
                <a:hlinkClick r:id="rId3"/>
              </a:rPr>
              <a:t>https://mentor.ieee.org/802.11/dcn/14/11-14-0571-07-00ax-evaluation-methodology.docx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https://mentor.ieee.org/802.11/dcn/14/11-14-0980-06-00ax-simulation-scenarios.docx</a:t>
            </a:r>
            <a:endParaRPr lang="en-CA" sz="1600" dirty="0"/>
          </a:p>
          <a:p>
            <a:pPr lvl="1"/>
            <a:r>
              <a:rPr lang="en-CA" sz="1600" dirty="0">
                <a:hlinkClick r:id="rId5"/>
              </a:rPr>
              <a:t>https://mentor.ieee.org/802.11/dcn/14/11-14-0882-04-00ax-tgax-channel-model-document.docx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6"/>
              </a:rPr>
              <a:t>https://mentor.ieee.org/802.11/dcn/14/11-14-1009-02-00ax-proposed-802-11ax-functional-requirements.doc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7"/>
              </a:rPr>
              <a:t>https://mentor.ieee.org/802.11/dcn/15/11-15-0132-02-00ax-spec-framework.docx</a:t>
            </a:r>
            <a:r>
              <a:rPr lang="en-CA" sz="1600" dirty="0"/>
              <a:t>   </a:t>
            </a:r>
          </a:p>
          <a:p>
            <a:r>
              <a:rPr lang="en-CA" sz="2000" dirty="0"/>
              <a:t>Start ad hoc group meetings</a:t>
            </a:r>
          </a:p>
          <a:p>
            <a:pPr lvl="1"/>
            <a:r>
              <a:rPr lang="en-CA" sz="1600" dirty="0"/>
              <a:t>Depending on submissions, each ad hoc group will have the opportunity to meet for one time slot.</a:t>
            </a:r>
          </a:p>
          <a:p>
            <a:r>
              <a:rPr lang="en-CA" sz="2000" dirty="0"/>
              <a:t>Technical Presentations.</a:t>
            </a:r>
          </a:p>
          <a:p>
            <a:r>
              <a:rPr lang="en-US" sz="2000" dirty="0"/>
              <a:t>Agenda for this meeting is available  in document 11-15/0235r0.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March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NG60 Study Group – March 2015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Resolve comments received on </a:t>
            </a:r>
            <a:r>
              <a:rPr lang="en-CA" dirty="0" err="1"/>
              <a:t>TGay</a:t>
            </a:r>
            <a:r>
              <a:rPr lang="en-CA" dirty="0"/>
              <a:t> PAR and CSD</a:t>
            </a:r>
          </a:p>
          <a:p>
            <a:pPr lvl="1"/>
            <a:r>
              <a:rPr lang="en-CA" dirty="0"/>
              <a:t>Revise PAR and CSD if needed</a:t>
            </a:r>
          </a:p>
          <a:p>
            <a:r>
              <a:rPr lang="en-US" dirty="0"/>
              <a:t>Continue with presentations that are relevant to the Study Group topics.</a:t>
            </a:r>
          </a:p>
          <a:p>
            <a:r>
              <a:rPr lang="en-US" dirty="0"/>
              <a:t>Study Group extension</a:t>
            </a:r>
          </a:p>
          <a:p>
            <a:r>
              <a:rPr lang="en-US" dirty="0"/>
              <a:t>Agenda for this meeting is available in document 11-15/0217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SG </a:t>
            </a:r>
            <a:r>
              <a:rPr lang="en-US" altLang="ja-JP" dirty="0"/>
              <a:t>– </a:t>
            </a:r>
            <a:r>
              <a:rPr lang="en-US" dirty="0" smtClean="0"/>
              <a:t>March 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 Pro-tem: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609600" indent="-609600"/>
            <a:r>
              <a:rPr lang="en-US" dirty="0"/>
              <a:t>March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PAR document submissions review.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First discussion of CSD document draft.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Presentations to inform the SG in its effort to develop PAR &amp; CSD.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Approve extension of SG activity.</a:t>
            </a:r>
          </a:p>
          <a:p>
            <a:pPr marL="609600" indent="-609600"/>
            <a:r>
              <a:rPr lang="en-US" dirty="0"/>
              <a:t>Agenda: See 11-15/242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March 2015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Publicity Standing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Tgah</a:t>
            </a:r>
            <a:r>
              <a:rPr lang="en-US" altLang="en-US" sz="1800" kern="0" dirty="0" smtClean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Tgai</a:t>
            </a:r>
            <a:r>
              <a:rPr lang="en-US" altLang="en-US" sz="1800" kern="0" dirty="0" smtClean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NG60 (Next Generation 60GHz Study Group)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NGP (Next Generation Positioning Study Group)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March 2015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Aruba Networks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MDR Status</a:t>
            </a:r>
            <a:endParaRPr lang="en-US" dirty="0"/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</a:t>
            </a:r>
            <a:r>
              <a:rPr lang="en-US" dirty="0" smtClean="0"/>
              <a:t>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March 2015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305800" cy="48006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en-US" sz="2000" i="1" dirty="0">
                <a:ea typeface="ＭＳ Ｐゴシック" pitchFamily="34" charset="-128"/>
              </a:rPr>
              <a:t>NOTE: No ARC SC meeting Tuesday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MIB attributes Design Pattern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Goal: Frequent patterns’ proposals completed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Goal: Ready to give guidance to upcoming amendments (</a:t>
            </a:r>
            <a:r>
              <a:rPr lang="en-US" sz="1800" dirty="0" err="1">
                <a:ea typeface="ＭＳ Ｐゴシック" pitchFamily="34" charset="-128"/>
              </a:rPr>
              <a:t>ai</a:t>
            </a:r>
            <a:r>
              <a:rPr lang="en-US" sz="1800" dirty="0">
                <a:ea typeface="ＭＳ Ｐゴシック" pitchFamily="34" charset="-128"/>
              </a:rPr>
              <a:t>, ah, </a:t>
            </a:r>
            <a:r>
              <a:rPr lang="en-US" sz="1800" dirty="0" err="1">
                <a:ea typeface="ＭＳ Ｐゴシック" pitchFamily="34" charset="-128"/>
              </a:rPr>
              <a:t>aq</a:t>
            </a:r>
            <a:r>
              <a:rPr lang="en-US" sz="1800" dirty="0">
                <a:ea typeface="ＭＳ Ｐゴシック" pitchFamily="34" charset="-128"/>
              </a:rPr>
              <a:t>, </a:t>
            </a:r>
            <a:r>
              <a:rPr lang="en-US" sz="1800" dirty="0" err="1">
                <a:ea typeface="ＭＳ Ｐゴシック" pitchFamily="34" charset="-128"/>
              </a:rPr>
              <a:t>aj</a:t>
            </a:r>
            <a:r>
              <a:rPr lang="en-US" sz="1800" dirty="0">
                <a:ea typeface="ＭＳ Ｐゴシック" pitchFamily="34" charset="-128"/>
              </a:rPr>
              <a:t>, </a:t>
            </a:r>
            <a:r>
              <a:rPr lang="en-US" sz="1800" dirty="0" err="1">
                <a:ea typeface="ＭＳ Ｐゴシック" pitchFamily="34" charset="-128"/>
              </a:rPr>
              <a:t>ak</a:t>
            </a:r>
            <a:r>
              <a:rPr lang="en-US" sz="1800" dirty="0">
                <a:ea typeface="ＭＳ Ｐゴシック" pitchFamily="34" charset="-128"/>
              </a:rPr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AP/DS architecture and 802.1AC (for 802.11 </a:t>
            </a:r>
            <a:r>
              <a:rPr lang="en-US" sz="2000" dirty="0" err="1"/>
              <a:t>REVmc</a:t>
            </a:r>
            <a:r>
              <a:rPr lang="en-US" sz="2000" dirty="0"/>
              <a:t>):</a:t>
            </a:r>
            <a:r>
              <a:rPr lang="en-US" sz="2000" b="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/>
              <a:t>AP’s “Distribution System Access Function” concept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/>
              <a:t>Make DS_SAP normative, Annex R becomes a main clause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/>
              <a:t>Review/Discussion of 802.1AC draft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/>
              <a:t>DS and Portal architecture concepts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Joint session Thurs AM1 with </a:t>
            </a:r>
            <a:r>
              <a:rPr lang="en-US" sz="2000" dirty="0" err="1">
                <a:ea typeface="ＭＳ Ｐゴシック" pitchFamily="34" charset="-128"/>
              </a:rPr>
              <a:t>TGak</a:t>
            </a:r>
            <a:r>
              <a:rPr lang="en-US" sz="2000" dirty="0">
                <a:ea typeface="ＭＳ Ｐゴシック" pitchFamily="34" charset="-128"/>
              </a:rPr>
              <a:t> and 802.1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Review 802.1Qbz draft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Architecture discussions in </a:t>
            </a:r>
            <a:r>
              <a:rPr lang="en-US" sz="1800" dirty="0" err="1">
                <a:ea typeface="ＭＳ Ｐゴシック" pitchFamily="34" charset="-128"/>
              </a:rPr>
              <a:t>TGak</a:t>
            </a:r>
            <a:r>
              <a:rPr lang="en-US" sz="1800" dirty="0">
                <a:ea typeface="ＭＳ Ｐゴシック" pitchFamily="34" charset="-128"/>
              </a:rPr>
              <a:t>/802.1Qbz/802.1AC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Architectural view of 11ak Bridged LAN</a:t>
            </a: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b="1" dirty="0"/>
              <a:t>No activity expected: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IEEE 1588 mapping to IEEE 802.11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IETF/802 coordination (RFC 4441, PAWS, CAPWAP)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2015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March 2015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596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/>
              <a:t>Review of Proposed PAR documents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802c- Amendment: Local Media Access Control (MAC) Addressing, </a:t>
            </a:r>
            <a:r>
              <a:rPr lang="en-US" sz="1600" dirty="0">
                <a:latin typeface="+mn-lt"/>
                <a:hlinkClick r:id="rId3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4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802.1Qci- Amendment, Per-Stream Filtering and Policing, </a:t>
            </a:r>
            <a:r>
              <a:rPr lang="en-US" sz="1600" dirty="0">
                <a:latin typeface="+mn-lt"/>
                <a:hlinkClick r:id="rId5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6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802.1Qcj- Amendment, Automatic Attachment to Provider Backbone Bridging (PBB) services, </a:t>
            </a:r>
            <a:r>
              <a:rPr lang="en-US" sz="1600" dirty="0">
                <a:latin typeface="+mn-lt"/>
                <a:hlinkClick r:id="rId7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8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802.3bq- Amendment,  </a:t>
            </a:r>
            <a:r>
              <a:rPr lang="en-US" sz="1600" dirty="0">
                <a:latin typeface="+mn-lt"/>
                <a:hlinkClick r:id="rId9"/>
              </a:rPr>
              <a:t>PAR Modification Request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10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802.3bz- Amendment, 2.5 Gb/s and 5 Gb/s, </a:t>
            </a:r>
            <a:r>
              <a:rPr lang="en-US" sz="1600" dirty="0">
                <a:latin typeface="+mn-lt"/>
                <a:hlinkClick r:id="rId11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12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802.11ay- Amendment: Enhancements for Ultra High Throughput in and around the 60 GHz Band, </a:t>
            </a:r>
            <a:r>
              <a:rPr lang="en-US" sz="1600" dirty="0">
                <a:latin typeface="+mn-lt"/>
                <a:hlinkClick r:id="rId13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14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802.15.3e- Amendment for High-rate close proximity point-to-point </a:t>
            </a:r>
            <a:r>
              <a:rPr lang="en-US" sz="1600" dirty="0" smtClean="0">
                <a:latin typeface="+mn-lt"/>
              </a:rPr>
              <a:t>communications,</a:t>
            </a:r>
            <a:r>
              <a:rPr lang="en-US" sz="1600" dirty="0">
                <a:latin typeface="+mn-lt"/>
              </a:rPr>
              <a:t>  </a:t>
            </a:r>
            <a:r>
              <a:rPr lang="en-US" sz="1600" dirty="0">
                <a:latin typeface="+mn-lt"/>
                <a:hlinkClick r:id="rId15" action="ppaction://hlinkfile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16" action="ppaction://hlinkfile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Privacy Recommendation EC Study Group - Privacy Considerations for IEEE 802 Technologies, </a:t>
            </a:r>
            <a:r>
              <a:rPr lang="en-US" sz="1600" dirty="0">
                <a:latin typeface="+mn-lt"/>
                <a:hlinkClick r:id="rId17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18"/>
              </a:rPr>
              <a:t>CSD</a:t>
            </a:r>
            <a:r>
              <a:rPr lang="en-US" sz="1600" dirty="0">
                <a:latin typeface="+mn-lt"/>
              </a:rPr>
              <a:t> </a:t>
            </a:r>
            <a:endParaRPr lang="en-US" sz="1600" dirty="0" smtClean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 smtClean="0">
                <a:latin typeface="+mn-lt"/>
              </a:rPr>
              <a:t>802.24 </a:t>
            </a:r>
            <a:r>
              <a:rPr lang="en-US" sz="1600" dirty="0" err="1" smtClean="0">
                <a:latin typeface="+mn-lt"/>
              </a:rPr>
              <a:t>IoT</a:t>
            </a:r>
            <a:r>
              <a:rPr lang="en-US" sz="1600" dirty="0" smtClean="0">
                <a:latin typeface="+mn-lt"/>
              </a:rPr>
              <a:t> new Task Group request</a:t>
            </a:r>
            <a:endParaRPr lang="en-U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/>
              <a:t>Meeting times: Monday PM2, Tuesday AM2, Thursday AM2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lvl="1">
              <a:spcBef>
                <a:spcPct val="20000"/>
              </a:spcBef>
              <a:defRPr/>
            </a:pPr>
            <a:endParaRPr lang="en-US" altLang="en-US" sz="2400" b="1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March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086251B7-C8EA-442D-BD80-86E018E74E7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/>
              <a:t>IEEE </a:t>
            </a:r>
            <a:r>
              <a:rPr lang="en-US" altLang="en-US" dirty="0" smtClean="0"/>
              <a:t>802.11 Publicity SC– March 2015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Stephen McCann</a:t>
            </a:r>
            <a:endParaRPr lang="en-US" altLang="en-US" sz="20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/>
              <a:t>Updated scope of Publicity (re-cap)</a:t>
            </a:r>
          </a:p>
          <a:p>
            <a:pPr lvl="1"/>
            <a:r>
              <a:rPr lang="en-GB" altLang="en-US" dirty="0"/>
              <a:t>To produce IEEE 802.11 material for convention and educational purposes</a:t>
            </a:r>
            <a:endParaRPr lang="en-US" altLang="en-US" dirty="0"/>
          </a:p>
          <a:p>
            <a:r>
              <a:rPr lang="en-GB" altLang="en-US" dirty="0"/>
              <a:t>Plans for this week</a:t>
            </a:r>
          </a:p>
          <a:p>
            <a:pPr lvl="1"/>
            <a:r>
              <a:rPr lang="en-US" altLang="en-US" dirty="0"/>
              <a:t>Continue to update the “What is IEEE 802.11 doing?”</a:t>
            </a:r>
            <a:endParaRPr lang="en-GB" altLang="en-US" dirty="0"/>
          </a:p>
          <a:p>
            <a:pPr lvl="2"/>
            <a:r>
              <a:rPr lang="en-GB" altLang="en-US" dirty="0"/>
              <a:t>Review updated version following </a:t>
            </a:r>
            <a:r>
              <a:rPr lang="en-GB" altLang="en-US" dirty="0" smtClean="0"/>
              <a:t>January </a:t>
            </a:r>
            <a:r>
              <a:rPr lang="en-GB" altLang="en-US" dirty="0"/>
              <a:t>2014 meeting</a:t>
            </a:r>
          </a:p>
          <a:p>
            <a:pPr lvl="2"/>
            <a:r>
              <a:rPr lang="en-GB" altLang="en-US" dirty="0"/>
              <a:t>Review input material from each sub-project</a:t>
            </a:r>
          </a:p>
          <a:p>
            <a:pPr lvl="1"/>
            <a:r>
              <a:rPr lang="en-GB" altLang="en-US" dirty="0"/>
              <a:t>Meeting:</a:t>
            </a:r>
          </a:p>
          <a:p>
            <a:pPr lvl="2"/>
            <a:r>
              <a:rPr lang="en-GB" altLang="en-US" sz="2000" dirty="0"/>
              <a:t>Thursday AM1</a:t>
            </a:r>
          </a:p>
          <a:p>
            <a:pPr lvl="2"/>
            <a:r>
              <a:rPr lang="en-GB" altLang="en-US" sz="2000" dirty="0"/>
              <a:t>Agenda </a:t>
            </a:r>
            <a:r>
              <a:rPr lang="en-GB" altLang="en-US" sz="2000" dirty="0" smtClean="0"/>
              <a:t>11-15/0232r1</a:t>
            </a: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596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March 2015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Regulatory </a:t>
            </a:r>
            <a:r>
              <a:rPr lang="en-US" altLang="en-US" dirty="0"/>
              <a:t>issues </a:t>
            </a:r>
            <a:r>
              <a:rPr lang="en-US" altLang="en-US" dirty="0" smtClean="0"/>
              <a:t>status</a:t>
            </a:r>
            <a:endParaRPr lang="en-US" altLang="en-US" dirty="0"/>
          </a:p>
          <a:p>
            <a:pPr lvl="1"/>
            <a:r>
              <a:rPr lang="en-US" altLang="en-US" dirty="0"/>
              <a:t>Challenge of LAA-LTE in 5 GHz – ETSI TC BRAN meeting</a:t>
            </a:r>
          </a:p>
          <a:p>
            <a:pPr lvl="1"/>
            <a:r>
              <a:rPr lang="en-US" altLang="en-US" dirty="0"/>
              <a:t>5 GHz expansion bands status – US, EU and ITU</a:t>
            </a:r>
          </a:p>
          <a:p>
            <a:pPr lvl="1"/>
            <a:r>
              <a:rPr lang="en-US" altLang="en-US" dirty="0" err="1"/>
              <a:t>Globalstar</a:t>
            </a:r>
            <a:r>
              <a:rPr lang="en-US" altLang="en-US" dirty="0"/>
              <a:t> in 2.4 GHz band</a:t>
            </a:r>
          </a:p>
          <a:p>
            <a:pPr eaLnBrk="1" hangingPunct="1"/>
            <a:r>
              <a:rPr lang="en-US" altLang="en-US" dirty="0" smtClean="0"/>
              <a:t>Return to Regulatory Activism</a:t>
            </a:r>
          </a:p>
          <a:p>
            <a:pPr lvl="1" eaLnBrk="1" hangingPunct="1"/>
            <a:r>
              <a:rPr lang="en-US" altLang="en-US" dirty="0" smtClean="0"/>
              <a:t>Regulatory calendar</a:t>
            </a:r>
          </a:p>
          <a:p>
            <a:pPr eaLnBrk="1" hangingPunct="1"/>
            <a:r>
              <a:rPr lang="en-US" altLang="en-US" dirty="0" smtClean="0"/>
              <a:t>Actions </a:t>
            </a:r>
            <a:r>
              <a:rPr lang="en-US" altLang="en-US" dirty="0"/>
              <a:t>required</a:t>
            </a:r>
          </a:p>
          <a:p>
            <a:pPr lvl="1" eaLnBrk="1" hangingPunct="1"/>
            <a:r>
              <a:rPr lang="en-US" altLang="en-US" dirty="0"/>
              <a:t>Interaction with 802.19 </a:t>
            </a:r>
            <a:r>
              <a:rPr lang="en-US" altLang="en-US" dirty="0" smtClean="0"/>
              <a:t>on LAA-LTE</a:t>
            </a:r>
            <a:endParaRPr lang="en-US" altLang="en-US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Wind-up of DSRC Coexistence Tiger Team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dirty="0"/>
              <a:t>Output to the </a:t>
            </a:r>
            <a:r>
              <a:rPr lang="en-US" altLang="en-US" dirty="0" smtClean="0"/>
              <a:t>FCC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b="1" dirty="0" smtClean="0"/>
              <a:t>WG Motions(s) on DSRC Coexistence proposals</a:t>
            </a:r>
            <a:endParaRPr lang="en-US" altLang="en-US" b="1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AOB 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2015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D. Stanley, Aruba Networks</a:t>
            </a:r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March 2015</a:t>
            </a:r>
            <a:br>
              <a:rPr lang="en-US" altLang="en-US" dirty="0" smtClean="0"/>
            </a:br>
            <a:r>
              <a:rPr lang="en-US" altLang="en-US" dirty="0" smtClean="0"/>
              <a:t>Chair: Clint Chaplin, V-C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Tuesday AM1 (08:00-10:00)</a:t>
            </a:r>
          </a:p>
          <a:p>
            <a:pPr marL="742950" lvl="1" indent="-285750" eaLnBrk="0" hangingPunct="0">
              <a:spcBef>
                <a:spcPct val="20000"/>
              </a:spcBef>
              <a:buChar char="–"/>
            </a:pPr>
            <a:r>
              <a:rPr lang="en-US" altLang="en-US" sz="2000" dirty="0">
                <a:latin typeface="+mn-lt"/>
              </a:rPr>
              <a:t>One presentation on the agenda (so far)</a:t>
            </a:r>
          </a:p>
          <a:p>
            <a:pPr marL="742950" lvl="1" indent="-285750" eaLnBrk="0" hangingPunct="0">
              <a:spcBef>
                <a:spcPct val="20000"/>
              </a:spcBef>
              <a:buChar char="–"/>
            </a:pPr>
            <a:r>
              <a:rPr lang="en-US" altLang="en-US" sz="2000" dirty="0">
                <a:latin typeface="+mn-lt"/>
              </a:rPr>
              <a:t>“Over-the-air testing of 802.11 equipped devices” by Robert </a:t>
            </a:r>
            <a:r>
              <a:rPr lang="en-US" altLang="en-US" sz="2000" dirty="0" err="1">
                <a:latin typeface="+mn-lt"/>
              </a:rPr>
              <a:t>Rehammar</a:t>
            </a:r>
            <a:r>
              <a:rPr lang="en-US" altLang="en-US" sz="2000" dirty="0">
                <a:latin typeface="+mn-lt"/>
              </a:rPr>
              <a:t> (</a:t>
            </a:r>
            <a:r>
              <a:rPr lang="en-US" altLang="en-US" sz="2000" dirty="0" err="1">
                <a:latin typeface="+mn-lt"/>
              </a:rPr>
              <a:t>Bluetest</a:t>
            </a:r>
            <a:r>
              <a:rPr lang="en-US" altLang="en-US" sz="2000" dirty="0">
                <a:latin typeface="+mn-lt"/>
              </a:rPr>
              <a:t> AB)</a:t>
            </a:r>
          </a:p>
          <a:p>
            <a:pPr marL="742950" lvl="1" indent="-285750" eaLnBrk="0" hangingPunct="0">
              <a:spcBef>
                <a:spcPct val="20000"/>
              </a:spcBef>
              <a:buChar char="–"/>
            </a:pPr>
            <a:r>
              <a:rPr lang="en-US" altLang="en-US" sz="2000" dirty="0">
                <a:latin typeface="+mn-lt"/>
              </a:rPr>
              <a:t>Document will be </a:t>
            </a:r>
            <a:r>
              <a:rPr lang="en-US" altLang="en-US" sz="2000" b="1" dirty="0">
                <a:latin typeface="+mn-lt"/>
              </a:rPr>
              <a:t>11-15-0243-00-0wng-Over-the-air testing of 802.11 </a:t>
            </a:r>
            <a:r>
              <a:rPr lang="en-US" altLang="en-US" sz="2000" dirty="0">
                <a:latin typeface="+mn-lt"/>
              </a:rPr>
              <a:t>equipped devices (not yet posted)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lvl="1">
              <a:spcBef>
                <a:spcPct val="20000"/>
              </a:spcBef>
              <a:defRPr/>
            </a:pPr>
            <a:endParaRPr lang="en-US" altLang="en-US" sz="1600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2015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March 2015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8458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agenda items that will be addressed this week are:</a:t>
            </a:r>
          </a:p>
          <a:p>
            <a:pPr>
              <a:defRPr/>
            </a:pPr>
            <a:r>
              <a:rPr lang="en-AU" dirty="0" smtClean="0"/>
              <a:t>Review </a:t>
            </a:r>
            <a:r>
              <a:rPr lang="en-AU" dirty="0"/>
              <a:t>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dirty="0"/>
              <a:t>Discuss issues between IEEE and ISO style guides</a:t>
            </a:r>
          </a:p>
          <a:p>
            <a:pPr>
              <a:defRPr/>
            </a:pPr>
            <a:r>
              <a:rPr lang="en-AU" dirty="0"/>
              <a:t>Note liaison agreement between SC6 and IETF 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312434</TotalTime>
  <Words>1450</Words>
  <Application>Microsoft Office PowerPoint</Application>
  <PresentationFormat>On-screen Show (4:3)</PresentationFormat>
  <Paragraphs>322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2015-03</vt:lpstr>
      <vt:lpstr>Abstract</vt:lpstr>
      <vt:lpstr>Editors Meeting – March 2015 Chairs: Peter Ecclesine, Adrian Stephens</vt:lpstr>
      <vt:lpstr>802.11 ARC – March 2015 Chair: Mark Hamilton</vt:lpstr>
      <vt:lpstr>PAR SC –  March 2015 Project Authorization Request  Chair: Jon Rosdahl</vt:lpstr>
      <vt:lpstr>IEEE 802.11 Publicity SC– March 2015 Chair: Stephen McCann</vt:lpstr>
      <vt:lpstr>Regulatory SC – March 2015 Chair: Richard Kennedy</vt:lpstr>
      <vt:lpstr>WNG SC –  March 2015 Chair: Clint Chaplin, V-C Jim Lansford</vt:lpstr>
      <vt:lpstr>IEEE 802 JTC1 SC – March 2015 Chair: Andrew Myles</vt:lpstr>
      <vt:lpstr>IEEE 802 JTC1 SC – March 2015 Chair: Andrew Myles</vt:lpstr>
      <vt:lpstr>TGmc 802.11 Revision – March 2015 Chair: Dorothy Stanley</vt:lpstr>
      <vt:lpstr>IEEE 802.11ah  – March 2015 sub 1GHz PHY Chair: Yongho Seok</vt:lpstr>
      <vt:lpstr>IEEE 802.11 FILS TGai – March 2015 Fast Initial Link Setup  Chair: Hiroshi Mano</vt:lpstr>
      <vt:lpstr>IEEE 802.11aj – March 2015 China Millimeter Wave Chair: Xiaoming Peng</vt:lpstr>
      <vt:lpstr>Task Group 802.11ak – March 2015 Enhancements For Transit Links Within Bridged Networks Chair: Donald Eastlake</vt:lpstr>
      <vt:lpstr>IEEE 802.11aq – March 2015 Pre-Association Discovery Chair: Stephen McCann</vt:lpstr>
      <vt:lpstr>IEEE 802.11ax – March 2015 High Efficiency WLAN Chair: Osama Aboul-Magd </vt:lpstr>
      <vt:lpstr>NG60 Study Group – March 2015 Next Generation 60GHz Chair: Edward Au </vt:lpstr>
      <vt:lpstr>NGP SG – March 2015 Next Generation Positioning Study Group Chair Pro-tem: Jonathan Segev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January 2015</dc:title>
  <dc:creator>dstanley@arubanetworks.com;802.11CAC</dc:creator>
  <cp:lastModifiedBy>Dorothy Stanley</cp:lastModifiedBy>
  <cp:revision>3093</cp:revision>
  <cp:lastPrinted>2014-03-15T03:57:02Z</cp:lastPrinted>
  <dcterms:created xsi:type="dcterms:W3CDTF">1998-02-10T13:07:52Z</dcterms:created>
  <dcterms:modified xsi:type="dcterms:W3CDTF">2015-03-08T19:14:21Z</dcterms:modified>
</cp:coreProperties>
</file>