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69" r:id="rId2"/>
    <p:sldId id="278" r:id="rId3"/>
    <p:sldId id="417" r:id="rId4"/>
    <p:sldId id="544" r:id="rId5"/>
    <p:sldId id="506" r:id="rId6"/>
    <p:sldId id="545" r:id="rId7"/>
    <p:sldId id="517" r:id="rId8"/>
    <p:sldId id="557" r:id="rId9"/>
    <p:sldId id="567" r:id="rId10"/>
    <p:sldId id="570" r:id="rId11"/>
    <p:sldId id="571" r:id="rId12"/>
    <p:sldId id="572" r:id="rId13"/>
    <p:sldId id="574" r:id="rId14"/>
    <p:sldId id="575" r:id="rId15"/>
    <p:sldId id="576" r:id="rId16"/>
    <p:sldId id="569" r:id="rId17"/>
    <p:sldId id="566" r:id="rId18"/>
    <p:sldId id="565" r:id="rId19"/>
    <p:sldId id="573" r:id="rId20"/>
    <p:sldId id="298" r:id="rId21"/>
    <p:sldId id="516" r:id="rId22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6600"/>
    <a:srgbClr val="99CCF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02" autoAdjust="0"/>
    <p:restoredTop sz="97842" autoAdjust="0"/>
  </p:normalViewPr>
  <p:slideViewPr>
    <p:cSldViewPr>
      <p:cViewPr varScale="1">
        <p:scale>
          <a:sx n="72" d="100"/>
          <a:sy n="72" d="100"/>
        </p:scale>
        <p:origin x="-684" y="-9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916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540" y="-72"/>
      </p:cViewPr>
      <p:guideLst>
        <p:guide orient="horz" pos="2164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802.11-15/0221r3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7213" y="8997950"/>
            <a:ext cx="5127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346A1385-B4BE-44D6-BE17-C818A5EF93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6326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56328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7878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doc.: IEEE 802.11-15/0221r3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4425" y="703263"/>
            <a:ext cx="4630738" cy="34734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9550" y="9001125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BF0D095-F52D-480A-94DF-9FA296D2C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Submission</a:t>
            </a:r>
          </a:p>
        </p:txBody>
      </p:sp>
      <p:sp>
        <p:nvSpPr>
          <p:cNvPr id="28681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Line 10"/>
          <p:cNvSpPr>
            <a:spLocks noChangeShapeType="1"/>
          </p:cNvSpPr>
          <p:nvPr/>
        </p:nvSpPr>
        <p:spPr bwMode="auto">
          <a:xfrm>
            <a:off x="641350" y="296863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904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EC899-E8EF-4388-8D00-29F049B3F004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97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6725" y="96238"/>
            <a:ext cx="218598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863" y="96238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752" y="9000620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0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5002EF3-9D60-4C9A-93BB-4FE7D1200C0C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430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430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Next motion is 111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D46985A7-CD46-43FB-959E-263D01CC9381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30727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B0490C72-9D1F-4F71-BAF4-D65F148C9A45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532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970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970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2DBA12B-7CE2-47B2-8A3A-C8330940ACFD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553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CEE20B-EFCB-4243-971C-5ADEB57723BE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317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81954638-DDF8-48CE-91CC-0B13651AE8F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327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5988" y="4416425"/>
            <a:ext cx="5026025" cy="4181475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1678" tIns="45035" rIns="91678" bIns="45035"/>
          <a:lstStyle/>
          <a:p>
            <a:endParaRPr lang="en-GB" altLang="en-US" smtClean="0"/>
          </a:p>
        </p:txBody>
      </p:sp>
      <p:sp>
        <p:nvSpPr>
          <p:cNvPr id="3277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8075" y="698500"/>
            <a:ext cx="4643438" cy="3482975"/>
          </a:xfrm>
          <a:ln cap="flat"/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150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EE34A10C-18A0-4E0F-9669-7ADACABB58B1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253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2533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63D77C62-1FB7-4965-80BA-F5C6F8FBFFD4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89AFB2D5-88C3-4257-8DA2-2B4A48A67AC0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6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56FAA8AB-7E46-4D81-8BDE-7DD8A33C93E2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578475" y="98425"/>
            <a:ext cx="63500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46113" y="98425"/>
            <a:ext cx="819150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299075" y="9001125"/>
            <a:ext cx="9144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187700" y="9001125"/>
            <a:ext cx="50641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Page </a:t>
            </a:r>
            <a:fld id="{AC45596B-495E-4574-A291-D3B0CA8E0394}" type="slidenum">
              <a:rPr lang="en-US" altLang="en-US">
                <a:ea typeface="MS PGothic" pitchFamily="34" charset="-128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ea typeface="MS PGothic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27488" y="96838"/>
            <a:ext cx="2185987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6113" y="96838"/>
            <a:ext cx="733425" cy="214312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March 2015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6013" y="9001125"/>
            <a:ext cx="2557462" cy="184150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775" y="9001125"/>
            <a:ext cx="414338" cy="184150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F3F42982-5C51-4B0C-81ED-C6DD168AA414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36870" name="Rectangle 2"/>
          <p:cNvSpPr txBox="1">
            <a:spLocks noGrp="1" noChangeArrowheads="1"/>
          </p:cNvSpPr>
          <p:nvPr/>
        </p:nvSpPr>
        <p:spPr bwMode="auto">
          <a:xfrm>
            <a:off x="4017963" y="95250"/>
            <a:ext cx="21955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doc.: IEEE 802.11-10/0503r4</a:t>
            </a:r>
          </a:p>
        </p:txBody>
      </p:sp>
      <p:sp>
        <p:nvSpPr>
          <p:cNvPr id="36871" name="Rectangle 3"/>
          <p:cNvSpPr txBox="1">
            <a:spLocks noGrp="1" noChangeArrowheads="1"/>
          </p:cNvSpPr>
          <p:nvPr/>
        </p:nvSpPr>
        <p:spPr bwMode="auto">
          <a:xfrm>
            <a:off x="646113" y="95250"/>
            <a:ext cx="7540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ea typeface="MS PGothic" pitchFamily="34" charset="-128"/>
              </a:rPr>
              <a:t>May 2010</a:t>
            </a:r>
          </a:p>
        </p:txBody>
      </p:sp>
      <p:sp>
        <p:nvSpPr>
          <p:cNvPr id="36872" name="Rectangle 6"/>
          <p:cNvSpPr txBox="1">
            <a:spLocks noGrp="1" noChangeArrowheads="1"/>
          </p:cNvSpPr>
          <p:nvPr/>
        </p:nvSpPr>
        <p:spPr bwMode="auto">
          <a:xfrm>
            <a:off x="3133725" y="9001125"/>
            <a:ext cx="3079750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spcBef>
                <a:spcPct val="0"/>
              </a:spcBef>
            </a:pPr>
            <a:r>
              <a:rPr lang="en-US" altLang="en-US">
                <a:ea typeface="MS PGothic" pitchFamily="34" charset="-128"/>
              </a:rPr>
              <a:t>Michael Montemurro, Research in Motion</a:t>
            </a:r>
          </a:p>
        </p:txBody>
      </p:sp>
      <p:sp>
        <p:nvSpPr>
          <p:cNvPr id="36873" name="Rectangle 7"/>
          <p:cNvSpPr txBox="1">
            <a:spLocks noGrp="1" noChangeArrowheads="1"/>
          </p:cNvSpPr>
          <p:nvPr/>
        </p:nvSpPr>
        <p:spPr bwMode="auto">
          <a:xfrm>
            <a:off x="3278188" y="9001125"/>
            <a:ext cx="415925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/>
              <a:t>Page </a:t>
            </a:r>
            <a:fld id="{6C7B453B-48E0-4477-A157-3A28621F65B5}" type="slidenum">
              <a:rPr lang="en-US" altLang="en-US"/>
              <a:pPr algn="r">
                <a:spcBef>
                  <a:spcPct val="0"/>
                </a:spcBef>
              </a:pPr>
              <a:t>8</a:t>
            </a:fld>
            <a:endParaRPr lang="en-US" altLang="en-US"/>
          </a:p>
        </p:txBody>
      </p:sp>
      <p:sp>
        <p:nvSpPr>
          <p:cNvPr id="36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4900" y="696913"/>
            <a:ext cx="4649788" cy="3487737"/>
          </a:xfrm>
          <a:ln/>
        </p:spPr>
      </p:sp>
      <p:sp>
        <p:nvSpPr>
          <p:cNvPr id="368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416425"/>
            <a:ext cx="5486400" cy="4183063"/>
          </a:xfrm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802.11-15/0221r3</a:t>
            </a:r>
            <a:endParaRPr lang="en-US" sz="140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January 2015</a:t>
            </a:r>
          </a:p>
        </p:txBody>
      </p:sp>
      <p:sp>
        <p:nvSpPr>
          <p:cNvPr id="2867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2867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DEE30D2-8B42-4084-8B35-04DA80CFBEBD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450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638B68-59E2-4ECC-A395-4D8BA92A6B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4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B95F2FA-1F7D-4511-B8D3-BE850E72BE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80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20C94DB-DACE-4790-8683-FC67F9BD1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915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FC9212-A276-4579-8D5E-ABD8504D37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02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31AEC5-025C-49AC-9B4A-23C1DEB7E7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41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E93BDA3-DD93-4E4E-8EDC-3FA158570F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BB03CFB-44AD-4816-B58F-A54E0F5542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508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4482A58-199F-4918-8432-04940375E7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226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F6BBDC2-33C3-48A1-AB5D-AA2D3A91F3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33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88C900-7051-48E6-8DAA-3BB132A94C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676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B6FA4E4-6431-4A7A-AEBA-9670F0642C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871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March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Dorothy Stanley, Aruba Networks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DC664FA7-9591-4AF1-947F-CBEC61367A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/>
              <a:t>doc.: IEEE </a:t>
            </a:r>
            <a:r>
              <a:rPr lang="en-US" altLang="en-US" sz="1800" b="1" dirty="0" smtClean="0"/>
              <a:t>802.11-15/0221r3</a:t>
            </a:r>
            <a:endParaRPr lang="en-US" alt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794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/>
              <a:t>Agenda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3-0233-55-000m-revmc-wg-ballot-comments.xl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chstreet.com/ieee/products/1867583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2/11-12-0594-02-0000-revision-par-proposal-for-802-11-2012.doc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13/11-13-0233-54-000m-revmc-wg-ballot-comments.xls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urphy.events.ieee.org/imat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entor.ieee.org/802.11/document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.org/portal/cms_docs/about/CoE_poster.pdf" TargetMode="External"/><Relationship Id="rId13" Type="http://schemas.openxmlformats.org/officeDocument/2006/relationships/hyperlink" Target="http://www.ieee802.org/devdocs.shtml" TargetMode="External"/><Relationship Id="rId3" Type="http://schemas.openxmlformats.org/officeDocument/2006/relationships/hyperlink" Target="http://standards.ieee.org/board/pat/pat-slideset.ppt" TargetMode="External"/><Relationship Id="rId7" Type="http://schemas.openxmlformats.org/officeDocument/2006/relationships/hyperlink" Target="http://standards.ieee.org/resources/antitrust-guidelines.pdf" TargetMode="External"/><Relationship Id="rId12" Type="http://schemas.openxmlformats.org/officeDocument/2006/relationships/hyperlink" Target="https://mentor.ieee.org/802.11/dcn/14/11-14-0629-07-0000-802-11-operations-manual.docx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faqs/affiliationFAQ.html" TargetMode="External"/><Relationship Id="rId11" Type="http://schemas.openxmlformats.org/officeDocument/2006/relationships/hyperlink" Target="http://grouper.ieee.org/groups/802/PNP/approved/IEEE_802_WG_PandP_v15.pdf" TargetMode="External"/><Relationship Id="rId5" Type="http://schemas.openxmlformats.org/officeDocument/2006/relationships/hyperlink" Target="http://standards.ieee.org/board/pat/loa.pdf" TargetMode="External"/><Relationship Id="rId10" Type="http://schemas.openxmlformats.org/officeDocument/2006/relationships/hyperlink" Target="http://www.ieee802.org/PNP/approved/IEEE_802_OM_v14.pdf" TargetMode="External"/><Relationship Id="rId4" Type="http://schemas.openxmlformats.org/officeDocument/2006/relationships/hyperlink" Target="http://standards.ieee.org/board/pat/faq.pdf" TargetMode="External"/><Relationship Id="rId9" Type="http://schemas.openxmlformats.org/officeDocument/2006/relationships/hyperlink" Target="http://standards.ieee.org/board/aud/LMSC.pdf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mat.ieee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entor.ieee.org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007-00-000m-revmc-meeting-minutes-for-january-2015-in-atlanta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mentor.ieee.org/802.11/dcn/13/11-13-0095-19-000m-editor-reports.ppt" TargetMode="External"/><Relationship Id="rId4" Type="http://schemas.openxmlformats.org/officeDocument/2006/relationships/hyperlink" Target="https://mentor.ieee.org/802.11/dcn/15/11-15-0269-01-000m-tgmc-teleconference-minutes-feb-2015.docx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77FB121F-92AD-4A94-B9B7-431A9F07F0F0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24800" cy="1066800"/>
          </a:xfrm>
        </p:spPr>
        <p:txBody>
          <a:bodyPr/>
          <a:lstStyle/>
          <a:p>
            <a:r>
              <a:rPr lang="en-US" altLang="en-US" dirty="0" smtClean="0"/>
              <a:t>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March 2015 Agenda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2015-03-10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8925020"/>
              </p:ext>
            </p:extLst>
          </p:nvPr>
        </p:nvGraphicFramePr>
        <p:xfrm>
          <a:off x="519113" y="2273300"/>
          <a:ext cx="8229600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48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73300"/>
                        <a:ext cx="8229600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10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112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4041, 4040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4041 and 4040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Rison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  <a:endParaRPr lang="en-US" altLang="en-US" dirty="0" smtClean="0"/>
          </a:p>
          <a:p>
            <a:endParaRPr lang="en-US" altLang="en-US" dirty="0"/>
          </a:p>
          <a:p>
            <a:r>
              <a:rPr lang="en-US" altLang="en-US" dirty="0" smtClean="0"/>
              <a:t>Motion fails for lack of a second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596260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11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113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4030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4030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Hamilton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Jouni Malinen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2-10-2 Motion fails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9414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12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114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4036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CID 4036 in 11-13-0233r54 “lb206 rejected”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Jon Rosdahl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10-2-1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70634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13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115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4039, 4038, 4037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</a:t>
            </a:r>
            <a:r>
              <a:rPr lang="en-US" altLang="en-US" sz="3200" dirty="0" smtClean="0"/>
              <a:t>CIDs </a:t>
            </a:r>
            <a:r>
              <a:rPr lang="en-US" altLang="en-US" sz="3200" dirty="0"/>
              <a:t>4039, 4038, 4037 </a:t>
            </a:r>
            <a:r>
              <a:rPr lang="en-US" altLang="en-US" sz="3200" dirty="0" smtClean="0"/>
              <a:t>in 11-13-0233r55 “lb206 for discussion”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Adrian Stephens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15-1-1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5232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14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116  </a:t>
            </a:r>
            <a:r>
              <a:rPr lang="en-US" altLang="en-US" dirty="0" smtClean="0"/>
              <a:t>– LB 206 </a:t>
            </a:r>
            <a:r>
              <a:rPr lang="en-US" altLang="en-US" dirty="0" smtClean="0"/>
              <a:t>CID 4034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</a:t>
            </a:r>
            <a:r>
              <a:rPr lang="en-US" altLang="en-US" sz="3200" dirty="0" smtClean="0"/>
              <a:t>CID 4034 in </a:t>
            </a:r>
            <a:r>
              <a:rPr lang="en-US" altLang="en-US" sz="3200" dirty="0" smtClean="0"/>
              <a:t>11-13-0233r55 “lb206 for discussion”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/>
              <a:t>: Mike Montemurro</a:t>
            </a:r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Adrian Stephens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11-1-3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68127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15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117  </a:t>
            </a:r>
            <a:r>
              <a:rPr lang="en-US" altLang="en-US" dirty="0" smtClean="0"/>
              <a:t>– LB </a:t>
            </a:r>
            <a:r>
              <a:rPr lang="en-US" altLang="en-US" dirty="0" smtClean="0"/>
              <a:t>206 CIDs 4042, 4031, 4026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Move to adopt the proposed resolution to </a:t>
            </a:r>
            <a:r>
              <a:rPr lang="en-US" altLang="en-US" sz="3200" dirty="0" smtClean="0"/>
              <a:t>CIDs </a:t>
            </a:r>
            <a:r>
              <a:rPr lang="en-US" altLang="en-US" sz="3200" dirty="0"/>
              <a:t>4042, 4031, 4026</a:t>
            </a:r>
            <a:r>
              <a:rPr lang="en-US" altLang="en-US" sz="3200" dirty="0" smtClean="0"/>
              <a:t> in </a:t>
            </a:r>
            <a:r>
              <a:rPr lang="en-US" altLang="en-US" sz="3200" dirty="0" smtClean="0"/>
              <a:t>11-13-0233r55 “lb206 for discussion” tab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/>
              <a:t>: </a:t>
            </a:r>
            <a:r>
              <a:rPr lang="en-US" altLang="en-US" dirty="0" smtClean="0"/>
              <a:t>Jouni Malinen</a:t>
            </a:r>
            <a:endParaRPr lang="en-US" altLang="en-US" dirty="0"/>
          </a:p>
          <a:p>
            <a:r>
              <a:rPr lang="en-US" altLang="en-US" dirty="0" smtClean="0"/>
              <a:t>Seconded</a:t>
            </a:r>
            <a:r>
              <a:rPr lang="en-US" altLang="en-US" dirty="0" smtClean="0"/>
              <a:t>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</a:t>
            </a:r>
            <a:r>
              <a:rPr lang="en-US" altLang="en-US" dirty="0" smtClean="0"/>
              <a:t>: 14-1-1 Motion Passes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7026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16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118 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 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dirty="0" smtClean="0"/>
              <a:t>Approve resolutions to comments in</a:t>
            </a:r>
          </a:p>
          <a:p>
            <a:pPr marL="685800" lvl="2" indent="-342900"/>
            <a:r>
              <a:rPr lang="en-US" altLang="en-US" dirty="0" smtClean="0"/>
              <a:t>The “lb206 Berlin Monday”,  </a:t>
            </a:r>
            <a:r>
              <a:rPr lang="en-US" altLang="en-US" dirty="0" smtClean="0"/>
              <a:t>“lb206 Invalid Comment”, “lb206 Out of Scope”, “lb206 Insufficient Detail”, and  “lb206 Rejected” tabs in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mentor.ieee.org/802.11/dcn/13/11-13-0233-55-000m-revmc-wg-ballot-comments.xls</a:t>
            </a:r>
            <a:r>
              <a:rPr lang="en-US" altLang="en-US" dirty="0" smtClean="0"/>
              <a:t> </a:t>
            </a:r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Mike Montemurro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George Calcev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13-1-2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639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17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- Motion for WGLB on P802.11mc D4.0 (Unchanged)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r>
              <a:rPr lang="en-US" altLang="en-US" dirty="0" smtClean="0"/>
              <a:t>Having approved comment resolutions for all of the comments received from LB206 on P802.11mc D4.0 </a:t>
            </a:r>
          </a:p>
          <a:p>
            <a:r>
              <a:rPr lang="en-US" altLang="en-US" dirty="0" smtClean="0"/>
              <a:t>Approve a 15 day Working Group Recirculation Ballot asking the question “Should P802.11mc D4.0 be forwarded to Sponsor Ballot?”  </a:t>
            </a:r>
          </a:p>
          <a:p>
            <a:r>
              <a:rPr lang="en-US" altLang="en-US" dirty="0" smtClean="0"/>
              <a:t>Moved: </a:t>
            </a:r>
          </a:p>
          <a:p>
            <a:r>
              <a:rPr lang="en-US" altLang="en-US" dirty="0" smtClean="0"/>
              <a:t>Seconded: </a:t>
            </a:r>
          </a:p>
          <a:p>
            <a:r>
              <a:rPr lang="en-US" altLang="en-US" dirty="0" smtClean="0"/>
              <a:t>Result: </a:t>
            </a:r>
          </a:p>
        </p:txBody>
      </p:sp>
    </p:spTree>
    <p:extLst>
      <p:ext uri="{BB962C8B-B14F-4D97-AF65-F5344CB8AC3E}">
        <p14:creationId xmlns:p14="http://schemas.microsoft.com/office/powerpoint/2010/main" val="230015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18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Motion for EC Approva</a:t>
            </a:r>
            <a:r>
              <a:rPr lang="en-US" altLang="en-US" dirty="0"/>
              <a:t>l</a:t>
            </a:r>
            <a:r>
              <a:rPr lang="en-US" altLang="en-US" dirty="0" smtClean="0"/>
              <a:t> on P802.11mc D4.0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0"/>
          </a:xfrm>
        </p:spPr>
        <p:txBody>
          <a:bodyPr/>
          <a:lstStyle/>
          <a:p>
            <a:pPr lvl="0"/>
            <a:r>
              <a:rPr lang="en-GB" dirty="0"/>
              <a:t>Approve document </a:t>
            </a:r>
            <a:r>
              <a:rPr lang="en-GB" dirty="0" smtClean="0"/>
              <a:t>11-15-0287 as </a:t>
            </a:r>
            <a:r>
              <a:rPr lang="en-GB" dirty="0"/>
              <a:t>the report to the </a:t>
            </a:r>
            <a:r>
              <a:rPr lang="en-GB" dirty="0" smtClean="0"/>
              <a:t>IEEE 802 </a:t>
            </a:r>
            <a:r>
              <a:rPr lang="en-GB" dirty="0"/>
              <a:t>Executive </a:t>
            </a:r>
            <a:r>
              <a:rPr lang="en-GB" dirty="0" smtClean="0"/>
              <a:t>Committee on </a:t>
            </a:r>
            <a:r>
              <a:rPr lang="en-GB" dirty="0"/>
              <a:t>the requirements for conditional approval to forward </a:t>
            </a:r>
            <a:r>
              <a:rPr lang="en-GB" dirty="0" smtClean="0"/>
              <a:t>P802.11REVD4.0 </a:t>
            </a:r>
            <a:r>
              <a:rPr lang="en-GB" dirty="0"/>
              <a:t>to sponsor </a:t>
            </a:r>
            <a:r>
              <a:rPr lang="en-GB" dirty="0" smtClean="0"/>
              <a:t>ballot and</a:t>
            </a:r>
          </a:p>
          <a:p>
            <a:r>
              <a:rPr lang="en-US" dirty="0"/>
              <a:t>Request the IEEE 802 Executive Committee to conditionally approve forwarding </a:t>
            </a:r>
            <a:r>
              <a:rPr lang="en-US" dirty="0" smtClean="0"/>
              <a:t>P802.11REVD4.0 to </a:t>
            </a:r>
            <a:r>
              <a:rPr lang="en-US" dirty="0"/>
              <a:t>sponsor ballot.</a:t>
            </a:r>
          </a:p>
          <a:p>
            <a:pPr lvl="0"/>
            <a:endParaRPr lang="en-US" dirty="0"/>
          </a:p>
          <a:p>
            <a:pPr marL="0" indent="0">
              <a:buNone/>
            </a:pPr>
            <a:r>
              <a:rPr lang="en-GB" dirty="0"/>
              <a:t> </a:t>
            </a:r>
            <a:r>
              <a:rPr lang="en-US" dirty="0" smtClean="0"/>
              <a:t>Moved:</a:t>
            </a:r>
            <a:endParaRPr lang="en-US" dirty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US" altLang="en-US" dirty="0" smtClean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0118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839F739-FCC9-4E0E-9C68-0969B0FEB1F1}" type="slidenum">
              <a:rPr lang="en-US" smtClean="0"/>
              <a:pPr>
                <a:defRPr/>
              </a:pPr>
              <a:t>19</a:t>
            </a:fld>
            <a:endParaRPr lang="en-US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 - </a:t>
            </a:r>
            <a:r>
              <a:rPr lang="en-US" altLang="en-US" dirty="0" smtClean="0"/>
              <a:t>Authorize Ad-Hoc meeting</a:t>
            </a:r>
            <a:endParaRPr lang="en-US" altLang="en-US" dirty="0" smtClean="0"/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191000"/>
          </a:xfrm>
        </p:spPr>
        <p:txBody>
          <a:bodyPr/>
          <a:lstStyle/>
          <a:p>
            <a:r>
              <a:rPr lang="en-GB" dirty="0"/>
              <a:t>Motion:</a:t>
            </a:r>
            <a:endParaRPr lang="en-US" dirty="0"/>
          </a:p>
          <a:p>
            <a:pPr lvl="0"/>
            <a:r>
              <a:rPr lang="en-GB" dirty="0"/>
              <a:t>Authorize </a:t>
            </a:r>
            <a:r>
              <a:rPr lang="en-GB" dirty="0" err="1" smtClean="0"/>
              <a:t>TGmc</a:t>
            </a:r>
            <a:r>
              <a:rPr lang="en-GB" dirty="0" smtClean="0"/>
              <a:t> to </a:t>
            </a:r>
            <a:r>
              <a:rPr lang="en-GB" dirty="0"/>
              <a:t>hold an ad-hoc </a:t>
            </a:r>
            <a:r>
              <a:rPr lang="en-GB" dirty="0" smtClean="0"/>
              <a:t>meeting  July 7-10, 2015 in HI for </a:t>
            </a:r>
            <a:r>
              <a:rPr lang="en-GB" dirty="0"/>
              <a:t>the purpose of </a:t>
            </a:r>
            <a:r>
              <a:rPr lang="en-GB" dirty="0" smtClean="0"/>
              <a:t>Sponsor Ballot comment resolution.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Seconded</a:t>
            </a:r>
            <a:r>
              <a:rPr lang="en-GB" dirty="0"/>
              <a:t>: 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endParaRPr lang="en-US" dirty="0"/>
          </a:p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6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6D6E298-42C4-4845-8665-E35DE2769254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</a:t>
            </a:r>
            <a:r>
              <a:rPr lang="en-US" altLang="en-US" dirty="0" err="1" smtClean="0"/>
              <a:t>TGmc</a:t>
            </a:r>
            <a:r>
              <a:rPr lang="en-US" altLang="en-US" dirty="0" smtClean="0"/>
              <a:t> agenda for the March 2015 session.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6148CD19-DC91-4F50-AAD4-2A3DD9668E74}" type="slidenum">
              <a:rPr lang="en-US" smtClean="0"/>
              <a:pPr>
                <a:defRPr/>
              </a:pPr>
              <a:t>20</a:t>
            </a:fld>
            <a:endParaRPr lang="en-US" smtClean="0"/>
          </a:p>
        </p:txBody>
      </p:sp>
      <p:sp>
        <p:nvSpPr>
          <p:cNvPr id="256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May Meeting Planning</a:t>
            </a:r>
          </a:p>
        </p:txBody>
      </p:sp>
      <p:sp>
        <p:nvSpPr>
          <p:cNvPr id="256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953000"/>
          </a:xfrm>
        </p:spPr>
        <p:txBody>
          <a:bodyPr/>
          <a:lstStyle/>
          <a:p>
            <a:r>
              <a:rPr lang="en-US" altLang="en-US" dirty="0" smtClean="0"/>
              <a:t>Objectives: Initial Sponsor Ballot comment resolution</a:t>
            </a:r>
          </a:p>
          <a:p>
            <a:r>
              <a:rPr lang="en-US" altLang="en-US" dirty="0" smtClean="0"/>
              <a:t>Conference </a:t>
            </a:r>
            <a:r>
              <a:rPr lang="en-US" altLang="en-US" dirty="0"/>
              <a:t>c</a:t>
            </a:r>
            <a:r>
              <a:rPr lang="en-US" altLang="en-US" dirty="0" smtClean="0"/>
              <a:t>alls 10am Eastern  2 hour</a:t>
            </a:r>
          </a:p>
          <a:p>
            <a:pPr lvl="1"/>
            <a:r>
              <a:rPr lang="en-US" altLang="en-US" dirty="0" smtClean="0"/>
              <a:t>None</a:t>
            </a:r>
          </a:p>
          <a:p>
            <a:r>
              <a:rPr lang="en-US" altLang="en-US" dirty="0" smtClean="0"/>
              <a:t>Ad-Hoc meeting – </a:t>
            </a:r>
            <a:r>
              <a:rPr lang="en-US" altLang="en-US" dirty="0"/>
              <a:t>P</a:t>
            </a:r>
            <a:r>
              <a:rPr lang="en-US" altLang="en-US" dirty="0" smtClean="0"/>
              <a:t>lanning 2015 July 7-8-9-10 (Tues</a:t>
            </a:r>
            <a:r>
              <a:rPr lang="en-US" altLang="en-US" dirty="0"/>
              <a:t>-</a:t>
            </a:r>
            <a:r>
              <a:rPr lang="en-US" altLang="en-US" dirty="0" smtClean="0"/>
              <a:t>Fri, HI location) to process SB comments</a:t>
            </a:r>
          </a:p>
          <a:p>
            <a:r>
              <a:rPr lang="en-US" altLang="en-US" dirty="0" smtClean="0"/>
              <a:t>Schedule review</a:t>
            </a:r>
          </a:p>
          <a:p>
            <a:r>
              <a:rPr lang="en-US" altLang="en-US" dirty="0" smtClean="0"/>
              <a:t>Availability of 11mc in the IEEE store</a:t>
            </a:r>
          </a:p>
          <a:p>
            <a:pPr lvl="1"/>
            <a:r>
              <a:rPr lang="en-US" altLang="en-US" dirty="0" smtClean="0"/>
              <a:t>D4.0 is </a:t>
            </a:r>
            <a:r>
              <a:rPr lang="en-US" altLang="en-US" dirty="0"/>
              <a:t>available, see </a:t>
            </a:r>
            <a:r>
              <a:rPr lang="en-US" altLang="en-US" dirty="0">
                <a:hlinkClick r:id="rId3"/>
              </a:rPr>
              <a:t>http://</a:t>
            </a:r>
            <a:r>
              <a:rPr lang="en-US" altLang="en-US" dirty="0" smtClean="0">
                <a:hlinkClick r:id="rId3"/>
              </a:rPr>
              <a:t>www.techstreet.com/ieee/products/1867583</a:t>
            </a:r>
            <a:r>
              <a:rPr lang="en-US" altLang="en-US" dirty="0" smtClean="0"/>
              <a:t> </a:t>
            </a:r>
          </a:p>
          <a:p>
            <a:r>
              <a:rPr lang="en-US" altLang="en-US" dirty="0" smtClean="0"/>
              <a:t>Forward to ISO JTC1/SC6 WG1</a:t>
            </a:r>
          </a:p>
          <a:p>
            <a:pPr lvl="1"/>
            <a:r>
              <a:rPr lang="en-US" altLang="en-US" dirty="0" smtClean="0"/>
              <a:t>D3.0 forwarded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8D16CA-04AA-4616-9A71-236CA8F67F1E}" type="slidenum">
              <a:rPr lang="en-US" smtClean="0"/>
              <a:pPr>
                <a:defRPr/>
              </a:pPr>
              <a:t>21</a:t>
            </a:fld>
            <a:endParaRPr lang="en-US" smtClean="0"/>
          </a:p>
        </p:txBody>
      </p:sp>
      <p:sp>
        <p:nvSpPr>
          <p:cNvPr id="276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mtClean="0"/>
              <a:t>References</a:t>
            </a:r>
          </a:p>
        </p:txBody>
      </p:sp>
      <p:sp>
        <p:nvSpPr>
          <p:cNvPr id="276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229600" cy="5334000"/>
          </a:xfrm>
        </p:spPr>
        <p:txBody>
          <a:bodyPr/>
          <a:lstStyle/>
          <a:p>
            <a:r>
              <a:rPr lang="en-US" altLang="en-US" sz="2000" dirty="0" smtClean="0">
                <a:hlinkClick r:id="rId3"/>
              </a:rPr>
              <a:t>https://mentor.ieee.org/802.11/dcn/12/11-12-0594-02-0000-revision-par-proposal-for-802-11-2012.doc</a:t>
            </a:r>
            <a:endParaRPr lang="en-US" altLang="en-US" sz="2000" dirty="0" smtClean="0"/>
          </a:p>
          <a:p>
            <a:r>
              <a:rPr lang="en-US" altLang="en-US" sz="2000" dirty="0">
                <a:hlinkClick r:id="rId4"/>
              </a:rPr>
              <a:t>https://</a:t>
            </a:r>
            <a:r>
              <a:rPr lang="en-US" altLang="en-US" sz="2000" dirty="0" smtClean="0">
                <a:hlinkClick r:id="rId4"/>
              </a:rPr>
              <a:t>mentor.ieee.org/802.11/dcn/13/11-13-0233-54-000m-revmc-wg-ballot-comments.xls</a:t>
            </a:r>
            <a:r>
              <a:rPr lang="en-US" altLang="en-US" sz="2000" dirty="0" smtClean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4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512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512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F9088BE-4FB0-43D4-875F-2C4B42EE0B21}" type="slidenum">
              <a:rPr lang="en-US" smtClean="0"/>
              <a:pPr>
                <a:defRPr/>
              </a:pPr>
              <a:t>3</a:t>
            </a:fld>
            <a:endParaRPr lang="en-US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altLang="en-US" sz="2400" smtClean="0"/>
              <a:t>TGmc Agenda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381000" y="6091237"/>
            <a:ext cx="8305800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Attendance reminder: </a:t>
            </a:r>
            <a:r>
              <a:rPr lang="en-US" altLang="en-US" sz="1200" dirty="0">
                <a:hlinkClick r:id="rId3"/>
              </a:rPr>
              <a:t>https://murphy.events.ieee.org/imat/</a:t>
            </a:r>
            <a:endParaRPr lang="en-US" altLang="en-US" sz="1200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dirty="0"/>
              <a:t>Documents: </a:t>
            </a:r>
            <a:r>
              <a:rPr lang="en-US" altLang="en-US" sz="1200" dirty="0">
                <a:hlinkClick r:id="rId4"/>
              </a:rPr>
              <a:t>https://mentor.ieee.org/802.11/documents</a:t>
            </a:r>
            <a:r>
              <a:rPr lang="en-US" altLang="en-US" sz="1200" dirty="0"/>
              <a:t> </a:t>
            </a:r>
          </a:p>
        </p:txBody>
      </p:sp>
      <p:sp>
        <p:nvSpPr>
          <p:cNvPr id="4103" name="Rectangle 19"/>
          <p:cNvSpPr>
            <a:spLocks noChangeArrowheads="1"/>
          </p:cNvSpPr>
          <p:nvPr/>
        </p:nvSpPr>
        <p:spPr bwMode="auto">
          <a:xfrm>
            <a:off x="333375" y="1371600"/>
            <a:ext cx="4543425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Monday PM1</a:t>
            </a:r>
          </a:p>
          <a:p>
            <a:pPr lvl="1"/>
            <a:r>
              <a:rPr lang="en-US" altLang="en-US" sz="1600" dirty="0"/>
              <a:t>Chair’s Welcome, Status, Review of Objectives, Approve agenda, minutes</a:t>
            </a:r>
          </a:p>
          <a:p>
            <a:pPr lvl="1"/>
            <a:r>
              <a:rPr lang="en-US" altLang="en-US" sz="1600" dirty="0"/>
              <a:t>Editor’s </a:t>
            </a:r>
            <a:r>
              <a:rPr lang="en-US" altLang="en-US" sz="1600" dirty="0" smtClean="0"/>
              <a:t>Report</a:t>
            </a:r>
          </a:p>
          <a:p>
            <a:pPr lvl="1"/>
            <a:r>
              <a:rPr lang="en-US" altLang="en-US" sz="1600" dirty="0" smtClean="0"/>
              <a:t>Comment </a:t>
            </a:r>
            <a:r>
              <a:rPr lang="en-US" altLang="en-US" sz="1600" dirty="0" smtClean="0"/>
              <a:t>resolution</a:t>
            </a:r>
          </a:p>
          <a:p>
            <a:pPr lvl="1"/>
            <a:r>
              <a:rPr lang="en-US" altLang="en-US" sz="1600" dirty="0" smtClean="0"/>
              <a:t>11-15-0287</a:t>
            </a:r>
            <a:endParaRPr lang="en-US" altLang="en-US" sz="1600" dirty="0"/>
          </a:p>
        </p:txBody>
      </p:sp>
      <p:sp>
        <p:nvSpPr>
          <p:cNvPr id="4104" name="Rectangle 35"/>
          <p:cNvSpPr>
            <a:spLocks noChangeArrowheads="1"/>
          </p:cNvSpPr>
          <p:nvPr/>
        </p:nvSpPr>
        <p:spPr bwMode="auto">
          <a:xfrm>
            <a:off x="323850" y="33528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11ad presentations: 11-15-0253, 11-15-0254, 11-15-0255, </a:t>
            </a:r>
            <a:r>
              <a:rPr lang="en-US" altLang="en-US" sz="1600" dirty="0" smtClean="0"/>
              <a:t>11-15-0256, 11-15-410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r>
              <a:rPr lang="en-US" altLang="en-US" sz="1600" dirty="0" smtClean="0"/>
              <a:t/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4110" name="Rectangle 35"/>
          <p:cNvSpPr>
            <a:spLocks noChangeArrowheads="1"/>
          </p:cNvSpPr>
          <p:nvPr/>
        </p:nvSpPr>
        <p:spPr bwMode="auto">
          <a:xfrm>
            <a:off x="4886325" y="3124200"/>
            <a:ext cx="4152014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Thursday PM1 </a:t>
            </a:r>
            <a:endParaRPr lang="en-US" altLang="en-US" sz="1800" dirty="0"/>
          </a:p>
          <a:p>
            <a:pPr lvl="1"/>
            <a:r>
              <a:rPr lang="en-US" altLang="en-US" sz="1600" dirty="0" smtClean="0"/>
              <a:t>Motions</a:t>
            </a:r>
          </a:p>
          <a:p>
            <a:pPr lvl="1"/>
            <a:r>
              <a:rPr lang="en-US" altLang="en-US" sz="1600" dirty="0"/>
              <a:t>Plans for May, Schedule</a:t>
            </a:r>
          </a:p>
          <a:p>
            <a:pPr lvl="1"/>
            <a:r>
              <a:rPr lang="en-US" altLang="en-US" sz="1600" dirty="0"/>
              <a:t>AOB, Adjourn</a:t>
            </a:r>
          </a:p>
          <a:p>
            <a:pPr lvl="1"/>
            <a:endParaRPr lang="en-US" altLang="en-US" sz="1600" dirty="0" smtClean="0"/>
          </a:p>
        </p:txBody>
      </p:sp>
      <p:sp>
        <p:nvSpPr>
          <p:cNvPr id="10" name="Rectangle 35"/>
          <p:cNvSpPr>
            <a:spLocks noChangeArrowheads="1"/>
          </p:cNvSpPr>
          <p:nvPr/>
        </p:nvSpPr>
        <p:spPr bwMode="auto">
          <a:xfrm>
            <a:off x="304800" y="4648200"/>
            <a:ext cx="4552950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/>
              <a:t>Tuesday </a:t>
            </a:r>
            <a:r>
              <a:rPr lang="en-US" altLang="en-US" sz="1800" dirty="0" smtClean="0"/>
              <a:t>PM2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  <p:sp>
        <p:nvSpPr>
          <p:cNvPr id="12" name="Rectangle 35"/>
          <p:cNvSpPr>
            <a:spLocks noChangeArrowheads="1"/>
          </p:cNvSpPr>
          <p:nvPr/>
        </p:nvSpPr>
        <p:spPr bwMode="auto">
          <a:xfrm>
            <a:off x="4886325" y="1905000"/>
            <a:ext cx="3495675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</a:pPr>
            <a:r>
              <a:rPr lang="en-US" altLang="en-US" sz="1800" dirty="0" smtClean="0"/>
              <a:t>Wednesday PM1 </a:t>
            </a:r>
            <a:endParaRPr lang="en-US" altLang="en-US" sz="1800" dirty="0"/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Comment resolution</a:t>
            </a:r>
          </a:p>
          <a:p>
            <a:pPr lvl="1">
              <a:lnSpc>
                <a:spcPct val="80000"/>
              </a:lnSpc>
            </a:pPr>
            <a:r>
              <a:rPr lang="en-US" altLang="en-US" sz="1600" dirty="0" smtClean="0"/>
              <a:t>Motions</a:t>
            </a:r>
            <a:br>
              <a:rPr lang="en-US" altLang="en-US" sz="1600" dirty="0" smtClean="0"/>
            </a:br>
            <a:endParaRPr lang="en-US" alt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614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536470C5-5E19-4BAF-ABCF-BFE882D72B5A}" type="slidenum">
              <a:rPr lang="en-US" smtClean="0"/>
              <a:pPr>
                <a:defRPr/>
              </a:pPr>
              <a:t>4</a:t>
            </a:fld>
            <a:endParaRPr lang="en-US" smtClean="0"/>
          </a:p>
        </p:txBody>
      </p:sp>
      <p:sp>
        <p:nvSpPr>
          <p:cNvPr id="5125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GB" altLang="en-US" sz="2800" u="sng">
              <a:solidFill>
                <a:schemeClr val="tx2"/>
              </a:solidFill>
            </a:endParaRPr>
          </a:p>
        </p:txBody>
      </p:sp>
      <p:sp>
        <p:nvSpPr>
          <p:cNvPr id="5126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233363" indent="-180975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GB" altLang="en-US" sz="1400"/>
          </a:p>
        </p:txBody>
      </p:sp>
      <p:sp>
        <p:nvSpPr>
          <p:cNvPr id="512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7772400" cy="1066800"/>
          </a:xfrm>
        </p:spPr>
        <p:txBody>
          <a:bodyPr/>
          <a:lstStyle/>
          <a:p>
            <a:r>
              <a:rPr lang="en-US" altLang="en-US" sz="2800" smtClean="0"/>
              <a:t>TGmc – </a:t>
            </a:r>
            <a:r>
              <a:rPr lang="en-US" altLang="en-US" smtClean="0"/>
              <a:t>Monday PM1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5128" name="Rectangle 5"/>
          <p:cNvSpPr>
            <a:spLocks noChangeArrowheads="1"/>
          </p:cNvSpPr>
          <p:nvPr/>
        </p:nvSpPr>
        <p:spPr bwMode="auto">
          <a:xfrm>
            <a:off x="381000" y="1852613"/>
            <a:ext cx="8077200" cy="172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Call Meeting to Order </a:t>
            </a:r>
          </a:p>
          <a:p>
            <a:pPr>
              <a:lnSpc>
                <a:spcPct val="80000"/>
              </a:lnSpc>
              <a:spcAft>
                <a:spcPct val="30000"/>
              </a:spcAft>
            </a:pPr>
            <a:r>
              <a:rPr lang="en-US" altLang="en-US" sz="1800" b="0" dirty="0"/>
              <a:t>  Policies and Procedures, Attendance reminder</a:t>
            </a:r>
          </a:p>
          <a:p>
            <a:pPr lvl="1">
              <a:lnSpc>
                <a:spcPct val="80000"/>
              </a:lnSpc>
              <a:spcAft>
                <a:spcPct val="30000"/>
              </a:spcAft>
              <a:buFontTx/>
              <a:buChar char="•"/>
            </a:pPr>
            <a:r>
              <a:rPr lang="en-US" altLang="en-US" sz="1800" dirty="0"/>
              <a:t> **IEEE Patent Policy </a:t>
            </a:r>
            <a:r>
              <a:rPr lang="en-US" altLang="en-US" sz="1800" dirty="0">
                <a:hlinkClick r:id="rId3"/>
              </a:rPr>
              <a:t>http://standards.ieee.org/board/pat/pat-slideset.ppt</a:t>
            </a:r>
            <a:r>
              <a:rPr lang="en-US" altLang="en-US" sz="1800" dirty="0"/>
              <a:t>	</a:t>
            </a:r>
          </a:p>
          <a:p>
            <a:pPr lvl="2">
              <a:lnSpc>
                <a:spcPct val="80000"/>
              </a:lnSpc>
              <a:spcAft>
                <a:spcPct val="30000"/>
              </a:spcAft>
            </a:pPr>
            <a:r>
              <a:rPr lang="en-US" altLang="en-US" dirty="0"/>
              <a:t> Are there any patent claim(s)/patent application claim(s) and/or the holder of patent claim(s)/patent application claim(s) that the participant believes may be essential for the use of that standard? Minute any responses that were given, specifically the patent claim(s)/patent application claim(s) and/or the holder of the patent claim(s)/patent application claim(s) that were identified (if any) and by whom.</a:t>
            </a:r>
            <a:endParaRPr lang="en-US" altLang="en-US" sz="1800" dirty="0"/>
          </a:p>
        </p:txBody>
      </p:sp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517525" y="5989638"/>
            <a:ext cx="2382838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 Read slide deck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*** Note especially items #7 &amp; #11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AC17A76A-C091-475B-95FE-E64D9C972BC7}" type="slidenum">
              <a:rPr lang="en-US" smtClean="0"/>
              <a:pPr>
                <a:defRPr/>
              </a:pPr>
              <a:t>5</a:t>
            </a:fld>
            <a:endParaRPr lang="en-US" smtClean="0"/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7772400" cy="5334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Please review the documents at the following links: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Patent Policy: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3" tooltip="http://standards.ieee.org/board/pat/pat-slideset.ppt"/>
              </a:rPr>
              <a:t>http://standards.ieee.org/board/pat/pat-slideset.ppt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Patent FAQ: 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4" tooltip="http://standards.ieee.org/board/pat/faq.pdf"/>
              </a:rPr>
              <a:t>http://standards.ieee.org/board/pat/faq.pdf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Letter of Assurance Form: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5" tooltip="http://standards.ieee.org/board/pat/loa.pdf"/>
              </a:rPr>
              <a:t>http://standards.ieee.org/board/pat/loa.pdf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Affiliation FAQ: </a:t>
            </a:r>
            <a:r>
              <a:rPr lang="en-US" altLang="en-US" sz="1600" dirty="0" smtClean="0">
                <a:hlinkClick r:id="rId6" tooltip="http://standards.ieee.org/faqs/affiliationFAQ.html"/>
              </a:rPr>
              <a:t>http://standards.ieee.org/faqs/affiliationFAQ.html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Anti-Trust FAQ: </a:t>
            </a:r>
            <a:r>
              <a:rPr lang="en-US" altLang="en-US" sz="1600" dirty="0" smtClean="0">
                <a:hlinkClick r:id="rId7" tooltip="http://standards.ieee.org/resources/antitrust-guidelines.pdf"/>
              </a:rPr>
              <a:t>http://standards.ieee.org/resources/antitrust-guidelines.pdf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Ethics:</a:t>
            </a:r>
            <a:r>
              <a:rPr lang="en-US" altLang="en-US" sz="1600" dirty="0" smtClean="0"/>
              <a:t> </a:t>
            </a:r>
            <a:r>
              <a:rPr lang="en-US" altLang="en-US" sz="1600" dirty="0" smtClean="0">
                <a:hlinkClick r:id="rId8" tooltip="http://www.ieee.org/portal/cms_docs/about/CoE_poster.pdf"/>
              </a:rPr>
              <a:t>http://www.ieee.org/portal/cms_docs/about/CoE_poster.pdf</a:t>
            </a:r>
            <a:endParaRPr lang="en-US" altLang="en-US" sz="1600" dirty="0" smtClean="0"/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P&amp;P: </a:t>
            </a:r>
            <a:r>
              <a:rPr lang="en-US" altLang="en-US" sz="1600" dirty="0" smtClean="0">
                <a:hlinkClick r:id="rId9"/>
              </a:rPr>
              <a:t>http://standards.ieee.org/board/aud/LMSC.pdf</a:t>
            </a:r>
            <a:r>
              <a:rPr lang="en-US" altLang="en-US" sz="1600" dirty="0" smtClean="0"/>
              <a:t> 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LMSC OM: </a:t>
            </a:r>
            <a:r>
              <a:rPr lang="en-US" altLang="en-US" sz="1600" dirty="0">
                <a:hlinkClick r:id="rId10"/>
              </a:rPr>
              <a:t>http://</a:t>
            </a:r>
            <a:r>
              <a:rPr lang="en-US" altLang="en-US" sz="1600" dirty="0" smtClean="0">
                <a:hlinkClick r:id="rId10"/>
              </a:rPr>
              <a:t>www.ieee802.org/PNP/approved/IEEE_802_OM_v14.pdf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802 WG P&amp;P: </a:t>
            </a:r>
            <a:r>
              <a:rPr lang="en-US" altLang="en-US" sz="1600" dirty="0" smtClean="0">
                <a:hlinkClick r:id="rId11"/>
              </a:rPr>
              <a:t>http://grouper.ieee.org/groups/802/PNP/approved/IEEE_802_WG_PandP_v15.pdf</a:t>
            </a:r>
            <a:r>
              <a:rPr lang="en-US" altLang="en-US" sz="1600" dirty="0" smtClean="0"/>
              <a:t>  </a:t>
            </a:r>
          </a:p>
          <a:p>
            <a:pPr lvl="1">
              <a:lnSpc>
                <a:spcPct val="80000"/>
              </a:lnSpc>
              <a:defRPr/>
            </a:pPr>
            <a:r>
              <a:rPr lang="en-US" altLang="en-US" dirty="0" smtClean="0"/>
              <a:t>IEEE 802.11 WG OM: </a:t>
            </a:r>
            <a:r>
              <a:rPr lang="en-US" altLang="en-US" sz="1600" dirty="0">
                <a:hlinkClick r:id="rId12"/>
              </a:rPr>
              <a:t>https://</a:t>
            </a:r>
            <a:r>
              <a:rPr lang="en-US" altLang="en-US" sz="1600" dirty="0" smtClean="0">
                <a:hlinkClick r:id="rId12"/>
              </a:rPr>
              <a:t>mentor.ieee.org/802.11/dcn/14/11-14-0629-07-0000-802-11-operations-manual.docx</a:t>
            </a:r>
            <a:r>
              <a:rPr lang="en-US" altLang="en-US" sz="1600" dirty="0" smtClean="0"/>
              <a:t> </a:t>
            </a:r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endParaRPr lang="en-US" altLang="en-US" sz="1600" dirty="0" smtClean="0"/>
          </a:p>
          <a:p>
            <a:pPr marL="457200" lvl="1" indent="0">
              <a:lnSpc>
                <a:spcPct val="80000"/>
              </a:lnSpc>
              <a:buFontTx/>
              <a:buNone/>
              <a:defRPr/>
            </a:pPr>
            <a:r>
              <a:rPr lang="en-US" altLang="en-US" sz="1600" dirty="0" smtClean="0"/>
              <a:t>From IEEE 802 Procedural document website: </a:t>
            </a:r>
            <a:r>
              <a:rPr lang="en-US" altLang="en-US" sz="1600" dirty="0" smtClean="0">
                <a:hlinkClick r:id="rId13"/>
              </a:rPr>
              <a:t>http</a:t>
            </a:r>
            <a:r>
              <a:rPr lang="en-US" altLang="en-US" sz="1600" dirty="0">
                <a:hlinkClick r:id="rId13"/>
              </a:rPr>
              <a:t>://</a:t>
            </a:r>
            <a:r>
              <a:rPr lang="en-US" altLang="en-US" sz="1600" dirty="0" smtClean="0">
                <a:hlinkClick r:id="rId13"/>
              </a:rPr>
              <a:t>www.ieee802.org/devdocs.shtml</a:t>
            </a:r>
            <a:r>
              <a:rPr lang="en-US" altLang="en-US" sz="16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819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E561B01-4F0C-4DBD-8C25-C78BA8CFE8DF}" type="slidenum">
              <a:rPr lang="en-US" smtClean="0"/>
              <a:pPr>
                <a:defRPr/>
              </a:pPr>
              <a:t>6</a:t>
            </a:fld>
            <a:endParaRPr lang="en-US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Logistics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717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just"/>
            <a:r>
              <a:rPr lang="en-US" altLang="en-US" smtClean="0"/>
              <a:t>Attendance recording procedures</a:t>
            </a:r>
          </a:p>
          <a:p>
            <a:pPr lvl="1"/>
            <a:r>
              <a:rPr lang="en-US" altLang="en-US" smtClean="0">
                <a:hlinkClick r:id="rId3"/>
              </a:rPr>
              <a:t>https://imat.ieee.org</a:t>
            </a:r>
            <a:r>
              <a:rPr lang="en-US" altLang="en-US" smtClean="0"/>
              <a:t> </a:t>
            </a:r>
            <a:endParaRPr lang="en-US" altLang="en-US" sz="1800" smtClean="0"/>
          </a:p>
          <a:p>
            <a:pPr lvl="1"/>
            <a:r>
              <a:rPr lang="en-US" altLang="en-US" smtClean="0"/>
              <a:t>Must register before logging attendance</a:t>
            </a:r>
          </a:p>
          <a:p>
            <a:pPr lvl="1"/>
            <a:r>
              <a:rPr lang="en-US" altLang="en-US" smtClean="0"/>
              <a:t>Must log attendance during each 2 hour session</a:t>
            </a:r>
          </a:p>
          <a:p>
            <a:r>
              <a:rPr lang="en-US" altLang="en-US" smtClean="0"/>
              <a:t>Documentation</a:t>
            </a:r>
          </a:p>
          <a:p>
            <a:pPr lvl="1"/>
            <a:r>
              <a:rPr lang="en-US" altLang="en-US" smtClean="0">
                <a:hlinkClick r:id="rId4"/>
              </a:rPr>
              <a:t>http://mentor.ieee.org</a:t>
            </a:r>
            <a:endParaRPr lang="en-US" altLang="en-US" smtClean="0"/>
          </a:p>
          <a:p>
            <a:pPr lvl="1"/>
            <a:r>
              <a:rPr lang="en-US" altLang="en-US" smtClean="0"/>
              <a:t>Use “TGm” for documents relating to the Revision PAR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921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E57BF63C-6283-45AF-909E-430D45B72251}" type="slidenum">
              <a:rPr lang="en-US" smtClean="0"/>
              <a:pPr>
                <a:defRPr/>
              </a:pPr>
              <a:t>7</a:t>
            </a:fld>
            <a:endParaRPr lang="en-US" smtClean="0"/>
          </a:p>
        </p:txBody>
      </p:sp>
      <p:sp>
        <p:nvSpPr>
          <p:cNvPr id="81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altLang="en-US" smtClean="0"/>
              <a:t>Monday PM1 (continued)</a:t>
            </a:r>
            <a:br>
              <a:rPr lang="en-US" altLang="en-US" smtClean="0"/>
            </a:br>
            <a:endParaRPr lang="en-US" altLang="en-US" sz="1800" smtClean="0"/>
          </a:p>
        </p:txBody>
      </p:sp>
      <p:sp>
        <p:nvSpPr>
          <p:cNvPr id="819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5240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dirty="0" smtClean="0"/>
              <a:t>Objectives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Comment resolution and next letter ballot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EC Conditional approval for Sponsor Ballot</a:t>
            </a:r>
          </a:p>
          <a:p>
            <a:pPr>
              <a:lnSpc>
                <a:spcPct val="90000"/>
              </a:lnSpc>
            </a:pPr>
            <a:r>
              <a:rPr lang="en-US" altLang="en-US" dirty="0" smtClean="0"/>
              <a:t>Approve prior meeting minutes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Atlanta minutes</a:t>
            </a:r>
            <a:r>
              <a:rPr lang="en-US" altLang="en-US" dirty="0"/>
              <a:t>: </a:t>
            </a:r>
            <a:r>
              <a:rPr lang="en-US" altLang="en-US" dirty="0">
                <a:hlinkClick r:id="rId3"/>
              </a:rPr>
              <a:t>https://</a:t>
            </a:r>
            <a:r>
              <a:rPr lang="en-US" altLang="en-US" dirty="0" smtClean="0">
                <a:hlinkClick r:id="rId3"/>
              </a:rPr>
              <a:t>mentor.ieee.org/802.11/dcn/15/11-15-0007-00-000m-revmc-meeting-minutes-for-january-2015-in-atlanta.docx</a:t>
            </a:r>
            <a:r>
              <a:rPr lang="en-US" altLang="en-US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Teleconference </a:t>
            </a:r>
            <a:r>
              <a:rPr lang="en-US" altLang="en-US" dirty="0"/>
              <a:t>minutes: </a:t>
            </a:r>
            <a:r>
              <a:rPr lang="en-US" altLang="en-US" dirty="0">
                <a:hlinkClick r:id="rId4"/>
              </a:rPr>
              <a:t>https://</a:t>
            </a:r>
            <a:r>
              <a:rPr lang="en-US" altLang="en-US" dirty="0" smtClean="0">
                <a:hlinkClick r:id="rId4"/>
              </a:rPr>
              <a:t>mentor.ieee.org/802.11/dcn/15/11-15-0269-01-000m-tgmc-teleconference-minutes-feb-2015.docx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Approved by unanimous consent</a:t>
            </a:r>
            <a:endParaRPr lang="en-US" altLang="en-US" dirty="0" smtClean="0"/>
          </a:p>
          <a:p>
            <a:pPr>
              <a:lnSpc>
                <a:spcPct val="90000"/>
              </a:lnSpc>
            </a:pPr>
            <a:r>
              <a:rPr lang="en-US" altLang="en-US" dirty="0" smtClean="0"/>
              <a:t>Editor Report (Adrian Stephens)</a:t>
            </a:r>
          </a:p>
          <a:p>
            <a:pPr lvl="1">
              <a:lnSpc>
                <a:spcPct val="90000"/>
              </a:lnSpc>
            </a:pPr>
            <a:r>
              <a:rPr lang="en-US" altLang="en-US" dirty="0"/>
              <a:t>Editor report: </a:t>
            </a:r>
            <a:r>
              <a:rPr lang="en-US" altLang="en-US" dirty="0">
                <a:hlinkClick r:id="rId5"/>
              </a:rPr>
              <a:t>https://</a:t>
            </a:r>
            <a:r>
              <a:rPr lang="en-US" altLang="en-US" dirty="0" smtClean="0">
                <a:hlinkClick r:id="rId5"/>
              </a:rPr>
              <a:t>mentor.ieee.org/802.11/dcn/13/11-13-0095-19-000m-editor-reports.ppt</a:t>
            </a:r>
            <a:r>
              <a:rPr lang="en-US" altLang="en-US" dirty="0" smtClean="0"/>
              <a:t> </a:t>
            </a:r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Date Placeholder 1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March 2015</a:t>
            </a:r>
          </a:p>
        </p:txBody>
      </p:sp>
      <p:sp>
        <p:nvSpPr>
          <p:cNvPr id="1024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BCE52B3C-2F0B-4C64-A8D2-767D28EE4D42}" type="slidenum">
              <a:rPr lang="en-US" smtClean="0"/>
              <a:pPr>
                <a:defRPr/>
              </a:pPr>
              <a:t>8</a:t>
            </a:fld>
            <a:endParaRPr lang="en-US" smtClean="0"/>
          </a:p>
        </p:txBody>
      </p:sp>
      <p:sp>
        <p:nvSpPr>
          <p:cNvPr id="9221" name="Slide Number Placeholder 5"/>
          <p:cNvSpPr txBox="1">
            <a:spLocks noGrp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67572B9B-6DB1-4FB8-8862-3341F24B999D}" type="slidenum">
              <a:rPr lang="en-US" altLang="en-US" sz="1200" b="0"/>
              <a:pPr algn="ctr"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/>
          </a:p>
        </p:txBody>
      </p:sp>
      <p:sp>
        <p:nvSpPr>
          <p:cNvPr id="92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en-US" dirty="0" err="1" smtClean="0"/>
              <a:t>TGmc</a:t>
            </a:r>
            <a:r>
              <a:rPr lang="en-US" altLang="en-US" dirty="0" smtClean="0"/>
              <a:t> Plan of Record - modified</a:t>
            </a:r>
            <a:endParaRPr lang="en-US" altLang="en-US" sz="2000" dirty="0" smtClean="0">
              <a:solidFill>
                <a:srgbClr val="FF0000"/>
              </a:solidFill>
            </a:endParaRPr>
          </a:p>
        </p:txBody>
      </p:sp>
      <p:sp>
        <p:nvSpPr>
          <p:cNvPr id="922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876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20 July 2012 – 12 Sept 2012 – Call for Comment/Input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29-30 Aug 2012 – </a:t>
            </a:r>
            <a:r>
              <a:rPr lang="en-US" altLang="en-US" sz="2000" dirty="0" err="1">
                <a:solidFill>
                  <a:srgbClr val="006600"/>
                </a:solidFill>
              </a:rPr>
              <a:t>NesCom</a:t>
            </a:r>
            <a:r>
              <a:rPr lang="en-US" altLang="en-US" sz="2000" dirty="0">
                <a:solidFill>
                  <a:srgbClr val="006600"/>
                </a:solidFill>
              </a:rPr>
              <a:t>, SASB PAR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2012 – Begin to process CC input, 11aa, 11ae integration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2012 – March/May 2013  – 11ad integration 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2013 – First WG Letter ballot  - without 11ad – on D1.0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Sept 2013 – Letter ballot on D2.0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Dec 2013 – May 2014 – 11ac, 11af integration – D3.0 in May 2014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July 2014 – Mandatory Draft Review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Jan 2015 – D4.0 Recirculation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rgbClr val="006600"/>
                </a:solidFill>
              </a:rPr>
              <a:t>Form Sponsor Pool:  Open Dec 15th or so, close Feb 20, 2015 –good for 6 months (end of July 2015) </a:t>
            </a: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EC conditional </a:t>
            </a:r>
            <a:r>
              <a:rPr lang="en-US" altLang="en-US" sz="2000" dirty="0"/>
              <a:t>SB approval March </a:t>
            </a:r>
            <a:r>
              <a:rPr lang="en-US" altLang="en-US" sz="2000" dirty="0" smtClean="0"/>
              <a:t>2015</a:t>
            </a:r>
          </a:p>
          <a:p>
            <a:pPr>
              <a:lnSpc>
                <a:spcPct val="80000"/>
              </a:lnSpc>
            </a:pPr>
            <a:r>
              <a:rPr lang="en-US" altLang="en-US" sz="2000" dirty="0">
                <a:solidFill>
                  <a:schemeClr val="accent2"/>
                </a:solidFill>
              </a:rPr>
              <a:t>P</a:t>
            </a:r>
            <a:r>
              <a:rPr lang="en-US" altLang="en-US" sz="2000" dirty="0" smtClean="0">
                <a:solidFill>
                  <a:schemeClr val="accent2"/>
                </a:solidFill>
              </a:rPr>
              <a:t>lan ad-hoc comment resolution meeting July 2015</a:t>
            </a:r>
            <a:endParaRPr lang="en-US" altLang="en-US" sz="2000" dirty="0">
              <a:solidFill>
                <a:schemeClr val="accent2"/>
              </a:solidFill>
            </a:endParaRPr>
          </a:p>
          <a:p>
            <a:pPr>
              <a:lnSpc>
                <a:spcPct val="80000"/>
              </a:lnSpc>
            </a:pPr>
            <a:r>
              <a:rPr lang="en-US" altLang="en-US" sz="2000" dirty="0" smtClean="0"/>
              <a:t>Nov </a:t>
            </a:r>
            <a:r>
              <a:rPr lang="en-US" altLang="en-US" sz="2000" dirty="0"/>
              <a:t>2015/March 2016 – WG/EC Final Approval</a:t>
            </a:r>
          </a:p>
          <a:p>
            <a:pPr>
              <a:lnSpc>
                <a:spcPct val="80000"/>
              </a:lnSpc>
            </a:pPr>
            <a:r>
              <a:rPr lang="en-US" altLang="en-US" sz="2000" dirty="0"/>
              <a:t>March 2016 – </a:t>
            </a:r>
            <a:r>
              <a:rPr lang="en-US" altLang="en-US" sz="2000" dirty="0" err="1"/>
              <a:t>RevCom</a:t>
            </a:r>
            <a:r>
              <a:rPr lang="en-US" altLang="en-US" sz="2000" dirty="0"/>
              <a:t>/SASB Approval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January 2015</a:t>
            </a:r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Dorothy Stanley, Aruba Networks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95839AAB-A856-4DFA-91C3-48167BC1172B}" type="slidenum">
              <a:rPr lang="en-US" smtClean="0"/>
              <a:pPr>
                <a:defRPr/>
              </a:pPr>
              <a:t>9</a:t>
            </a:fld>
            <a:endParaRPr lang="en-US" smtClean="0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Motion </a:t>
            </a:r>
            <a:r>
              <a:rPr lang="en-US" altLang="en-US" dirty="0" smtClean="0"/>
              <a:t>111  </a:t>
            </a:r>
            <a:r>
              <a:rPr lang="en-US" altLang="en-US" dirty="0" smtClean="0"/>
              <a:t>– LB 206 CIDs </a:t>
            </a:r>
            <a:r>
              <a:rPr lang="en-US" altLang="en-US" dirty="0" smtClean="0"/>
              <a:t>4027</a:t>
            </a:r>
            <a:endParaRPr lang="en-US" altLang="en-US" dirty="0" smtClean="0"/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505200"/>
          </a:xfrm>
        </p:spPr>
        <p:txBody>
          <a:bodyPr/>
          <a:lstStyle/>
          <a:p>
            <a:pPr marL="342900" lvl="1" indent="-342900">
              <a:buFontTx/>
              <a:buChar char="•"/>
            </a:pPr>
            <a:r>
              <a:rPr lang="en-US" altLang="en-US" sz="3200" dirty="0" smtClean="0"/>
              <a:t>Approve </a:t>
            </a:r>
            <a:r>
              <a:rPr lang="en-US" altLang="en-US" sz="3200" dirty="0" smtClean="0"/>
              <a:t>a resolution of “Accepted” for CID 4027</a:t>
            </a:r>
            <a:endParaRPr lang="en-US" altLang="en-US" sz="3200" dirty="0" smtClean="0"/>
          </a:p>
          <a:p>
            <a:pPr marL="685800" lvl="2" indent="-342900"/>
            <a:endParaRPr lang="en-US" altLang="en-US" dirty="0"/>
          </a:p>
          <a:p>
            <a:pPr marL="685800" lvl="2" indent="-342900"/>
            <a:endParaRPr lang="en-US" altLang="en-US" dirty="0" smtClean="0"/>
          </a:p>
          <a:p>
            <a:r>
              <a:rPr lang="en-US" altLang="en-US" dirty="0" smtClean="0"/>
              <a:t>Moved</a:t>
            </a:r>
            <a:r>
              <a:rPr lang="en-US" altLang="en-US" dirty="0" smtClean="0"/>
              <a:t>: Mark Rison</a:t>
            </a:r>
            <a:endParaRPr lang="en-US" altLang="en-US" dirty="0" smtClean="0"/>
          </a:p>
          <a:p>
            <a:r>
              <a:rPr lang="en-US" altLang="en-US" dirty="0" smtClean="0"/>
              <a:t>Seconded: </a:t>
            </a:r>
            <a:r>
              <a:rPr lang="en-US" altLang="en-US" dirty="0" smtClean="0"/>
              <a:t>Mike Montemurro</a:t>
            </a:r>
            <a:endParaRPr lang="en-US" altLang="en-US" dirty="0" smtClean="0"/>
          </a:p>
          <a:p>
            <a:r>
              <a:rPr lang="en-US" altLang="en-US" dirty="0" smtClean="0"/>
              <a:t>Result: </a:t>
            </a:r>
            <a:r>
              <a:rPr lang="en-US" altLang="en-US" dirty="0" smtClean="0"/>
              <a:t>2-8-1 Motions fails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113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386970</TotalTime>
  <Words>1385</Words>
  <Application>Microsoft Office PowerPoint</Application>
  <PresentationFormat>On-screen Show (4:3)</PresentationFormat>
  <Paragraphs>333</Paragraphs>
  <Slides>21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802-11-Submission</vt:lpstr>
      <vt:lpstr>Document</vt:lpstr>
      <vt:lpstr>IEEE 802.11 TGmc March 2015 Agenda</vt:lpstr>
      <vt:lpstr>Abstract</vt:lpstr>
      <vt:lpstr>TGmc Agenda</vt:lpstr>
      <vt:lpstr>TGmc – Monday PM1 </vt:lpstr>
      <vt:lpstr>PowerPoint Presentation</vt:lpstr>
      <vt:lpstr>Logistics </vt:lpstr>
      <vt:lpstr>Monday PM1 (continued) </vt:lpstr>
      <vt:lpstr>TGmc Plan of Record - modified</vt:lpstr>
      <vt:lpstr>Motion 111  – LB 206 CIDs 4027</vt:lpstr>
      <vt:lpstr>Motion 112  – LB 206 CIDs 4041, 4040</vt:lpstr>
      <vt:lpstr>Motion 113  – LB 206 CIDs 4030</vt:lpstr>
      <vt:lpstr>Motion 114  – LB 206 CIDs 4036</vt:lpstr>
      <vt:lpstr>Motion 115  – LB 206 CIDs 4039, 4038, 4037</vt:lpstr>
      <vt:lpstr>Motion 116  – LB 206 CID 4034</vt:lpstr>
      <vt:lpstr>Motion 117  – LB 206 CIDs 4042, 4031, 4026</vt:lpstr>
      <vt:lpstr>Motion 118   – LB 206 CIDs  </vt:lpstr>
      <vt:lpstr>Motion - Motion for WGLB on P802.11mc D4.0 (Unchanged)</vt:lpstr>
      <vt:lpstr>Motion  - Motion for EC Approval on P802.11mc D4.0</vt:lpstr>
      <vt:lpstr>Motion  - Authorize Ad-Hoc meeting</vt:lpstr>
      <vt:lpstr>May Meeting Planning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TGm Agenda</dc:title>
  <dc:creator>Dorothy Stanley</dc:creator>
  <cp:lastModifiedBy>Dorothy Stanley</cp:lastModifiedBy>
  <cp:revision>2068</cp:revision>
  <cp:lastPrinted>1998-02-10T13:28:06Z</cp:lastPrinted>
  <dcterms:created xsi:type="dcterms:W3CDTF">2005-01-04T21:26:55Z</dcterms:created>
  <dcterms:modified xsi:type="dcterms:W3CDTF">2015-03-10T14:32:21Z</dcterms:modified>
</cp:coreProperties>
</file>