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b" ContentType="application/vnd.ms-excel.sheet.binary.macroEnabled.12"/>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3"/>
  </p:notesMasterIdLst>
  <p:handoutMasterIdLst>
    <p:handoutMasterId r:id="rId54"/>
  </p:handoutMasterIdLst>
  <p:sldIdLst>
    <p:sldId id="271" r:id="rId2"/>
    <p:sldId id="272" r:id="rId3"/>
    <p:sldId id="304" r:id="rId4"/>
    <p:sldId id="273" r:id="rId5"/>
    <p:sldId id="274" r:id="rId6"/>
    <p:sldId id="275" r:id="rId7"/>
    <p:sldId id="276" r:id="rId8"/>
    <p:sldId id="291" r:id="rId9"/>
    <p:sldId id="327" r:id="rId10"/>
    <p:sldId id="278" r:id="rId11"/>
    <p:sldId id="313" r:id="rId12"/>
    <p:sldId id="336" r:id="rId13"/>
    <p:sldId id="340" r:id="rId14"/>
    <p:sldId id="326" r:id="rId15"/>
    <p:sldId id="325" r:id="rId16"/>
    <p:sldId id="305" r:id="rId17"/>
    <p:sldId id="289" r:id="rId18"/>
    <p:sldId id="365" r:id="rId19"/>
    <p:sldId id="343" r:id="rId20"/>
    <p:sldId id="368" r:id="rId21"/>
    <p:sldId id="369" r:id="rId22"/>
    <p:sldId id="366" r:id="rId23"/>
    <p:sldId id="367" r:id="rId24"/>
    <p:sldId id="370" r:id="rId25"/>
    <p:sldId id="357" r:id="rId26"/>
    <p:sldId id="345" r:id="rId27"/>
    <p:sldId id="346" r:id="rId28"/>
    <p:sldId id="347" r:id="rId29"/>
    <p:sldId id="348" r:id="rId30"/>
    <p:sldId id="356" r:id="rId31"/>
    <p:sldId id="351" r:id="rId32"/>
    <p:sldId id="352" r:id="rId33"/>
    <p:sldId id="353" r:id="rId34"/>
    <p:sldId id="354" r:id="rId35"/>
    <p:sldId id="355" r:id="rId36"/>
    <p:sldId id="344" r:id="rId37"/>
    <p:sldId id="374" r:id="rId38"/>
    <p:sldId id="303" r:id="rId39"/>
    <p:sldId id="358" r:id="rId40"/>
    <p:sldId id="359" r:id="rId41"/>
    <p:sldId id="360" r:id="rId42"/>
    <p:sldId id="361" r:id="rId43"/>
    <p:sldId id="362" r:id="rId44"/>
    <p:sldId id="371" r:id="rId45"/>
    <p:sldId id="372" r:id="rId46"/>
    <p:sldId id="373" r:id="rId47"/>
    <p:sldId id="376" r:id="rId48"/>
    <p:sldId id="375" r:id="rId49"/>
    <p:sldId id="363" r:id="rId50"/>
    <p:sldId id="364" r:id="rId51"/>
    <p:sldId id="377" r:id="rId52"/>
  </p:sldIdLst>
  <p:sldSz cx="9144000" cy="6858000" type="screen4x3"/>
  <p:notesSz cx="68580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orothy Stanley" initials="D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637" autoAdjust="0"/>
    <p:restoredTop sz="95683" autoAdjust="0"/>
  </p:normalViewPr>
  <p:slideViewPr>
    <p:cSldViewPr>
      <p:cViewPr>
        <p:scale>
          <a:sx n="80" d="100"/>
          <a:sy n="80" d="100"/>
        </p:scale>
        <p:origin x="-1434" y="-2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822" y="-7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4458" y="17575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802.11-15/0204r2</a:t>
            </a:r>
            <a:endParaRPr lang="en-US" dirty="0"/>
          </a:p>
        </p:txBody>
      </p:sp>
      <p:sp>
        <p:nvSpPr>
          <p:cNvPr id="3075" name="Rectangle 3"/>
          <p:cNvSpPr>
            <a:spLocks noGrp="1" noChangeArrowheads="1"/>
          </p:cNvSpPr>
          <p:nvPr>
            <p:ph type="dt" sz="quarter" idx="1"/>
          </p:nvPr>
        </p:nvSpPr>
        <p:spPr bwMode="auto">
          <a:xfrm>
            <a:off x="687684" y="175750"/>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January 2015</a:t>
            </a:r>
            <a:endParaRPr lang="en-US" dirty="0"/>
          </a:p>
        </p:txBody>
      </p:sp>
      <p:sp>
        <p:nvSpPr>
          <p:cNvPr id="3076" name="Rectangle 4"/>
          <p:cNvSpPr>
            <a:spLocks noGrp="1" noChangeArrowheads="1"/>
          </p:cNvSpPr>
          <p:nvPr>
            <p:ph type="ftr" sz="quarter" idx="2"/>
          </p:nvPr>
        </p:nvSpPr>
        <p:spPr bwMode="auto">
          <a:xfrm>
            <a:off x="4154528" y="8997440"/>
            <a:ext cx="20942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smtClean="0"/>
              <a:t>Dorothy Stanley, Aruba Networks</a:t>
            </a:r>
            <a:endParaRPr lang="en-US" dirty="0"/>
          </a:p>
        </p:txBody>
      </p:sp>
      <p:sp>
        <p:nvSpPr>
          <p:cNvPr id="3077" name="Rectangle 5"/>
          <p:cNvSpPr>
            <a:spLocks noGrp="1" noChangeArrowheads="1"/>
          </p:cNvSpPr>
          <p:nvPr>
            <p:ph type="sldNum" sz="quarter" idx="3"/>
          </p:nvPr>
        </p:nvSpPr>
        <p:spPr bwMode="auto">
          <a:xfrm>
            <a:off x="3093968" y="899744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86115" y="388013"/>
            <a:ext cx="548577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86114" y="8997440"/>
            <a:ext cx="718145" cy="184666"/>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86114" y="8986308"/>
            <a:ext cx="5638067"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5037029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16850" y="9623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802.11-15/0204r2</a:t>
            </a:r>
            <a:endParaRPr lang="en-US"/>
          </a:p>
        </p:txBody>
      </p:sp>
      <p:sp>
        <p:nvSpPr>
          <p:cNvPr id="2051" name="Rectangle 3"/>
          <p:cNvSpPr>
            <a:spLocks noGrp="1" noChangeArrowheads="1"/>
          </p:cNvSpPr>
          <p:nvPr>
            <p:ph type="dt" idx="1"/>
          </p:nvPr>
        </p:nvSpPr>
        <p:spPr bwMode="auto">
          <a:xfrm>
            <a:off x="646863" y="96239"/>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January 2015</a:t>
            </a:r>
            <a:endParaRPr lang="en-US"/>
          </a:p>
        </p:txBody>
      </p:sp>
      <p:sp>
        <p:nvSpPr>
          <p:cNvPr id="10244" name="Rectangle 4"/>
          <p:cNvSpPr>
            <a:spLocks noGrp="1" noRot="1" noChangeAspect="1" noChangeArrowheads="1" noTextEdit="1"/>
          </p:cNvSpPr>
          <p:nvPr>
            <p:ph type="sldImg" idx="2"/>
          </p:nvPr>
        </p:nvSpPr>
        <p:spPr bwMode="auto">
          <a:xfrm>
            <a:off x="1114425" y="703263"/>
            <a:ext cx="4629150"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3772" y="4416029"/>
            <a:ext cx="5030456" cy="4183857"/>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627338" y="9000621"/>
            <a:ext cx="15853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a:t>Jon Rosdahl, CSR</a:t>
            </a:r>
          </a:p>
        </p:txBody>
      </p:sp>
      <p:sp>
        <p:nvSpPr>
          <p:cNvPr id="2055" name="Rectangle 7"/>
          <p:cNvSpPr>
            <a:spLocks noGrp="1" noChangeArrowheads="1"/>
          </p:cNvSpPr>
          <p:nvPr>
            <p:ph type="sldNum" sz="quarter" idx="5"/>
          </p:nvPr>
        </p:nvSpPr>
        <p:spPr bwMode="auto">
          <a:xfrm>
            <a:off x="3176570" y="900062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15945" y="9000621"/>
            <a:ext cx="718145" cy="184666"/>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15945" y="8999030"/>
            <a:ext cx="542611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0583" y="297371"/>
            <a:ext cx="557683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99076864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802.11-15/0204r2</a:t>
            </a:r>
            <a:endParaRPr lang="en-US"/>
          </a:p>
        </p:txBody>
      </p:sp>
      <p:sp>
        <p:nvSpPr>
          <p:cNvPr id="11267" name="Rectangle 3"/>
          <p:cNvSpPr>
            <a:spLocks noGrp="1" noChangeArrowheads="1"/>
          </p:cNvSpPr>
          <p:nvPr>
            <p:ph type="dt" sz="quarter" idx="1"/>
          </p:nvPr>
        </p:nvSpPr>
        <p:spPr>
          <a:noFill/>
        </p:spPr>
        <p:txBody>
          <a:bodyPr/>
          <a:lstStyle/>
          <a:p>
            <a:r>
              <a:rPr lang="en-US" smtClean="0"/>
              <a:t>January 2015</a:t>
            </a:r>
            <a:endParaRPr lang="en-US"/>
          </a:p>
        </p:txBody>
      </p:sp>
      <p:sp>
        <p:nvSpPr>
          <p:cNvPr id="11268" name="Rectangle 6"/>
          <p:cNvSpPr>
            <a:spLocks noGrp="1" noChangeArrowheads="1"/>
          </p:cNvSpPr>
          <p:nvPr>
            <p:ph type="ftr" sz="quarter" idx="4"/>
          </p:nvPr>
        </p:nvSpPr>
        <p:spPr>
          <a:noFill/>
        </p:spPr>
        <p:txBody>
          <a:bodyPr/>
          <a:lstStyle/>
          <a:p>
            <a:pPr lvl="4"/>
            <a:r>
              <a:rPr lang="en-US"/>
              <a:t>Jon Rosdahl, CSR</a:t>
            </a:r>
          </a:p>
        </p:txBody>
      </p:sp>
      <p:sp>
        <p:nvSpPr>
          <p:cNvPr id="11269" name="Rectangle 7"/>
          <p:cNvSpPr>
            <a:spLocks noGrp="1" noChangeArrowheads="1"/>
          </p:cNvSpPr>
          <p:nvPr>
            <p:ph type="sldNum" sz="quarter" idx="5"/>
          </p:nvPr>
        </p:nvSpPr>
        <p:spPr>
          <a:xfrm>
            <a:off x="3279163" y="9000621"/>
            <a:ext cx="415177" cy="184666"/>
          </a:xfrm>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14425" y="703263"/>
            <a:ext cx="4629150" cy="3473450"/>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802.11-15/0204r2</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802.11-15/0204r2</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802.11-15/0204r2</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802.11-15/0204r2</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802.11-15/0204r2</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802.11-15/0204r2</a:t>
            </a:r>
            <a:endParaRPr lang="en-US" altLang="en-US" sz="1400" smtClean="0"/>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January 2015</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Adrian Stephens, Intel Corporation</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15</a:t>
            </a:fld>
            <a:endParaRPr lang="en-US" altLang="en-US" sz="1200" b="0"/>
          </a:p>
        </p:txBody>
      </p:sp>
      <p:sp>
        <p:nvSpPr>
          <p:cNvPr id="26630" name="Rectangle 2"/>
          <p:cNvSpPr>
            <a:spLocks noGrp="1" noRot="1" noChangeAspect="1" noChangeArrowheads="1" noTextEdit="1"/>
          </p:cNvSpPr>
          <p:nvPr>
            <p:ph type="sldImg"/>
          </p:nvPr>
        </p:nvSpPr>
        <p:spPr>
          <a:xfrm>
            <a:off x="1114425" y="703263"/>
            <a:ext cx="462915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smtClean="0"/>
              <a:t>Agenda item 2.2</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802.11-15/0204r2</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31336232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802.11-15/0204r2</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9056395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802.11-15/0204r2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3B0D2278-6DA5-4EED-9EAD-5A818E2183E5}" type="slidenum">
              <a:rPr lang="en-US" altLang="en-US" smtClean="0"/>
              <a:pPr/>
              <a:t>18</a:t>
            </a:fld>
            <a:endParaRPr lang="en-US" altLang="en-US"/>
          </a:p>
        </p:txBody>
      </p:sp>
    </p:spTree>
    <p:extLst>
      <p:ext uri="{BB962C8B-B14F-4D97-AF65-F5344CB8AC3E}">
        <p14:creationId xmlns:p14="http://schemas.microsoft.com/office/powerpoint/2010/main" val="19137508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802.11-15/0204r2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19</a:t>
            </a:fld>
            <a:endParaRPr lang="en-US"/>
          </a:p>
        </p:txBody>
      </p:sp>
    </p:spTree>
    <p:extLst>
      <p:ext uri="{BB962C8B-B14F-4D97-AF65-F5344CB8AC3E}">
        <p14:creationId xmlns:p14="http://schemas.microsoft.com/office/powerpoint/2010/main" val="9751862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802.11-15/0204r2</a:t>
            </a:r>
            <a:endParaRPr lang="en-US"/>
          </a:p>
        </p:txBody>
      </p:sp>
      <p:sp>
        <p:nvSpPr>
          <p:cNvPr id="12291" name="Rectangle 3"/>
          <p:cNvSpPr>
            <a:spLocks noGrp="1" noChangeArrowheads="1"/>
          </p:cNvSpPr>
          <p:nvPr>
            <p:ph type="dt" sz="quarter" idx="1"/>
          </p:nvPr>
        </p:nvSpPr>
        <p:spPr>
          <a:noFill/>
        </p:spPr>
        <p:txBody>
          <a:bodyPr/>
          <a:lstStyle/>
          <a:p>
            <a:r>
              <a:rPr lang="en-US" smtClean="0"/>
              <a:t>January 2015</a:t>
            </a:r>
            <a:endParaRPr lang="en-US"/>
          </a:p>
        </p:txBody>
      </p:sp>
      <p:sp>
        <p:nvSpPr>
          <p:cNvPr id="12292" name="Rectangle 6"/>
          <p:cNvSpPr>
            <a:spLocks noGrp="1" noChangeArrowheads="1"/>
          </p:cNvSpPr>
          <p:nvPr>
            <p:ph type="ftr" sz="quarter" idx="4"/>
          </p:nvPr>
        </p:nvSpPr>
        <p:spPr>
          <a:noFill/>
        </p:spPr>
        <p:txBody>
          <a:bodyPr/>
          <a:lstStyle/>
          <a:p>
            <a:pPr lvl="4"/>
            <a:r>
              <a:rPr lang="en-US"/>
              <a:t>Jon Rosdahl, CSR</a:t>
            </a:r>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14425" y="703263"/>
            <a:ext cx="462915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802.11-15/0204r2</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January 2015</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Jon Rosdahl, CSR</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29566619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802.11-15/0204r2</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January 2015</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Jon Rosdahl, CSR</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21</a:t>
            </a:fld>
            <a:endParaRPr lang="en-US"/>
          </a:p>
        </p:txBody>
      </p:sp>
    </p:spTree>
    <p:extLst>
      <p:ext uri="{BB962C8B-B14F-4D97-AF65-F5344CB8AC3E}">
        <p14:creationId xmlns:p14="http://schemas.microsoft.com/office/powerpoint/2010/main" val="30102614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802.11-15/0204r2</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January 2015</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Jon Rosdahl, CSR</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18865462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802.11-15/0204r2</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January 2015</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Jon Rosdahl, CSR</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23</a:t>
            </a:fld>
            <a:endParaRPr lang="en-US"/>
          </a:p>
        </p:txBody>
      </p:sp>
    </p:spTree>
    <p:extLst>
      <p:ext uri="{BB962C8B-B14F-4D97-AF65-F5344CB8AC3E}">
        <p14:creationId xmlns:p14="http://schemas.microsoft.com/office/powerpoint/2010/main" val="38149543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802.11-15/0204r2</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January 2015</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Jon Rosdahl, CSR</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24</a:t>
            </a:fld>
            <a:endParaRPr lang="en-US"/>
          </a:p>
        </p:txBody>
      </p:sp>
    </p:spTree>
    <p:extLst>
      <p:ext uri="{BB962C8B-B14F-4D97-AF65-F5344CB8AC3E}">
        <p14:creationId xmlns:p14="http://schemas.microsoft.com/office/powerpoint/2010/main" val="38149543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802.11-15/0204r2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3B0D2278-6DA5-4EED-9EAD-5A818E2183E5}" type="slidenum">
              <a:rPr lang="en-US" altLang="en-US" smtClean="0"/>
              <a:pPr/>
              <a:t>25</a:t>
            </a:fld>
            <a:endParaRPr lang="en-US" altLang="en-US"/>
          </a:p>
        </p:txBody>
      </p:sp>
    </p:spTree>
    <p:extLst>
      <p:ext uri="{BB962C8B-B14F-4D97-AF65-F5344CB8AC3E}">
        <p14:creationId xmlns:p14="http://schemas.microsoft.com/office/powerpoint/2010/main" val="7945885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802.11-15/0204r2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26</a:t>
            </a:fld>
            <a:endParaRPr lang="en-US"/>
          </a:p>
        </p:txBody>
      </p:sp>
    </p:spTree>
    <p:extLst>
      <p:ext uri="{BB962C8B-B14F-4D97-AF65-F5344CB8AC3E}">
        <p14:creationId xmlns:p14="http://schemas.microsoft.com/office/powerpoint/2010/main" val="232474993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22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802.11-15/0204r2</a:t>
            </a:r>
            <a:endParaRPr lang="en-US" sz="1400" smtClean="0"/>
          </a:p>
        </p:txBody>
      </p:sp>
      <p:sp>
        <p:nvSpPr>
          <p:cNvPr id="1229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March 2014</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56FFF4EB-5DB1-4C83-B02D-8AD5D978A35E}" type="slidenum">
              <a:rPr lang="en-US" sz="1200" b="0" smtClean="0"/>
              <a:pPr/>
              <a:t>27</a:t>
            </a:fld>
            <a:endParaRPr lang="en-US" sz="1200" b="0" smtClean="0"/>
          </a:p>
        </p:txBody>
      </p:sp>
    </p:spTree>
    <p:extLst>
      <p:ext uri="{BB962C8B-B14F-4D97-AF65-F5344CB8AC3E}">
        <p14:creationId xmlns:p14="http://schemas.microsoft.com/office/powerpoint/2010/main" val="2564244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802.11-15/0204r2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28</a:t>
            </a:fld>
            <a:endParaRPr lang="en-US"/>
          </a:p>
        </p:txBody>
      </p:sp>
    </p:spTree>
    <p:extLst>
      <p:ext uri="{BB962C8B-B14F-4D97-AF65-F5344CB8AC3E}">
        <p14:creationId xmlns:p14="http://schemas.microsoft.com/office/powerpoint/2010/main" val="143893318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802.11-15/0204r2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29</a:t>
            </a:fld>
            <a:endParaRPr lang="en-US"/>
          </a:p>
        </p:txBody>
      </p:sp>
    </p:spTree>
    <p:extLst>
      <p:ext uri="{BB962C8B-B14F-4D97-AF65-F5344CB8AC3E}">
        <p14:creationId xmlns:p14="http://schemas.microsoft.com/office/powerpoint/2010/main" val="38634897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802.11-15/0204r2</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281116919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802.11-15/0204r2</a:t>
            </a:r>
            <a:endParaRPr lang="en-US" sz="1400" smtClean="0"/>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March 2014</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Bruce Kraemer (Marvell)</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8F75A707-82FC-478F-A261-570EE566FD42}" type="slidenum">
              <a:rPr lang="en-US" sz="1200" b="0" smtClean="0"/>
              <a:pPr/>
              <a:t>30</a:t>
            </a:fld>
            <a:endParaRPr lang="en-US" sz="1200" b="0" smtClean="0"/>
          </a:p>
        </p:txBody>
      </p:sp>
      <p:sp>
        <p:nvSpPr>
          <p:cNvPr id="16390" name="Rectangle 2"/>
          <p:cNvSpPr>
            <a:spLocks noGrp="1" noRot="1" noChangeAspect="1" noChangeArrowheads="1" noTextEdit="1"/>
          </p:cNvSpPr>
          <p:nvPr>
            <p:ph type="sldImg"/>
          </p:nvPr>
        </p:nvSpPr>
        <p:spPr>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122698819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31</a:t>
            </a:fld>
            <a:endParaRPr lang="en-US" sz="1200" dirty="0"/>
          </a:p>
        </p:txBody>
      </p:sp>
      <p:sp>
        <p:nvSpPr>
          <p:cNvPr id="33797" name="Rectangle 2"/>
          <p:cNvSpPr>
            <a:spLocks noGrp="1" noRot="1" noChangeAspect="1" noChangeArrowheads="1" noTextEdit="1"/>
          </p:cNvSpPr>
          <p:nvPr>
            <p:ph type="sldImg"/>
          </p:nvPr>
        </p:nvSpPr>
        <p:spPr>
          <a:xfrm>
            <a:off x="1144588" y="688975"/>
            <a:ext cx="4568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71899902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32</a:t>
            </a:fld>
            <a:endParaRPr lang="en-US" sz="1200" dirty="0"/>
          </a:p>
        </p:txBody>
      </p:sp>
      <p:sp>
        <p:nvSpPr>
          <p:cNvPr id="31749" name="Rectangle 2"/>
          <p:cNvSpPr>
            <a:spLocks noGrp="1" noRot="1" noChangeAspect="1" noChangeArrowheads="1" noTextEdit="1"/>
          </p:cNvSpPr>
          <p:nvPr>
            <p:ph type="sldImg"/>
          </p:nvPr>
        </p:nvSpPr>
        <p:spPr>
          <a:xfrm>
            <a:off x="1144588" y="688975"/>
            <a:ext cx="4568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95350011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802.11-15/0204r2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33</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802.11-15/0204r2</a:t>
            </a:r>
            <a:endParaRPr lang="en-US" sz="1400" smtClean="0"/>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May 2011</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Adrian Stephens, Intel Corporation</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4F87FA4D-B203-4A7A-ABA8-34BFB8289880}" type="slidenum">
              <a:rPr lang="en-US" sz="1200" b="0" smtClean="0"/>
              <a:pPr/>
              <a:t>34</a:t>
            </a:fld>
            <a:endParaRPr lang="en-US" sz="1200" b="0" smtClean="0"/>
          </a:p>
        </p:txBody>
      </p:sp>
      <p:sp>
        <p:nvSpPr>
          <p:cNvPr id="23558" name="Rectangle 2"/>
          <p:cNvSpPr>
            <a:spLocks noGrp="1" noRot="1" noChangeAspect="1" noChangeArrowheads="1" noTextEdit="1"/>
          </p:cNvSpPr>
          <p:nvPr>
            <p:ph type="sldImg"/>
          </p:nvPr>
        </p:nvSpPr>
        <p:spPr>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10303526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802.11-15/0204r2</a:t>
            </a:r>
            <a:endParaRPr lang="en-US" sz="1400" smtClean="0"/>
          </a:p>
        </p:txBody>
      </p:sp>
      <p:sp>
        <p:nvSpPr>
          <p:cNvPr id="2662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May 2011</a:t>
            </a:r>
          </a:p>
        </p:txBody>
      </p:sp>
      <p:sp>
        <p:nvSpPr>
          <p:cNvPr id="2662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Adrian Stephens, Intel Corporation</a:t>
            </a:r>
          </a:p>
        </p:txBody>
      </p:sp>
      <p:sp>
        <p:nvSpPr>
          <p:cNvPr id="2662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4133829E-1379-4F30-BA93-BFA527872E12}" type="slidenum">
              <a:rPr lang="en-US" sz="1200" b="0" smtClean="0"/>
              <a:pPr/>
              <a:t>35</a:t>
            </a:fld>
            <a:endParaRPr lang="en-US" sz="1200" b="0" smtClean="0"/>
          </a:p>
        </p:txBody>
      </p:sp>
      <p:sp>
        <p:nvSpPr>
          <p:cNvPr id="26630" name="Rectangle 2"/>
          <p:cNvSpPr>
            <a:spLocks noGrp="1" noRot="1" noChangeAspect="1" noChangeArrowheads="1" noTextEdit="1"/>
          </p:cNvSpPr>
          <p:nvPr>
            <p:ph type="sldImg"/>
          </p:nvPr>
        </p:nvSpPr>
        <p:spPr>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264805485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802.11-15/0204r2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36</a:t>
            </a:fld>
            <a:endParaRPr lang="en-US"/>
          </a:p>
        </p:txBody>
      </p:sp>
    </p:spTree>
    <p:extLst>
      <p:ext uri="{BB962C8B-B14F-4D97-AF65-F5344CB8AC3E}">
        <p14:creationId xmlns:p14="http://schemas.microsoft.com/office/powerpoint/2010/main" val="148583286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802.11-15/0204r2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37</a:t>
            </a:fld>
            <a:endParaRPr lang="en-US"/>
          </a:p>
        </p:txBody>
      </p:sp>
    </p:spTree>
    <p:extLst>
      <p:ext uri="{BB962C8B-B14F-4D97-AF65-F5344CB8AC3E}">
        <p14:creationId xmlns:p14="http://schemas.microsoft.com/office/powerpoint/2010/main" val="148583286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smtClean="0"/>
              <a:t>doc.: IEEE 802.11-15/0204r2</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smtClean="0"/>
              <a:t>January 2015</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dirty="0" smtClean="0"/>
              <a:t>Dorothy Stanley, Aruba Networks</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38</a:t>
            </a:fld>
            <a:endParaRPr lang="en-US"/>
          </a:p>
        </p:txBody>
      </p:sp>
    </p:spTree>
    <p:extLst>
      <p:ext uri="{BB962C8B-B14F-4D97-AF65-F5344CB8AC3E}">
        <p14:creationId xmlns:p14="http://schemas.microsoft.com/office/powerpoint/2010/main" val="328073565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802.11-15/0204r2</a:t>
            </a:r>
            <a:endParaRPr lang="en-US" altLang="en-US" sz="1400" smtClean="0"/>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May 2011</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Adrian Stephens, Intel Corporation</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89429864-474A-49C0-B7CA-0329B1D17D21}" type="slidenum">
              <a:rPr lang="en-US" altLang="en-US" sz="1200" b="0"/>
              <a:pPr/>
              <a:t>39</a:t>
            </a:fld>
            <a:endParaRPr lang="en-US" altLang="en-US" sz="1200" b="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2.1.1</a:t>
            </a:r>
            <a:endParaRPr lang="en-US" dirty="0"/>
          </a:p>
        </p:txBody>
      </p:sp>
      <p:sp>
        <p:nvSpPr>
          <p:cNvPr id="4" name="Header Placeholder 3"/>
          <p:cNvSpPr>
            <a:spLocks noGrp="1"/>
          </p:cNvSpPr>
          <p:nvPr>
            <p:ph type="hdr" sz="quarter" idx="10"/>
          </p:nvPr>
        </p:nvSpPr>
        <p:spPr/>
        <p:txBody>
          <a:bodyPr/>
          <a:lstStyle/>
          <a:p>
            <a:pPr>
              <a:defRPr/>
            </a:pPr>
            <a:r>
              <a:rPr lang="en-US" smtClean="0"/>
              <a:t>doc.: IEEE 802.11-15/0204r2</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4</a:t>
            </a:fld>
            <a:endParaRPr lang="en-US"/>
          </a:p>
        </p:txBody>
      </p:sp>
    </p:spTree>
    <p:extLst>
      <p:ext uri="{BB962C8B-B14F-4D97-AF65-F5344CB8AC3E}">
        <p14:creationId xmlns:p14="http://schemas.microsoft.com/office/powerpoint/2010/main" val="395203950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802.11-15/0204r2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3B0D2278-6DA5-4EED-9EAD-5A818E2183E5}" type="slidenum">
              <a:rPr lang="en-US" altLang="en-US" smtClean="0"/>
              <a:pPr/>
              <a:t>40</a:t>
            </a:fld>
            <a:endParaRPr lang="en-US" altLang="en-US"/>
          </a:p>
        </p:txBody>
      </p:sp>
    </p:spTree>
    <p:extLst>
      <p:ext uri="{BB962C8B-B14F-4D97-AF65-F5344CB8AC3E}">
        <p14:creationId xmlns:p14="http://schemas.microsoft.com/office/powerpoint/2010/main" val="296961941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802.11-15/0204r2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3B0D2278-6DA5-4EED-9EAD-5A818E2183E5}" type="slidenum">
              <a:rPr lang="en-US" altLang="en-US" smtClean="0"/>
              <a:pPr/>
              <a:t>41</a:t>
            </a:fld>
            <a:endParaRPr lang="en-US" altLang="en-US"/>
          </a:p>
        </p:txBody>
      </p:sp>
    </p:spTree>
    <p:extLst>
      <p:ext uri="{BB962C8B-B14F-4D97-AF65-F5344CB8AC3E}">
        <p14:creationId xmlns:p14="http://schemas.microsoft.com/office/powerpoint/2010/main" val="100330230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March 2014</a:t>
            </a:r>
          </a:p>
        </p:txBody>
      </p:sp>
      <p:sp>
        <p:nvSpPr>
          <p:cNvPr id="27651" name="Rectangle 2"/>
          <p:cNvSpPr>
            <a:spLocks noGrp="1" noChangeArrowheads="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802.11-15/0204r2</a:t>
            </a:r>
            <a:endParaRPr lang="en-US" altLang="en-US" sz="1400" smtClean="0"/>
          </a:p>
        </p:txBody>
      </p:sp>
      <p:sp>
        <p:nvSpPr>
          <p:cNvPr id="27652" name="Rectangle 3"/>
          <p:cNvSpPr txBox="1">
            <a:spLocks noGrp="1" noChangeArrowheads="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eaLnBrk="0" fontAlgn="base" hangingPunct="0">
              <a:spcBef>
                <a:spcPct val="0"/>
              </a:spcBef>
              <a:spcAft>
                <a:spcPct val="0"/>
              </a:spcAft>
              <a:defRPr sz="2400" b="1">
                <a:solidFill>
                  <a:schemeClr val="tx1"/>
                </a:solidFill>
                <a:latin typeface="Times New Roman" pitchFamily="18" charset="0"/>
              </a:defRPr>
            </a:lvl6pPr>
            <a:lvl7pPr marL="2971800" indent="-228600" defTabSz="944563" eaLnBrk="0" fontAlgn="base" hangingPunct="0">
              <a:spcBef>
                <a:spcPct val="0"/>
              </a:spcBef>
              <a:spcAft>
                <a:spcPct val="0"/>
              </a:spcAft>
              <a:defRPr sz="2400" b="1">
                <a:solidFill>
                  <a:schemeClr val="tx1"/>
                </a:solidFill>
                <a:latin typeface="Times New Roman" pitchFamily="18" charset="0"/>
              </a:defRPr>
            </a:lvl7pPr>
            <a:lvl8pPr marL="3429000" indent="-228600" defTabSz="944563" eaLnBrk="0" fontAlgn="base" hangingPunct="0">
              <a:spcBef>
                <a:spcPct val="0"/>
              </a:spcBef>
              <a:spcAft>
                <a:spcPct val="0"/>
              </a:spcAft>
              <a:defRPr sz="2400" b="1">
                <a:solidFill>
                  <a:schemeClr val="tx1"/>
                </a:solidFill>
                <a:latin typeface="Times New Roman" pitchFamily="18" charset="0"/>
              </a:defRPr>
            </a:lvl8pPr>
            <a:lvl9pPr marL="3886200" indent="-228600" defTabSz="944563" eaLnBrk="0" fontAlgn="base" hangingPunct="0">
              <a:spcBef>
                <a:spcPct val="0"/>
              </a:spcBef>
              <a:spcAft>
                <a:spcPct val="0"/>
              </a:spcAft>
              <a:defRPr sz="2400" b="1">
                <a:solidFill>
                  <a:schemeClr val="tx1"/>
                </a:solidFill>
                <a:latin typeface="Times New Roman" pitchFamily="18" charset="0"/>
              </a:defRPr>
            </a:lvl9pPr>
          </a:lstStyle>
          <a:p>
            <a:r>
              <a:rPr lang="en-US" altLang="en-US" sz="1400"/>
              <a:t>November 2011</a:t>
            </a:r>
          </a:p>
        </p:txBody>
      </p:sp>
      <p:sp>
        <p:nvSpPr>
          <p:cNvPr id="27653" name="Rectangle 6"/>
          <p:cNvSpPr>
            <a:spLocks noGrp="1" noChangeArrowheads="1"/>
          </p:cNvSpPr>
          <p:nvPr>
            <p:ph type="ftr" sz="quarter" idx="4"/>
          </p:nvPr>
        </p:nvSpPr>
        <p:spPr>
          <a:xfrm>
            <a:off x="6437313" y="6862763"/>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461963" defTabSz="949325">
              <a:defRPr sz="2400" b="1">
                <a:solidFill>
                  <a:schemeClr val="tx1"/>
                </a:solidFill>
                <a:latin typeface="Times New Roman" pitchFamily="18" charset="0"/>
              </a:defRPr>
            </a:lvl5pPr>
            <a:lvl6pPr marL="919163" defTabSz="949325" eaLnBrk="0" fontAlgn="base" hangingPunct="0">
              <a:spcBef>
                <a:spcPct val="0"/>
              </a:spcBef>
              <a:spcAft>
                <a:spcPct val="0"/>
              </a:spcAft>
              <a:defRPr sz="2400" b="1">
                <a:solidFill>
                  <a:schemeClr val="tx1"/>
                </a:solidFill>
                <a:latin typeface="Times New Roman" pitchFamily="18" charset="0"/>
              </a:defRPr>
            </a:lvl6pPr>
            <a:lvl7pPr marL="1376363" defTabSz="949325" eaLnBrk="0" fontAlgn="base" hangingPunct="0">
              <a:spcBef>
                <a:spcPct val="0"/>
              </a:spcBef>
              <a:spcAft>
                <a:spcPct val="0"/>
              </a:spcAft>
              <a:defRPr sz="2400" b="1">
                <a:solidFill>
                  <a:schemeClr val="tx1"/>
                </a:solidFill>
                <a:latin typeface="Times New Roman" pitchFamily="18" charset="0"/>
              </a:defRPr>
            </a:lvl7pPr>
            <a:lvl8pPr marL="1833563" defTabSz="949325" eaLnBrk="0" fontAlgn="base" hangingPunct="0">
              <a:spcBef>
                <a:spcPct val="0"/>
              </a:spcBef>
              <a:spcAft>
                <a:spcPct val="0"/>
              </a:spcAft>
              <a:defRPr sz="2400" b="1">
                <a:solidFill>
                  <a:schemeClr val="tx1"/>
                </a:solidFill>
                <a:latin typeface="Times New Roman" pitchFamily="18" charset="0"/>
              </a:defRPr>
            </a:lvl8pPr>
            <a:lvl9pPr marL="2290763" defTabSz="949325"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Bruce Kraemer (Marvell)</a:t>
            </a:r>
          </a:p>
        </p:txBody>
      </p:sp>
      <p:sp>
        <p:nvSpPr>
          <p:cNvPr id="27654" name="Rectangle 7"/>
          <p:cNvSpPr>
            <a:spLocks noGrp="1" noChangeArrowheads="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12D76A18-4710-468A-9EEE-DA50DD197284}" type="slidenum">
              <a:rPr lang="en-US" altLang="en-US" sz="1200" b="0"/>
              <a:pPr/>
              <a:t>42</a:t>
            </a:fld>
            <a:endParaRPr lang="en-US" altLang="en-US" sz="1200" b="0"/>
          </a:p>
        </p:txBody>
      </p:sp>
      <p:sp>
        <p:nvSpPr>
          <p:cNvPr id="27655" name="Rectangle 2"/>
          <p:cNvSpPr>
            <a:spLocks noGrp="1" noRot="1" noChangeAspect="1" noChangeArrowheads="1" noTextEdit="1"/>
          </p:cNvSpPr>
          <p:nvPr>
            <p:ph type="sldImg"/>
          </p:nvPr>
        </p:nvSpPr>
        <p:spPr>
          <a:ln/>
        </p:spPr>
      </p:sp>
      <p:sp>
        <p:nvSpPr>
          <p:cNvPr id="276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March 2014</a:t>
            </a:r>
          </a:p>
        </p:txBody>
      </p:sp>
      <p:sp>
        <p:nvSpPr>
          <p:cNvPr id="29699" name="Slide Image Placeholder 1"/>
          <p:cNvSpPr>
            <a:spLocks noGrp="1" noRot="1" noChangeAspect="1" noTextEdit="1"/>
          </p:cNvSpPr>
          <p:nvPr>
            <p:ph type="sldImg"/>
          </p:nvPr>
        </p:nvSpPr>
        <p:spPr>
          <a:xfrm>
            <a:off x="2922588" y="538163"/>
            <a:ext cx="3527425" cy="2646362"/>
          </a:xfrm>
          <a:ln/>
        </p:spPr>
      </p:sp>
      <p:sp>
        <p:nvSpPr>
          <p:cNvPr id="2970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9701"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802.11-15/0204r2</a:t>
            </a:r>
            <a:endParaRPr lang="en-US" altLang="en-US" sz="1400" smtClean="0"/>
          </a:p>
        </p:txBody>
      </p:sp>
      <p:sp>
        <p:nvSpPr>
          <p:cNvPr id="29702"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eaLnBrk="0" fontAlgn="base" hangingPunct="0">
              <a:spcBef>
                <a:spcPct val="0"/>
              </a:spcBef>
              <a:spcAft>
                <a:spcPct val="0"/>
              </a:spcAft>
              <a:defRPr sz="2400" b="1">
                <a:solidFill>
                  <a:schemeClr val="tx1"/>
                </a:solidFill>
                <a:latin typeface="Times New Roman" pitchFamily="18" charset="0"/>
              </a:defRPr>
            </a:lvl6pPr>
            <a:lvl7pPr marL="2971800" indent="-228600" defTabSz="944563" eaLnBrk="0" fontAlgn="base" hangingPunct="0">
              <a:spcBef>
                <a:spcPct val="0"/>
              </a:spcBef>
              <a:spcAft>
                <a:spcPct val="0"/>
              </a:spcAft>
              <a:defRPr sz="2400" b="1">
                <a:solidFill>
                  <a:schemeClr val="tx1"/>
                </a:solidFill>
                <a:latin typeface="Times New Roman" pitchFamily="18" charset="0"/>
              </a:defRPr>
            </a:lvl7pPr>
            <a:lvl8pPr marL="3429000" indent="-228600" defTabSz="944563" eaLnBrk="0" fontAlgn="base" hangingPunct="0">
              <a:spcBef>
                <a:spcPct val="0"/>
              </a:spcBef>
              <a:spcAft>
                <a:spcPct val="0"/>
              </a:spcAft>
              <a:defRPr sz="2400" b="1">
                <a:solidFill>
                  <a:schemeClr val="tx1"/>
                </a:solidFill>
                <a:latin typeface="Times New Roman" pitchFamily="18" charset="0"/>
              </a:defRPr>
            </a:lvl8pPr>
            <a:lvl9pPr marL="3886200" indent="-228600" defTabSz="944563" eaLnBrk="0" fontAlgn="base" hangingPunct="0">
              <a:spcBef>
                <a:spcPct val="0"/>
              </a:spcBef>
              <a:spcAft>
                <a:spcPct val="0"/>
              </a:spcAft>
              <a:defRPr sz="2400" b="1">
                <a:solidFill>
                  <a:schemeClr val="tx1"/>
                </a:solidFill>
                <a:latin typeface="Times New Roman" pitchFamily="18" charset="0"/>
              </a:defRPr>
            </a:lvl9pPr>
          </a:lstStyle>
          <a:p>
            <a:r>
              <a:rPr lang="en-US" altLang="en-US" sz="1400"/>
              <a:t>November 2011</a:t>
            </a:r>
          </a:p>
        </p:txBody>
      </p:sp>
      <p:sp>
        <p:nvSpPr>
          <p:cNvPr id="29703"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461963" defTabSz="949325">
              <a:defRPr sz="2400" b="1">
                <a:solidFill>
                  <a:schemeClr val="tx1"/>
                </a:solidFill>
                <a:latin typeface="Times New Roman" pitchFamily="18" charset="0"/>
              </a:defRPr>
            </a:lvl5pPr>
            <a:lvl6pPr marL="919163" defTabSz="949325" eaLnBrk="0" fontAlgn="base" hangingPunct="0">
              <a:spcBef>
                <a:spcPct val="0"/>
              </a:spcBef>
              <a:spcAft>
                <a:spcPct val="0"/>
              </a:spcAft>
              <a:defRPr sz="2400" b="1">
                <a:solidFill>
                  <a:schemeClr val="tx1"/>
                </a:solidFill>
                <a:latin typeface="Times New Roman" pitchFamily="18" charset="0"/>
              </a:defRPr>
            </a:lvl6pPr>
            <a:lvl7pPr marL="1376363" defTabSz="949325" eaLnBrk="0" fontAlgn="base" hangingPunct="0">
              <a:spcBef>
                <a:spcPct val="0"/>
              </a:spcBef>
              <a:spcAft>
                <a:spcPct val="0"/>
              </a:spcAft>
              <a:defRPr sz="2400" b="1">
                <a:solidFill>
                  <a:schemeClr val="tx1"/>
                </a:solidFill>
                <a:latin typeface="Times New Roman" pitchFamily="18" charset="0"/>
              </a:defRPr>
            </a:lvl7pPr>
            <a:lvl8pPr marL="1833563" defTabSz="949325" eaLnBrk="0" fontAlgn="base" hangingPunct="0">
              <a:spcBef>
                <a:spcPct val="0"/>
              </a:spcBef>
              <a:spcAft>
                <a:spcPct val="0"/>
              </a:spcAft>
              <a:defRPr sz="2400" b="1">
                <a:solidFill>
                  <a:schemeClr val="tx1"/>
                </a:solidFill>
                <a:latin typeface="Times New Roman" pitchFamily="18" charset="0"/>
              </a:defRPr>
            </a:lvl8pPr>
            <a:lvl9pPr marL="2290763" defTabSz="949325"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Andrew Myles, Cisco</a:t>
            </a:r>
          </a:p>
        </p:txBody>
      </p:sp>
      <p:sp>
        <p:nvSpPr>
          <p:cNvPr id="29704"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A0D54322-3868-4D3D-A87E-58C2B811B151}" type="slidenum">
              <a:rPr lang="en-US" altLang="en-US" sz="1200" b="0"/>
              <a:pPr/>
              <a:t>43</a:t>
            </a:fld>
            <a:endParaRPr lang="en-US" altLang="en-US" sz="1200" b="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802.11-15/0204r2</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January 2015</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Jon Rosdahl, CSR</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44</a:t>
            </a:fld>
            <a:endParaRPr lang="en-US"/>
          </a:p>
        </p:txBody>
      </p:sp>
    </p:spTree>
    <p:extLst>
      <p:ext uri="{BB962C8B-B14F-4D97-AF65-F5344CB8AC3E}">
        <p14:creationId xmlns:p14="http://schemas.microsoft.com/office/powerpoint/2010/main" val="330569370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802.11-15/0204r2</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January 2015</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Jon Rosdahl, CSR</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45</a:t>
            </a:fld>
            <a:endParaRPr lang="en-US"/>
          </a:p>
        </p:txBody>
      </p:sp>
    </p:spTree>
    <p:extLst>
      <p:ext uri="{BB962C8B-B14F-4D97-AF65-F5344CB8AC3E}">
        <p14:creationId xmlns:p14="http://schemas.microsoft.com/office/powerpoint/2010/main" val="329539151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802.11-15/0204r2</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January 2015</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Jon Rosdahl, CSR</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46</a:t>
            </a:fld>
            <a:endParaRPr lang="en-US"/>
          </a:p>
        </p:txBody>
      </p:sp>
    </p:spTree>
    <p:extLst>
      <p:ext uri="{BB962C8B-B14F-4D97-AF65-F5344CB8AC3E}">
        <p14:creationId xmlns:p14="http://schemas.microsoft.com/office/powerpoint/2010/main" val="55396727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802.11-15/0204r2</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January 2015</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Jon Rosdahl, CSR</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47</a:t>
            </a:fld>
            <a:endParaRPr lang="en-US"/>
          </a:p>
        </p:txBody>
      </p:sp>
    </p:spTree>
    <p:extLst>
      <p:ext uri="{BB962C8B-B14F-4D97-AF65-F5344CB8AC3E}">
        <p14:creationId xmlns:p14="http://schemas.microsoft.com/office/powerpoint/2010/main" val="55396727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802.11-15/0204r2</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January 2015</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Jon Rosdahl, CSR</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48</a:t>
            </a:fld>
            <a:endParaRPr lang="en-US"/>
          </a:p>
        </p:txBody>
      </p:sp>
    </p:spTree>
    <p:extLst>
      <p:ext uri="{BB962C8B-B14F-4D97-AF65-F5344CB8AC3E}">
        <p14:creationId xmlns:p14="http://schemas.microsoft.com/office/powerpoint/2010/main" val="55396727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802.11-15/0204r2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3B0D2278-6DA5-4EED-9EAD-5A818E2183E5}" type="slidenum">
              <a:rPr lang="en-US" altLang="en-US" smtClean="0"/>
              <a:pPr/>
              <a:t>49</a:t>
            </a:fld>
            <a:endParaRPr lang="en-US" altLang="en-US"/>
          </a:p>
        </p:txBody>
      </p:sp>
    </p:spTree>
    <p:extLst>
      <p:ext uri="{BB962C8B-B14F-4D97-AF65-F5344CB8AC3E}">
        <p14:creationId xmlns:p14="http://schemas.microsoft.com/office/powerpoint/2010/main" val="13766424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802.11-15/0204r2</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5</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802.11-15/0204r2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3B0D2278-6DA5-4EED-9EAD-5A818E2183E5}" type="slidenum">
              <a:rPr lang="en-US" altLang="en-US" smtClean="0"/>
              <a:pPr/>
              <a:t>50</a:t>
            </a:fld>
            <a:endParaRPr lang="en-US" altLang="en-US"/>
          </a:p>
        </p:txBody>
      </p:sp>
    </p:spTree>
    <p:extLst>
      <p:ext uri="{BB962C8B-B14F-4D97-AF65-F5344CB8AC3E}">
        <p14:creationId xmlns:p14="http://schemas.microsoft.com/office/powerpoint/2010/main" val="82594326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802.11-15/0204r2</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F4F34E98-D62A-4186-8764-CE3AA6FA445F}" type="slidenum">
              <a:rPr lang="en-US" smtClean="0"/>
              <a:pPr>
                <a:defRPr/>
              </a:pPr>
              <a:t>51</a:t>
            </a:fld>
            <a:endParaRPr lang="en-US"/>
          </a:p>
        </p:txBody>
      </p:sp>
    </p:spTree>
    <p:extLst>
      <p:ext uri="{BB962C8B-B14F-4D97-AF65-F5344CB8AC3E}">
        <p14:creationId xmlns:p14="http://schemas.microsoft.com/office/powerpoint/2010/main" val="9469447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802.11-15/0204r2</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6</a:t>
            </a:fld>
            <a:endParaRPr lang="en-US"/>
          </a:p>
        </p:txBody>
      </p:sp>
    </p:spTree>
    <p:extLst>
      <p:ext uri="{BB962C8B-B14F-4D97-AF65-F5344CB8AC3E}">
        <p14:creationId xmlns:p14="http://schemas.microsoft.com/office/powerpoint/2010/main" val="1678578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802.11-15/0204r2</a:t>
            </a:r>
            <a:endParaRPr lang="en-US"/>
          </a:p>
        </p:txBody>
      </p:sp>
      <p:sp>
        <p:nvSpPr>
          <p:cNvPr id="13315" name="Rectangle 3"/>
          <p:cNvSpPr>
            <a:spLocks noGrp="1" noChangeArrowheads="1"/>
          </p:cNvSpPr>
          <p:nvPr>
            <p:ph type="dt" sz="quarter" idx="1"/>
          </p:nvPr>
        </p:nvSpPr>
        <p:spPr>
          <a:noFill/>
        </p:spPr>
        <p:txBody>
          <a:bodyPr/>
          <a:lstStyle/>
          <a:p>
            <a:r>
              <a:rPr lang="en-US" smtClean="0"/>
              <a:t>January 2015</a:t>
            </a:r>
            <a:endParaRPr lang="en-US"/>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7</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7</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802.11-15/0204r2</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8</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802.11-15/0204r2</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1760162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2137906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81000"/>
            <a:ext cx="1752600" cy="276999"/>
          </a:xfrm>
          <a:ln/>
        </p:spPr>
        <p:txBody>
          <a:bodyPr/>
          <a:lstStyle>
            <a:lvl1pPr>
              <a:defRPr/>
            </a:lvl1pPr>
          </a:lstStyle>
          <a:p>
            <a:pPr>
              <a:defRPr/>
            </a:pPr>
            <a:r>
              <a:rPr lang="en-US" smtClean="0"/>
              <a:t>January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665287" cy="276999"/>
          </a:xfrm>
          <a:ln/>
        </p:spPr>
        <p:txBody>
          <a:bodyPr/>
          <a:lstStyle>
            <a:lvl1pPr>
              <a:defRPr/>
            </a:lvl1pPr>
          </a:lstStyle>
          <a:p>
            <a:pPr>
              <a:defRPr/>
            </a:pPr>
            <a:r>
              <a:rPr lang="en-US" smtClean="0"/>
              <a:t>January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04800"/>
            <a:ext cx="1676400" cy="276999"/>
          </a:xfrm>
          <a:ln/>
        </p:spPr>
        <p:txBody>
          <a:bodyPr/>
          <a:lstStyle>
            <a:lvl1pPr>
              <a:defRPr/>
            </a:lvl1pPr>
          </a:lstStyle>
          <a:p>
            <a:pPr>
              <a:defRPr/>
            </a:pPr>
            <a:r>
              <a:rPr lang="en-US" smtClean="0"/>
              <a:t>January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8176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January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smtClean="0"/>
              <a:t>Dorothy Stanley, Aruba Networks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802.11-15/0204r2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1/dcn/14/11-14-0629-06-0000-802-11-operations-manual.docx" TargetMode="External"/><Relationship Id="rId3" Type="http://schemas.openxmlformats.org/officeDocument/2006/relationships/hyperlink" Target="http://standards.ieee.org/board/aud/LMSC.pdf" TargetMode="External"/><Relationship Id="rId7" Type="http://schemas.openxmlformats.org/officeDocument/2006/relationships/hyperlink" Target="http://www.ieee802.org/PNP/approved/IEEE_802_Chairs_guidelines_v19.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6.pdf" TargetMode="External"/><Relationship Id="rId10" Type="http://schemas.openxmlformats.org/officeDocument/2006/relationships/hyperlink" Target="http://www.ieee802.org/devdocs.shtml" TargetMode="External"/><Relationship Id="rId4" Type="http://schemas.openxmlformats.org/officeDocument/2006/relationships/hyperlink" Target="http://www.ieee802.org/PNP/approved/IEEE_802_OM_v16.pdf" TargetMode="External"/><Relationship Id="rId9" Type="http://schemas.openxmlformats.org/officeDocument/2006/relationships/hyperlink" Target="http://www.ieee802.org/11/Rules/rules.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ec/dcn/14/ec-14-0066-02-00EC-november-2014-rule-change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www.ieee802.org/PNP/2014-11/IEEE_802_WG_PandP_v17.doc"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4/11-14-0629-06-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11/dcn/14/11-14-0629-08-0000-802-11-operations-manual.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1-15-0013"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hyperlink" Target="https://mentor.ieee.org/802.11/dcn/11-15-0006" TargetMode="External"/><Relationship Id="rId4" Type="http://schemas.openxmlformats.org/officeDocument/2006/relationships/hyperlink" Target="https://mentor.ieee.org/802.11/dcn/11-15-0005"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reservation@estrel.com"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hyperlink" Target="http://www.ieee802.org/11/PARs/index.html" TargetMode="External"/><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package" Target="../embeddings/Microsoft_Excel_Binary_Worksheet1.xlsb"/></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tandards.ieee.org/db/patents/pat802_11.html" TargetMode="External"/><Relationship Id="rId2" Type="http://schemas.openxmlformats.org/officeDocument/2006/relationships/notesSlide" Target="../notesSlides/notesSlide41.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42.xml.rels><?xml version="1.0" encoding="UTF-8" standalone="yes"?>
<Relationships xmlns="http://schemas.openxmlformats.org/package/2006/relationships"><Relationship Id="rId3" Type="http://schemas.openxmlformats.org/officeDocument/2006/relationships/hyperlink" Target="http://www.techstreet.com/ieeegate.html" TargetMode="External"/><Relationship Id="rId2" Type="http://schemas.openxmlformats.org/officeDocument/2006/relationships/notesSlide" Target="../notesSlides/notesSlide42.xml"/><Relationship Id="rId1" Type="http://schemas.openxmlformats.org/officeDocument/2006/relationships/slideLayout" Target="../slideLayouts/slideLayout12.xml"/><Relationship Id="rId4" Type="http://schemas.openxmlformats.org/officeDocument/2006/relationships/hyperlink" Target="http://standards.ieee.org/about/get/802/802.11.html" TargetMode="Externa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board/pat/loa.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85800" y="381000"/>
            <a:ext cx="1828800" cy="276999"/>
          </a:xfrm>
          <a:noFill/>
        </p:spPr>
        <p:txBody>
          <a:bodyPr/>
          <a:lstStyle/>
          <a:p>
            <a:r>
              <a:rPr lang="en-US" smtClean="0"/>
              <a:t>January 2015</a:t>
            </a:r>
            <a:endParaRPr lang="en-US" dirty="0"/>
          </a:p>
        </p:txBody>
      </p:sp>
      <p:sp>
        <p:nvSpPr>
          <p:cNvPr id="1028" name="Footer Placeholder 4"/>
          <p:cNvSpPr>
            <a:spLocks noGrp="1"/>
          </p:cNvSpPr>
          <p:nvPr>
            <p:ph type="ftr" sz="quarter" idx="11"/>
          </p:nvPr>
        </p:nvSpPr>
        <p:spPr>
          <a:noFill/>
        </p:spPr>
        <p:txBody>
          <a:bodyPr/>
          <a:lstStyle/>
          <a:p>
            <a:r>
              <a:rPr lang="en-US" smtClean="0"/>
              <a:t>Dorothy Stanley, Aruba Networks</a:t>
            </a:r>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GB" dirty="0"/>
              <a:t>Jan 2015 China Interim WG agenda materials</a:t>
            </a:r>
            <a:endParaRPr lang="en-US" dirty="0" smtClean="0"/>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a:t>
            </a:r>
            <a:r>
              <a:rPr lang="en-US" sz="2000" b="0" dirty="0" smtClean="0"/>
              <a:t>2015-01-22</a:t>
            </a:r>
            <a:endParaRPr lang="en-US" sz="2000" b="0" dirty="0" smtClean="0"/>
          </a:p>
          <a:p>
            <a:pPr algn="ctr">
              <a:buFontTx/>
              <a:buNone/>
            </a:pPr>
            <a:endParaRPr lang="en-US" sz="2000" b="0" dirty="0" smtClean="0"/>
          </a:p>
        </p:txBody>
      </p:sp>
      <p:graphicFrame>
        <p:nvGraphicFramePr>
          <p:cNvPr id="1026" name="Object 4"/>
          <p:cNvGraphicFramePr>
            <a:graphicFrameLocks noChangeAspect="1"/>
          </p:cNvGraphicFramePr>
          <p:nvPr>
            <p:extLst>
              <p:ext uri="{D42A27DB-BD31-4B8C-83A1-F6EECF244321}">
                <p14:modId xmlns:p14="http://schemas.microsoft.com/office/powerpoint/2010/main" val="4230060949"/>
              </p:ext>
            </p:extLst>
          </p:nvPr>
        </p:nvGraphicFramePr>
        <p:xfrm>
          <a:off x="609600" y="2292350"/>
          <a:ext cx="7997825" cy="2670175"/>
        </p:xfrm>
        <a:graphic>
          <a:graphicData uri="http://schemas.openxmlformats.org/presentationml/2006/ole">
            <mc:AlternateContent xmlns:mc="http://schemas.openxmlformats.org/markup-compatibility/2006">
              <mc:Choice xmlns:v="urn:schemas-microsoft-com:vml" Requires="v">
                <p:oleObj spid="_x0000_s1152" name="Document" r:id="rId4" imgW="8229995" imgH="2756611" progId="Word.Document.8">
                  <p:embed/>
                </p:oleObj>
              </mc:Choice>
              <mc:Fallback>
                <p:oleObj name="Document" r:id="rId4" imgW="8229995" imgH="2756611" progId="Word.Document.8">
                  <p:embed/>
                  <p:pic>
                    <p:nvPicPr>
                      <p:cNvPr id="0" name="Object 4"/>
                      <p:cNvPicPr>
                        <a:picLocks noChangeAspect="1" noChangeArrowheads="1"/>
                      </p:cNvPicPr>
                      <p:nvPr/>
                    </p:nvPicPr>
                    <p:blipFill>
                      <a:blip r:embed="rId5"/>
                      <a:srcRect/>
                      <a:stretch>
                        <a:fillRect/>
                      </a:stretch>
                    </p:blipFill>
                    <p:spPr bwMode="auto">
                      <a:xfrm>
                        <a:off x="609600" y="2292350"/>
                        <a:ext cx="7997825" cy="2670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3" name="Slide Number Placeholder 2"/>
          <p:cNvSpPr>
            <a:spLocks noGrp="1"/>
          </p:cNvSpPr>
          <p:nvPr>
            <p:ph type="sldNum" sz="quarter" idx="12"/>
          </p:nvPr>
        </p:nvSpPr>
        <p:spPr/>
        <p:txBody>
          <a:bodyPr/>
          <a:lstStyle/>
          <a:p>
            <a:pPr>
              <a:defRPr/>
            </a:pPr>
            <a:r>
              <a:rPr lang="en-US" smtClean="0"/>
              <a:t>Slide </a:t>
            </a:r>
            <a:fld id="{8634B414-E725-475F-8EFC-03D12F3C5E1A}"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January 2015</a:t>
            </a:r>
            <a:endParaRPr lang="en-US"/>
          </a:p>
        </p:txBody>
      </p:sp>
      <p:sp>
        <p:nvSpPr>
          <p:cNvPr id="8195" name="Footer Placeholder 4"/>
          <p:cNvSpPr>
            <a:spLocks noGrp="1"/>
          </p:cNvSpPr>
          <p:nvPr>
            <p:ph type="ftr" sz="quarter" idx="11"/>
          </p:nvPr>
        </p:nvSpPr>
        <p:spPr>
          <a:noFill/>
        </p:spPr>
        <p:txBody>
          <a:bodyPr/>
          <a:lstStyle/>
          <a:p>
            <a:r>
              <a:rPr lang="en-US" smtClean="0"/>
              <a:t>Dorothy Stanley, Aruba Networks</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2000" dirty="0" smtClean="0"/>
              <a:t>IEEE 802 Policies &amp; Procedures </a:t>
            </a:r>
          </a:p>
          <a:p>
            <a:pPr lvl="1"/>
            <a:r>
              <a:rPr lang="en-US" sz="1600" dirty="0" smtClean="0"/>
              <a:t>(link to </a:t>
            </a:r>
            <a:r>
              <a:rPr lang="en-US" sz="1600" dirty="0" err="1" smtClean="0"/>
              <a:t>AudCom</a:t>
            </a:r>
            <a:r>
              <a:rPr lang="en-US" sz="1600" dirty="0" smtClean="0"/>
              <a:t>, approved by IEEE-SA Standards Board June 2014) </a:t>
            </a:r>
          </a:p>
          <a:p>
            <a:pPr lvl="1"/>
            <a:r>
              <a:rPr lang="en-US" sz="1600" dirty="0" smtClean="0">
                <a:hlinkClick r:id="rId3"/>
              </a:rPr>
              <a:t>http://standards.ieee.org/board/aud/LMSC.pdf</a:t>
            </a:r>
            <a:endParaRPr lang="en-US" sz="1600" dirty="0" smtClean="0"/>
          </a:p>
          <a:p>
            <a:r>
              <a:rPr lang="en-US" sz="2000" dirty="0" smtClean="0"/>
              <a:t>IEEE 802 Operations Manual (07 November 2014)</a:t>
            </a:r>
          </a:p>
          <a:p>
            <a:pPr lvl="1">
              <a:lnSpc>
                <a:spcPct val="80000"/>
              </a:lnSpc>
              <a:defRPr/>
            </a:pPr>
            <a:r>
              <a:rPr lang="en-US" altLang="en-US" sz="1600" dirty="0">
                <a:hlinkClick r:id="rId4"/>
              </a:rPr>
              <a:t>http://</a:t>
            </a:r>
            <a:r>
              <a:rPr lang="en-US" altLang="en-US" sz="1600" dirty="0" smtClean="0">
                <a:hlinkClick r:id="rId4"/>
              </a:rPr>
              <a:t>www.ieee802.org/PNP/approved/IEEE_802_OM_v16.pdf</a:t>
            </a:r>
            <a:r>
              <a:rPr lang="en-US" altLang="en-US" sz="1600" dirty="0" smtClean="0"/>
              <a:t>    </a:t>
            </a:r>
          </a:p>
          <a:p>
            <a:pPr>
              <a:lnSpc>
                <a:spcPct val="80000"/>
              </a:lnSpc>
              <a:defRPr/>
            </a:pPr>
            <a:r>
              <a:rPr lang="en-US" sz="2400" dirty="0" smtClean="0"/>
              <a:t>IEEE 802 Working Group Policies &amp;Procedures (18 July 2014)</a:t>
            </a:r>
          </a:p>
          <a:p>
            <a:pPr lvl="1"/>
            <a:r>
              <a:rPr lang="en-US" altLang="en-US" sz="1600" dirty="0" smtClean="0">
                <a:hlinkClick r:id="rId5"/>
              </a:rPr>
              <a:t>http://www.ieee802.org/PNP/approved/IEEE_802_WG_PandP_v16.pdf</a:t>
            </a:r>
            <a:endParaRPr lang="en-US" sz="1600" dirty="0" smtClean="0"/>
          </a:p>
          <a:p>
            <a:r>
              <a:rPr lang="en-US" sz="2000" dirty="0" smtClean="0"/>
              <a:t>IEEE 802 LMSC Chair's Guidelines (07 November 2014)</a:t>
            </a:r>
            <a:endParaRPr lang="en-US" sz="2000" dirty="0" smtClean="0">
              <a:hlinkClick r:id="rId6"/>
            </a:endParaRPr>
          </a:p>
          <a:p>
            <a:pPr lvl="1"/>
            <a:r>
              <a:rPr lang="en-US" sz="1600" dirty="0">
                <a:hlinkClick r:id="rId7"/>
              </a:rPr>
              <a:t>http://</a:t>
            </a:r>
            <a:r>
              <a:rPr lang="en-US" sz="1600" dirty="0" smtClean="0">
                <a:hlinkClick r:id="rId7"/>
              </a:rPr>
              <a:t>www.ieee802.org/PNP/approved/IEEE_802_Chairs_guidelines_v19.pdf</a:t>
            </a:r>
            <a:r>
              <a:rPr lang="en-US" sz="1600" dirty="0" smtClean="0"/>
              <a:t>  </a:t>
            </a:r>
          </a:p>
          <a:p>
            <a:r>
              <a:rPr lang="en-US" sz="2000" dirty="0" smtClean="0"/>
              <a:t>IEEE 802.11 WG OM: (08 November 2014)</a:t>
            </a:r>
          </a:p>
          <a:p>
            <a:pPr lvl="1"/>
            <a:r>
              <a:rPr lang="en-US" altLang="en-US" sz="1600" dirty="0">
                <a:hlinkClick r:id="rId8"/>
              </a:rPr>
              <a:t>https://</a:t>
            </a:r>
            <a:r>
              <a:rPr lang="en-US" altLang="en-US" sz="1600" dirty="0" smtClean="0">
                <a:hlinkClick r:id="rId8"/>
              </a:rPr>
              <a:t>mentor.ieee.org/802.11/dcn/14/11-14-0629-06-0000-802-11-operations-manual.docx</a:t>
            </a:r>
            <a:r>
              <a:rPr lang="en-US" altLang="en-US" sz="1600" dirty="0" smtClean="0"/>
              <a:t>  </a:t>
            </a:r>
          </a:p>
          <a:p>
            <a:r>
              <a:rPr lang="en-US" sz="2000" dirty="0" smtClean="0"/>
              <a:t>Policies and Procedures hierarchy</a:t>
            </a:r>
          </a:p>
          <a:p>
            <a:pPr lvl="1"/>
            <a:r>
              <a:rPr lang="en-US" sz="1600" dirty="0" smtClean="0">
                <a:hlinkClick r:id="rId9"/>
              </a:rPr>
              <a:t>http://www.ieee802.org/11/Rules/rules.shtml</a:t>
            </a:r>
            <a:endParaRPr lang="en-US" sz="1600" dirty="0" smtClean="0"/>
          </a:p>
          <a:p>
            <a:pPr marL="342900" lvl="1" indent="-342900">
              <a:buFontTx/>
              <a:buChar char="•"/>
            </a:pPr>
            <a:r>
              <a:rPr lang="en-US" altLang="en-US" sz="1800" b="1" dirty="0" smtClean="0"/>
              <a:t>IEEE </a:t>
            </a:r>
            <a:r>
              <a:rPr lang="en-US" altLang="en-US" sz="1800" b="1" dirty="0"/>
              <a:t>802 Procedural document website: </a:t>
            </a:r>
            <a:r>
              <a:rPr lang="en-US" altLang="en-US" sz="1800" dirty="0">
                <a:hlinkClick r:id="rId10"/>
              </a:rPr>
              <a:t>http://www.ieee802.org/devdocs.shtml</a:t>
            </a:r>
            <a:r>
              <a:rPr lang="en-US" altLang="en-US" sz="1800" dirty="0"/>
              <a:t> </a:t>
            </a:r>
          </a:p>
          <a:p>
            <a:endParaRPr lang="en-US" dirty="0" smtClean="0"/>
          </a:p>
          <a:p>
            <a:pPr lvl="1"/>
            <a:endParaRPr lang="en-US" sz="1800" dirty="0" smtClean="0"/>
          </a:p>
        </p:txBody>
      </p:sp>
      <p:sp>
        <p:nvSpPr>
          <p:cNvPr id="3" name="Slide Number Placeholder 2"/>
          <p:cNvSpPr>
            <a:spLocks noGrp="1"/>
          </p:cNvSpPr>
          <p:nvPr>
            <p:ph type="sldNum" sz="quarter" idx="12"/>
          </p:nvPr>
        </p:nvSpPr>
        <p:spPr/>
        <p:txBody>
          <a:bodyPr/>
          <a:lstStyle/>
          <a:p>
            <a:pPr>
              <a:defRPr/>
            </a:pPr>
            <a:r>
              <a:rPr lang="en-US" smtClean="0"/>
              <a:t>Slide </a:t>
            </a:r>
            <a:fld id="{8634B414-E725-475F-8EFC-03D12F3C5E1A}"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November 2014 IEEE 802 EC Rule Changes</a:t>
            </a:r>
            <a:endParaRPr lang="en-US" sz="2800" dirty="0"/>
          </a:p>
        </p:txBody>
      </p:sp>
      <p:sp>
        <p:nvSpPr>
          <p:cNvPr id="3" name="Content Placeholder 2"/>
          <p:cNvSpPr>
            <a:spLocks noGrp="1"/>
          </p:cNvSpPr>
          <p:nvPr>
            <p:ph idx="1"/>
          </p:nvPr>
        </p:nvSpPr>
        <p:spPr>
          <a:xfrm>
            <a:off x="609600" y="1600200"/>
            <a:ext cx="8458200" cy="5105400"/>
          </a:xfrm>
        </p:spPr>
        <p:txBody>
          <a:bodyPr/>
          <a:lstStyle/>
          <a:p>
            <a:r>
              <a:rPr lang="en-US" dirty="0" smtClean="0"/>
              <a:t>LMSC P&amp;P – no changes proposed</a:t>
            </a:r>
            <a:endParaRPr lang="en-US" b="0" dirty="0" smtClean="0"/>
          </a:p>
          <a:p>
            <a:r>
              <a:rPr lang="en-US" dirty="0" smtClean="0"/>
              <a:t>802 LMSC  OM</a:t>
            </a:r>
          </a:p>
          <a:p>
            <a:pPr lvl="1"/>
            <a:r>
              <a:rPr lang="en-US" dirty="0" smtClean="0"/>
              <a:t>Section 4.3 change to clarify SG rules (source: 802.11)</a:t>
            </a:r>
          </a:p>
          <a:p>
            <a:pPr marL="342900" lvl="1" indent="-342900">
              <a:buFontTx/>
              <a:buChar char="•"/>
            </a:pPr>
            <a:r>
              <a:rPr lang="en-US" sz="2400" b="1" dirty="0"/>
              <a:t>WG P&amp;P - Expect EC approval of changes in March </a:t>
            </a:r>
            <a:r>
              <a:rPr lang="en-US" sz="2400" b="1" dirty="0" smtClean="0"/>
              <a:t>2015</a:t>
            </a:r>
          </a:p>
          <a:p>
            <a:pPr lvl="1"/>
            <a:r>
              <a:rPr lang="en-US" dirty="0" smtClean="0"/>
              <a:t>EC changes under consideration are summarized in </a:t>
            </a:r>
            <a:r>
              <a:rPr lang="en-US" dirty="0" smtClean="0">
                <a:hlinkClick r:id="rId3"/>
              </a:rPr>
              <a:t>https://mentor.ieee.org/802-ec/dcn/14/ec-14-0066-02-00EC-november-2014-rule-changes.pdf</a:t>
            </a:r>
            <a:r>
              <a:rPr lang="en-US" dirty="0" smtClean="0"/>
              <a:t> and speculatively edited here: </a:t>
            </a:r>
            <a:r>
              <a:rPr lang="en-US" u="sng" dirty="0" smtClean="0">
                <a:hlinkClick r:id="rId4"/>
              </a:rPr>
              <a:t>http://www.ieee802.org/PNP/2014-11/IEEE_802_WG_PandP_v17.doc</a:t>
            </a:r>
            <a:r>
              <a:rPr lang="en-US" u="sng" dirty="0" smtClean="0"/>
              <a:t> </a:t>
            </a:r>
            <a:endParaRPr lang="en-US" dirty="0" smtClean="0"/>
          </a:p>
          <a:p>
            <a:pPr lvl="1"/>
            <a:r>
              <a:rPr lang="en-US" dirty="0" smtClean="0"/>
              <a:t>Many changes, to align with IEEE WG P&amp;P baseline</a:t>
            </a:r>
          </a:p>
          <a:p>
            <a:pPr lvl="1"/>
            <a:r>
              <a:rPr lang="en-US" dirty="0" smtClean="0"/>
              <a:t>Clarification questions, suggested corrections to IEEE P&amp;P baseline discussed at Dec 2014 </a:t>
            </a:r>
            <a:r>
              <a:rPr lang="en-US" dirty="0" err="1" smtClean="0"/>
              <a:t>Audcom</a:t>
            </a:r>
            <a:endParaRPr lang="en-US" dirty="0" smtClean="0"/>
          </a:p>
          <a:p>
            <a:r>
              <a:rPr lang="en-US" dirty="0" smtClean="0"/>
              <a:t>Chair’s Guidelines</a:t>
            </a:r>
          </a:p>
          <a:p>
            <a:pPr lvl="1"/>
            <a:r>
              <a:rPr lang="en-US" dirty="0" smtClean="0"/>
              <a:t>Grammatical edits</a:t>
            </a:r>
          </a:p>
        </p:txBody>
      </p:sp>
      <p:sp>
        <p:nvSpPr>
          <p:cNvPr id="4" name="Date Placeholder 3"/>
          <p:cNvSpPr>
            <a:spLocks noGrp="1"/>
          </p:cNvSpPr>
          <p:nvPr>
            <p:ph type="dt" sz="half" idx="10"/>
          </p:nvPr>
        </p:nvSpPr>
        <p:spPr/>
        <p:txBody>
          <a:bodyPr/>
          <a:lstStyle/>
          <a:p>
            <a:pPr>
              <a:defRPr/>
            </a:pPr>
            <a:r>
              <a:rPr lang="en-US" smtClean="0"/>
              <a:t>January 2015</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8634B414-E725-475F-8EFC-03D12F3C5E1A}"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802 LMSC OM: 4.3 Study Groups</a:t>
            </a:r>
            <a:endParaRPr lang="en-US" sz="2800" dirty="0"/>
          </a:p>
        </p:txBody>
      </p:sp>
      <p:sp>
        <p:nvSpPr>
          <p:cNvPr id="3" name="Content Placeholder 2"/>
          <p:cNvSpPr>
            <a:spLocks noGrp="1"/>
          </p:cNvSpPr>
          <p:nvPr>
            <p:ph idx="1"/>
          </p:nvPr>
        </p:nvSpPr>
        <p:spPr>
          <a:xfrm>
            <a:off x="609600" y="1600200"/>
            <a:ext cx="8458200" cy="4724400"/>
          </a:xfrm>
        </p:spPr>
        <p:txBody>
          <a:bodyPr/>
          <a:lstStyle/>
          <a:p>
            <a:pPr marL="0" indent="0">
              <a:buNone/>
            </a:pPr>
            <a:r>
              <a:rPr lang="en-US" sz="2000" dirty="0" smtClean="0"/>
              <a:t>4.3.1 Study </a:t>
            </a:r>
            <a:r>
              <a:rPr lang="en-US" sz="2000" dirty="0"/>
              <a:t>group operation</a:t>
            </a:r>
          </a:p>
          <a:p>
            <a:pPr marL="0" indent="0">
              <a:buNone/>
            </a:pPr>
            <a:r>
              <a:rPr lang="en-US" sz="2000" b="0" dirty="0"/>
              <a:t>Progress of each Study Group shall be presented at the closing Sponsor meeting of each IEEE </a:t>
            </a:r>
            <a:r>
              <a:rPr lang="en-US" sz="2000" b="0" dirty="0" smtClean="0"/>
              <a:t>802 </a:t>
            </a:r>
            <a:r>
              <a:rPr lang="en-US" sz="2000" b="0" dirty="0"/>
              <a:t>LMSC plenary session by the appropriate WG, TAG, or ECSG Chair. Study Groups may </a:t>
            </a:r>
            <a:r>
              <a:rPr lang="en-US" sz="2000" b="0" dirty="0" smtClean="0"/>
              <a:t>elect </a:t>
            </a:r>
            <a:r>
              <a:rPr lang="en-US" sz="2000" b="0" dirty="0"/>
              <a:t>officers other than the Chair, if </a:t>
            </a:r>
            <a:r>
              <a:rPr lang="en-US" sz="2000" b="0" dirty="0" smtClean="0"/>
              <a:t>necessary</a:t>
            </a:r>
            <a:r>
              <a:rPr lang="en-US" sz="2000" b="0" strike="sngStrike" dirty="0" smtClean="0"/>
              <a:t>, </a:t>
            </a:r>
            <a:r>
              <a:rPr lang="en-US" sz="2000" b="0" i="1" strike="sngStrike" dirty="0"/>
              <a:t>and will follow the general operating </a:t>
            </a:r>
            <a:r>
              <a:rPr lang="en-US" sz="2000" b="0" i="1" strike="sngStrike" dirty="0" smtClean="0"/>
              <a:t>procedures for </a:t>
            </a:r>
            <a:r>
              <a:rPr lang="en-US" sz="2000" b="0" i="1" strike="sngStrike" dirty="0"/>
              <a:t>WGs specified in the IEEE 802 LMSC WG P&amp;P</a:t>
            </a:r>
            <a:r>
              <a:rPr lang="en-US" sz="2000" b="0" i="1" dirty="0"/>
              <a:t>. </a:t>
            </a:r>
            <a:r>
              <a:rPr lang="en-US" sz="2000" b="0" i="1" dirty="0" smtClean="0"/>
              <a:t> </a:t>
            </a:r>
            <a:r>
              <a:rPr lang="en-US" sz="2000" b="0" dirty="0" smtClean="0"/>
              <a:t>Because </a:t>
            </a:r>
            <a:r>
              <a:rPr lang="en-US" sz="2000" b="0" dirty="0"/>
              <a:t>of the limited time duration of a </a:t>
            </a:r>
            <a:r>
              <a:rPr lang="en-US" sz="2000" b="0" dirty="0" smtClean="0"/>
              <a:t>Study </a:t>
            </a:r>
            <a:r>
              <a:rPr lang="en-US" sz="2000" b="0" dirty="0"/>
              <a:t>Group, no letter ballots are permitted.</a:t>
            </a:r>
          </a:p>
          <a:p>
            <a:pPr marL="0" indent="0">
              <a:buNone/>
            </a:pPr>
            <a:r>
              <a:rPr lang="en-US" sz="2000" b="0" dirty="0"/>
              <a:t>The election of an ECSG Vice Chair is subject to confirmation by the Sponsor.</a:t>
            </a:r>
          </a:p>
          <a:p>
            <a:pPr marL="0" indent="0">
              <a:buNone/>
            </a:pPr>
            <a:r>
              <a:rPr lang="en-US" sz="2000" dirty="0"/>
              <a:t>4.3.2 </a:t>
            </a:r>
            <a:r>
              <a:rPr lang="en-US" sz="2000" dirty="0" smtClean="0"/>
              <a:t>Voting </a:t>
            </a:r>
            <a:r>
              <a:rPr lang="en-US" sz="2000" dirty="0"/>
              <a:t>at study group meetings</a:t>
            </a:r>
          </a:p>
          <a:p>
            <a:pPr marL="0" indent="0">
              <a:buNone/>
            </a:pPr>
            <a:r>
              <a:rPr lang="en-US" sz="2000" b="0" dirty="0"/>
              <a:t>Any person attending a Study Group meeting may vote on all motions (including recommending </a:t>
            </a:r>
            <a:r>
              <a:rPr lang="en-US" sz="2000" b="0" dirty="0" smtClean="0"/>
              <a:t>approval </a:t>
            </a:r>
            <a:r>
              <a:rPr lang="en-US" sz="2000" b="0" dirty="0"/>
              <a:t>of a PAR). A vote is carried by 75% of those present and voting Approve or </a:t>
            </a:r>
            <a:r>
              <a:rPr lang="en-US" sz="2000" b="0" dirty="0" smtClean="0"/>
              <a:t>Disapprove.</a:t>
            </a:r>
          </a:p>
          <a:p>
            <a:pPr marL="0" indent="0">
              <a:buNone/>
            </a:pPr>
            <a:endParaRPr lang="en-US" sz="2000" b="0" dirty="0"/>
          </a:p>
          <a:p>
            <a:pPr marL="0" indent="0">
              <a:buNone/>
            </a:pPr>
            <a:r>
              <a:rPr lang="en-US" sz="1600" b="0" i="1" dirty="0" smtClean="0"/>
              <a:t>Comment: Clarify WG P&amp;P application to ECSG, WGSG; proposed resolution is to delete the italicized text.</a:t>
            </a:r>
            <a:endParaRPr lang="en-US" b="0" i="1" dirty="0"/>
          </a:p>
        </p:txBody>
      </p:sp>
      <p:sp>
        <p:nvSpPr>
          <p:cNvPr id="4" name="Date Placeholder 3"/>
          <p:cNvSpPr>
            <a:spLocks noGrp="1"/>
          </p:cNvSpPr>
          <p:nvPr>
            <p:ph type="dt" sz="half" idx="10"/>
          </p:nvPr>
        </p:nvSpPr>
        <p:spPr/>
        <p:txBody>
          <a:bodyPr/>
          <a:lstStyle/>
          <a:p>
            <a:pPr>
              <a:defRPr/>
            </a:pPr>
            <a:r>
              <a:rPr lang="en-US" smtClean="0"/>
              <a:t>January 2015</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spTree>
    <p:extLst>
      <p:ext uri="{BB962C8B-B14F-4D97-AF65-F5344CB8AC3E}">
        <p14:creationId xmlns:p14="http://schemas.microsoft.com/office/powerpoint/2010/main" val="10911976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LMSC WG P&amp;P Changes</a:t>
            </a:r>
            <a:endParaRPr lang="en-US" sz="2800" dirty="0"/>
          </a:p>
        </p:txBody>
      </p:sp>
      <p:sp>
        <p:nvSpPr>
          <p:cNvPr id="3" name="Content Placeholder 2"/>
          <p:cNvSpPr>
            <a:spLocks noGrp="1"/>
          </p:cNvSpPr>
          <p:nvPr>
            <p:ph idx="1"/>
          </p:nvPr>
        </p:nvSpPr>
        <p:spPr>
          <a:xfrm>
            <a:off x="609600" y="1600200"/>
            <a:ext cx="8458200" cy="4724400"/>
          </a:xfrm>
        </p:spPr>
        <p:txBody>
          <a:bodyPr/>
          <a:lstStyle/>
          <a:p>
            <a:r>
              <a:rPr lang="en-US" dirty="0" smtClean="0"/>
              <a:t>LMSC WG P&amp;P – asking </a:t>
            </a:r>
            <a:r>
              <a:rPr lang="en-US" dirty="0" err="1" smtClean="0"/>
              <a:t>Audcom</a:t>
            </a:r>
            <a:r>
              <a:rPr lang="en-US" dirty="0" smtClean="0"/>
              <a:t> for clarification</a:t>
            </a:r>
          </a:p>
          <a:p>
            <a:pPr lvl="1"/>
            <a:r>
              <a:rPr lang="en-US" dirty="0" smtClean="0"/>
              <a:t>3.4 Fiduciary duty to IEEE</a:t>
            </a:r>
          </a:p>
          <a:p>
            <a:pPr lvl="1"/>
            <a:r>
              <a:rPr lang="en-US" dirty="0" smtClean="0"/>
              <a:t>4.2 Roster information validation</a:t>
            </a:r>
          </a:p>
          <a:p>
            <a:pPr lvl="1"/>
            <a:r>
              <a:rPr lang="en-US" dirty="0" smtClean="0"/>
              <a:t>4.3 Participant definition</a:t>
            </a:r>
          </a:p>
          <a:p>
            <a:pPr lvl="1"/>
            <a:r>
              <a:rPr lang="en-US" dirty="0" smtClean="0"/>
              <a:t>6.0 Electronic meetings</a:t>
            </a:r>
          </a:p>
          <a:p>
            <a:pPr lvl="1"/>
            <a:r>
              <a:rPr lang="en-US" dirty="0" smtClean="0"/>
              <a:t>7.1 Approval of an action (2/3 approval)</a:t>
            </a:r>
          </a:p>
          <a:p>
            <a:pPr lvl="1"/>
            <a:r>
              <a:rPr lang="en-US" dirty="0" smtClean="0"/>
              <a:t>(old 9.7) roll-call votes deleted</a:t>
            </a:r>
          </a:p>
          <a:p>
            <a:pPr lvl="1"/>
            <a:r>
              <a:rPr lang="en-US" dirty="0" smtClean="0"/>
              <a:t>(was 9.6) text deleted, ensure that we still have text regarding duration of WG LBs ballots</a:t>
            </a:r>
          </a:p>
          <a:p>
            <a:pPr marL="0" indent="0">
              <a:buNone/>
            </a:pPr>
            <a:endParaRPr lang="en-US" dirty="0" smtClean="0"/>
          </a:p>
          <a:p>
            <a:pPr marL="0" indent="0">
              <a:buNone/>
            </a:pPr>
            <a:endParaRPr lang="en-US" dirty="0" smtClean="0"/>
          </a:p>
          <a:p>
            <a:pPr lvl="1"/>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January 2015</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8634B414-E725-475F-8EFC-03D12F3C5E1A}" type="slidenum">
              <a:rPr lang="en-US" smtClean="0"/>
              <a:pPr>
                <a:defRPr/>
              </a:pPr>
              <a:t>13</a:t>
            </a:fld>
            <a:endParaRPr lang="en-US"/>
          </a:p>
        </p:txBody>
      </p:sp>
    </p:spTree>
    <p:extLst>
      <p:ext uri="{BB962C8B-B14F-4D97-AF65-F5344CB8AC3E}">
        <p14:creationId xmlns:p14="http://schemas.microsoft.com/office/powerpoint/2010/main" val="13781706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Status and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a:t>Document </a:t>
            </a:r>
            <a:r>
              <a:rPr lang="en-US" dirty="0" smtClean="0">
                <a:hlinkClick r:id="rId3"/>
              </a:rPr>
              <a:t>11-14-0629-06 </a:t>
            </a:r>
            <a:r>
              <a:rPr lang="en-US" dirty="0"/>
              <a:t>contains the current IEEE 902.11 Operations Manual (approved </a:t>
            </a:r>
            <a:r>
              <a:rPr lang="en-US" dirty="0" smtClean="0"/>
              <a:t>November </a:t>
            </a:r>
            <a:r>
              <a:rPr lang="en-US" dirty="0"/>
              <a:t>2014</a:t>
            </a:r>
            <a:r>
              <a:rPr lang="en-US" dirty="0" smtClean="0"/>
              <a:t>). Changes:</a:t>
            </a:r>
          </a:p>
          <a:p>
            <a:pPr lvl="1"/>
            <a:r>
              <a:rPr lang="en-US" dirty="0" smtClean="0"/>
              <a:t>Corrected </a:t>
            </a:r>
            <a:r>
              <a:rPr lang="en-US" dirty="0"/>
              <a:t>Adrian’s email </a:t>
            </a:r>
          </a:p>
          <a:p>
            <a:pPr lvl="1"/>
            <a:r>
              <a:rPr lang="en-US" dirty="0"/>
              <a:t>Removed IEEE standards companion reference, replaced with IEEE Standards development process link [other1] </a:t>
            </a:r>
          </a:p>
          <a:p>
            <a:pPr lvl="1"/>
            <a:r>
              <a:rPr lang="en-US" dirty="0"/>
              <a:t>Changed section 7.1.5 </a:t>
            </a:r>
            <a:r>
              <a:rPr lang="en-US" dirty="0" smtClean="0"/>
              <a:t>reference </a:t>
            </a:r>
            <a:r>
              <a:rPr lang="en-US" dirty="0"/>
              <a:t>to refer to WG </a:t>
            </a:r>
            <a:r>
              <a:rPr lang="en-US" dirty="0" smtClean="0"/>
              <a:t>not TG </a:t>
            </a:r>
            <a:r>
              <a:rPr lang="en-US" dirty="0"/>
              <a:t>email lists</a:t>
            </a:r>
          </a:p>
          <a:p>
            <a:pPr lvl="1"/>
            <a:r>
              <a:rPr lang="en-US" dirty="0"/>
              <a:t>Addition to 7.1.5 for mentor document posting, to be consistent with 8.3 </a:t>
            </a:r>
          </a:p>
          <a:p>
            <a:r>
              <a:rPr lang="en-US" b="0" dirty="0" smtClean="0"/>
              <a:t>Changes </a:t>
            </a:r>
            <a:r>
              <a:rPr lang="en-US" b="0" dirty="0"/>
              <a:t>proposed in </a:t>
            </a:r>
            <a:r>
              <a:rPr lang="en-US" b="0" dirty="0">
                <a:hlinkClick r:id="rId4"/>
              </a:rPr>
              <a:t>https://</a:t>
            </a:r>
            <a:r>
              <a:rPr lang="en-US" b="0" dirty="0" smtClean="0">
                <a:hlinkClick r:id="rId4"/>
              </a:rPr>
              <a:t>mentor.ieee.org/802.11/dcn/14/11-14-0629-08-0000-802-11-operations-manual.docx</a:t>
            </a:r>
            <a:r>
              <a:rPr lang="en-US" b="0" dirty="0" smtClean="0"/>
              <a:t> </a:t>
            </a:r>
            <a:endParaRPr lang="en-US" b="0" dirty="0"/>
          </a:p>
          <a:p>
            <a:pPr lvl="1"/>
            <a:r>
              <a:rPr lang="en-US" dirty="0" smtClean="0"/>
              <a:t>Reflect approved extended element ID ANA policy (9.1.3)</a:t>
            </a:r>
            <a:endParaRPr lang="en-US" dirty="0"/>
          </a:p>
          <a:p>
            <a:pPr lvl="1"/>
            <a:r>
              <a:rPr lang="en-US" dirty="0" smtClean="0"/>
              <a:t>Remove requirement for </a:t>
            </a:r>
            <a:r>
              <a:rPr lang="en-US" b="1" dirty="0" smtClean="0"/>
              <a:t>local</a:t>
            </a:r>
            <a:r>
              <a:rPr lang="en-US" dirty="0" smtClean="0"/>
              <a:t> server access to drafts (8.4)</a:t>
            </a:r>
            <a:endParaRPr lang="en-US" dirty="0"/>
          </a:p>
          <a:p>
            <a:r>
              <a:rPr lang="en-US" b="0" dirty="0" smtClean="0"/>
              <a:t>Consider approval of updated document in March 2015</a:t>
            </a:r>
            <a:endParaRPr lang="en-US" b="0" dirty="0"/>
          </a:p>
        </p:txBody>
      </p:sp>
      <p:sp>
        <p:nvSpPr>
          <p:cNvPr id="4" name="Date Placeholder 3"/>
          <p:cNvSpPr>
            <a:spLocks noGrp="1"/>
          </p:cNvSpPr>
          <p:nvPr>
            <p:ph type="dt" sz="half" idx="10"/>
          </p:nvPr>
        </p:nvSpPr>
        <p:spPr/>
        <p:txBody>
          <a:bodyPr/>
          <a:lstStyle/>
          <a:p>
            <a:pPr>
              <a:defRPr/>
            </a:pPr>
            <a:r>
              <a:rPr lang="en-US" smtClean="0"/>
              <a:t>January 2015</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8634B414-E725-475F-8EFC-03D12F3C5E1A}" type="slidenum">
              <a:rPr lang="en-US" smtClean="0"/>
              <a:pPr>
                <a:defRPr/>
              </a:pPr>
              <a:t>14</a:t>
            </a:fld>
            <a:endParaRPr lang="en-US"/>
          </a:p>
        </p:txBody>
      </p:sp>
    </p:spTree>
    <p:extLst>
      <p:ext uri="{BB962C8B-B14F-4D97-AF65-F5344CB8AC3E}">
        <p14:creationId xmlns:p14="http://schemas.microsoft.com/office/powerpoint/2010/main" val="25146362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2015</a:t>
            </a:r>
          </a:p>
        </p:txBody>
      </p:sp>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Aruba Networks</a:t>
            </a:r>
          </a:p>
        </p:txBody>
      </p:sp>
      <p:sp>
        <p:nvSpPr>
          <p:cNvPr id="25605" name="Rectangle 2"/>
          <p:cNvSpPr>
            <a:spLocks noGrp="1" noChangeArrowheads="1"/>
          </p:cNvSpPr>
          <p:nvPr>
            <p:ph type="title"/>
          </p:nvPr>
        </p:nvSpPr>
        <p:spPr>
          <a:xfrm>
            <a:off x="685800" y="685800"/>
            <a:ext cx="7772400" cy="685800"/>
          </a:xfrm>
        </p:spPr>
        <p:txBody>
          <a:bodyPr/>
          <a:lstStyle/>
          <a:p>
            <a:r>
              <a:rPr lang="en-GB" altLang="en-US" smtClean="0"/>
              <a:t>Email Reflectors</a:t>
            </a:r>
          </a:p>
        </p:txBody>
      </p:sp>
      <p:sp>
        <p:nvSpPr>
          <p:cNvPr id="25606" name="Rectangle 3"/>
          <p:cNvSpPr>
            <a:spLocks noGrp="1" noChangeArrowheads="1"/>
          </p:cNvSpPr>
          <p:nvPr>
            <p:ph type="body" idx="1"/>
          </p:nvPr>
        </p:nvSpPr>
        <p:spPr>
          <a:xfrm>
            <a:off x="609600" y="1371600"/>
            <a:ext cx="8153400" cy="5105400"/>
          </a:xfrm>
        </p:spPr>
        <p:txBody>
          <a:bodyPr/>
          <a:lstStyle/>
          <a:p>
            <a:r>
              <a:rPr lang="en-GB" altLang="en-US" dirty="0" smtClean="0"/>
              <a:t>There is an email reflector for the working group,  plus one for each task group.</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
        <p:nvSpPr>
          <p:cNvPr id="3" name="Slide Number Placeholder 2"/>
          <p:cNvSpPr>
            <a:spLocks noGrp="1"/>
          </p:cNvSpPr>
          <p:nvPr>
            <p:ph type="sldNum" sz="quarter" idx="12"/>
          </p:nvPr>
        </p:nvSpPr>
        <p:spPr/>
        <p:txBody>
          <a:bodyPr/>
          <a:lstStyle/>
          <a:p>
            <a:pPr>
              <a:defRPr/>
            </a:pPr>
            <a:r>
              <a:rPr lang="en-US" smtClean="0"/>
              <a:t>Slide </a:t>
            </a:r>
            <a:fld id="{8634B414-E725-475F-8EFC-03D12F3C5E1A}" type="slidenum">
              <a:rPr lang="en-US" smtClean="0"/>
              <a:pPr>
                <a:defRPr/>
              </a:pPr>
              <a:t>15</a:t>
            </a:fld>
            <a:endParaRPr lang="en-US"/>
          </a:p>
        </p:txBody>
      </p:sp>
    </p:spTree>
    <p:extLst>
      <p:ext uri="{BB962C8B-B14F-4D97-AF65-F5344CB8AC3E}">
        <p14:creationId xmlns:p14="http://schemas.microsoft.com/office/powerpoint/2010/main" val="11039394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a:xfrm>
            <a:off x="685800" y="1981200"/>
            <a:ext cx="7772400" cy="4343400"/>
          </a:xfrm>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smtClean="0"/>
              <a:t>subscribe  stds-802-all</a:t>
            </a:r>
          </a:p>
          <a:p>
            <a:pPr lvl="2">
              <a:buNone/>
            </a:pPr>
            <a:r>
              <a:rPr lang="en-US" sz="2400" b="1" dirty="0" smtClean="0"/>
              <a:t>	end</a:t>
            </a:r>
            <a:endParaRPr lang="en-US" sz="2400" b="1" dirty="0"/>
          </a:p>
        </p:txBody>
      </p:sp>
      <p:sp>
        <p:nvSpPr>
          <p:cNvPr id="4" name="Date Placeholder 3"/>
          <p:cNvSpPr>
            <a:spLocks noGrp="1"/>
          </p:cNvSpPr>
          <p:nvPr>
            <p:ph type="dt" sz="half" idx="10"/>
          </p:nvPr>
        </p:nvSpPr>
        <p:spPr/>
        <p:txBody>
          <a:bodyPr/>
          <a:lstStyle/>
          <a:p>
            <a:pPr>
              <a:defRPr/>
            </a:pPr>
            <a:r>
              <a:rPr lang="en-US" smtClean="0"/>
              <a:t>January 2015</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8634B414-E725-475F-8EFC-03D12F3C5E1A}"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 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or Dorothy know.</a:t>
            </a:r>
          </a:p>
          <a:p>
            <a:pPr lvl="1"/>
            <a:r>
              <a:rPr lang="en-US" sz="2800" dirty="0" smtClean="0"/>
              <a:t>Secretaries should put “Minutes” in the lower left corner for “minutes” of meetings.</a:t>
            </a:r>
          </a:p>
        </p:txBody>
      </p:sp>
      <p:sp>
        <p:nvSpPr>
          <p:cNvPr id="4" name="Date Placeholder 3"/>
          <p:cNvSpPr>
            <a:spLocks noGrp="1"/>
          </p:cNvSpPr>
          <p:nvPr>
            <p:ph type="dt" sz="half" idx="10"/>
          </p:nvPr>
        </p:nvSpPr>
        <p:spPr/>
        <p:txBody>
          <a:bodyPr/>
          <a:lstStyle/>
          <a:p>
            <a:pPr>
              <a:defRPr/>
            </a:pPr>
            <a:r>
              <a:rPr lang="en-US" smtClean="0"/>
              <a:t>January 2015</a:t>
            </a:r>
            <a:endParaRPr lang="en-US"/>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8634B414-E725-475F-8EFC-03D12F3C5E1A}"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smtClean="0"/>
              <a:t>W2.3 Summary of Liaisons and Status</a:t>
            </a:r>
          </a:p>
        </p:txBody>
      </p:sp>
      <p:sp>
        <p:nvSpPr>
          <p:cNvPr id="10243" name="Content Placeholder 2"/>
          <p:cNvSpPr>
            <a:spLocks noGrp="1"/>
          </p:cNvSpPr>
          <p:nvPr>
            <p:ph idx="1"/>
          </p:nvPr>
        </p:nvSpPr>
        <p:spPr>
          <a:xfrm>
            <a:off x="696913" y="1752600"/>
            <a:ext cx="7772400" cy="4494213"/>
          </a:xfrm>
        </p:spPr>
        <p:txBody>
          <a:bodyPr/>
          <a:lstStyle/>
          <a:p>
            <a:r>
              <a:rPr lang="en-GB" altLang="en-US" dirty="0" smtClean="0"/>
              <a:t>NGMN (Next Generation Mobile Networks)</a:t>
            </a:r>
          </a:p>
          <a:p>
            <a:pPr lvl="1"/>
            <a:r>
              <a:rPr lang="en-GB" altLang="en-US" dirty="0" smtClean="0"/>
              <a:t>The liaison response in </a:t>
            </a:r>
            <a:r>
              <a:rPr lang="en-US" altLang="en-US" b="1" dirty="0" smtClean="0"/>
              <a:t>11-15-0191r1 </a:t>
            </a:r>
            <a:r>
              <a:rPr lang="en-US" altLang="en-US" dirty="0" smtClean="0"/>
              <a:t>was approved to be sent</a:t>
            </a:r>
            <a:endParaRPr lang="en-GB" altLang="en-US" dirty="0" smtClean="0"/>
          </a:p>
          <a:p>
            <a:pPr lvl="1"/>
            <a:r>
              <a:rPr lang="en-GB" altLang="en-US" dirty="0" smtClean="0"/>
              <a:t>Liaison from the Document 11-14/1366r0</a:t>
            </a:r>
          </a:p>
          <a:p>
            <a:pPr marL="857250" lvl="2" indent="0">
              <a:buNone/>
            </a:pPr>
            <a:endParaRPr lang="en-GB" altLang="en-US" dirty="0" smtClean="0"/>
          </a:p>
          <a:p>
            <a:r>
              <a:rPr lang="en-GB" altLang="en-US" dirty="0" smtClean="0"/>
              <a:t>JTC1/SC6</a:t>
            </a:r>
          </a:p>
          <a:p>
            <a:pPr lvl="1"/>
            <a:r>
              <a:rPr lang="en-GB" altLang="en-US" dirty="0" smtClean="0"/>
              <a:t>The liaison </a:t>
            </a:r>
            <a:r>
              <a:rPr lang="en-AU" dirty="0" smtClean="0"/>
              <a:t>text </a:t>
            </a:r>
            <a:r>
              <a:rPr lang="en-AU" dirty="0"/>
              <a:t>on slides 8 &amp; 9 (with appropriate editorial changes) of </a:t>
            </a:r>
            <a:r>
              <a:rPr lang="en-AU" dirty="0" smtClean="0"/>
              <a:t>802.11-15/0194r0 was approved (notification of sponsor ballot pool for </a:t>
            </a:r>
            <a:r>
              <a:rPr lang="en-US" dirty="0" smtClean="0"/>
              <a:t>P802.11-REVmc</a:t>
            </a:r>
          </a:p>
          <a:p>
            <a:pPr lvl="1"/>
            <a:endParaRPr lang="en-GB" altLang="en-US" sz="1800" dirty="0" smtClean="0"/>
          </a:p>
        </p:txBody>
      </p:sp>
      <p:sp>
        <p:nvSpPr>
          <p:cNvPr id="1024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2015</a:t>
            </a:r>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Aruba Networks</a:t>
            </a:r>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01757A16-3D63-4D91-80A5-5186890553E4}" type="slidenum">
              <a:rPr lang="en-US" altLang="en-US" sz="1200" b="0"/>
              <a:pPr>
                <a:spcBef>
                  <a:spcPct val="0"/>
                </a:spcBef>
                <a:buFontTx/>
                <a:buNone/>
              </a:pPr>
              <a:t>18</a:t>
            </a:fld>
            <a:endParaRPr lang="en-US" altLang="en-US" sz="1200" b="0"/>
          </a:p>
        </p:txBody>
      </p:sp>
    </p:spTree>
    <p:extLst>
      <p:ext uri="{BB962C8B-B14F-4D97-AF65-F5344CB8AC3E}">
        <p14:creationId xmlns:p14="http://schemas.microsoft.com/office/powerpoint/2010/main" val="21587660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85800" y="762000"/>
            <a:ext cx="7772400" cy="685800"/>
          </a:xfrm>
        </p:spPr>
        <p:txBody>
          <a:bodyPr/>
          <a:lstStyle/>
          <a:p>
            <a:r>
              <a:rPr lang="en-GB" dirty="0"/>
              <a:t>W</a:t>
            </a:r>
            <a:r>
              <a:rPr lang="en-GB" dirty="0" smtClean="0"/>
              <a:t>3.1 802.11 Working Group Session Documents</a:t>
            </a:r>
          </a:p>
        </p:txBody>
      </p:sp>
      <p:sp>
        <p:nvSpPr>
          <p:cNvPr id="9220" name="Footer Placeholder 4"/>
          <p:cNvSpPr>
            <a:spLocks noGrp="1"/>
          </p:cNvSpPr>
          <p:nvPr>
            <p:ph type="ftr" sz="quarter" idx="11"/>
          </p:nvPr>
        </p:nvSpPr>
        <p:spPr>
          <a:xfrm>
            <a:off x="5099969" y="6477000"/>
            <a:ext cx="34439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dirty="0" smtClean="0"/>
              <a:t>Dorothy Stanley, Aruba Networks</a:t>
            </a:r>
          </a:p>
        </p:txBody>
      </p:sp>
      <p:sp>
        <p:nvSpPr>
          <p:cNvPr id="3" name="Date Placeholder 2"/>
          <p:cNvSpPr>
            <a:spLocks noGrp="1"/>
          </p:cNvSpPr>
          <p:nvPr>
            <p:ph type="dt" sz="half" idx="10"/>
          </p:nvPr>
        </p:nvSpPr>
        <p:spPr/>
        <p:txBody>
          <a:bodyPr/>
          <a:lstStyle/>
          <a:p>
            <a:pPr>
              <a:defRPr/>
            </a:pPr>
            <a:r>
              <a:rPr lang="en-US" smtClean="0"/>
              <a:t>January 2015</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DDBC98B1-8847-456F-A590-69DC1C4B50DA}" type="slidenum">
              <a:rPr lang="en-US" smtClean="0"/>
              <a:pPr>
                <a:defRPr/>
              </a:pPr>
              <a:t>19</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670283275"/>
              </p:ext>
            </p:extLst>
          </p:nvPr>
        </p:nvGraphicFramePr>
        <p:xfrm>
          <a:off x="228600" y="1733331"/>
          <a:ext cx="8610600" cy="2914869"/>
        </p:xfrm>
        <a:graphic>
          <a:graphicData uri="http://schemas.openxmlformats.org/drawingml/2006/table">
            <a:tbl>
              <a:tblPr/>
              <a:tblGrid>
                <a:gridCol w="3187755"/>
                <a:gridCol w="5422845"/>
              </a:tblGrid>
              <a:tr h="476469">
                <a:tc>
                  <a:txBody>
                    <a:bodyPr/>
                    <a:lstStyle/>
                    <a:p>
                      <a:pPr algn="l" fontAlgn="b"/>
                      <a:r>
                        <a:rPr lang="en-GB" sz="2000" b="1" i="0" u="none" strike="noStrike" dirty="0">
                          <a:effectLst/>
                          <a:latin typeface="Arial" panose="020B0604020202020204" pitchFamily="34" charset="0"/>
                        </a:rPr>
                        <a:t>WG Session Reports</a:t>
                      </a:r>
                    </a:p>
                  </a:txBody>
                  <a:tcPr marL="0" marR="0" marT="0" marB="0" anchor="b">
                    <a:lnL>
                      <a:noFill/>
                    </a:lnL>
                    <a:lnR>
                      <a:noFill/>
                    </a:lnR>
                    <a:lnT>
                      <a:noFill/>
                    </a:lnT>
                    <a:lnB>
                      <a:noFill/>
                    </a:lnB>
                    <a:solidFill>
                      <a:srgbClr val="FFCCFF"/>
                    </a:solidFill>
                  </a:tcPr>
                </a:tc>
                <a:tc>
                  <a:txBody>
                    <a:bodyPr/>
                    <a:lstStyle/>
                    <a:p>
                      <a:pPr algn="l" fontAlgn="b"/>
                      <a:r>
                        <a:rPr lang="en-GB" sz="2000" b="0" i="0" u="none" strike="noStrike">
                          <a:solidFill>
                            <a:srgbClr val="323232"/>
                          </a:solidFill>
                          <a:effectLst/>
                          <a:latin typeface="Arial" panose="020B0604020202020204" pitchFamily="34" charset="0"/>
                        </a:rPr>
                        <a:t> </a:t>
                      </a:r>
                    </a:p>
                  </a:txBody>
                  <a:tcPr marL="0" marR="0" marT="0" marB="0" anchor="b">
                    <a:lnL>
                      <a:noFill/>
                    </a:lnL>
                    <a:lnR>
                      <a:noFill/>
                    </a:lnR>
                    <a:lnT>
                      <a:noFill/>
                    </a:lnT>
                    <a:lnB>
                      <a:noFill/>
                    </a:lnB>
                    <a:solidFill>
                      <a:srgbClr val="FFCCFF"/>
                    </a:solidFill>
                  </a:tcPr>
                </a:tc>
              </a:tr>
              <a:tr h="476469">
                <a:tc>
                  <a:txBody>
                    <a:bodyPr/>
                    <a:lstStyle/>
                    <a:p>
                      <a:pPr algn="l" fontAlgn="b"/>
                      <a:r>
                        <a:rPr lang="en-GB" sz="2000" b="0" i="0" u="none" strike="noStrike">
                          <a:solidFill>
                            <a:srgbClr val="323232"/>
                          </a:solidFill>
                          <a:effectLst/>
                          <a:latin typeface="Arial" panose="020B0604020202020204" pitchFamily="34" charset="0"/>
                        </a:rPr>
                        <a:t>WG Agenda</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dirty="0">
                          <a:solidFill>
                            <a:srgbClr val="0000D4"/>
                          </a:solidFill>
                          <a:effectLst/>
                          <a:latin typeface="Arial" panose="020B0604020202020204" pitchFamily="34" charset="0"/>
                        </a:rPr>
                        <a:t>https://</a:t>
                      </a:r>
                      <a:r>
                        <a:rPr lang="en-GB" sz="2000" b="0" i="0" u="sng" strike="noStrike" dirty="0" smtClean="0">
                          <a:solidFill>
                            <a:srgbClr val="0000D4"/>
                          </a:solidFill>
                          <a:effectLst/>
                          <a:latin typeface="Arial" panose="020B0604020202020204" pitchFamily="34" charset="0"/>
                        </a:rPr>
                        <a:t>mentor.ieee.org/802.11/dcn/11-15-0203</a:t>
                      </a:r>
                      <a:endParaRPr lang="en-GB"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476469">
                <a:tc>
                  <a:txBody>
                    <a:bodyPr/>
                    <a:lstStyle/>
                    <a:p>
                      <a:pPr algn="l" fontAlgn="b"/>
                      <a:r>
                        <a:rPr lang="en-GB" sz="2000" b="0" i="0" u="none" strike="noStrike">
                          <a:solidFill>
                            <a:srgbClr val="323232"/>
                          </a:solidFill>
                          <a:effectLst/>
                          <a:latin typeface="Arial" panose="020B0604020202020204" pitchFamily="34" charset="0"/>
                        </a:rPr>
                        <a:t>Opening report</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dirty="0">
                          <a:solidFill>
                            <a:srgbClr val="0000D4"/>
                          </a:solidFill>
                          <a:effectLst/>
                          <a:latin typeface="Arial" panose="020B0604020202020204" pitchFamily="34" charset="0"/>
                        </a:rPr>
                        <a:t>https://</a:t>
                      </a:r>
                      <a:r>
                        <a:rPr lang="en-GB" sz="2000" b="0" i="0" u="sng" strike="noStrike" dirty="0" smtClean="0">
                          <a:solidFill>
                            <a:srgbClr val="0000D4"/>
                          </a:solidFill>
                          <a:effectLst/>
                          <a:latin typeface="Arial" panose="020B0604020202020204" pitchFamily="34" charset="0"/>
                        </a:rPr>
                        <a:t>mentor.ieee.org/802.11/dcn/11-15-0204</a:t>
                      </a:r>
                      <a:endParaRPr lang="en-GB"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476469">
                <a:tc>
                  <a:txBody>
                    <a:bodyPr/>
                    <a:lstStyle/>
                    <a:p>
                      <a:pPr algn="l" fontAlgn="b"/>
                      <a:r>
                        <a:rPr lang="en-GB" sz="2000" b="0" i="0" u="none" strike="noStrike">
                          <a:solidFill>
                            <a:srgbClr val="323232"/>
                          </a:solidFill>
                          <a:effectLst/>
                          <a:latin typeface="Arial" panose="020B0604020202020204" pitchFamily="34" charset="0"/>
                        </a:rPr>
                        <a:t>Snapshots</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a:solidFill>
                            <a:srgbClr val="0000D4"/>
                          </a:solidFill>
                          <a:effectLst/>
                          <a:latin typeface="Arial" panose="020B0604020202020204" pitchFamily="34" charset="0"/>
                          <a:hlinkClick r:id="rId3"/>
                        </a:rPr>
                        <a:t>https://mentor.ieee.org/802.11/dcn/11-15-0013</a:t>
                      </a:r>
                      <a:endParaRPr lang="en-GB"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532524">
                <a:tc>
                  <a:txBody>
                    <a:bodyPr/>
                    <a:lstStyle/>
                    <a:p>
                      <a:pPr algn="l" fontAlgn="b"/>
                      <a:r>
                        <a:rPr lang="en-GB" sz="2000" b="0" i="0" u="none" strike="noStrike" dirty="0">
                          <a:solidFill>
                            <a:srgbClr val="323232"/>
                          </a:solidFill>
                          <a:effectLst/>
                          <a:latin typeface="Arial" panose="020B0604020202020204" pitchFamily="34" charset="0"/>
                        </a:rPr>
                        <a:t>1</a:t>
                      </a:r>
                      <a:r>
                        <a:rPr lang="en-GB" sz="2000" b="0" i="0" u="none" strike="noStrike" baseline="30000" dirty="0">
                          <a:solidFill>
                            <a:srgbClr val="323232"/>
                          </a:solidFill>
                          <a:effectLst/>
                          <a:latin typeface="Arial" panose="020B0604020202020204" pitchFamily="34" charset="0"/>
                        </a:rPr>
                        <a:t>st</a:t>
                      </a:r>
                      <a:r>
                        <a:rPr lang="en-GB" sz="2000" b="0" i="0" u="none" strike="noStrike" dirty="0">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a:solidFill>
                            <a:srgbClr val="0000D4"/>
                          </a:solidFill>
                          <a:effectLst/>
                          <a:latin typeface="Arial" panose="020B0604020202020204" pitchFamily="34" charset="0"/>
                          <a:hlinkClick r:id="rId4"/>
                        </a:rPr>
                        <a:t>https://mentor.ieee.org/802.11/dcn/11-15-0005</a:t>
                      </a:r>
                      <a:endParaRPr lang="en-GB"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476469">
                <a:tc>
                  <a:txBody>
                    <a:bodyPr/>
                    <a:lstStyle/>
                    <a:p>
                      <a:pPr algn="l" fontAlgn="b"/>
                      <a:r>
                        <a:rPr lang="en-GB" sz="2000" b="0" i="0" u="none" strike="noStrike" dirty="0">
                          <a:solidFill>
                            <a:srgbClr val="323232"/>
                          </a:solidFill>
                          <a:effectLst/>
                          <a:latin typeface="Arial" panose="020B0604020202020204" pitchFamily="34" charset="0"/>
                        </a:rPr>
                        <a:t>Treasurer</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dirty="0">
                          <a:solidFill>
                            <a:srgbClr val="0000D4"/>
                          </a:solidFill>
                          <a:effectLst/>
                          <a:latin typeface="Arial" panose="020B0604020202020204" pitchFamily="34" charset="0"/>
                          <a:hlinkClick r:id="rId5"/>
                        </a:rPr>
                        <a:t>https://mentor.ieee.org/802.11/dcn/11-15-0006</a:t>
                      </a:r>
                      <a:endParaRPr lang="en-GB"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bl>
          </a:graphicData>
        </a:graphic>
      </p:graphicFrame>
    </p:spTree>
    <p:extLst>
      <p:ext uri="{BB962C8B-B14F-4D97-AF65-F5344CB8AC3E}">
        <p14:creationId xmlns:p14="http://schemas.microsoft.com/office/powerpoint/2010/main" val="25423088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January 2015</a:t>
            </a:r>
            <a:endParaRPr lang="en-US"/>
          </a:p>
        </p:txBody>
      </p:sp>
      <p:sp>
        <p:nvSpPr>
          <p:cNvPr id="3075" name="Footer Placeholder 4"/>
          <p:cNvSpPr>
            <a:spLocks noGrp="1"/>
          </p:cNvSpPr>
          <p:nvPr>
            <p:ph type="ftr" sz="quarter" idx="11"/>
          </p:nvPr>
        </p:nvSpPr>
        <p:spPr>
          <a:noFill/>
        </p:spPr>
        <p:txBody>
          <a:bodyPr/>
          <a:lstStyle/>
          <a:p>
            <a:r>
              <a:rPr lang="en-US" smtClean="0"/>
              <a:t>Dorothy Stanley, Aruba Networks</a:t>
            </a:r>
            <a:endParaRPr lang="en-US"/>
          </a:p>
        </p:txBody>
      </p:sp>
      <p:sp>
        <p:nvSpPr>
          <p:cNvPr id="3077" name="Rectangle 2"/>
          <p:cNvSpPr>
            <a:spLocks noGrp="1" noChangeArrowheads="1"/>
          </p:cNvSpPr>
          <p:nvPr>
            <p:ph type="title"/>
          </p:nvPr>
        </p:nvSpPr>
        <p:spPr>
          <a:xfrm>
            <a:off x="685800" y="685800"/>
            <a:ext cx="7772400" cy="533400"/>
          </a:xfrm>
          <a:noFill/>
        </p:spPr>
        <p:txBody>
          <a:bodyPr/>
          <a:lstStyle/>
          <a:p>
            <a:r>
              <a:rPr lang="en-US" dirty="0" smtClean="0"/>
              <a:t>Abstract</a:t>
            </a:r>
          </a:p>
        </p:txBody>
      </p:sp>
      <p:sp>
        <p:nvSpPr>
          <p:cNvPr id="3078" name="Rectangle 3"/>
          <p:cNvSpPr>
            <a:spLocks noGrp="1" noChangeArrowheads="1"/>
          </p:cNvSpPr>
          <p:nvPr>
            <p:ph type="body" idx="1"/>
          </p:nvPr>
        </p:nvSpPr>
        <p:spPr>
          <a:xfrm>
            <a:off x="685800" y="1295400"/>
            <a:ext cx="7924800" cy="5029200"/>
          </a:xfrm>
          <a:noFill/>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document contains material for the 802.11 WG plenary meetings at the China Interim January 2015 session, Xiamen China</a:t>
            </a:r>
          </a:p>
          <a:p>
            <a:pPr lvl="1">
              <a:buNone/>
            </a:pPr>
            <a:r>
              <a:rPr lang="en-US" dirty="0"/>
              <a:t>	</a:t>
            </a:r>
            <a:endParaRPr lang="en-US" dirty="0" smtClean="0"/>
          </a:p>
          <a:p>
            <a:pPr lvl="1">
              <a:buFontTx/>
              <a:buNone/>
            </a:pPr>
            <a:endParaRPr lang="en-US" dirty="0" smtClean="0"/>
          </a:p>
          <a:p>
            <a:pPr>
              <a:buFontTx/>
              <a:buNone/>
            </a:pPr>
            <a:r>
              <a:rPr lang="en-US" dirty="0" smtClean="0"/>
              <a:t>	</a:t>
            </a:r>
          </a:p>
        </p:txBody>
      </p:sp>
      <p:sp>
        <p:nvSpPr>
          <p:cNvPr id="3" name="Slide Number Placeholder 2"/>
          <p:cNvSpPr>
            <a:spLocks noGrp="1"/>
          </p:cNvSpPr>
          <p:nvPr>
            <p:ph type="sldNum" sz="quarter" idx="12"/>
          </p:nvPr>
        </p:nvSpPr>
        <p:spPr/>
        <p:txBody>
          <a:bodyPr/>
          <a:lstStyle/>
          <a:p>
            <a:pPr>
              <a:defRPr/>
            </a:pPr>
            <a:r>
              <a:rPr lang="en-US" smtClean="0"/>
              <a:t>Slide </a:t>
            </a:r>
            <a:fld id="{8634B414-E725-475F-8EFC-03D12F3C5E1A}"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r>
              <a:rPr lang="en-US" dirty="0" smtClean="0"/>
              <a:t>W3.2 Next Meeting Reminder</a:t>
            </a:r>
            <a:endParaRPr lang="en-US" dirty="0"/>
          </a:p>
        </p:txBody>
      </p:sp>
      <p:sp>
        <p:nvSpPr>
          <p:cNvPr id="3" name="Content Placeholder 2"/>
          <p:cNvSpPr>
            <a:spLocks noGrp="1"/>
          </p:cNvSpPr>
          <p:nvPr>
            <p:ph idx="1"/>
          </p:nvPr>
        </p:nvSpPr>
        <p:spPr>
          <a:xfrm>
            <a:off x="467544" y="1340768"/>
            <a:ext cx="8280920" cy="5040560"/>
          </a:xfrm>
        </p:spPr>
        <p:txBody>
          <a:bodyPr/>
          <a:lstStyle/>
          <a:p>
            <a:r>
              <a:rPr lang="en-US" dirty="0" smtClean="0"/>
              <a:t>2015 March Plenary - </a:t>
            </a:r>
            <a:r>
              <a:rPr lang="en-US" dirty="0"/>
              <a:t>March 8-13, 2015</a:t>
            </a:r>
            <a:endParaRPr lang="en-US" dirty="0" smtClean="0"/>
          </a:p>
          <a:p>
            <a:r>
              <a:rPr lang="en-US" b="0" dirty="0"/>
              <a:t>	</a:t>
            </a:r>
            <a:r>
              <a:rPr lang="en-US" b="0" dirty="0" err="1" smtClean="0"/>
              <a:t>Estrel</a:t>
            </a:r>
            <a:r>
              <a:rPr lang="en-US" b="0" dirty="0" smtClean="0"/>
              <a:t> Berlin Germany --Time to make Hotel Reservations</a:t>
            </a:r>
          </a:p>
          <a:p>
            <a:r>
              <a:rPr lang="en-US" b="0" dirty="0"/>
              <a:t>	</a:t>
            </a:r>
            <a:r>
              <a:rPr lang="en-US" b="0" dirty="0" smtClean="0"/>
              <a:t>  Meeting Registrations Deadline Feb</a:t>
            </a:r>
          </a:p>
          <a:p>
            <a:r>
              <a:rPr lang="en-US" dirty="0" smtClean="0"/>
              <a:t>Hotel Reservation Deadline</a:t>
            </a:r>
            <a:r>
              <a:rPr lang="en-US" b="0" dirty="0" smtClean="0"/>
              <a:t>: </a:t>
            </a:r>
          </a:p>
          <a:p>
            <a:r>
              <a:rPr lang="en-US" sz="1800" dirty="0">
                <a:solidFill>
                  <a:srgbClr val="FF0000"/>
                </a:solidFill>
              </a:rPr>
              <a:t>IEEE 802 GROUP RATE DEADLINE*:  MONDAY, JANUARY 12, 2015 (Germany</a:t>
            </a:r>
            <a:r>
              <a:rPr lang="en-US" sz="1800" dirty="0" smtClean="0">
                <a:solidFill>
                  <a:srgbClr val="FF0000"/>
                </a:solidFill>
              </a:rPr>
              <a:t>*)</a:t>
            </a:r>
            <a:r>
              <a:rPr lang="en-US" sz="1800" b="0" dirty="0"/>
              <a:t/>
            </a:r>
            <a:br>
              <a:rPr lang="en-US" sz="1800" b="0" dirty="0"/>
            </a:br>
            <a:endParaRPr lang="en-US" sz="1800" b="0" dirty="0"/>
          </a:p>
          <a:p>
            <a:r>
              <a:rPr lang="en-US" sz="1800" dirty="0" smtClean="0"/>
              <a:t>ESTREL HOTEL </a:t>
            </a:r>
            <a:r>
              <a:rPr lang="en-US" sz="1800" dirty="0"/>
              <a:t>CANCELLATION POLICY </a:t>
            </a:r>
          </a:p>
          <a:p>
            <a:r>
              <a:rPr lang="en-US" sz="1800" b="0" dirty="0"/>
              <a:t>* </a:t>
            </a:r>
            <a:r>
              <a:rPr lang="en-US" sz="1800" dirty="0"/>
              <a:t>Individual guest room reservations can be </a:t>
            </a:r>
            <a:r>
              <a:rPr lang="en-US" sz="1800" u="sng" dirty="0"/>
              <a:t>cancelled free of charge until 4 weeks prior to arrival date</a:t>
            </a:r>
            <a:r>
              <a:rPr lang="en-US" sz="1800" dirty="0"/>
              <a:t>. </a:t>
            </a:r>
          </a:p>
          <a:p>
            <a:r>
              <a:rPr lang="en-US" sz="1800" b="0" dirty="0"/>
              <a:t>* After this date, all cancellations or no shows, </a:t>
            </a:r>
            <a:r>
              <a:rPr lang="en-US" sz="1800" b="0" dirty="0">
                <a:solidFill>
                  <a:srgbClr val="FF0000"/>
                </a:solidFill>
              </a:rPr>
              <a:t>the </a:t>
            </a:r>
            <a:r>
              <a:rPr lang="en-US" sz="1800" b="0" dirty="0" err="1">
                <a:solidFill>
                  <a:srgbClr val="FF0000"/>
                </a:solidFill>
              </a:rPr>
              <a:t>Estrel</a:t>
            </a:r>
            <a:r>
              <a:rPr lang="en-US" sz="1800" b="0" dirty="0">
                <a:solidFill>
                  <a:srgbClr val="FF0000"/>
                </a:solidFill>
              </a:rPr>
              <a:t> will charge 80% of the room rate as cancellation charges.</a:t>
            </a:r>
          </a:p>
          <a:p>
            <a:r>
              <a:rPr lang="en-US" sz="1800" dirty="0">
                <a:solidFill>
                  <a:schemeClr val="accent1">
                    <a:lumMod val="75000"/>
                  </a:schemeClr>
                </a:solidFill>
              </a:rPr>
              <a:t>* Cancel Reservation by email: </a:t>
            </a:r>
            <a:r>
              <a:rPr lang="en-US" sz="1800" dirty="0">
                <a:solidFill>
                  <a:schemeClr val="accent1">
                    <a:lumMod val="75000"/>
                  </a:schemeClr>
                </a:solidFill>
                <a:hlinkClick r:id="rId3"/>
              </a:rPr>
              <a:t>reservation@estrel.com</a:t>
            </a:r>
            <a:r>
              <a:rPr lang="en-US" sz="1800" dirty="0">
                <a:solidFill>
                  <a:schemeClr val="accent1">
                    <a:lumMod val="75000"/>
                  </a:schemeClr>
                </a:solidFill>
              </a:rPr>
              <a:t> </a:t>
            </a:r>
          </a:p>
          <a:p>
            <a:endParaRPr lang="en-US" sz="18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4294967295"/>
          </p:nvPr>
        </p:nvSpPr>
        <p:spPr>
          <a:xfrm>
            <a:off x="6477000" y="6477000"/>
            <a:ext cx="2819400" cy="228600"/>
          </a:xfrm>
          <a:prstGeom prst="rect">
            <a:avLst/>
          </a:prstGeom>
        </p:spPr>
        <p:txBody>
          <a:bodyPr/>
          <a:lstStyle/>
          <a:p>
            <a:pPr algn="just"/>
            <a:r>
              <a:rPr lang="en-GB" dirty="0" smtClean="0"/>
              <a:t>Dorothy Stanley, Aruba Networks</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January 2015</a:t>
            </a:r>
            <a:endParaRPr lang="en-GB" dirty="0"/>
          </a:p>
        </p:txBody>
      </p:sp>
      <p:sp>
        <p:nvSpPr>
          <p:cNvPr id="7" name="Footer Placeholder 4"/>
          <p:cNvSpPr>
            <a:spLocks noGrp="1"/>
          </p:cNvSpPr>
          <p:nvPr>
            <p:ph type="ftr" idx="4294967295"/>
          </p:nvPr>
        </p:nvSpPr>
        <p:spPr>
          <a:xfrm>
            <a:off x="6172200" y="6629400"/>
            <a:ext cx="3352800" cy="152400"/>
          </a:xfrm>
          <a:prstGeom prst="rect">
            <a:avLst/>
          </a:prstGeom>
        </p:spPr>
        <p:txBody>
          <a:bodyPr/>
          <a:lstStyle/>
          <a:p>
            <a:pPr algn="just"/>
            <a:r>
              <a:rPr lang="en-GB" dirty="0" smtClean="0"/>
              <a:t>From 11-15-0005 by Jon Rosdahl, CSR</a:t>
            </a:r>
            <a:endParaRPr lang="en-GB" dirty="0"/>
          </a:p>
        </p:txBody>
      </p:sp>
    </p:spTree>
    <p:extLst>
      <p:ext uri="{BB962C8B-B14F-4D97-AF65-F5344CB8AC3E}">
        <p14:creationId xmlns:p14="http://schemas.microsoft.com/office/powerpoint/2010/main" val="7556542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0"/>
            <a:ext cx="7558608" cy="609599"/>
          </a:xfrm>
        </p:spPr>
        <p:txBody>
          <a:bodyPr/>
          <a:lstStyle/>
          <a:p>
            <a:pPr lvl="0" rtl="0" eaLnBrk="1" fontAlgn="base" hangingPunct="1"/>
            <a:r>
              <a:rPr lang="en-GB" sz="2800" dirty="0" smtClean="0">
                <a:solidFill>
                  <a:srgbClr val="000000"/>
                </a:solidFill>
                <a:latin typeface="+mn-lt"/>
                <a:ea typeface="+mn-ea"/>
                <a:cs typeface="+mn-cs"/>
              </a:rPr>
              <a:t>W</a:t>
            </a:r>
            <a:r>
              <a:rPr lang="en-GB" sz="2800" dirty="0" smtClean="0">
                <a:solidFill>
                  <a:srgbClr val="000000"/>
                </a:solidFill>
                <a:effectLst/>
                <a:latin typeface="+mn-lt"/>
                <a:ea typeface="+mn-ea"/>
                <a:cs typeface="+mn-cs"/>
              </a:rPr>
              <a:t>3.3	Meeting registration</a:t>
            </a:r>
            <a:endParaRPr lang="en-US" sz="3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4294967295"/>
          </p:nvPr>
        </p:nvSpPr>
        <p:spPr>
          <a:xfrm>
            <a:off x="5334000" y="6448425"/>
            <a:ext cx="3184520" cy="180975"/>
          </a:xfrm>
          <a:prstGeom prst="rect">
            <a:avLst/>
          </a:prstGeom>
        </p:spPr>
        <p:txBody>
          <a:bodyPr/>
          <a:lstStyle/>
          <a:p>
            <a:r>
              <a:rPr lang="en-GB" dirty="0" smtClean="0"/>
              <a:t>Dorothy Stanley, Aruba Networks</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January 2015</a:t>
            </a:r>
            <a:endParaRPr lang="en-GB" dirty="0"/>
          </a:p>
        </p:txBody>
      </p:sp>
      <p:sp>
        <p:nvSpPr>
          <p:cNvPr id="7" name="Content Placeholder 6"/>
          <p:cNvSpPr>
            <a:spLocks noGrp="1"/>
          </p:cNvSpPr>
          <p:nvPr>
            <p:ph idx="1"/>
          </p:nvPr>
        </p:nvSpPr>
        <p:spPr/>
        <p:txBody>
          <a:bodyPr/>
          <a:lstStyle/>
          <a:p>
            <a:r>
              <a:rPr lang="en-US" dirty="0" smtClean="0"/>
              <a:t>Meeting registration fee: collected by hotel</a:t>
            </a:r>
            <a:endParaRPr lang="en-US" dirty="0"/>
          </a:p>
        </p:txBody>
      </p:sp>
    </p:spTree>
    <p:extLst>
      <p:ext uri="{BB962C8B-B14F-4D97-AF65-F5344CB8AC3E}">
        <p14:creationId xmlns:p14="http://schemas.microsoft.com/office/powerpoint/2010/main" val="25245162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599"/>
          </a:xfrm>
        </p:spPr>
        <p:txBody>
          <a:bodyPr/>
          <a:lstStyle/>
          <a:p>
            <a:pPr rtl="0" eaLnBrk="1" fontAlgn="base" hangingPunct="1"/>
            <a:r>
              <a:rPr lang="en-US" dirty="0" smtClean="0">
                <a:solidFill>
                  <a:srgbClr val="000000"/>
                </a:solidFill>
              </a:rPr>
              <a:t>W</a:t>
            </a:r>
            <a:r>
              <a:rPr lang="en-US" sz="3200" dirty="0" smtClean="0">
                <a:solidFill>
                  <a:srgbClr val="000000"/>
                </a:solidFill>
              </a:rPr>
              <a:t>3.4 Recording attendance</a:t>
            </a:r>
            <a:endParaRPr lang="en-US" dirty="0"/>
          </a:p>
        </p:txBody>
      </p:sp>
      <p:sp>
        <p:nvSpPr>
          <p:cNvPr id="3" name="Content Placeholder 2"/>
          <p:cNvSpPr>
            <a:spLocks noGrp="1"/>
          </p:cNvSpPr>
          <p:nvPr>
            <p:ph idx="1"/>
          </p:nvPr>
        </p:nvSpPr>
        <p:spPr>
          <a:xfrm>
            <a:off x="457200" y="1219200"/>
            <a:ext cx="8305800" cy="5181600"/>
          </a:xfrm>
        </p:spPr>
        <p:txBody>
          <a:bodyPr/>
          <a:lstStyle/>
          <a:p>
            <a:pPr>
              <a:lnSpc>
                <a:spcPct val="90000"/>
              </a:lnSpc>
            </a:pPr>
            <a:r>
              <a:rPr lang="en-GB" sz="2000" dirty="0" smtClean="0"/>
              <a:t>It is a </a:t>
            </a:r>
            <a:r>
              <a:rPr lang="en-GB" sz="2000" dirty="0" smtClean="0">
                <a:solidFill>
                  <a:srgbClr val="FF3300"/>
                </a:solidFill>
              </a:rPr>
              <a:t>requirement</a:t>
            </a:r>
            <a:r>
              <a:rPr lang="en-GB" sz="2000" dirty="0" smtClean="0"/>
              <a:t> that attendees record their participation at an 802.11 session and declare their affiliation.  This record is usually made using the IMAT attendance system.</a:t>
            </a:r>
          </a:p>
          <a:p>
            <a:pPr lvl="1">
              <a:lnSpc>
                <a:spcPct val="90000"/>
              </a:lnSpc>
            </a:pPr>
            <a:r>
              <a:rPr lang="en-GB" sz="1800" dirty="0" smtClean="0"/>
              <a:t>If you wish to participate without recording attendance,  send an email per session to the WG 2</a:t>
            </a:r>
            <a:r>
              <a:rPr lang="en-GB" sz="1800" baseline="30000" dirty="0" smtClean="0"/>
              <a:t>nd</a:t>
            </a:r>
            <a:r>
              <a:rPr lang="en-GB" sz="1800" dirty="0" smtClean="0"/>
              <a:t> vice chair declaring your participation and affiliation.   You cannot gain or maintain 802.11 voting membership using this method.</a:t>
            </a:r>
          </a:p>
          <a:p>
            <a:pPr>
              <a:lnSpc>
                <a:spcPct val="90000"/>
              </a:lnSpc>
            </a:pPr>
            <a:r>
              <a:rPr lang="en-GB" sz="2000" dirty="0" smtClean="0"/>
              <a:t>You must record 75% attendance of eligible 802.11 slots in a session for that session to count towards gaining or maintaining 802.11 voting membership</a:t>
            </a:r>
          </a:p>
          <a:p>
            <a:pPr lvl="1">
              <a:lnSpc>
                <a:spcPct val="90000"/>
              </a:lnSpc>
            </a:pPr>
            <a:r>
              <a:rPr lang="en-GB" sz="1800" dirty="0" smtClean="0"/>
              <a:t>You need a single IEEE-SA web account</a:t>
            </a:r>
          </a:p>
          <a:p>
            <a:pPr lvl="2">
              <a:lnSpc>
                <a:spcPct val="90000"/>
              </a:lnSpc>
            </a:pPr>
            <a:r>
              <a:rPr lang="en-GB" dirty="0" smtClean="0"/>
              <a:t>The IEEE SA web account requires a working email address</a:t>
            </a:r>
          </a:p>
          <a:p>
            <a:pPr lvl="2">
              <a:lnSpc>
                <a:spcPct val="90000"/>
              </a:lnSpc>
            </a:pPr>
            <a:r>
              <a:rPr lang="en-GB" dirty="0" smtClean="0"/>
              <a:t>do not remove your email address from the account</a:t>
            </a:r>
          </a:p>
          <a:p>
            <a:pPr lvl="1">
              <a:lnSpc>
                <a:spcPct val="90000"/>
              </a:lnSpc>
            </a:pPr>
            <a:r>
              <a:rPr lang="en-GB" sz="1800" dirty="0" smtClean="0"/>
              <a:t>Use the email address associated with that web account when registering attendance</a:t>
            </a:r>
          </a:p>
          <a:p>
            <a:pPr lvl="2">
              <a:lnSpc>
                <a:spcPct val="90000"/>
              </a:lnSpc>
            </a:pPr>
            <a:r>
              <a:rPr lang="en-GB" dirty="0" smtClean="0"/>
              <a:t>If you change email addresses, update the web account,  don’t create a new web account,  or your membership status may not be calculated properly</a:t>
            </a:r>
          </a:p>
          <a:p>
            <a:pPr lvl="1">
              <a:lnSpc>
                <a:spcPct val="90000"/>
              </a:lnSpc>
            </a:pPr>
            <a:r>
              <a:rPr lang="en-GB" dirty="0" smtClean="0"/>
              <a:t>Record attendance using this URL:</a:t>
            </a:r>
            <a:r>
              <a:rPr lang="en-US" dirty="0"/>
              <a:t> </a:t>
            </a:r>
            <a:r>
              <a:rPr lang="en-US" dirty="0" smtClean="0"/>
              <a:t> </a:t>
            </a:r>
            <a:r>
              <a:rPr lang="en-US" b="1" dirty="0" smtClean="0">
                <a:solidFill>
                  <a:schemeClr val="tx2"/>
                </a:solidFill>
              </a:rPr>
              <a:t>IMAT.IEEE.ORG/</a:t>
            </a:r>
            <a:endParaRPr lang="en-US" b="1" dirty="0">
              <a:solidFill>
                <a:schemeClr val="tx2"/>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4294967295"/>
          </p:nvPr>
        </p:nvSpPr>
        <p:spPr>
          <a:xfrm>
            <a:off x="5334000" y="6448425"/>
            <a:ext cx="3184520" cy="180975"/>
          </a:xfrm>
          <a:prstGeom prst="rect">
            <a:avLst/>
          </a:prstGeom>
        </p:spPr>
        <p:txBody>
          <a:bodyPr/>
          <a:lstStyle/>
          <a:p>
            <a:r>
              <a:rPr lang="en-GB" dirty="0" smtClean="0"/>
              <a:t>Dorothy Stanley, Aruba Networks</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January 2015</a:t>
            </a:r>
            <a:endParaRPr lang="en-GB" dirty="0"/>
          </a:p>
        </p:txBody>
      </p:sp>
      <p:sp>
        <p:nvSpPr>
          <p:cNvPr id="7" name="Footer Placeholder 4"/>
          <p:cNvSpPr>
            <a:spLocks noGrp="1"/>
          </p:cNvSpPr>
          <p:nvPr>
            <p:ph type="ftr" idx="4294967295"/>
          </p:nvPr>
        </p:nvSpPr>
        <p:spPr>
          <a:xfrm>
            <a:off x="6172200" y="6629400"/>
            <a:ext cx="3352800" cy="152400"/>
          </a:xfrm>
          <a:prstGeom prst="rect">
            <a:avLst/>
          </a:prstGeom>
        </p:spPr>
        <p:txBody>
          <a:bodyPr/>
          <a:lstStyle/>
          <a:p>
            <a:pPr algn="just"/>
            <a:r>
              <a:rPr lang="en-GB" dirty="0" smtClean="0"/>
              <a:t>From 11-15-0005 by Jon Rosdahl, CSR</a:t>
            </a:r>
            <a:endParaRPr lang="en-GB" dirty="0"/>
          </a:p>
        </p:txBody>
      </p:sp>
    </p:spTree>
    <p:extLst>
      <p:ext uri="{BB962C8B-B14F-4D97-AF65-F5344CB8AC3E}">
        <p14:creationId xmlns:p14="http://schemas.microsoft.com/office/powerpoint/2010/main" val="8108938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599"/>
          </a:xfrm>
        </p:spPr>
        <p:txBody>
          <a:bodyPr/>
          <a:lstStyle/>
          <a:p>
            <a:pPr rtl="0" eaLnBrk="1" fontAlgn="base" hangingPunct="1"/>
            <a:r>
              <a:rPr lang="en-US" dirty="0" smtClean="0">
                <a:solidFill>
                  <a:srgbClr val="000000"/>
                </a:solidFill>
              </a:rPr>
              <a:t>W</a:t>
            </a:r>
            <a:r>
              <a:rPr lang="en-US" sz="3200" dirty="0" smtClean="0">
                <a:solidFill>
                  <a:srgbClr val="000000"/>
                </a:solidFill>
              </a:rPr>
              <a:t>3.5 Local File server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4294967295"/>
          </p:nvPr>
        </p:nvSpPr>
        <p:spPr>
          <a:xfrm>
            <a:off x="5334000" y="6524625"/>
            <a:ext cx="3184520" cy="180975"/>
          </a:xfrm>
          <a:prstGeom prst="rect">
            <a:avLst/>
          </a:prstGeom>
        </p:spPr>
        <p:txBody>
          <a:bodyPr/>
          <a:lstStyle/>
          <a:p>
            <a:r>
              <a:rPr lang="en-GB" dirty="0" smtClean="0"/>
              <a:t>Dorothy Stanley, Aruba Networks</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January 2015</a:t>
            </a:r>
            <a:endParaRPr lang="en-GB" dirty="0"/>
          </a:p>
        </p:txBody>
      </p:sp>
      <p:sp>
        <p:nvSpPr>
          <p:cNvPr id="3" name="Content Placeholder 2"/>
          <p:cNvSpPr>
            <a:spLocks noGrp="1"/>
          </p:cNvSpPr>
          <p:nvPr>
            <p:ph idx="1"/>
          </p:nvPr>
        </p:nvSpPr>
        <p:spPr>
          <a:xfrm>
            <a:off x="611560" y="1484784"/>
            <a:ext cx="7770813" cy="4609629"/>
          </a:xfrm>
        </p:spPr>
        <p:txBody>
          <a:bodyPr/>
          <a:lstStyle/>
          <a:p>
            <a:r>
              <a:rPr lang="en-US" sz="2800" dirty="0" smtClean="0"/>
              <a:t>No Local Server this week</a:t>
            </a:r>
          </a:p>
          <a:p>
            <a:r>
              <a:rPr lang="en-US" sz="2800" dirty="0" smtClean="0"/>
              <a:t>Access to </a:t>
            </a:r>
            <a:r>
              <a:rPr lang="en-US" sz="2800" dirty="0"/>
              <a:t>Mentor is here: https://</a:t>
            </a:r>
            <a:r>
              <a:rPr lang="en-US" sz="2800" dirty="0" smtClean="0"/>
              <a:t>mentor.ieee.org/802.11/documents</a:t>
            </a:r>
          </a:p>
          <a:p>
            <a:endParaRPr lang="en-US" sz="2800" dirty="0" smtClean="0"/>
          </a:p>
          <a:p>
            <a:r>
              <a:rPr lang="en-US" sz="2800" dirty="0" smtClean="0"/>
              <a:t>Local Network Access: </a:t>
            </a:r>
          </a:p>
          <a:p>
            <a:pPr lvl="1"/>
            <a:r>
              <a:rPr lang="en-US" dirty="0" smtClean="0"/>
              <a:t>TBA</a:t>
            </a:r>
            <a:endParaRPr lang="en-US" dirty="0"/>
          </a:p>
          <a:p>
            <a:endParaRPr lang="en-US" sz="2800" dirty="0" smtClean="0"/>
          </a:p>
          <a:p>
            <a:endParaRPr lang="en-US" sz="2800" dirty="0"/>
          </a:p>
        </p:txBody>
      </p:sp>
    </p:spTree>
    <p:extLst>
      <p:ext uri="{BB962C8B-B14F-4D97-AF65-F5344CB8AC3E}">
        <p14:creationId xmlns:p14="http://schemas.microsoft.com/office/powerpoint/2010/main" val="1654036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599"/>
          </a:xfrm>
        </p:spPr>
        <p:txBody>
          <a:bodyPr/>
          <a:lstStyle/>
          <a:p>
            <a:pPr rtl="0" eaLnBrk="1" fontAlgn="base" hangingPunct="1"/>
            <a:r>
              <a:rPr lang="en-US" dirty="0" smtClean="0">
                <a:solidFill>
                  <a:srgbClr val="000000"/>
                </a:solidFill>
              </a:rPr>
              <a:t>W</a:t>
            </a:r>
            <a:r>
              <a:rPr lang="en-US" sz="3200" dirty="0" smtClean="0">
                <a:solidFill>
                  <a:srgbClr val="000000"/>
                </a:solidFill>
              </a:rPr>
              <a:t>3.6 Breakfast and Break Information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smtClean="0"/>
              <a:t>Dorothy Stanley, Aruba Networks</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January 2015</a:t>
            </a:r>
            <a:endParaRPr lang="en-GB" dirty="0"/>
          </a:p>
        </p:txBody>
      </p:sp>
      <p:sp>
        <p:nvSpPr>
          <p:cNvPr id="3" name="Content Placeholder 2"/>
          <p:cNvSpPr>
            <a:spLocks noGrp="1"/>
          </p:cNvSpPr>
          <p:nvPr>
            <p:ph idx="1"/>
          </p:nvPr>
        </p:nvSpPr>
        <p:spPr>
          <a:xfrm>
            <a:off x="611560" y="1484784"/>
            <a:ext cx="7770813" cy="4609629"/>
          </a:xfrm>
        </p:spPr>
        <p:txBody>
          <a:bodyPr/>
          <a:lstStyle/>
          <a:p>
            <a:r>
              <a:rPr lang="en-US" sz="2800" dirty="0" smtClean="0"/>
              <a:t>To be announced: PENG</a:t>
            </a:r>
            <a:endParaRPr lang="en-US" dirty="0"/>
          </a:p>
          <a:p>
            <a:endParaRPr lang="en-US" sz="2800" dirty="0" smtClean="0"/>
          </a:p>
          <a:p>
            <a:endParaRPr lang="en-US" sz="2800" dirty="0"/>
          </a:p>
        </p:txBody>
      </p:sp>
    </p:spTree>
    <p:extLst>
      <p:ext uri="{BB962C8B-B14F-4D97-AF65-F5344CB8AC3E}">
        <p14:creationId xmlns:p14="http://schemas.microsoft.com/office/powerpoint/2010/main" val="42118022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GB" altLang="en-US" dirty="0"/>
              <a:t>W</a:t>
            </a:r>
            <a:r>
              <a:rPr lang="en-GB" altLang="en-US" dirty="0" smtClean="0"/>
              <a:t>3.7 802 EC and IEEE-SA Standards Board decisions</a:t>
            </a:r>
          </a:p>
        </p:txBody>
      </p:sp>
      <p:sp>
        <p:nvSpPr>
          <p:cNvPr id="14339" name="Content Placeholder 2"/>
          <p:cNvSpPr>
            <a:spLocks noGrp="1"/>
          </p:cNvSpPr>
          <p:nvPr>
            <p:ph idx="1"/>
          </p:nvPr>
        </p:nvSpPr>
        <p:spPr/>
        <p:txBody>
          <a:bodyPr/>
          <a:lstStyle/>
          <a:p>
            <a:r>
              <a:rPr lang="en-GB" altLang="en-US" dirty="0" smtClean="0"/>
              <a:t>PARS</a:t>
            </a:r>
          </a:p>
          <a:p>
            <a:pPr lvl="1"/>
            <a:r>
              <a:rPr lang="en-GB" altLang="en-US" dirty="0" smtClean="0"/>
              <a:t>NG60 PAR and CSD approved by 802.11 WG in Jan 2015 Atlanta session, will be forwarded to EC in March for approval</a:t>
            </a:r>
          </a:p>
          <a:p>
            <a:r>
              <a:rPr lang="en-GB" altLang="en-US" dirty="0" smtClean="0"/>
              <a:t>Approval of draft standards</a:t>
            </a:r>
          </a:p>
          <a:p>
            <a:pPr lvl="1"/>
            <a:r>
              <a:rPr lang="en-GB" altLang="en-US" dirty="0" smtClean="0"/>
              <a:t>None</a:t>
            </a:r>
          </a:p>
        </p:txBody>
      </p:sp>
      <p:sp>
        <p:nvSpPr>
          <p:cNvPr id="143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2015</a:t>
            </a:r>
          </a:p>
        </p:txBody>
      </p:sp>
      <p:sp>
        <p:nvSpPr>
          <p:cNvPr id="1434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Aruba Networks</a:t>
            </a:r>
          </a:p>
        </p:txBody>
      </p:sp>
      <p:sp>
        <p:nvSpPr>
          <p:cNvPr id="143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80ED41D0-DD9F-4CC2-9F43-8B3C43EA737B}" type="slidenum">
              <a:rPr lang="en-US" altLang="en-US" sz="1200" b="0"/>
              <a:pPr>
                <a:spcBef>
                  <a:spcPct val="0"/>
                </a:spcBef>
                <a:buFontTx/>
                <a:buNone/>
              </a:pPr>
              <a:t>25</a:t>
            </a:fld>
            <a:endParaRPr lang="en-US" altLang="en-US" sz="1200" b="0"/>
          </a:p>
        </p:txBody>
      </p:sp>
    </p:spTree>
    <p:extLst>
      <p:ext uri="{BB962C8B-B14F-4D97-AF65-F5344CB8AC3E}">
        <p14:creationId xmlns:p14="http://schemas.microsoft.com/office/powerpoint/2010/main" val="3434412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dirty="0"/>
              <a:t>W</a:t>
            </a:r>
            <a:r>
              <a:rPr lang="en-GB" dirty="0" smtClean="0"/>
              <a:t>4.1.1 Type of Groups</a:t>
            </a:r>
            <a:endParaRPr lang="en-US" dirty="0" smtClean="0"/>
          </a:p>
        </p:txBody>
      </p:sp>
      <p:graphicFrame>
        <p:nvGraphicFramePr>
          <p:cNvPr id="3" name="Table 2"/>
          <p:cNvGraphicFramePr>
            <a:graphicFrameLocks noGrp="1"/>
          </p:cNvGraphicFramePr>
          <p:nvPr/>
        </p:nvGraphicFramePr>
        <p:xfrm>
          <a:off x="1066800" y="1828800"/>
          <a:ext cx="7391400" cy="3311525"/>
        </p:xfrm>
        <a:graphic>
          <a:graphicData uri="http://schemas.openxmlformats.org/drawingml/2006/table">
            <a:tbl>
              <a:tblPr firstRow="1" bandRow="1">
                <a:tableStyleId>{5C22544A-7EE6-4342-B048-85BDC9FD1C3A}</a:tableStyleId>
              </a:tblPr>
              <a:tblGrid>
                <a:gridCol w="3048000"/>
                <a:gridCol w="4343400"/>
              </a:tblGrid>
              <a:tr h="662305">
                <a:tc>
                  <a:txBody>
                    <a:bodyPr/>
                    <a:lstStyle/>
                    <a:p>
                      <a:pPr algn="ctr"/>
                      <a:r>
                        <a:rPr lang="en-GB" sz="3200" dirty="0" smtClean="0"/>
                        <a:t>Type of Group</a:t>
                      </a:r>
                      <a:endParaRPr lang="en-GB" sz="3200" dirty="0"/>
                    </a:p>
                  </a:txBody>
                  <a:tcPr marT="45736" marB="45736"/>
                </a:tc>
                <a:tc>
                  <a:txBody>
                    <a:bodyPr/>
                    <a:lstStyle/>
                    <a:p>
                      <a:pPr algn="ctr"/>
                      <a:r>
                        <a:rPr lang="en-GB" sz="3200" dirty="0" smtClean="0"/>
                        <a:t>Description</a:t>
                      </a:r>
                      <a:endParaRPr lang="en-GB" sz="3200" dirty="0"/>
                    </a:p>
                  </a:txBody>
                  <a:tcPr marT="45736" marB="45736"/>
                </a:tc>
              </a:tr>
              <a:tr h="662305">
                <a:tc>
                  <a:txBody>
                    <a:bodyPr/>
                    <a:lstStyle/>
                    <a:p>
                      <a:pPr algn="ctr"/>
                      <a:r>
                        <a:rPr lang="en-GB" sz="3200" dirty="0" smtClean="0"/>
                        <a:t>WG</a:t>
                      </a:r>
                      <a:endParaRPr lang="en-GB" sz="3200" dirty="0"/>
                    </a:p>
                  </a:txBody>
                  <a:tcPr marT="45736" marB="45736"/>
                </a:tc>
                <a:tc>
                  <a:txBody>
                    <a:bodyPr/>
                    <a:lstStyle/>
                    <a:p>
                      <a:pPr algn="ctr"/>
                      <a:r>
                        <a:rPr lang="en-GB" sz="3200" dirty="0" smtClean="0"/>
                        <a:t>Working Group</a:t>
                      </a:r>
                      <a:endParaRPr lang="en-GB" sz="3200" dirty="0"/>
                    </a:p>
                  </a:txBody>
                  <a:tcPr marT="45736" marB="45736"/>
                </a:tc>
              </a:tr>
              <a:tr h="662305">
                <a:tc>
                  <a:txBody>
                    <a:bodyPr/>
                    <a:lstStyle/>
                    <a:p>
                      <a:pPr algn="ctr"/>
                      <a:r>
                        <a:rPr lang="en-GB" sz="3200" dirty="0" smtClean="0"/>
                        <a:t>SC</a:t>
                      </a:r>
                      <a:endParaRPr lang="en-GB" sz="3200" dirty="0"/>
                    </a:p>
                  </a:txBody>
                  <a:tcPr marT="45736" marB="45736"/>
                </a:tc>
                <a:tc>
                  <a:txBody>
                    <a:bodyPr/>
                    <a:lstStyle/>
                    <a:p>
                      <a:pPr algn="ctr"/>
                      <a:r>
                        <a:rPr lang="en-GB" sz="3200" dirty="0" smtClean="0"/>
                        <a:t>Standing Committee</a:t>
                      </a:r>
                    </a:p>
                  </a:txBody>
                  <a:tcPr marT="45736" marB="45736"/>
                </a:tc>
              </a:tr>
              <a:tr h="662305">
                <a:tc>
                  <a:txBody>
                    <a:bodyPr/>
                    <a:lstStyle/>
                    <a:p>
                      <a:pPr algn="ctr"/>
                      <a:r>
                        <a:rPr lang="en-GB" sz="3200" dirty="0" smtClean="0"/>
                        <a:t>TG</a:t>
                      </a:r>
                      <a:endParaRPr lang="en-GB" sz="3200" dirty="0"/>
                    </a:p>
                  </a:txBody>
                  <a:tcPr marT="45736" marB="45736"/>
                </a:tc>
                <a:tc>
                  <a:txBody>
                    <a:bodyPr/>
                    <a:lstStyle/>
                    <a:p>
                      <a:pPr algn="ctr"/>
                      <a:r>
                        <a:rPr lang="en-GB" sz="3200" dirty="0" smtClean="0"/>
                        <a:t>Task Group</a:t>
                      </a:r>
                      <a:endParaRPr lang="en-GB" sz="3200" dirty="0"/>
                    </a:p>
                  </a:txBody>
                  <a:tcPr marT="45736" marB="45736"/>
                </a:tc>
              </a:tr>
              <a:tr h="662305">
                <a:tc>
                  <a:txBody>
                    <a:bodyPr/>
                    <a:lstStyle/>
                    <a:p>
                      <a:pPr algn="ctr"/>
                      <a:r>
                        <a:rPr lang="en-GB" sz="3200" dirty="0" smtClean="0"/>
                        <a:t>SG</a:t>
                      </a:r>
                      <a:endParaRPr lang="en-GB" sz="3200" dirty="0"/>
                    </a:p>
                  </a:txBody>
                  <a:tcPr marT="45736" marB="45736"/>
                </a:tc>
                <a:tc>
                  <a:txBody>
                    <a:bodyPr/>
                    <a:lstStyle/>
                    <a:p>
                      <a:pPr algn="ctr"/>
                      <a:r>
                        <a:rPr lang="en-GB" sz="3200" dirty="0" smtClean="0"/>
                        <a:t>Study Group</a:t>
                      </a:r>
                    </a:p>
                  </a:txBody>
                  <a:tcPr marT="45736" marB="45736"/>
                </a:tc>
              </a:tr>
            </a:tbl>
          </a:graphicData>
        </a:graphic>
      </p:graphicFrame>
      <p:sp>
        <p:nvSpPr>
          <p:cNvPr id="1026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Aruba Networks</a:t>
            </a:r>
          </a:p>
        </p:txBody>
      </p:sp>
      <p:sp>
        <p:nvSpPr>
          <p:cNvPr id="2" name="Date Placeholder 1"/>
          <p:cNvSpPr>
            <a:spLocks noGrp="1"/>
          </p:cNvSpPr>
          <p:nvPr>
            <p:ph type="dt" sz="half" idx="10"/>
          </p:nvPr>
        </p:nvSpPr>
        <p:spPr/>
        <p:txBody>
          <a:bodyPr/>
          <a:lstStyle/>
          <a:p>
            <a:pPr>
              <a:defRPr/>
            </a:pPr>
            <a:r>
              <a:rPr lang="en-US" smtClean="0"/>
              <a:t>January 2015</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638FAED2-464C-4508-9182-2C89713D063B}" type="slidenum">
              <a:rPr lang="en-US" smtClean="0"/>
              <a:pPr>
                <a:defRPr/>
              </a:pPr>
              <a:t>26</a:t>
            </a:fld>
            <a:endParaRPr lang="en-US"/>
          </a:p>
        </p:txBody>
      </p:sp>
      <p:sp>
        <p:nvSpPr>
          <p:cNvPr id="7" name="Footer Placeholder 4"/>
          <p:cNvSpPr txBox="1">
            <a:spLocks/>
          </p:cNvSpPr>
          <p:nvPr/>
        </p:nvSpPr>
        <p:spPr bwMode="auto">
          <a:xfrm>
            <a:off x="5867400" y="6629400"/>
            <a:ext cx="2690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just"/>
            <a:r>
              <a:rPr lang="en-GB" dirty="0" smtClean="0"/>
              <a:t>From 11-14-1563 by Adrian Stephens, Intel</a:t>
            </a:r>
            <a:endParaRPr lang="en-GB" dirty="0"/>
          </a:p>
        </p:txBody>
      </p:sp>
    </p:spTree>
    <p:extLst>
      <p:ext uri="{BB962C8B-B14F-4D97-AF65-F5344CB8AC3E}">
        <p14:creationId xmlns:p14="http://schemas.microsoft.com/office/powerpoint/2010/main" val="8765648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152400"/>
            <a:ext cx="7086600" cy="457200"/>
          </a:xfrm>
        </p:spPr>
        <p:txBody>
          <a:bodyPr/>
          <a:lstStyle/>
          <a:p>
            <a:r>
              <a:rPr lang="en-GB" dirty="0"/>
              <a:t>W</a:t>
            </a:r>
            <a:r>
              <a:rPr lang="en-GB" dirty="0" smtClean="0"/>
              <a:t>4.1.1 Groups</a:t>
            </a:r>
          </a:p>
        </p:txBody>
      </p:sp>
      <p:graphicFrame>
        <p:nvGraphicFramePr>
          <p:cNvPr id="7" name="Group 148"/>
          <p:cNvGraphicFramePr>
            <a:graphicFrameLocks/>
          </p:cNvGraphicFramePr>
          <p:nvPr>
            <p:extLst>
              <p:ext uri="{D42A27DB-BD31-4B8C-83A1-F6EECF244321}">
                <p14:modId xmlns:p14="http://schemas.microsoft.com/office/powerpoint/2010/main" val="2454850364"/>
              </p:ext>
            </p:extLst>
          </p:nvPr>
        </p:nvGraphicFramePr>
        <p:xfrm>
          <a:off x="304800" y="609601"/>
          <a:ext cx="8534400" cy="5776549"/>
        </p:xfrm>
        <a:graphic>
          <a:graphicData uri="http://schemas.openxmlformats.org/drawingml/2006/table">
            <a:tbl>
              <a:tblPr/>
              <a:tblGrid>
                <a:gridCol w="1003764"/>
                <a:gridCol w="2303316"/>
                <a:gridCol w="5227320"/>
              </a:tblGrid>
              <a:tr h="37842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Type</a:t>
                      </a:r>
                    </a:p>
                  </a:txBody>
                  <a:tcPr marT="45725" marB="4572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Group</a:t>
                      </a:r>
                    </a:p>
                  </a:txBody>
                  <a:tcPr marT="45725" marB="4572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Description</a:t>
                      </a:r>
                    </a:p>
                  </a:txBody>
                  <a:tcPr marT="45725" marB="4572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3117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WG</a:t>
                      </a:r>
                    </a:p>
                  </a:txBody>
                  <a:tcPr marT="45725" marB="4572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WG11</a:t>
                      </a:r>
                    </a:p>
                  </a:txBody>
                  <a:tcPr marT="45725" marB="4572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The IEEE 802.11 Working Group</a:t>
                      </a:r>
                    </a:p>
                  </a:txBody>
                  <a:tcPr marT="45725" marB="4572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00681">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ARC</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Architecture</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PAR</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PAR review</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REG</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Regulatory</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PUB</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Publicity</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WNG</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Wireless Next Generation</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802 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JTC1</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ISO/IEC JTC1/SC6</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4821">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MC</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Revision mc (</a:t>
                      </a:r>
                      <a:r>
                        <a:rPr kumimoji="0" lang="en-US" sz="1800" b="0" i="0" u="none" strike="noStrike" cap="none" normalizeH="0" baseline="0" dirty="0" err="1" smtClean="0">
                          <a:ln>
                            <a:noFill/>
                          </a:ln>
                          <a:solidFill>
                            <a:schemeClr val="tx1"/>
                          </a:solidFill>
                          <a:effectLst/>
                          <a:latin typeface="Times New Roman" pitchFamily="18" charset="0"/>
                        </a:rPr>
                        <a:t>REVmc</a:t>
                      </a:r>
                      <a:r>
                        <a:rPr kumimoji="0" lang="en-US" sz="1800" b="0" i="0" u="none" strike="noStrike" cap="none" normalizeH="0" baseline="0" dirty="0" smtClean="0">
                          <a:ln>
                            <a:noFill/>
                          </a:ln>
                          <a:solidFill>
                            <a:schemeClr val="tx1"/>
                          </a:solidFill>
                          <a:effectLst/>
                          <a:latin typeface="Times New Roman" pitchFamily="18" charset="0"/>
                        </a:rPr>
                        <a:t>)</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7999">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AH</a:t>
                      </a:r>
                    </a:p>
                  </a:txBody>
                  <a:tcPr marT="27435" marB="27435"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Operation in 900 MHz bands (S1G)</a:t>
                      </a:r>
                    </a:p>
                  </a:txBody>
                  <a:tcPr marT="27435" marB="27435"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AI</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Fast Initial Link Setup (FILS)</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AJ</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China </a:t>
                      </a:r>
                      <a:r>
                        <a:rPr kumimoji="0" lang="en-US" sz="1800" b="0" i="0" u="none" strike="noStrike" cap="none" normalizeH="0" baseline="0" dirty="0" err="1" smtClean="0">
                          <a:ln>
                            <a:noFill/>
                          </a:ln>
                          <a:solidFill>
                            <a:schemeClr val="tx1"/>
                          </a:solidFill>
                          <a:effectLst/>
                          <a:latin typeface="Times New Roman" pitchFamily="18" charset="0"/>
                        </a:rPr>
                        <a:t>Milli</a:t>
                      </a:r>
                      <a:r>
                        <a:rPr kumimoji="0" lang="en-US" sz="1800" b="0" i="0" u="none" strike="noStrike" cap="none" normalizeH="0" baseline="0" dirty="0" smtClean="0">
                          <a:ln>
                            <a:noFill/>
                          </a:ln>
                          <a:solidFill>
                            <a:schemeClr val="tx1"/>
                          </a:solidFill>
                          <a:effectLst/>
                          <a:latin typeface="Times New Roman" pitchFamily="18" charset="0"/>
                        </a:rPr>
                        <a:t>-Meter Wave (CMMW)</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AQ</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Pre-association Discovery (PAD)</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AK</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General Link (GLK)</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AX</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High Efficiency Wireless LAN (HEW)</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NG60</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Next Generation 60 GHz</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NGP</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Next Generation Positioning</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1330"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Aruba Networks</a:t>
            </a:r>
          </a:p>
        </p:txBody>
      </p:sp>
      <p:sp>
        <p:nvSpPr>
          <p:cNvPr id="2" name="Date Placeholder 1"/>
          <p:cNvSpPr>
            <a:spLocks noGrp="1"/>
          </p:cNvSpPr>
          <p:nvPr>
            <p:ph type="dt" sz="half" idx="10"/>
          </p:nvPr>
        </p:nvSpPr>
        <p:spPr/>
        <p:txBody>
          <a:bodyPr/>
          <a:lstStyle/>
          <a:p>
            <a:pPr>
              <a:defRPr/>
            </a:pPr>
            <a:r>
              <a:rPr lang="en-US" smtClean="0"/>
              <a:t>January 2015</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27</a:t>
            </a:fld>
            <a:endParaRPr lang="en-US"/>
          </a:p>
        </p:txBody>
      </p:sp>
      <p:sp>
        <p:nvSpPr>
          <p:cNvPr id="8" name="Footer Placeholder 4"/>
          <p:cNvSpPr txBox="1">
            <a:spLocks/>
          </p:cNvSpPr>
          <p:nvPr/>
        </p:nvSpPr>
        <p:spPr bwMode="auto">
          <a:xfrm>
            <a:off x="5867400" y="6629400"/>
            <a:ext cx="2690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just"/>
            <a:r>
              <a:rPr lang="en-GB" dirty="0" smtClean="0"/>
              <a:t>From 11-14-1563 by Adrian Stephens, Intel</a:t>
            </a:r>
            <a:endParaRPr lang="en-GB" dirty="0"/>
          </a:p>
        </p:txBody>
      </p:sp>
    </p:spTree>
    <p:extLst>
      <p:ext uri="{BB962C8B-B14F-4D97-AF65-F5344CB8AC3E}">
        <p14:creationId xmlns:p14="http://schemas.microsoft.com/office/powerpoint/2010/main" val="31315282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a:xfrm>
            <a:off x="685800" y="685800"/>
            <a:ext cx="7772400" cy="685800"/>
          </a:xfrm>
        </p:spPr>
        <p:txBody>
          <a:bodyPr/>
          <a:lstStyle/>
          <a:p>
            <a:r>
              <a:rPr lang="en-US" dirty="0"/>
              <a:t>W</a:t>
            </a:r>
            <a:r>
              <a:rPr lang="en-US" dirty="0" smtClean="0"/>
              <a:t>4.1.2 PAR Expiration/Renewal Schedule</a:t>
            </a:r>
          </a:p>
        </p:txBody>
      </p:sp>
      <p:graphicFrame>
        <p:nvGraphicFramePr>
          <p:cNvPr id="3247205" name="Group 101"/>
          <p:cNvGraphicFramePr>
            <a:graphicFrameLocks noGrp="1"/>
          </p:cNvGraphicFramePr>
          <p:nvPr>
            <p:ph idx="1"/>
            <p:extLst>
              <p:ext uri="{D42A27DB-BD31-4B8C-83A1-F6EECF244321}">
                <p14:modId xmlns:p14="http://schemas.microsoft.com/office/powerpoint/2010/main" val="4262814299"/>
              </p:ext>
            </p:extLst>
          </p:nvPr>
        </p:nvGraphicFramePr>
        <p:xfrm>
          <a:off x="304800" y="1728788"/>
          <a:ext cx="5384800" cy="4084640"/>
        </p:xfrm>
        <a:graphic>
          <a:graphicData uri="http://schemas.openxmlformats.org/drawingml/2006/table">
            <a:tbl>
              <a:tblPr/>
              <a:tblGrid>
                <a:gridCol w="2209800"/>
                <a:gridCol w="3175000"/>
              </a:tblGrid>
              <a:tr h="45723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1820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AH</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1820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AI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1820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MC</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1820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AJ</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1820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AK</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1820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AQ</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1820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AX</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31-DEC-2018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3345" name="Text Box 83"/>
          <p:cNvSpPr txBox="1">
            <a:spLocks noChangeArrowheads="1"/>
          </p:cNvSpPr>
          <p:nvPr/>
        </p:nvSpPr>
        <p:spPr bwMode="auto">
          <a:xfrm>
            <a:off x="819150" y="5943600"/>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a:hlinkClick r:id="rId3"/>
              </a:rPr>
              <a:t>http://www.ieee802.org/11/PARs/index.html</a:t>
            </a:r>
            <a:endParaRPr lang="en-US" sz="180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Aruba Networks</a:t>
            </a:r>
          </a:p>
        </p:txBody>
      </p:sp>
      <p:sp>
        <p:nvSpPr>
          <p:cNvPr id="2" name="Date Placeholder 1"/>
          <p:cNvSpPr>
            <a:spLocks noGrp="1"/>
          </p:cNvSpPr>
          <p:nvPr>
            <p:ph type="dt" sz="half" idx="10"/>
          </p:nvPr>
        </p:nvSpPr>
        <p:spPr/>
        <p:txBody>
          <a:bodyPr/>
          <a:lstStyle/>
          <a:p>
            <a:pPr>
              <a:defRPr/>
            </a:pPr>
            <a:r>
              <a:rPr lang="en-US" smtClean="0"/>
              <a:t>January 2015</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28</a:t>
            </a:fld>
            <a:endParaRPr lang="en-US"/>
          </a:p>
        </p:txBody>
      </p:sp>
      <p:sp>
        <p:nvSpPr>
          <p:cNvPr id="8" name="Footer Placeholder 4"/>
          <p:cNvSpPr txBox="1">
            <a:spLocks/>
          </p:cNvSpPr>
          <p:nvPr/>
        </p:nvSpPr>
        <p:spPr bwMode="auto">
          <a:xfrm>
            <a:off x="5867400" y="6629400"/>
            <a:ext cx="2690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just"/>
            <a:r>
              <a:rPr lang="en-GB" dirty="0" smtClean="0"/>
              <a:t>From 11-14-1563 by Adrian Stephens, Intel</a:t>
            </a:r>
            <a:endParaRPr lang="en-GB" dirty="0"/>
          </a:p>
        </p:txBody>
      </p:sp>
    </p:spTree>
    <p:extLst>
      <p:ext uri="{BB962C8B-B14F-4D97-AF65-F5344CB8AC3E}">
        <p14:creationId xmlns:p14="http://schemas.microsoft.com/office/powerpoint/2010/main" val="24795934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685800" y="930275"/>
            <a:ext cx="7772400" cy="822325"/>
          </a:xfrm>
        </p:spPr>
        <p:txBody>
          <a:bodyPr/>
          <a:lstStyle/>
          <a:p>
            <a:r>
              <a:rPr lang="en-US" dirty="0"/>
              <a:t>W</a:t>
            </a:r>
            <a:r>
              <a:rPr lang="en-US" dirty="0" smtClean="0"/>
              <a:t>4.1.3 802.11 WG Appointed positions</a:t>
            </a:r>
          </a:p>
        </p:txBody>
      </p:sp>
      <p:sp>
        <p:nvSpPr>
          <p:cNvPr id="76805" name="Rectangle 3"/>
          <p:cNvSpPr>
            <a:spLocks noGrp="1" noChangeArrowheads="1"/>
          </p:cNvSpPr>
          <p:nvPr>
            <p:ph type="body" idx="1"/>
          </p:nvPr>
        </p:nvSpPr>
        <p:spPr>
          <a:xfrm>
            <a:off x="149225" y="1989138"/>
            <a:ext cx="8994775" cy="4114800"/>
          </a:xfrm>
        </p:spPr>
        <p:txBody>
          <a:bodyPr/>
          <a:lstStyle/>
          <a:p>
            <a:pPr>
              <a:defRPr/>
            </a:pPr>
            <a:r>
              <a:rPr lang="en-US" sz="2600" dirty="0" smtClean="0"/>
              <a:t>WG Secretary – Stephen McCann</a:t>
            </a:r>
          </a:p>
          <a:p>
            <a:pPr>
              <a:defRPr/>
            </a:pPr>
            <a:r>
              <a:rPr lang="en-US" sz="2600" dirty="0" smtClean="0"/>
              <a:t>Treasurer – Jon Rosdahl</a:t>
            </a:r>
          </a:p>
          <a:p>
            <a:pPr>
              <a:defRPr/>
            </a:pPr>
            <a:r>
              <a:rPr lang="en-US" sz="2600" dirty="0" smtClean="0"/>
              <a:t>Publicity – Stephen McCann</a:t>
            </a:r>
          </a:p>
          <a:p>
            <a:pPr>
              <a:defRPr/>
            </a:pPr>
            <a:r>
              <a:rPr lang="en-US" sz="2600" dirty="0" smtClean="0"/>
              <a:t>ANA Authority – Adrian Stephens</a:t>
            </a:r>
          </a:p>
          <a:p>
            <a:pPr>
              <a:defRPr/>
            </a:pPr>
            <a:r>
              <a:rPr lang="en-US" sz="2600" dirty="0" smtClean="0"/>
              <a:t>WG Technical Editors – Adrian Stephens, Peter Ecclesine</a:t>
            </a:r>
            <a:endParaRPr lang="en-US" sz="2600" dirty="0"/>
          </a:p>
          <a:p>
            <a:pPr marL="0" indent="0">
              <a:buFontTx/>
              <a:buNone/>
              <a:defRPr/>
            </a:pPr>
            <a:endParaRPr lang="en-US" sz="2600" dirty="0" smtClean="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Aruba Networks</a:t>
            </a:r>
          </a:p>
        </p:txBody>
      </p:sp>
      <p:sp>
        <p:nvSpPr>
          <p:cNvPr id="2" name="Date Placeholder 1"/>
          <p:cNvSpPr>
            <a:spLocks noGrp="1"/>
          </p:cNvSpPr>
          <p:nvPr>
            <p:ph type="dt" sz="half" idx="10"/>
          </p:nvPr>
        </p:nvSpPr>
        <p:spPr/>
        <p:txBody>
          <a:bodyPr/>
          <a:lstStyle/>
          <a:p>
            <a:pPr>
              <a:defRPr/>
            </a:pPr>
            <a:r>
              <a:rPr lang="en-US" smtClean="0"/>
              <a:t>January 2015</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29</a:t>
            </a:fld>
            <a:endParaRPr lang="en-US"/>
          </a:p>
        </p:txBody>
      </p:sp>
      <p:sp>
        <p:nvSpPr>
          <p:cNvPr id="7" name="Footer Placeholder 4"/>
          <p:cNvSpPr txBox="1">
            <a:spLocks/>
          </p:cNvSpPr>
          <p:nvPr/>
        </p:nvSpPr>
        <p:spPr bwMode="auto">
          <a:xfrm>
            <a:off x="5867400" y="6629400"/>
            <a:ext cx="2690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just"/>
            <a:r>
              <a:rPr lang="en-GB" dirty="0" smtClean="0"/>
              <a:t>From 11-14-1563 by Adrian Stephens, Intel</a:t>
            </a:r>
            <a:endParaRPr lang="en-GB" dirty="0"/>
          </a:p>
        </p:txBody>
      </p:sp>
    </p:spTree>
    <p:extLst>
      <p:ext uri="{BB962C8B-B14F-4D97-AF65-F5344CB8AC3E}">
        <p14:creationId xmlns:p14="http://schemas.microsoft.com/office/powerpoint/2010/main" val="27128750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Jan 21, 2015– </a:t>
            </a:r>
            <a:br>
              <a:rPr lang="en-US" sz="3200" dirty="0" smtClean="0"/>
            </a:br>
            <a:r>
              <a:rPr lang="en-US" sz="3200" dirty="0" smtClean="0"/>
              <a:t>802.11 Opening </a:t>
            </a:r>
            <a:r>
              <a:rPr lang="en-US" sz="3200" dirty="0" smtClean="0"/>
              <a:t>Plenary</a:t>
            </a:r>
            <a:br>
              <a:rPr lang="en-US" sz="3200" dirty="0" smtClean="0"/>
            </a:br>
            <a:r>
              <a:rPr lang="en-US" sz="3200" dirty="0"/>
              <a:t/>
            </a:r>
            <a:br>
              <a:rPr lang="en-US" sz="3200" dirty="0"/>
            </a:b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Plenary – China Interim January 2015</a:t>
            </a:r>
            <a:endParaRPr lang="en-US" dirty="0"/>
          </a:p>
        </p:txBody>
      </p:sp>
      <p:sp>
        <p:nvSpPr>
          <p:cNvPr id="4" name="Date Placeholder 3"/>
          <p:cNvSpPr>
            <a:spLocks noGrp="1"/>
          </p:cNvSpPr>
          <p:nvPr>
            <p:ph type="dt" sz="half" idx="10"/>
          </p:nvPr>
        </p:nvSpPr>
        <p:spPr>
          <a:xfrm>
            <a:off x="696913" y="332601"/>
            <a:ext cx="1741487" cy="276999"/>
          </a:xfrm>
        </p:spPr>
        <p:txBody>
          <a:bodyPr/>
          <a:lstStyle/>
          <a:p>
            <a:pPr>
              <a:defRPr/>
            </a:pPr>
            <a:r>
              <a:rPr lang="en-US" smtClean="0"/>
              <a:t>January 2015</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B7DC20B9-232F-45E3-915F-318DA7AF0997}"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2057400" y="152400"/>
            <a:ext cx="3733801" cy="381000"/>
          </a:xfrm>
        </p:spPr>
        <p:txBody>
          <a:bodyPr/>
          <a:lstStyle/>
          <a:p>
            <a:r>
              <a:rPr lang="en-US" sz="2800" dirty="0" smtClean="0"/>
              <a:t>Officer confirmation </a:t>
            </a:r>
          </a:p>
        </p:txBody>
      </p:sp>
      <p:graphicFrame>
        <p:nvGraphicFramePr>
          <p:cNvPr id="11" name="Group 148"/>
          <p:cNvGraphicFramePr>
            <a:graphicFrameLocks/>
          </p:cNvGraphicFramePr>
          <p:nvPr>
            <p:extLst>
              <p:ext uri="{D42A27DB-BD31-4B8C-83A1-F6EECF244321}">
                <p14:modId xmlns:p14="http://schemas.microsoft.com/office/powerpoint/2010/main" val="2645337636"/>
              </p:ext>
            </p:extLst>
          </p:nvPr>
        </p:nvGraphicFramePr>
        <p:xfrm>
          <a:off x="152400" y="685800"/>
          <a:ext cx="8763000" cy="5763265"/>
        </p:xfrm>
        <a:graphic>
          <a:graphicData uri="http://schemas.openxmlformats.org/drawingml/2006/table">
            <a:tbl>
              <a:tblPr/>
              <a:tblGrid>
                <a:gridCol w="514350"/>
                <a:gridCol w="685800"/>
                <a:gridCol w="1771650"/>
                <a:gridCol w="2209800"/>
                <a:gridCol w="2133600"/>
                <a:gridCol w="1447800"/>
              </a:tblGrid>
              <a:tr h="284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Cat</a:t>
                      </a:r>
                    </a:p>
                  </a:txBody>
                  <a:tcPr marT="45698" marB="4569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Group</a:t>
                      </a:r>
                    </a:p>
                  </a:txBody>
                  <a:tcPr marT="45698" marB="4569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Chair</a:t>
                      </a:r>
                    </a:p>
                  </a:txBody>
                  <a:tcPr marT="45698" marB="4569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Vice Chair</a:t>
                      </a:r>
                    </a:p>
                  </a:txBody>
                  <a:tcPr marT="45698" marB="4569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Technical Editor</a:t>
                      </a:r>
                    </a:p>
                  </a:txBody>
                  <a:tcPr marT="45698" marB="4569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 Secretary</a:t>
                      </a:r>
                    </a:p>
                  </a:txBody>
                  <a:tcPr marT="45698" marB="4569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0614">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ARC</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Mark HAMILTON</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Joe LEVY</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0614">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PAR</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0614">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PUB</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Stephen MCCANN</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0614">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REG</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Richard KENNEDY</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0614">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WNG</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Clint CHAPLIN</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Jim LANSFORD</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0614">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MC</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Dorothy STANLEY</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Mark HAMILTON, Jon ROSDAHL</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Adrian STEPHENS, sub-editors Emily QI, Edward AU</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67942">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T="27418" marB="27418"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AH</a:t>
                      </a:r>
                    </a:p>
                  </a:txBody>
                  <a:tcPr marT="27418" marB="27418"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Yongho</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SEOK</a:t>
                      </a:r>
                    </a:p>
                  </a:txBody>
                  <a:tcPr marT="27418" marB="27418"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altLang="ko-KR" sz="1400" b="1" i="0" u="none" strike="noStrike" kern="1200" cap="none" normalizeH="0" baseline="0" dirty="0" smtClean="0">
                          <a:ln>
                            <a:noFill/>
                          </a:ln>
                          <a:solidFill>
                            <a:schemeClr val="tx1"/>
                          </a:solidFill>
                          <a:effectLst/>
                          <a:latin typeface="Times New Roman" pitchFamily="18" charset="0"/>
                          <a:ea typeface="+mn-ea"/>
                          <a:cs typeface="+mn-cs"/>
                        </a:rPr>
                        <a:t>Alfred ASTERJADHI </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a:t>
                      </a:r>
                      <a:r>
                        <a:rPr kumimoji="0" lang="en-US" altLang="ko-KR" sz="1400" b="1" i="0" u="none" strike="noStrike" kern="1200" cap="none" normalizeH="0" baseline="0" dirty="0" smtClean="0">
                          <a:ln>
                            <a:noFill/>
                          </a:ln>
                          <a:solidFill>
                            <a:schemeClr val="tx1"/>
                          </a:solidFill>
                          <a:effectLst/>
                          <a:latin typeface="Times New Roman" pitchFamily="18" charset="0"/>
                          <a:ea typeface="+mn-ea"/>
                          <a:cs typeface="+mn-cs"/>
                        </a:rPr>
                        <a:t>Zander LEI</a:t>
                      </a: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Yongho</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SEOK,</a:t>
                      </a:r>
                      <a:r>
                        <a:rPr kumimoji="0" lang="en-US" altLang="ko-KR" sz="1400" b="1" i="0" u="none" strike="noStrike" kern="1200" cap="none" normalizeH="0" baseline="0" dirty="0" smtClean="0">
                          <a:ln>
                            <a:noFill/>
                          </a:ln>
                          <a:solidFill>
                            <a:schemeClr val="tx1"/>
                          </a:solidFill>
                          <a:effectLst/>
                          <a:latin typeface="Times New Roman" pitchFamily="18" charset="0"/>
                          <a:ea typeface="+mn-ea"/>
                          <a:cs typeface="+mn-cs"/>
                        </a:rPr>
                        <a:t> Alfred ASTERJADHI</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a:t>
                      </a:r>
                    </a:p>
                  </a:txBody>
                  <a:tcPr marT="27418" marB="27418"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kumimoji="0" lang="en-US" altLang="ko-KR" sz="1400" b="1" i="0" u="none" strike="noStrike" kern="1200" cap="none" normalizeH="0" baseline="0" dirty="0" smtClean="0">
                          <a:ln>
                            <a:noFill/>
                          </a:ln>
                          <a:solidFill>
                            <a:schemeClr val="tx1"/>
                          </a:solidFill>
                          <a:effectLst/>
                          <a:latin typeface="Times New Roman" pitchFamily="18" charset="0"/>
                          <a:ea typeface="+mn-ea"/>
                          <a:cs typeface="+mn-cs"/>
                        </a:rPr>
                        <a:t>Zander LEI </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T="27418" marB="27418"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8675">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smtClean="0">
                          <a:ln>
                            <a:noFill/>
                          </a:ln>
                          <a:solidFill>
                            <a:schemeClr val="tx1"/>
                          </a:solidFill>
                          <a:effectLst/>
                          <a:latin typeface="Times New Roman" pitchFamily="18" charset="0"/>
                          <a:ea typeface="+mn-ea"/>
                          <a:cs typeface="+mn-cs"/>
                        </a:rPr>
                        <a:t>TG</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AI</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Hiroshi MANO</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Marc EMMELMANN</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Lee ARMSTRONG</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Ping FANG</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Hitoshi MORIOKA</a:t>
                      </a: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57647">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AJ</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Xiaoming PENG</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Haiming WANG</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altLang="en-US" sz="1400" b="1" i="0" u="none" strike="noStrike" kern="1200" cap="none" normalizeH="0" baseline="0" dirty="0" err="1" smtClean="0">
                          <a:ln>
                            <a:noFill/>
                          </a:ln>
                          <a:solidFill>
                            <a:schemeClr val="tx1"/>
                          </a:solidFill>
                          <a:effectLst/>
                          <a:latin typeface="Times New Roman" pitchFamily="18" charset="0"/>
                          <a:ea typeface="+mn-ea"/>
                          <a:cs typeface="+mn-cs"/>
                        </a:rPr>
                        <a:t>Jiamin</a:t>
                      </a:r>
                      <a:r>
                        <a:rPr kumimoji="0" lang="en-US" altLang="en-US" sz="1400" b="1" i="0" u="none" strike="noStrike" kern="1200" cap="none" normalizeH="0" baseline="0" dirty="0" smtClean="0">
                          <a:ln>
                            <a:noFill/>
                          </a:ln>
                          <a:solidFill>
                            <a:schemeClr val="tx1"/>
                          </a:solidFill>
                          <a:effectLst/>
                          <a:latin typeface="Times New Roman" pitchFamily="18" charset="0"/>
                          <a:ea typeface="+mn-ea"/>
                          <a:cs typeface="+mn-cs"/>
                        </a:rPr>
                        <a:t> CHEN </a:t>
                      </a: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HAO </a:t>
                      </a: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Peng</a:t>
                      </a: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8675">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AK</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Donald EASTLAKE</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Mark HAMILTON</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Donald EASTLAKE</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Norm FINN</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Filip MESTANOV</a:t>
                      </a: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0605">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AQ</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Stephen MCCANN </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Yunsong</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YANG</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Dan GAL</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Dapeng</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LIU </a:t>
                      </a: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2190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AX</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Osama ABOUL-MAGD</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Simone MERLIN</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Ron PORAT</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Robert STACEY</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lang="en-CA" altLang="en-US" sz="1400" b="1" dirty="0" smtClean="0"/>
                        <a:t>Yasuhiko INOUE</a:t>
                      </a:r>
                      <a:r>
                        <a:rPr lang="en-CA" altLang="en-US" sz="1400" dirty="0" smtClean="0"/>
                        <a:t> </a:t>
                      </a: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743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SG</a:t>
                      </a:r>
                    </a:p>
                  </a:txBody>
                  <a:tcPr marT="27414" marB="274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NG60</a:t>
                      </a:r>
                    </a:p>
                  </a:txBody>
                  <a:tcPr marT="27414" marB="2741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Edward AU</a:t>
                      </a:r>
                    </a:p>
                  </a:txBody>
                  <a:tcPr marT="27414" marB="2741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4" marB="2741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4" marB="2741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Jeorge</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HURTARTE</a:t>
                      </a:r>
                    </a:p>
                  </a:txBody>
                  <a:tcPr marT="27414" marB="274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3090">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SG</a:t>
                      </a:r>
                    </a:p>
                  </a:txBody>
                  <a:tcPr marT="27414" marB="274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NGP</a:t>
                      </a:r>
                    </a:p>
                  </a:txBody>
                  <a:tcPr marT="27414" marB="2741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Jonathan SEGEV</a:t>
                      </a:r>
                    </a:p>
                  </a:txBody>
                  <a:tcPr marT="27414" marB="2741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4" marB="2741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4" marB="2741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Gabor BAJKO</a:t>
                      </a:r>
                    </a:p>
                  </a:txBody>
                  <a:tcPr marT="27414" marB="274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 name="TextBox 1"/>
          <p:cNvSpPr txBox="1"/>
          <p:nvPr/>
        </p:nvSpPr>
        <p:spPr>
          <a:xfrm>
            <a:off x="6629400" y="1905000"/>
            <a:ext cx="1981200" cy="338554"/>
          </a:xfrm>
          <a:prstGeom prst="rect">
            <a:avLst/>
          </a:prstGeom>
          <a:solidFill>
            <a:srgbClr val="FFFF00"/>
          </a:solidFill>
        </p:spPr>
        <p:txBody>
          <a:bodyPr wrap="square" rtlCol="0">
            <a:spAutoFit/>
          </a:bodyPr>
          <a:lstStyle/>
          <a:p>
            <a:r>
              <a:rPr lang="en-GB" sz="1600" dirty="0" smtClean="0"/>
              <a:t>For confirmation</a:t>
            </a:r>
            <a:endParaRPr lang="en-GB" sz="1600" dirty="0"/>
          </a:p>
        </p:txBody>
      </p:sp>
      <p:sp>
        <p:nvSpPr>
          <p:cNvPr id="3" name="TextBox 2"/>
          <p:cNvSpPr txBox="1"/>
          <p:nvPr/>
        </p:nvSpPr>
        <p:spPr>
          <a:xfrm>
            <a:off x="6400800" y="1447800"/>
            <a:ext cx="2362200" cy="307777"/>
          </a:xfrm>
          <a:prstGeom prst="rect">
            <a:avLst/>
          </a:prstGeom>
          <a:solidFill>
            <a:schemeClr val="accent1">
              <a:lumMod val="60000"/>
              <a:lumOff val="40000"/>
            </a:schemeClr>
          </a:solidFill>
        </p:spPr>
        <p:txBody>
          <a:bodyPr wrap="square" rtlCol="0">
            <a:spAutoFit/>
          </a:bodyPr>
          <a:lstStyle/>
          <a:p>
            <a:r>
              <a:rPr lang="en-GB" sz="1400" dirty="0" smtClean="0"/>
              <a:t>Officer changed this session</a:t>
            </a:r>
            <a:endParaRPr lang="en-GB" sz="1400" dirty="0"/>
          </a:p>
        </p:txBody>
      </p:sp>
      <p:sp>
        <p:nvSpPr>
          <p:cNvPr id="4" name="Footer Placeholder 3"/>
          <p:cNvSpPr>
            <a:spLocks noGrp="1"/>
          </p:cNvSpPr>
          <p:nvPr>
            <p:ph type="ftr" sz="quarter" idx="11"/>
          </p:nvPr>
        </p:nvSpPr>
        <p:spPr/>
        <p:txBody>
          <a:bodyPr/>
          <a:lstStyle/>
          <a:p>
            <a:pPr>
              <a:defRPr/>
            </a:pPr>
            <a:r>
              <a:rPr lang="en-US" smtClean="0"/>
              <a:t>Dorothy Stanley, Aruba Networks</a:t>
            </a:r>
            <a:endParaRPr lang="en-US" dirty="0"/>
          </a:p>
        </p:txBody>
      </p:sp>
      <p:sp>
        <p:nvSpPr>
          <p:cNvPr id="5" name="Date Placeholder 4"/>
          <p:cNvSpPr>
            <a:spLocks noGrp="1"/>
          </p:cNvSpPr>
          <p:nvPr>
            <p:ph type="dt" sz="half" idx="10"/>
          </p:nvPr>
        </p:nvSpPr>
        <p:spPr/>
        <p:txBody>
          <a:bodyPr/>
          <a:lstStyle/>
          <a:p>
            <a:pPr>
              <a:defRPr/>
            </a:pPr>
            <a:r>
              <a:rPr lang="en-US" smtClean="0"/>
              <a:t>January 2015</a:t>
            </a:r>
            <a:endParaRPr lang="en-US" dirty="0"/>
          </a:p>
        </p:txBody>
      </p:sp>
      <p:sp>
        <p:nvSpPr>
          <p:cNvPr id="8" name="TextBox 7"/>
          <p:cNvSpPr txBox="1"/>
          <p:nvPr/>
        </p:nvSpPr>
        <p:spPr>
          <a:xfrm>
            <a:off x="1295400" y="6474108"/>
            <a:ext cx="6175858" cy="369332"/>
          </a:xfrm>
          <a:prstGeom prst="rect">
            <a:avLst/>
          </a:prstGeom>
          <a:noFill/>
        </p:spPr>
        <p:txBody>
          <a:bodyPr wrap="none" rtlCol="0">
            <a:spAutoFit/>
          </a:bodyPr>
          <a:lstStyle/>
          <a:p>
            <a:r>
              <a:rPr lang="en-US" sz="1800" dirty="0" smtClean="0"/>
              <a:t>Jonathan Segev  confirmed as NGP SG chair by Affirmation</a:t>
            </a:r>
            <a:endParaRPr lang="en-US" sz="1800" dirty="0"/>
          </a:p>
        </p:txBody>
      </p:sp>
      <p:sp>
        <p:nvSpPr>
          <p:cNvPr id="7" name="Slide Number Placeholder 6"/>
          <p:cNvSpPr>
            <a:spLocks noGrp="1"/>
          </p:cNvSpPr>
          <p:nvPr>
            <p:ph type="sldNum" sz="quarter" idx="12"/>
          </p:nvPr>
        </p:nvSpPr>
        <p:spPr/>
        <p:txBody>
          <a:bodyPr/>
          <a:lstStyle/>
          <a:p>
            <a:pPr>
              <a:defRPr/>
            </a:pPr>
            <a:r>
              <a:rPr lang="en-US" smtClean="0"/>
              <a:t>Slide </a:t>
            </a:r>
            <a:fld id="{638FAED2-464C-4508-9182-2C89713D063B}" type="slidenum">
              <a:rPr lang="en-US" smtClean="0"/>
              <a:pPr>
                <a:defRPr/>
              </a:pPr>
              <a:t>30</a:t>
            </a:fld>
            <a:endParaRPr lang="en-US"/>
          </a:p>
        </p:txBody>
      </p:sp>
    </p:spTree>
    <p:extLst>
      <p:ext uri="{BB962C8B-B14F-4D97-AF65-F5344CB8AC3E}">
        <p14:creationId xmlns:p14="http://schemas.microsoft.com/office/powerpoint/2010/main" val="392627685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80" name="Line 29"/>
          <p:cNvSpPr>
            <a:spLocks noChangeShapeType="1"/>
          </p:cNvSpPr>
          <p:nvPr/>
        </p:nvSpPr>
        <p:spPr bwMode="auto">
          <a:xfrm flipV="1">
            <a:off x="0" y="3200400"/>
            <a:ext cx="9144000" cy="163513"/>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latin typeface="Arial" panose="020B0604020202020204" pitchFamily="34" charset="0"/>
                <a:cs typeface="Arial" panose="020B0604020202020204" pitchFamily="34" charset="0"/>
              </a:rPr>
              <a:t>802.11</a:t>
            </a:r>
          </a:p>
          <a:p>
            <a:pPr algn="ctr" eaLnBrk="0" hangingPunct="0"/>
            <a:r>
              <a:rPr lang="en-US" sz="1400" b="1" dirty="0">
                <a:latin typeface="Arial" panose="020B0604020202020204" pitchFamily="34" charset="0"/>
                <a:cs typeface="Arial" panose="020B0604020202020204" pitchFamily="34" charset="0"/>
              </a:rPr>
              <a:t>-2003</a:t>
            </a:r>
          </a:p>
        </p:txBody>
      </p:sp>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latin typeface="Arial" panose="020B0604020202020204" pitchFamily="34" charset="0"/>
                <a:cs typeface="Arial" panose="020B0604020202020204" pitchFamily="34" charset="0"/>
              </a:rPr>
              <a:t>802.11</a:t>
            </a:r>
          </a:p>
          <a:p>
            <a:pPr algn="ctr" eaLnBrk="0" hangingPunct="0"/>
            <a:r>
              <a:rPr lang="en-US" sz="1400" b="1" dirty="0">
                <a:latin typeface="Arial" panose="020B0604020202020204" pitchFamily="34" charset="0"/>
                <a:cs typeface="Arial" panose="020B0604020202020204" pitchFamily="34" charset="0"/>
              </a:rPr>
              <a:t>-</a:t>
            </a:r>
            <a:r>
              <a:rPr lang="en-US" sz="1400" b="1" dirty="0" smtClean="0">
                <a:latin typeface="Arial" panose="020B0604020202020204" pitchFamily="34" charset="0"/>
                <a:cs typeface="Arial" panose="020B0604020202020204" pitchFamily="34" charset="0"/>
              </a:rPr>
              <a:t>2012</a:t>
            </a:r>
            <a:endParaRPr lang="en-US" sz="1400" b="1" dirty="0">
              <a:latin typeface="Arial" panose="020B0604020202020204" pitchFamily="34" charset="0"/>
              <a:cs typeface="Arial" panose="020B0604020202020204" pitchFamily="34" charset="0"/>
            </a:endParaRPr>
          </a:p>
        </p:txBody>
      </p:sp>
      <p:sp>
        <p:nvSpPr>
          <p:cNvPr id="32770" name="Rectangle 2"/>
          <p:cNvSpPr>
            <a:spLocks noGrp="1" noChangeArrowheads="1"/>
          </p:cNvSpPr>
          <p:nvPr>
            <p:ph type="title"/>
          </p:nvPr>
        </p:nvSpPr>
        <p:spPr>
          <a:xfrm>
            <a:off x="1535513" y="140672"/>
            <a:ext cx="4712887" cy="457200"/>
          </a:xfrm>
        </p:spPr>
        <p:txBody>
          <a:bodyPr/>
          <a:lstStyle/>
          <a:p>
            <a:pPr algn="ctr"/>
            <a:r>
              <a:rPr lang="en-US" sz="2800" dirty="0" smtClean="0"/>
              <a:t>IEEE 802.11 Revisions</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11w</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Management</a:t>
            </a:r>
          </a:p>
          <a:p>
            <a:pPr algn="ctr"/>
            <a:r>
              <a:rPr lang="en-US" sz="1000" b="1" dirty="0">
                <a:latin typeface="Tahoma" pitchFamily="34" charset="0"/>
                <a:ea typeface="ＭＳ Ｐゴシック" charset="-128"/>
                <a:cs typeface="Arial" pitchFamily="34" charset="0"/>
              </a:rPr>
              <a:t>Frame </a:t>
            </a:r>
          </a:p>
          <a:p>
            <a:pPr algn="ctr"/>
            <a:r>
              <a:rPr lang="en-US" sz="1000" b="1" dirty="0">
                <a:latin typeface="Tahoma" pitchFamily="34" charset="0"/>
                <a:ea typeface="ＭＳ Ｐゴシック" charset="-128"/>
                <a:cs typeface="Arial" pitchFamily="34" charset="0"/>
              </a:rPr>
              <a:t>Security</a:t>
            </a:r>
          </a:p>
        </p:txBody>
      </p:sp>
      <p:sp>
        <p:nvSpPr>
          <p:cNvPr id="32785" name="AutoShape 12"/>
          <p:cNvSpPr>
            <a:spLocks noChangeArrowheads="1"/>
          </p:cNvSpPr>
          <p:nvPr/>
        </p:nvSpPr>
        <p:spPr bwMode="auto">
          <a:xfrm>
            <a:off x="188408" y="1447800"/>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dirty="0" smtClean="0">
                <a:latin typeface="Arial" panose="020B0604020202020204" pitchFamily="34" charset="0"/>
                <a:cs typeface="Arial" panose="020B0604020202020204" pitchFamily="34" charset="0"/>
              </a:rPr>
              <a:t>IEEE</a:t>
            </a:r>
          </a:p>
          <a:p>
            <a:pPr algn="ctr"/>
            <a:r>
              <a:rPr lang="en-US" sz="1400" dirty="0" err="1" smtClean="0">
                <a:latin typeface="Arial" panose="020B0604020202020204" pitchFamily="34" charset="0"/>
                <a:cs typeface="Arial" panose="020B0604020202020204" pitchFamily="34" charset="0"/>
              </a:rPr>
              <a:t>Std</a:t>
            </a:r>
            <a:endParaRPr lang="en-US" sz="1400" dirty="0">
              <a:latin typeface="Arial" panose="020B0604020202020204" pitchFamily="34" charset="0"/>
              <a:cs typeface="Arial" panose="020B0604020202020204" pitchFamily="34" charset="0"/>
            </a:endParaRPr>
          </a:p>
          <a:p>
            <a:pPr algn="ctr"/>
            <a:r>
              <a:rPr lang="en-US" sz="1400" b="1" dirty="0" smtClean="0">
                <a:latin typeface="Arial" panose="020B0604020202020204" pitchFamily="34" charset="0"/>
                <a:cs typeface="Arial" panose="020B0604020202020204" pitchFamily="34" charset="0"/>
              </a:rPr>
              <a:t>802.11</a:t>
            </a:r>
            <a:endParaRPr lang="en-US" sz="1400" b="1" dirty="0">
              <a:latin typeface="Arial" panose="020B0604020202020204" pitchFamily="34" charset="0"/>
              <a:cs typeface="Arial" panose="020B0604020202020204" pitchFamily="34" charset="0"/>
            </a:endParaRPr>
          </a:p>
          <a:p>
            <a:pPr algn="ctr"/>
            <a:r>
              <a:rPr lang="en-US" sz="1400" b="1" dirty="0">
                <a:latin typeface="Arial" panose="020B0604020202020204" pitchFamily="34" charset="0"/>
                <a:cs typeface="Arial" panose="020B0604020202020204" pitchFamily="34" charset="0"/>
              </a:rPr>
              <a:t> -1999</a:t>
            </a:r>
          </a:p>
          <a:p>
            <a:pPr algn="ctr"/>
            <a:endParaRPr lang="en-US" sz="1000" b="1" dirty="0">
              <a:latin typeface="Tahoma" pitchFamily="34" charset="0"/>
              <a:ea typeface="ＭＳ Ｐゴシック" charset="-128"/>
              <a:cs typeface="Arial" pitchFamily="34" charset="0"/>
            </a:endParaRPr>
          </a:p>
        </p:txBody>
      </p:sp>
      <p:sp>
        <p:nvSpPr>
          <p:cNvPr id="32786" name="Text Box 3"/>
          <p:cNvSpPr txBox="1">
            <a:spLocks noChangeArrowheads="1"/>
          </p:cNvSpPr>
          <p:nvPr/>
        </p:nvSpPr>
        <p:spPr bwMode="auto">
          <a:xfrm>
            <a:off x="222227" y="5488763"/>
            <a:ext cx="588623"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smtClean="0">
                <a:latin typeface="Tahoma" pitchFamily="34" charset="0"/>
                <a:ea typeface="ＭＳ Ｐゴシック" charset="-128"/>
                <a:cs typeface="Arial" pitchFamily="34" charset="0"/>
              </a:rPr>
              <a:t>MAC</a:t>
            </a:r>
          </a:p>
          <a:p>
            <a:pPr algn="ctr"/>
            <a:r>
              <a:rPr lang="en-US" sz="1400" dirty="0" smtClean="0">
                <a:latin typeface="Tahoma" pitchFamily="34" charset="0"/>
                <a:ea typeface="ＭＳ Ｐゴシック" charset="-128"/>
                <a:cs typeface="Arial" pitchFamily="34" charset="0"/>
              </a:rPr>
              <a:t>&amp;</a:t>
            </a:r>
            <a:endParaRPr lang="en-US" sz="1400" dirty="0">
              <a:latin typeface="Tahoma" pitchFamily="34" charset="0"/>
              <a:ea typeface="ＭＳ Ｐゴシック" charset="-128"/>
              <a:cs typeface="Arial" pitchFamily="34" charset="0"/>
            </a:endParaRPr>
          </a:p>
          <a:p>
            <a:r>
              <a:rPr lang="en-US" sz="1400" b="1" dirty="0" smtClean="0">
                <a:latin typeface="Tahoma" pitchFamily="34" charset="0"/>
                <a:ea typeface="ＭＳ Ｐゴシック" charset="-128"/>
                <a:cs typeface="Arial" pitchFamily="34" charset="0"/>
              </a:rPr>
              <a:t>PHY</a:t>
            </a:r>
            <a:endParaRPr lang="en-US" sz="2000" b="1" dirty="0">
              <a:latin typeface="Tahoma" pitchFamily="34" charset="0"/>
              <a:ea typeface="ＭＳ Ｐゴシック" charset="-128"/>
              <a:cs typeface="Arial" pitchFamily="34" charset="0"/>
            </a:endParaRPr>
          </a:p>
        </p:txBody>
      </p:sp>
      <p:sp>
        <p:nvSpPr>
          <p:cNvPr id="32787" name="Text Box 6"/>
          <p:cNvSpPr txBox="1">
            <a:spLocks noChangeArrowheads="1"/>
          </p:cNvSpPr>
          <p:nvPr/>
        </p:nvSpPr>
        <p:spPr bwMode="auto">
          <a:xfrm>
            <a:off x="201315" y="956225"/>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11k</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11r</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Fast Roam</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11a </a:t>
            </a:r>
          </a:p>
          <a:p>
            <a:pPr algn="ctr"/>
            <a:r>
              <a:rPr lang="en-US" sz="1000" b="1" dirty="0" smtClean="0">
                <a:latin typeface="Tahoma" pitchFamily="34" charset="0"/>
                <a:ea typeface="ＭＳ Ｐゴシック" charset="-128"/>
                <a:cs typeface="Arial" pitchFamily="34" charset="0"/>
              </a:rPr>
              <a:t>54 </a:t>
            </a:r>
            <a:r>
              <a:rPr lang="en-US" sz="1000" b="1" dirty="0">
                <a:latin typeface="Tahoma" pitchFamily="34" charset="0"/>
                <a:ea typeface="ＭＳ Ｐゴシック" charset="-128"/>
                <a:cs typeface="Arial" pitchFamily="34" charset="0"/>
              </a:rPr>
              <a:t>Mbps</a:t>
            </a:r>
          </a:p>
          <a:p>
            <a:pPr algn="ctr"/>
            <a:r>
              <a:rPr lang="en-US" sz="1000" b="1" dirty="0">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11b</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11 Mbps</a:t>
            </a:r>
          </a:p>
          <a:p>
            <a:pPr algn="ctr"/>
            <a:r>
              <a:rPr lang="en-US" sz="1000" b="1" dirty="0">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11d</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Intl roaming</a:t>
            </a:r>
            <a:r>
              <a:rPr lang="en-US" sz="1000" b="1" dirty="0">
                <a:solidFill>
                  <a:schemeClr val="bg1"/>
                </a:solidFill>
                <a:latin typeface="Tahoma" pitchFamily="34" charset="0"/>
                <a:ea typeface="ＭＳ Ｐゴシック" charset="-128"/>
                <a:cs typeface="Arial" pitchFamily="34" charset="0"/>
              </a:rPr>
              <a:t> </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11v</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Network</a:t>
            </a:r>
          </a:p>
          <a:p>
            <a:pPr algn="ctr"/>
            <a:r>
              <a:rPr lang="en-US" sz="1000" b="1" dirty="0">
                <a:latin typeface="Tahoma" pitchFamily="34" charset="0"/>
                <a:ea typeface="ＭＳ Ｐゴシック" charset="-128"/>
                <a:cs typeface="Arial" pitchFamily="34" charset="0"/>
              </a:rPr>
              <a:t>Management</a:t>
            </a:r>
          </a:p>
          <a:p>
            <a:pPr algn="ctr"/>
            <a:endParaRPr lang="en-US" sz="1000" b="1"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11s</a:t>
            </a:r>
            <a:endParaRPr lang="en-US" sz="1000" b="1" dirty="0">
              <a:latin typeface="Tahoma" pitchFamily="34" charset="0"/>
              <a:ea typeface="ＭＳ Ｐゴシック" charset="-128"/>
              <a:cs typeface="Arial" pitchFamily="34" charset="0"/>
            </a:endParaRPr>
          </a:p>
          <a:p>
            <a:pPr algn="ctr"/>
            <a:r>
              <a:rPr lang="en-US" sz="1000" dirty="0">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11u</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Tahoma" pitchFamily="34" charset="0"/>
                <a:cs typeface="Tahoma" pitchFamily="34" charset="0"/>
              </a:rPr>
              <a:t>11y</a:t>
            </a:r>
            <a:endParaRPr lang="en-US" sz="1000" b="1" dirty="0">
              <a:latin typeface="Tahoma" pitchFamily="34" charset="0"/>
              <a:ea typeface="Tahoma" pitchFamily="34" charset="0"/>
              <a:cs typeface="Tahoma" pitchFamily="34" charset="0"/>
            </a:endParaRPr>
          </a:p>
          <a:p>
            <a:pPr algn="ctr" eaLnBrk="0" hangingPunct="0"/>
            <a:r>
              <a:rPr lang="en-US" sz="1000" b="1" dirty="0">
                <a:solidFill>
                  <a:srgbClr val="000000"/>
                </a:solidFill>
                <a:latin typeface="Tahoma" pitchFamily="34" charset="0"/>
                <a:ea typeface="Tahoma" pitchFamily="34" charset="0"/>
                <a:cs typeface="Tahoma" pitchFamily="34" charset="0"/>
              </a:rPr>
              <a:t>Contention</a:t>
            </a:r>
          </a:p>
          <a:p>
            <a:pPr algn="ctr" eaLnBrk="0" hangingPunct="0"/>
            <a:r>
              <a:rPr lang="en-US" sz="1000" b="1" dirty="0">
                <a:solidFill>
                  <a:srgbClr val="000000"/>
                </a:solidFill>
                <a:latin typeface="Tahoma" pitchFamily="34" charset="0"/>
                <a:ea typeface="Tahoma" pitchFamily="34" charset="0"/>
                <a:cs typeface="Tahoma" pitchFamily="34" charset="0"/>
              </a:rPr>
              <a:t>Based</a:t>
            </a:r>
          </a:p>
          <a:p>
            <a:pPr algn="ctr" eaLnBrk="0" hangingPunct="0"/>
            <a:r>
              <a:rPr lang="en-US" sz="1000" b="1" dirty="0">
                <a:solidFill>
                  <a:srgbClr val="000000"/>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11n</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High </a:t>
            </a:r>
          </a:p>
          <a:p>
            <a:pPr algn="ctr"/>
            <a:r>
              <a:rPr lang="en-US" sz="1000" b="1" dirty="0">
                <a:latin typeface="Tahoma" pitchFamily="34" charset="0"/>
                <a:ea typeface="ＭＳ Ｐゴシック" charset="-128"/>
                <a:cs typeface="Arial" pitchFamily="34" charset="0"/>
              </a:rPr>
              <a:t>Throughput</a:t>
            </a:r>
          </a:p>
          <a:p>
            <a:pPr algn="ctr"/>
            <a:r>
              <a:rPr lang="en-US" sz="1000" b="1" dirty="0">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11z</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11p</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WAVE</a:t>
            </a:r>
          </a:p>
        </p:txBody>
      </p:sp>
      <p:sp>
        <p:nvSpPr>
          <p:cNvPr id="32788" name="AutoShape 11"/>
          <p:cNvSpPr>
            <a:spLocks noChangeArrowheads="1"/>
          </p:cNvSpPr>
          <p:nvPr/>
        </p:nvSpPr>
        <p:spPr bwMode="auto">
          <a:xfrm>
            <a:off x="7391400" y="706218"/>
            <a:ext cx="1676400" cy="5218420"/>
          </a:xfrm>
          <a:prstGeom prst="cube">
            <a:avLst>
              <a:gd name="adj" fmla="val 4486"/>
            </a:avLst>
          </a:prstGeom>
          <a:solidFill>
            <a:srgbClr val="99FF66"/>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a:t>
            </a:r>
            <a:r>
              <a:rPr lang="en-US" sz="1400" dirty="0" smtClean="0">
                <a:latin typeface="Arial" panose="020B0604020202020204" pitchFamily="34" charset="0"/>
                <a:cs typeface="Arial" panose="020B0604020202020204" pitchFamily="34" charset="0"/>
              </a:rPr>
              <a:t>2016 (TBC)</a:t>
            </a:r>
            <a:endParaRPr lang="en-US" sz="1400" dirty="0">
              <a:latin typeface="Arial" panose="020B0604020202020204" pitchFamily="34" charset="0"/>
              <a:cs typeface="Arial" panose="020B0604020202020204" pitchFamily="34" charset="0"/>
            </a:endParaRPr>
          </a:p>
        </p:txBody>
      </p:sp>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latin typeface="Arial" panose="020B0604020202020204" pitchFamily="34" charset="0"/>
                <a:cs typeface="Arial" panose="020B0604020202020204" pitchFamily="34" charset="0"/>
              </a:rPr>
              <a:t>802.11</a:t>
            </a:r>
          </a:p>
          <a:p>
            <a:pPr algn="ctr" eaLnBrk="0" hangingPunct="0"/>
            <a:r>
              <a:rPr lang="en-US" sz="1400" b="1" dirty="0">
                <a:latin typeface="Arial" panose="020B0604020202020204" pitchFamily="34" charset="0"/>
                <a:cs typeface="Arial" panose="020B0604020202020204" pitchFamily="34" charset="0"/>
              </a:rPr>
              <a:t>-</a:t>
            </a:r>
            <a:r>
              <a:rPr lang="en-US" sz="1400" b="1" dirty="0" smtClean="0">
                <a:latin typeface="Arial" panose="020B0604020202020204" pitchFamily="34" charset="0"/>
                <a:cs typeface="Arial" panose="020B0604020202020204" pitchFamily="34" charset="0"/>
              </a:rPr>
              <a:t>2007</a:t>
            </a:r>
            <a:endParaRPr lang="en-US" sz="1400" b="1" dirty="0">
              <a:latin typeface="Arial" panose="020B0604020202020204" pitchFamily="34" charset="0"/>
              <a:cs typeface="Arial" panose="020B0604020202020204" pitchFamily="34" charset="0"/>
            </a:endParaRP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11g</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54 Mbps</a:t>
            </a:r>
          </a:p>
          <a:p>
            <a:pPr algn="ctr"/>
            <a:r>
              <a:rPr lang="en-US" sz="1000" b="1" dirty="0">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11e</a:t>
            </a:r>
          </a:p>
          <a:p>
            <a:pPr algn="ctr"/>
            <a:r>
              <a:rPr lang="en-US" sz="1000" dirty="0" err="1">
                <a:latin typeface="Tahoma" pitchFamily="34" charset="0"/>
                <a:ea typeface="ＭＳ Ｐゴシック" charset="-128"/>
                <a:cs typeface="Arial" pitchFamily="34" charset="0"/>
              </a:rPr>
              <a:t>QoS</a:t>
            </a:r>
            <a:endParaRPr lang="en-US" sz="1000" dirty="0">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11i</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11h</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11j</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JP bands</a:t>
            </a:r>
            <a:r>
              <a:rPr lang="en-US" sz="1000" b="1" dirty="0">
                <a:solidFill>
                  <a:schemeClr val="bg1"/>
                </a:solidFill>
                <a:latin typeface="Tahoma" pitchFamily="34" charset="0"/>
                <a:ea typeface="ＭＳ Ｐゴシック" charset="-128"/>
                <a:cs typeface="Arial" pitchFamily="34" charset="0"/>
              </a:rPr>
              <a:t> </a:t>
            </a:r>
          </a:p>
        </p:txBody>
      </p:sp>
      <p:sp>
        <p:nvSpPr>
          <p:cNvPr id="40" name="AutoShape 18"/>
          <p:cNvSpPr>
            <a:spLocks noChangeArrowheads="1"/>
          </p:cNvSpPr>
          <p:nvPr/>
        </p:nvSpPr>
        <p:spPr bwMode="auto">
          <a:xfrm>
            <a:off x="2922200" y="2699543"/>
            <a:ext cx="998408" cy="376238"/>
          </a:xfrm>
          <a:prstGeom prst="cube">
            <a:avLst>
              <a:gd name="adj" fmla="val 6597"/>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b="1" dirty="0" smtClean="0">
                <a:solidFill>
                  <a:schemeClr val="bg2">
                    <a:lumMod val="75000"/>
                  </a:schemeClr>
                </a:solidFill>
                <a:latin typeface="Tahoma" pitchFamily="34" charset="0"/>
                <a:ea typeface="ＭＳ Ｐゴシック" charset="-128"/>
                <a:cs typeface="Arial" charset="0"/>
              </a:rPr>
              <a:t>11f </a:t>
            </a:r>
            <a:endParaRPr lang="en-US" sz="1000" b="1" dirty="0">
              <a:solidFill>
                <a:schemeClr val="bg2">
                  <a:lumMod val="75000"/>
                </a:schemeClr>
              </a:solidFill>
              <a:latin typeface="Tahoma" pitchFamily="34" charset="0"/>
              <a:ea typeface="ＭＳ Ｐゴシック" charset="-128"/>
              <a:cs typeface="Arial" charset="0"/>
            </a:endParaRPr>
          </a:p>
          <a:p>
            <a:pPr algn="ctr">
              <a:defRPr/>
            </a:pPr>
            <a:r>
              <a:rPr lang="en-US" sz="1000" b="1" dirty="0">
                <a:solidFill>
                  <a:schemeClr val="bg2">
                    <a:lumMod val="75000"/>
                  </a:schemeClr>
                </a:solidFill>
                <a:latin typeface="Tahoma" pitchFamily="34" charset="0"/>
                <a:ea typeface="ＭＳ Ｐゴシック" charset="-128"/>
                <a:cs typeface="Arial" charset="0"/>
              </a:rPr>
              <a:t>Inter AP </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smtClean="0">
                <a:latin typeface="Tahoma" pitchFamily="34" charset="0"/>
                <a:ea typeface="ＭＳ Ｐゴシック" charset="-128"/>
                <a:cs typeface="Arial" pitchFamily="34" charset="0"/>
              </a:rPr>
              <a:t>11aa</a:t>
            </a:r>
            <a:endParaRPr lang="en-US" sz="1100" b="1" dirty="0">
              <a:latin typeface="Tahoma" pitchFamily="34" charset="0"/>
              <a:ea typeface="ＭＳ Ｐゴシック" charset="-128"/>
              <a:cs typeface="Arial" pitchFamily="34" charset="0"/>
            </a:endParaRPr>
          </a:p>
          <a:p>
            <a:pPr algn="ctr"/>
            <a:r>
              <a:rPr lang="en-US" sz="1100" b="1" dirty="0">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smtClean="0">
                <a:latin typeface="Tahoma" pitchFamily="34" charset="0"/>
                <a:ea typeface="ＭＳ Ｐゴシック" charset="-128"/>
                <a:cs typeface="Arial" pitchFamily="34" charset="0"/>
              </a:rPr>
              <a:t>11ae</a:t>
            </a:r>
            <a:endParaRPr lang="en-US" sz="1100" b="1" dirty="0">
              <a:latin typeface="Tahoma" pitchFamily="34" charset="0"/>
              <a:ea typeface="ＭＳ Ｐゴシック" charset="-128"/>
              <a:cs typeface="Arial" pitchFamily="34" charset="0"/>
            </a:endParaRPr>
          </a:p>
          <a:p>
            <a:pPr algn="ctr"/>
            <a:r>
              <a:rPr lang="en-US" sz="1100" b="1" dirty="0" err="1">
                <a:latin typeface="Tahoma" pitchFamily="34" charset="0"/>
                <a:ea typeface="ＭＳ Ｐゴシック" charset="-128"/>
                <a:cs typeface="Arial" pitchFamily="34" charset="0"/>
              </a:rPr>
              <a:t>QoS</a:t>
            </a:r>
            <a:r>
              <a:rPr lang="en-US" sz="1100" b="1" dirty="0">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b="1" dirty="0" smtClean="0">
                <a:latin typeface="Tahoma" pitchFamily="34" charset="0"/>
                <a:ea typeface="ＭＳ Ｐゴシック" charset="-128"/>
                <a:cs typeface="Arial" pitchFamily="34" charset="0"/>
              </a:rPr>
              <a:t>11ac -VHT</a:t>
            </a:r>
          </a:p>
          <a:p>
            <a:pPr algn="ctr"/>
            <a:r>
              <a:rPr lang="en-US" sz="1050" dirty="0" smtClean="0">
                <a:latin typeface="Tahoma" pitchFamily="34" charset="0"/>
                <a:ea typeface="ＭＳ Ｐゴシック" charset="-128"/>
                <a:cs typeface="Arial" pitchFamily="34" charset="0"/>
              </a:rPr>
              <a:t>&gt;1 </a:t>
            </a:r>
            <a:r>
              <a:rPr lang="en-US" sz="1050" b="1" dirty="0" err="1" smtClean="0">
                <a:latin typeface="Tahoma" pitchFamily="34" charset="0"/>
                <a:ea typeface="ＭＳ Ｐゴシック" charset="-128"/>
                <a:cs typeface="Arial" pitchFamily="34" charset="0"/>
              </a:rPr>
              <a:t>Gbps</a:t>
            </a:r>
            <a:r>
              <a:rPr lang="en-US" sz="1050" b="1" dirty="0" smtClean="0">
                <a:latin typeface="Tahoma" pitchFamily="34" charset="0"/>
                <a:ea typeface="ＭＳ Ｐゴシック" charset="-128"/>
                <a:cs typeface="Arial" pitchFamily="34" charset="0"/>
              </a:rPr>
              <a:t> @ 5GHz</a:t>
            </a:r>
            <a:endParaRPr lang="en-US" sz="1050" b="1" dirty="0">
              <a:latin typeface="Tahoma" pitchFamily="34" charset="0"/>
              <a:ea typeface="ＭＳ Ｐゴシック" charset="-128"/>
              <a:cs typeface="Arial" pitchFamily="34" charset="0"/>
            </a:endParaRP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11ad - VHT</a:t>
            </a:r>
            <a:endParaRPr lang="en-US" sz="1000" b="1" dirty="0">
              <a:latin typeface="Tahoma" pitchFamily="34" charset="0"/>
              <a:ea typeface="ＭＳ Ｐゴシック" charset="-128"/>
              <a:cs typeface="Arial" pitchFamily="34" charset="0"/>
            </a:endParaRPr>
          </a:p>
          <a:p>
            <a:pPr algn="ctr"/>
            <a:r>
              <a:rPr lang="en-US" sz="1000" dirty="0" smtClean="0">
                <a:latin typeface="Tahoma" pitchFamily="34" charset="0"/>
                <a:ea typeface="ＭＳ Ｐゴシック" charset="-128"/>
                <a:cs typeface="Arial" pitchFamily="34" charset="0"/>
              </a:rPr>
              <a:t>&gt;1 </a:t>
            </a:r>
            <a:r>
              <a:rPr lang="en-US" sz="1000" b="1" dirty="0" err="1" smtClean="0">
                <a:latin typeface="Tahoma" pitchFamily="34" charset="0"/>
                <a:ea typeface="ＭＳ Ｐゴシック" charset="-128"/>
                <a:cs typeface="Arial" pitchFamily="34" charset="0"/>
              </a:rPr>
              <a:t>Gbps</a:t>
            </a:r>
            <a:r>
              <a:rPr lang="en-US" sz="1000" b="1" dirty="0" smtClean="0">
                <a:latin typeface="Tahoma" pitchFamily="34" charset="0"/>
                <a:ea typeface="ＭＳ Ｐゴシック" charset="-128"/>
                <a:cs typeface="Arial" pitchFamily="34" charset="0"/>
              </a:rPr>
              <a:t> </a:t>
            </a:r>
            <a:r>
              <a:rPr lang="en-US" sz="1000" b="1" dirty="0">
                <a:latin typeface="Tahoma" pitchFamily="34" charset="0"/>
                <a:ea typeface="ＭＳ Ｐゴシック" charset="-128"/>
                <a:cs typeface="Arial" pitchFamily="34" charset="0"/>
              </a:rPr>
              <a:t>@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smtClean="0">
                <a:latin typeface="Tahoma" pitchFamily="34" charset="0"/>
                <a:ea typeface="ＭＳ Ｐゴシック" charset="-128"/>
                <a:cs typeface="Arial" pitchFamily="34" charset="0"/>
              </a:rPr>
              <a:t>11af</a:t>
            </a:r>
            <a:endParaRPr lang="en-US" sz="1100" b="1" dirty="0">
              <a:latin typeface="Tahoma" pitchFamily="34" charset="0"/>
              <a:ea typeface="ＭＳ Ｐゴシック" charset="-128"/>
              <a:cs typeface="Arial" pitchFamily="34" charset="0"/>
            </a:endParaRPr>
          </a:p>
          <a:p>
            <a:pPr algn="ctr"/>
            <a:r>
              <a:rPr lang="en-US" sz="1100" b="1" dirty="0">
                <a:latin typeface="Tahoma" pitchFamily="34" charset="0"/>
                <a:ea typeface="ＭＳ Ｐゴシック" charset="-128"/>
                <a:cs typeface="Arial" pitchFamily="34" charset="0"/>
              </a:rPr>
              <a:t>TV Whitespace</a:t>
            </a:r>
          </a:p>
        </p:txBody>
      </p:sp>
      <p:sp>
        <p:nvSpPr>
          <p:cNvPr id="5" name="Right Arrow 4"/>
          <p:cNvSpPr/>
          <p:nvPr/>
        </p:nvSpPr>
        <p:spPr bwMode="auto">
          <a:xfrm>
            <a:off x="4108040" y="3194469"/>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50" name="Right Arrow 49"/>
          <p:cNvSpPr/>
          <p:nvPr/>
        </p:nvSpPr>
        <p:spPr bwMode="auto">
          <a:xfrm>
            <a:off x="2286032" y="3173653"/>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54" name="Right Arrow 53"/>
          <p:cNvSpPr/>
          <p:nvPr/>
        </p:nvSpPr>
        <p:spPr bwMode="auto">
          <a:xfrm>
            <a:off x="847060" y="313977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55" name="Right Arrow 54"/>
          <p:cNvSpPr/>
          <p:nvPr/>
        </p:nvSpPr>
        <p:spPr bwMode="auto">
          <a:xfrm>
            <a:off x="7076313" y="3169460"/>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6" name="Footer Placeholder 5"/>
          <p:cNvSpPr>
            <a:spLocks noGrp="1"/>
          </p:cNvSpPr>
          <p:nvPr>
            <p:ph type="ftr" sz="quarter" idx="11"/>
          </p:nvPr>
        </p:nvSpPr>
        <p:spPr/>
        <p:txBody>
          <a:bodyPr/>
          <a:lstStyle/>
          <a:p>
            <a:pPr>
              <a:defRPr/>
            </a:pPr>
            <a:r>
              <a:rPr lang="en-US" smtClean="0"/>
              <a:t>Dorothy Stanley, Aruba Networks</a:t>
            </a:r>
            <a:endParaRPr lang="en-US"/>
          </a:p>
        </p:txBody>
      </p:sp>
      <p:sp>
        <p:nvSpPr>
          <p:cNvPr id="7" name="Date Placeholder 6"/>
          <p:cNvSpPr>
            <a:spLocks noGrp="1"/>
          </p:cNvSpPr>
          <p:nvPr>
            <p:ph type="dt" sz="half" idx="10"/>
          </p:nvPr>
        </p:nvSpPr>
        <p:spPr/>
        <p:txBody>
          <a:bodyPr/>
          <a:lstStyle/>
          <a:p>
            <a:pPr>
              <a:defRPr/>
            </a:pPr>
            <a:r>
              <a:rPr lang="en-US" smtClean="0"/>
              <a:t>January 2015</a:t>
            </a:r>
            <a:endParaRPr lang="en-US" dirty="0"/>
          </a:p>
        </p:txBody>
      </p:sp>
      <p:sp>
        <p:nvSpPr>
          <p:cNvPr id="11" name="Slide Number Placeholder 10"/>
          <p:cNvSpPr>
            <a:spLocks noGrp="1"/>
          </p:cNvSpPr>
          <p:nvPr>
            <p:ph type="sldNum" sz="quarter" idx="12"/>
          </p:nvPr>
        </p:nvSpPr>
        <p:spPr/>
        <p:txBody>
          <a:bodyPr/>
          <a:lstStyle/>
          <a:p>
            <a:pPr>
              <a:defRPr/>
            </a:pPr>
            <a:r>
              <a:rPr lang="en-US" smtClean="0"/>
              <a:t>Slide </a:t>
            </a:r>
            <a:fld id="{3FBD1F51-5136-477F-A21E-BB3B46CB0CD8}" type="slidenum">
              <a:rPr lang="en-US" smtClean="0"/>
              <a:pPr>
                <a:defRPr/>
              </a:pPr>
              <a:t>31</a:t>
            </a:fld>
            <a:endParaRPr lang="en-US"/>
          </a:p>
        </p:txBody>
      </p:sp>
      <p:sp>
        <p:nvSpPr>
          <p:cNvPr id="42" name="Footer Placeholder 4"/>
          <p:cNvSpPr txBox="1">
            <a:spLocks/>
          </p:cNvSpPr>
          <p:nvPr/>
        </p:nvSpPr>
        <p:spPr bwMode="auto">
          <a:xfrm>
            <a:off x="5867400" y="6629400"/>
            <a:ext cx="2690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just"/>
            <a:r>
              <a:rPr lang="en-GB" dirty="0" smtClean="0"/>
              <a:t>From 11-14-1563 by Adrian Stephens, Intel</a:t>
            </a:r>
            <a:endParaRPr lang="en-GB" dirty="0"/>
          </a:p>
        </p:txBody>
      </p:sp>
    </p:spTree>
    <p:extLst>
      <p:ext uri="{BB962C8B-B14F-4D97-AF65-F5344CB8AC3E}">
        <p14:creationId xmlns:p14="http://schemas.microsoft.com/office/powerpoint/2010/main" val="41669111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bwMode="auto">
          <a:xfrm>
            <a:off x="6019800" y="1419225"/>
            <a:ext cx="1789093" cy="4448175"/>
          </a:xfrm>
          <a:prstGeom prst="ellipse">
            <a:avLst/>
          </a:prstGeom>
          <a:solidFill>
            <a:srgbClr val="99FF66">
              <a:alpha val="76000"/>
            </a:srgbClr>
          </a:solidFill>
          <a:ln w="12700" cap="flat" cmpd="sng" algn="ctr">
            <a:solidFill>
              <a:schemeClr val="tx1">
                <a:alpha val="43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40" name="AutoShape 11"/>
          <p:cNvSpPr>
            <a:spLocks noChangeArrowheads="1"/>
          </p:cNvSpPr>
          <p:nvPr/>
        </p:nvSpPr>
        <p:spPr bwMode="auto">
          <a:xfrm>
            <a:off x="3775073" y="1419225"/>
            <a:ext cx="1025528" cy="565129"/>
          </a:xfrm>
          <a:prstGeom prst="cube">
            <a:avLst>
              <a:gd name="adj" fmla="val 4486"/>
            </a:avLst>
          </a:prstGeom>
          <a:solidFill>
            <a:srgbClr val="99FF66"/>
          </a:solidFill>
          <a:ln w="9525">
            <a:solidFill>
              <a:schemeClr val="tx1"/>
            </a:solidFill>
            <a:miter lim="800000"/>
            <a:headEnd/>
            <a:tailEnd/>
          </a:ln>
        </p:spPr>
        <p:txBody>
          <a:bodyPr wrap="none" anchor="ctr"/>
          <a:lstStyle/>
          <a:p>
            <a:pPr algn="ctr"/>
            <a:r>
              <a:rPr lang="en-US" sz="1400" b="1" dirty="0" smtClean="0">
                <a:latin typeface="Tahoma" pitchFamily="34" charset="0"/>
                <a:ea typeface="ＭＳ Ｐゴシック" charset="-128"/>
                <a:cs typeface="Arial" pitchFamily="34" charset="0"/>
              </a:rPr>
              <a:t>802.11</a:t>
            </a:r>
          </a:p>
          <a:p>
            <a:pPr algn="ctr"/>
            <a:r>
              <a:rPr lang="en-US" sz="1400" b="1" dirty="0" smtClean="0">
                <a:latin typeface="Tahoma" pitchFamily="34" charset="0"/>
                <a:ea typeface="ＭＳ Ｐゴシック" charset="-128"/>
                <a:cs typeface="Arial" pitchFamily="34" charset="0"/>
              </a:rPr>
              <a:t>-2016</a:t>
            </a:r>
            <a:endParaRPr lang="en-US" sz="1400" b="1" dirty="0">
              <a:latin typeface="Tahoma" pitchFamily="34" charset="0"/>
              <a:ea typeface="ＭＳ Ｐゴシック" charset="-128"/>
              <a:cs typeface="Arial" pitchFamily="34" charset="0"/>
            </a:endParaRPr>
          </a:p>
        </p:txBody>
      </p:sp>
      <p:sp>
        <p:nvSpPr>
          <p:cNvPr id="30722" name="Rectangle 2"/>
          <p:cNvSpPr>
            <a:spLocks noGrp="1" noChangeArrowheads="1"/>
          </p:cNvSpPr>
          <p:nvPr>
            <p:ph type="title"/>
          </p:nvPr>
        </p:nvSpPr>
        <p:spPr>
          <a:xfrm>
            <a:off x="685800" y="685800"/>
            <a:ext cx="7772400" cy="649287"/>
          </a:xfrm>
        </p:spPr>
        <p:txBody>
          <a:bodyPr/>
          <a:lstStyle/>
          <a:p>
            <a:r>
              <a:rPr lang="en-US" dirty="0" smtClean="0"/>
              <a:t>IEEE 802.11 Standards Pipeline</a:t>
            </a:r>
          </a:p>
        </p:txBody>
      </p:sp>
      <p:sp>
        <p:nvSpPr>
          <p:cNvPr id="30723" name="Text Box 3"/>
          <p:cNvSpPr txBox="1">
            <a:spLocks noChangeArrowheads="1"/>
          </p:cNvSpPr>
          <p:nvPr/>
        </p:nvSpPr>
        <p:spPr bwMode="auto">
          <a:xfrm>
            <a:off x="101260" y="5182745"/>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smtClean="0">
                <a:latin typeface="Tahoma" pitchFamily="34" charset="0"/>
                <a:ea typeface="ＭＳ Ｐゴシック" charset="-128"/>
                <a:cs typeface="Arial" pitchFamily="34" charset="0"/>
              </a:rPr>
              <a:t>MAC &amp; PHY</a:t>
            </a:r>
            <a:endParaRPr lang="en-US" sz="2000" b="1"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5145491" y="5965581"/>
            <a:ext cx="8114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Sponsor</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419735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466724" y="152603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1479550" y="6004360"/>
            <a:ext cx="982663"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1887537"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8001000" y="5939135"/>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3808135"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5403076"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1274763"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8226" name="AutoShape 32"/>
          <p:cNvSpPr>
            <a:spLocks noChangeArrowheads="1"/>
          </p:cNvSpPr>
          <p:nvPr/>
        </p:nvSpPr>
        <p:spPr bwMode="auto">
          <a:xfrm>
            <a:off x="6382796" y="4203414"/>
            <a:ext cx="1085850" cy="425450"/>
          </a:xfrm>
          <a:prstGeom prst="cube">
            <a:avLst>
              <a:gd name="adj" fmla="val 10069"/>
            </a:avLst>
          </a:prstGeom>
          <a:solidFill>
            <a:srgbClr val="99CCFF"/>
          </a:solidFill>
          <a:ln w="9525">
            <a:solidFill>
              <a:schemeClr val="tx1"/>
            </a:solidFill>
            <a:miter lim="800000"/>
            <a:headEnd/>
            <a:tailEnd/>
          </a:ln>
          <a:effectLst/>
        </p:spPr>
        <p:txBody>
          <a:bodyPr wrap="none" anchor="ctr"/>
          <a:lstStyle/>
          <a:p>
            <a:pPr algn="ctr">
              <a:defRPr/>
            </a:pPr>
            <a:r>
              <a:rPr lang="en-US" sz="1000" b="1" dirty="0">
                <a:latin typeface="Tahoma" pitchFamily="34" charset="0"/>
                <a:ea typeface="ＭＳ Ｐゴシック" charset="-128"/>
                <a:cs typeface="Arial" charset="0"/>
              </a:rPr>
              <a:t>802.11ac</a:t>
            </a:r>
          </a:p>
          <a:p>
            <a:pPr algn="ctr">
              <a:defRPr/>
            </a:pPr>
            <a:r>
              <a:rPr lang="en-US" sz="1000" b="1" dirty="0">
                <a:latin typeface="Tahoma" pitchFamily="34" charset="0"/>
                <a:ea typeface="ＭＳ Ｐゴシック" charset="-128"/>
                <a:cs typeface="Arial" charset="0"/>
              </a:rPr>
              <a:t>VHT 5GHz</a:t>
            </a:r>
          </a:p>
        </p:txBody>
      </p:sp>
      <p:sp>
        <p:nvSpPr>
          <p:cNvPr id="30749" name="AutoShape 34"/>
          <p:cNvSpPr>
            <a:spLocks/>
          </p:cNvSpPr>
          <p:nvPr/>
        </p:nvSpPr>
        <p:spPr bwMode="auto">
          <a:xfrm rot="-5400000">
            <a:off x="3017838"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2484917"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84170"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645319"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6556337" y="595947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8239" name="AutoShape 45"/>
          <p:cNvSpPr>
            <a:spLocks noChangeArrowheads="1"/>
          </p:cNvSpPr>
          <p:nvPr/>
        </p:nvSpPr>
        <p:spPr bwMode="auto">
          <a:xfrm>
            <a:off x="6401846" y="3706504"/>
            <a:ext cx="1085850" cy="434975"/>
          </a:xfrm>
          <a:prstGeom prst="cube">
            <a:avLst>
              <a:gd name="adj" fmla="val 10069"/>
            </a:avLst>
          </a:prstGeom>
          <a:solidFill>
            <a:srgbClr val="99CCFF"/>
          </a:solidFill>
          <a:ln w="9525">
            <a:solidFill>
              <a:schemeClr val="tx1"/>
            </a:solidFill>
            <a:miter lim="800000"/>
            <a:headEnd/>
            <a:tailEnd/>
          </a:ln>
          <a:effectLst/>
        </p:spPr>
        <p:txBody>
          <a:bodyPr wrap="none" anchor="ctr"/>
          <a:lstStyle/>
          <a:p>
            <a:pPr algn="ctr">
              <a:defRPr/>
            </a:pPr>
            <a:r>
              <a:rPr lang="en-US" sz="1000" b="1" dirty="0">
                <a:latin typeface="Tahoma" pitchFamily="34" charset="0"/>
                <a:ea typeface="ＭＳ Ｐゴシック" charset="-128"/>
                <a:cs typeface="Arial" charset="0"/>
              </a:rPr>
              <a:t>802.11af</a:t>
            </a:r>
          </a:p>
          <a:p>
            <a:pPr algn="ctr">
              <a:defRPr/>
            </a:pPr>
            <a:r>
              <a:rPr lang="en-US" sz="1000" b="1" dirty="0" smtClean="0">
                <a:latin typeface="Tahoma" pitchFamily="34" charset="0"/>
                <a:ea typeface="ＭＳ Ｐゴシック" charset="-128"/>
                <a:cs typeface="Arial" charset="0"/>
              </a:rPr>
              <a:t>TVWS</a:t>
            </a:r>
            <a:endParaRPr lang="en-US" sz="1000" b="1" dirty="0">
              <a:latin typeface="Tahoma" pitchFamily="34" charset="0"/>
              <a:ea typeface="ＭＳ Ｐゴシック" charset="-128"/>
              <a:cs typeface="Arial" charset="0"/>
            </a:endParaRPr>
          </a:p>
        </p:txBody>
      </p:sp>
      <p:sp>
        <p:nvSpPr>
          <p:cNvPr id="8241" name="AutoShape 47"/>
          <p:cNvSpPr>
            <a:spLocks noChangeArrowheads="1"/>
          </p:cNvSpPr>
          <p:nvPr/>
        </p:nvSpPr>
        <p:spPr bwMode="auto">
          <a:xfrm>
            <a:off x="3810000" y="2895600"/>
            <a:ext cx="990600" cy="53340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b="1" dirty="0">
                <a:latin typeface="Tahoma" pitchFamily="34" charset="0"/>
                <a:ea typeface="ＭＳ Ｐゴシック" charset="-128"/>
                <a:cs typeface="Arial" charset="0"/>
              </a:rPr>
              <a:t>802.11ai</a:t>
            </a:r>
          </a:p>
          <a:p>
            <a:pPr algn="ctr">
              <a:defRPr/>
            </a:pPr>
            <a:r>
              <a:rPr lang="en-US" sz="1200" b="1" dirty="0">
                <a:latin typeface="Tahoma" pitchFamily="34" charset="0"/>
                <a:ea typeface="ＭＳ Ｐゴシック" charset="-128"/>
                <a:cs typeface="Arial" charset="0"/>
              </a:rPr>
              <a:t>FILS</a:t>
            </a:r>
          </a:p>
        </p:txBody>
      </p:sp>
      <p:sp>
        <p:nvSpPr>
          <p:cNvPr id="9264" name="Cloud"/>
          <p:cNvSpPr>
            <a:spLocks noChangeAspect="1" noEditPoints="1" noChangeArrowheads="1"/>
          </p:cNvSpPr>
          <p:nvPr/>
        </p:nvSpPr>
        <p:spPr bwMode="auto">
          <a:xfrm>
            <a:off x="12700" y="2184400"/>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a:extLst/>
        </p:spPr>
        <p:txBody>
          <a:bodyPr/>
          <a:lstStyle/>
          <a:p>
            <a:pPr eaLnBrk="0" hangingPunct="0">
              <a:defRPr/>
            </a:pPr>
            <a:endParaRPr lang="en-US"/>
          </a:p>
        </p:txBody>
      </p:sp>
      <p:sp>
        <p:nvSpPr>
          <p:cNvPr id="8243" name="AutoShape 49"/>
          <p:cNvSpPr>
            <a:spLocks noChangeArrowheads="1"/>
          </p:cNvSpPr>
          <p:nvPr/>
        </p:nvSpPr>
        <p:spPr bwMode="auto">
          <a:xfrm>
            <a:off x="3810000" y="3765550"/>
            <a:ext cx="990600" cy="50165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b="1" dirty="0">
                <a:latin typeface="Tahoma" pitchFamily="34" charset="0"/>
                <a:ea typeface="ＭＳ Ｐゴシック" charset="-128"/>
                <a:cs typeface="Arial" charset="0"/>
              </a:rPr>
              <a:t>802.11 </a:t>
            </a:r>
            <a:r>
              <a:rPr lang="en-US" sz="1200" b="1" dirty="0" smtClean="0">
                <a:latin typeface="Tahoma" pitchFamily="34" charset="0"/>
                <a:ea typeface="ＭＳ Ｐゴシック" charset="-128"/>
                <a:cs typeface="Arial" charset="0"/>
              </a:rPr>
              <a:t>ah</a:t>
            </a:r>
          </a:p>
          <a:p>
            <a:pPr algn="ctr">
              <a:defRPr/>
            </a:pPr>
            <a:r>
              <a:rPr lang="en-US" sz="1200" b="1" dirty="0" smtClean="0">
                <a:latin typeface="Tahoma" pitchFamily="34" charset="0"/>
                <a:ea typeface="ＭＳ Ｐゴシック" charset="-128"/>
                <a:cs typeface="Arial" charset="0"/>
              </a:rPr>
              <a:t>&lt; 1Ghz</a:t>
            </a:r>
            <a:endParaRPr lang="en-US" sz="1200" b="1" dirty="0">
              <a:latin typeface="Tahoma" pitchFamily="34" charset="0"/>
              <a:ea typeface="ＭＳ Ｐゴシック" charset="-128"/>
              <a:cs typeface="Arial" charset="0"/>
            </a:endParaRPr>
          </a:p>
        </p:txBody>
      </p:sp>
      <p:sp>
        <p:nvSpPr>
          <p:cNvPr id="30765" name="AutoShape 46"/>
          <p:cNvSpPr>
            <a:spLocks noChangeArrowheads="1"/>
          </p:cNvSpPr>
          <p:nvPr/>
        </p:nvSpPr>
        <p:spPr bwMode="auto">
          <a:xfrm>
            <a:off x="278606" y="3332161"/>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b="1">
                <a:latin typeface="Tahoma" pitchFamily="34" charset="0"/>
                <a:ea typeface="ＭＳ Ｐゴシック" charset="-128"/>
                <a:cs typeface="Arial" pitchFamily="34" charset="0"/>
              </a:rPr>
              <a:t>WNG</a:t>
            </a:r>
          </a:p>
        </p:txBody>
      </p:sp>
      <p:sp>
        <p:nvSpPr>
          <p:cNvPr id="30776" name="AutoShape 27"/>
          <p:cNvSpPr>
            <a:spLocks/>
          </p:cNvSpPr>
          <p:nvPr/>
        </p:nvSpPr>
        <p:spPr bwMode="auto">
          <a:xfrm rot="-5400000">
            <a:off x="6876257" y="5123656"/>
            <a:ext cx="239712" cy="1552575"/>
          </a:xfrm>
          <a:prstGeom prst="leftBrace">
            <a:avLst>
              <a:gd name="adj1" fmla="val 46117"/>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77" name="AutoShape 31"/>
          <p:cNvSpPr>
            <a:spLocks noChangeArrowheads="1"/>
          </p:cNvSpPr>
          <p:nvPr/>
        </p:nvSpPr>
        <p:spPr bwMode="auto">
          <a:xfrm>
            <a:off x="6410325" y="2786063"/>
            <a:ext cx="1085850" cy="46672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latin typeface="Tahoma" pitchFamily="34" charset="0"/>
                <a:ea typeface="ＭＳ Ｐゴシック" charset="-128"/>
                <a:cs typeface="Arial" pitchFamily="34" charset="0"/>
              </a:rPr>
              <a:t>802.11ae</a:t>
            </a:r>
          </a:p>
          <a:p>
            <a:pPr algn="ctr"/>
            <a:r>
              <a:rPr lang="en-US" sz="1000" b="1" dirty="0" err="1">
                <a:latin typeface="Tahoma" pitchFamily="34" charset="0"/>
                <a:ea typeface="ＭＳ Ｐゴシック" charset="-128"/>
                <a:cs typeface="Arial" pitchFamily="34" charset="0"/>
              </a:rPr>
              <a:t>QoS</a:t>
            </a:r>
            <a:r>
              <a:rPr lang="en-US" sz="1000" b="1" dirty="0">
                <a:latin typeface="Tahoma" pitchFamily="34" charset="0"/>
                <a:ea typeface="ＭＳ Ｐゴシック" charset="-128"/>
                <a:cs typeface="Arial" pitchFamily="34" charset="0"/>
              </a:rPr>
              <a:t> Mgt Frames</a:t>
            </a:r>
          </a:p>
        </p:txBody>
      </p:sp>
      <p:sp>
        <p:nvSpPr>
          <p:cNvPr id="30779" name="AutoShape 31"/>
          <p:cNvSpPr>
            <a:spLocks noChangeArrowheads="1"/>
          </p:cNvSpPr>
          <p:nvPr/>
        </p:nvSpPr>
        <p:spPr bwMode="auto">
          <a:xfrm>
            <a:off x="6382796" y="4724400"/>
            <a:ext cx="1085850" cy="5334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latin typeface="Tahoma" pitchFamily="34" charset="0"/>
                <a:ea typeface="ＭＳ Ｐゴシック" charset="-128"/>
                <a:cs typeface="Arial" pitchFamily="34" charset="0"/>
              </a:rPr>
              <a:t>802.11ad</a:t>
            </a:r>
          </a:p>
          <a:p>
            <a:pPr algn="ctr"/>
            <a:r>
              <a:rPr lang="en-US" sz="1000" b="1" dirty="0">
                <a:latin typeface="Tahoma" pitchFamily="34" charset="0"/>
                <a:ea typeface="ＭＳ Ｐゴシック" charset="-128"/>
                <a:cs typeface="Arial" pitchFamily="34" charset="0"/>
              </a:rPr>
              <a:t>VHT 60 GHz</a:t>
            </a:r>
          </a:p>
        </p:txBody>
      </p:sp>
      <p:sp>
        <p:nvSpPr>
          <p:cNvPr id="30780" name="AutoShape 46"/>
          <p:cNvSpPr>
            <a:spLocks noChangeArrowheads="1"/>
          </p:cNvSpPr>
          <p:nvPr/>
        </p:nvSpPr>
        <p:spPr bwMode="auto">
          <a:xfrm>
            <a:off x="2657474" y="2227262"/>
            <a:ext cx="914400"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802.11AQ</a:t>
            </a:r>
          </a:p>
          <a:p>
            <a:pPr algn="ctr"/>
            <a:r>
              <a:rPr lang="en-US" sz="1200" b="1" dirty="0" smtClean="0">
                <a:latin typeface="Tahoma" pitchFamily="34" charset="0"/>
                <a:ea typeface="ＭＳ Ｐゴシック" charset="-128"/>
                <a:cs typeface="Arial" pitchFamily="34" charset="0"/>
              </a:rPr>
              <a:t>PAD</a:t>
            </a:r>
            <a:endParaRPr lang="en-US" sz="1200" b="1" dirty="0">
              <a:latin typeface="Tahoma" pitchFamily="34" charset="0"/>
              <a:ea typeface="ＭＳ Ｐゴシック" charset="-128"/>
              <a:cs typeface="Arial" pitchFamily="34" charset="0"/>
            </a:endParaRPr>
          </a:p>
        </p:txBody>
      </p:sp>
      <p:sp>
        <p:nvSpPr>
          <p:cNvPr id="30781" name="AutoShape 46"/>
          <p:cNvSpPr>
            <a:spLocks noChangeArrowheads="1"/>
          </p:cNvSpPr>
          <p:nvPr/>
        </p:nvSpPr>
        <p:spPr bwMode="auto">
          <a:xfrm>
            <a:off x="2681722" y="4754960"/>
            <a:ext cx="990600" cy="533400"/>
          </a:xfrm>
          <a:prstGeom prst="cube">
            <a:avLst>
              <a:gd name="adj" fmla="val 10069"/>
            </a:avLst>
          </a:prstGeom>
          <a:solidFill>
            <a:srgbClr val="85FFE0"/>
          </a:solidFill>
          <a:ln w="9525">
            <a:solidFill>
              <a:schemeClr val="tx1"/>
            </a:solidFill>
            <a:miter lim="800000"/>
            <a:headEnd/>
            <a:tailEnd/>
          </a:ln>
        </p:spPr>
        <p:txBody>
          <a:bodyPr wrap="none" anchor="ctr"/>
          <a:lstStyle/>
          <a:p>
            <a:pPr algn="ctr"/>
            <a:endParaRPr lang="en-US" sz="1200" b="1" dirty="0" smtClean="0">
              <a:latin typeface="Tahoma" pitchFamily="34" charset="0"/>
              <a:ea typeface="ＭＳ Ｐゴシック" charset="-128"/>
              <a:cs typeface="Arial" pitchFamily="34" charset="0"/>
            </a:endParaRPr>
          </a:p>
          <a:p>
            <a:pPr algn="ctr"/>
            <a:r>
              <a:rPr lang="en-US" sz="1200" b="1" dirty="0" smtClean="0">
                <a:latin typeface="Tahoma" pitchFamily="34" charset="0"/>
                <a:ea typeface="ＭＳ Ｐゴシック" charset="-128"/>
                <a:cs typeface="Arial" pitchFamily="34" charset="0"/>
              </a:rPr>
              <a:t>802.11aj</a:t>
            </a:r>
          </a:p>
          <a:p>
            <a:pPr algn="ctr"/>
            <a:r>
              <a:rPr lang="en-US" sz="1200" b="1" dirty="0" smtClean="0">
                <a:latin typeface="Tahoma" pitchFamily="34" charset="0"/>
                <a:ea typeface="ＭＳ Ｐゴシック" charset="-128"/>
                <a:cs typeface="Arial" pitchFamily="34" charset="0"/>
              </a:rPr>
              <a:t>CMMW</a:t>
            </a:r>
          </a:p>
          <a:p>
            <a:pPr algn="ctr"/>
            <a:endParaRPr lang="en-US" sz="1200" b="1" dirty="0">
              <a:latin typeface="Tahoma" pitchFamily="34" charset="0"/>
              <a:ea typeface="ＭＳ Ｐゴシック" charset="-128"/>
              <a:cs typeface="Arial" pitchFamily="34" charset="0"/>
            </a:endParaRPr>
          </a:p>
        </p:txBody>
      </p:sp>
      <p:cxnSp>
        <p:nvCxnSpPr>
          <p:cNvPr id="41" name="Straight Connector 40"/>
          <p:cNvCxnSpPr/>
          <p:nvPr/>
        </p:nvCxnSpPr>
        <p:spPr bwMode="auto">
          <a:xfrm>
            <a:off x="7772401" y="1419225"/>
            <a:ext cx="0" cy="4194969"/>
          </a:xfrm>
          <a:prstGeom prst="line">
            <a:avLst/>
          </a:prstGeom>
          <a:solidFill>
            <a:schemeClr val="accent1"/>
          </a:solidFill>
          <a:ln w="1270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AutoShape 46"/>
          <p:cNvSpPr>
            <a:spLocks noChangeArrowheads="1"/>
          </p:cNvSpPr>
          <p:nvPr/>
        </p:nvSpPr>
        <p:spPr bwMode="auto">
          <a:xfrm>
            <a:off x="2632074" y="1479550"/>
            <a:ext cx="914400"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802.11AK</a:t>
            </a:r>
          </a:p>
          <a:p>
            <a:pPr algn="ctr"/>
            <a:r>
              <a:rPr lang="en-US" sz="1200" b="1" dirty="0" smtClean="0">
                <a:latin typeface="Tahoma" pitchFamily="34" charset="0"/>
                <a:ea typeface="ＭＳ Ｐゴシック" charset="-128"/>
                <a:cs typeface="Arial" pitchFamily="34" charset="0"/>
              </a:rPr>
              <a:t>GLK</a:t>
            </a:r>
            <a:endParaRPr lang="en-US" sz="1200" b="1" dirty="0">
              <a:latin typeface="Tahoma" pitchFamily="34" charset="0"/>
              <a:ea typeface="ＭＳ Ｐゴシック" charset="-128"/>
              <a:cs typeface="Arial" pitchFamily="34" charset="0"/>
            </a:endParaRPr>
          </a:p>
        </p:txBody>
      </p:sp>
      <p:sp>
        <p:nvSpPr>
          <p:cNvPr id="42" name="AutoShape 46"/>
          <p:cNvSpPr>
            <a:spLocks noChangeArrowheads="1"/>
          </p:cNvSpPr>
          <p:nvPr/>
        </p:nvSpPr>
        <p:spPr bwMode="auto">
          <a:xfrm>
            <a:off x="2680912" y="3765550"/>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802.11ax</a:t>
            </a:r>
          </a:p>
          <a:p>
            <a:pPr algn="ctr"/>
            <a:r>
              <a:rPr lang="en-US" sz="1200" b="1" dirty="0" smtClean="0">
                <a:latin typeface="Tahoma" pitchFamily="34" charset="0"/>
                <a:ea typeface="ＭＳ Ｐゴシック" charset="-128"/>
                <a:cs typeface="Arial" pitchFamily="34" charset="0"/>
              </a:rPr>
              <a:t>HEW</a:t>
            </a:r>
            <a:endParaRPr lang="en-US" sz="1200" b="1" dirty="0">
              <a:latin typeface="Tahoma" pitchFamily="34" charset="0"/>
              <a:ea typeface="ＭＳ Ｐゴシック" charset="-128"/>
              <a:cs typeface="Arial" pitchFamily="34" charset="0"/>
            </a:endParaRPr>
          </a:p>
        </p:txBody>
      </p:sp>
      <p:sp>
        <p:nvSpPr>
          <p:cNvPr id="45" name="AutoShape 46"/>
          <p:cNvSpPr>
            <a:spLocks noChangeArrowheads="1"/>
          </p:cNvSpPr>
          <p:nvPr/>
        </p:nvSpPr>
        <p:spPr bwMode="auto">
          <a:xfrm>
            <a:off x="1555090" y="4756586"/>
            <a:ext cx="9144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NG60</a:t>
            </a:r>
            <a:endParaRPr lang="en-US" sz="1200" b="1" dirty="0">
              <a:latin typeface="Tahoma" pitchFamily="34" charset="0"/>
              <a:ea typeface="ＭＳ Ｐゴシック" charset="-128"/>
              <a:cs typeface="Arial" pitchFamily="34" charset="0"/>
            </a:endParaRPr>
          </a:p>
        </p:txBody>
      </p:sp>
      <p:sp>
        <p:nvSpPr>
          <p:cNvPr id="49" name="AutoShape 31"/>
          <p:cNvSpPr>
            <a:spLocks noChangeArrowheads="1"/>
          </p:cNvSpPr>
          <p:nvPr/>
        </p:nvSpPr>
        <p:spPr bwMode="auto">
          <a:xfrm>
            <a:off x="6419850" y="2133600"/>
            <a:ext cx="1085850" cy="46672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802.11aa</a:t>
            </a:r>
          </a:p>
          <a:p>
            <a:pPr algn="ctr"/>
            <a:r>
              <a:rPr lang="en-US" sz="1000" b="1" dirty="0" smtClean="0">
                <a:latin typeface="Tahoma" pitchFamily="34" charset="0"/>
                <a:ea typeface="ＭＳ Ｐゴシック" charset="-128"/>
                <a:cs typeface="Arial" pitchFamily="34" charset="0"/>
              </a:rPr>
              <a:t>Video Transport</a:t>
            </a:r>
            <a:endParaRPr lang="en-US" sz="1000" b="1" dirty="0">
              <a:latin typeface="Tahoma" pitchFamily="34" charset="0"/>
              <a:ea typeface="ＭＳ Ｐゴシック" charset="-128"/>
              <a:cs typeface="Arial" pitchFamily="34" charset="0"/>
            </a:endParaRPr>
          </a:p>
        </p:txBody>
      </p:sp>
      <p:sp>
        <p:nvSpPr>
          <p:cNvPr id="51" name="AutoShape 11"/>
          <p:cNvSpPr>
            <a:spLocks noChangeArrowheads="1"/>
          </p:cNvSpPr>
          <p:nvPr/>
        </p:nvSpPr>
        <p:spPr bwMode="auto">
          <a:xfrm>
            <a:off x="8001000" y="1436914"/>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b="1" dirty="0">
                <a:latin typeface="Arial" panose="020B0604020202020204" pitchFamily="34" charset="0"/>
                <a:cs typeface="Arial" panose="020B0604020202020204" pitchFamily="34" charset="0"/>
              </a:rPr>
              <a:t>802.11</a:t>
            </a:r>
          </a:p>
          <a:p>
            <a:pPr algn="ctr" eaLnBrk="0" hangingPunct="0">
              <a:defRPr/>
            </a:pPr>
            <a:r>
              <a:rPr lang="en-US" sz="1400" b="1" dirty="0">
                <a:latin typeface="Arial" panose="020B0604020202020204" pitchFamily="34" charset="0"/>
                <a:cs typeface="Arial" panose="020B0604020202020204" pitchFamily="34" charset="0"/>
              </a:rPr>
              <a:t>-2012</a:t>
            </a:r>
          </a:p>
        </p:txBody>
      </p:sp>
      <p:sp>
        <p:nvSpPr>
          <p:cNvPr id="4" name="Footer Placeholder 3"/>
          <p:cNvSpPr>
            <a:spLocks noGrp="1"/>
          </p:cNvSpPr>
          <p:nvPr>
            <p:ph type="ftr" sz="quarter" idx="11"/>
          </p:nvPr>
        </p:nvSpPr>
        <p:spPr/>
        <p:txBody>
          <a:bodyPr/>
          <a:lstStyle/>
          <a:p>
            <a:pPr>
              <a:defRPr/>
            </a:pPr>
            <a:r>
              <a:rPr lang="en-US" smtClean="0"/>
              <a:t>Dorothy Stanley, Aruba Networks</a:t>
            </a:r>
            <a:endParaRPr lang="en-US"/>
          </a:p>
        </p:txBody>
      </p:sp>
      <p:sp>
        <p:nvSpPr>
          <p:cNvPr id="5" name="Date Placeholder 4"/>
          <p:cNvSpPr>
            <a:spLocks noGrp="1"/>
          </p:cNvSpPr>
          <p:nvPr>
            <p:ph type="dt" sz="half" idx="10"/>
          </p:nvPr>
        </p:nvSpPr>
        <p:spPr/>
        <p:txBody>
          <a:bodyPr/>
          <a:lstStyle/>
          <a:p>
            <a:pPr>
              <a:defRPr/>
            </a:pPr>
            <a:r>
              <a:rPr lang="en-US" smtClean="0"/>
              <a:t>January 2015</a:t>
            </a:r>
            <a:endParaRPr lang="en-US" dirty="0"/>
          </a:p>
        </p:txBody>
      </p:sp>
      <p:sp>
        <p:nvSpPr>
          <p:cNvPr id="10" name="Freeform 9"/>
          <p:cNvSpPr/>
          <p:nvPr/>
        </p:nvSpPr>
        <p:spPr bwMode="auto">
          <a:xfrm>
            <a:off x="4800600" y="1531081"/>
            <a:ext cx="1676400" cy="602519"/>
          </a:xfrm>
          <a:custGeom>
            <a:avLst/>
            <a:gdLst>
              <a:gd name="connsiteX0" fmla="*/ 1597688 w 1597688"/>
              <a:gd name="connsiteY0" fmla="*/ 358059 h 602519"/>
              <a:gd name="connsiteX1" fmla="*/ 894304 w 1597688"/>
              <a:gd name="connsiteY1" fmla="*/ 589171 h 602519"/>
              <a:gd name="connsiteX2" fmla="*/ 723482 w 1597688"/>
              <a:gd name="connsiteY2" fmla="*/ 6367 h 602519"/>
              <a:gd name="connsiteX3" fmla="*/ 271306 w 1597688"/>
              <a:gd name="connsiteY3" fmla="*/ 277672 h 602519"/>
              <a:gd name="connsiteX4" fmla="*/ 0 w 1597688"/>
              <a:gd name="connsiteY4" fmla="*/ 257575 h 6025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688" h="602519">
                <a:moveTo>
                  <a:pt x="1597688" y="358059"/>
                </a:moveTo>
                <a:cubicBezTo>
                  <a:pt x="1318846" y="502922"/>
                  <a:pt x="1040005" y="647786"/>
                  <a:pt x="894304" y="589171"/>
                </a:cubicBezTo>
                <a:cubicBezTo>
                  <a:pt x="748603" y="530556"/>
                  <a:pt x="827315" y="58283"/>
                  <a:pt x="723482" y="6367"/>
                </a:cubicBezTo>
                <a:cubicBezTo>
                  <a:pt x="619649" y="-45550"/>
                  <a:pt x="391886" y="235804"/>
                  <a:pt x="271306" y="277672"/>
                </a:cubicBezTo>
                <a:cubicBezTo>
                  <a:pt x="150726" y="319540"/>
                  <a:pt x="15072" y="230779"/>
                  <a:pt x="0" y="257575"/>
                </a:cubicBezTo>
              </a:path>
            </a:pathLst>
          </a:custGeom>
          <a:noFill/>
          <a:ln w="60325" cap="flat" cmpd="sng" algn="ctr">
            <a:solidFill>
              <a:srgbClr val="99FF66">
                <a:alpha val="77000"/>
              </a:srgbClr>
            </a:solidFill>
            <a:prstDash val="solid"/>
            <a:round/>
            <a:headEnd type="none" w="sm" len="sm"/>
            <a:tailEnd type="stealth"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11" name="Slide Number Placeholder 10"/>
          <p:cNvSpPr>
            <a:spLocks noGrp="1"/>
          </p:cNvSpPr>
          <p:nvPr>
            <p:ph type="sldNum" sz="quarter" idx="12"/>
          </p:nvPr>
        </p:nvSpPr>
        <p:spPr/>
        <p:txBody>
          <a:bodyPr/>
          <a:lstStyle/>
          <a:p>
            <a:pPr>
              <a:defRPr/>
            </a:pPr>
            <a:r>
              <a:rPr lang="en-US" smtClean="0"/>
              <a:t>Slide </a:t>
            </a:r>
            <a:fld id="{3FBD1F51-5136-477F-A21E-BB3B46CB0CD8}" type="slidenum">
              <a:rPr lang="en-US" smtClean="0"/>
              <a:pPr>
                <a:defRPr/>
              </a:pPr>
              <a:t>32</a:t>
            </a:fld>
            <a:endParaRPr lang="en-US"/>
          </a:p>
        </p:txBody>
      </p:sp>
      <p:sp>
        <p:nvSpPr>
          <p:cNvPr id="44" name="AutoShape 46"/>
          <p:cNvSpPr>
            <a:spLocks noChangeArrowheads="1"/>
          </p:cNvSpPr>
          <p:nvPr/>
        </p:nvSpPr>
        <p:spPr bwMode="auto">
          <a:xfrm>
            <a:off x="1632777" y="3348512"/>
            <a:ext cx="9144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NGP</a:t>
            </a:r>
            <a:endParaRPr lang="en-US" sz="1200" b="1" dirty="0">
              <a:latin typeface="Tahoma" pitchFamily="34" charset="0"/>
              <a:ea typeface="ＭＳ Ｐゴシック" charset="-128"/>
              <a:cs typeface="Arial" pitchFamily="34" charset="0"/>
            </a:endParaRPr>
          </a:p>
        </p:txBody>
      </p:sp>
      <p:sp>
        <p:nvSpPr>
          <p:cNvPr id="46" name="Footer Placeholder 4"/>
          <p:cNvSpPr txBox="1">
            <a:spLocks/>
          </p:cNvSpPr>
          <p:nvPr/>
        </p:nvSpPr>
        <p:spPr bwMode="auto">
          <a:xfrm>
            <a:off x="5867400" y="6629400"/>
            <a:ext cx="2690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just"/>
            <a:r>
              <a:rPr lang="en-GB" dirty="0" smtClean="0"/>
              <a:t>From 11-14-1563 by Adrian Stephens, Intel</a:t>
            </a:r>
            <a:endParaRPr lang="en-GB" dirty="0"/>
          </a:p>
        </p:txBody>
      </p:sp>
    </p:spTree>
    <p:extLst>
      <p:ext uri="{BB962C8B-B14F-4D97-AF65-F5344CB8AC3E}">
        <p14:creationId xmlns:p14="http://schemas.microsoft.com/office/powerpoint/2010/main" val="356378609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GB" dirty="0"/>
              <a:t>W</a:t>
            </a:r>
            <a:r>
              <a:rPr lang="en-GB" dirty="0" smtClean="0"/>
              <a:t>4.1.5 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Aruba Networks</a:t>
            </a:r>
          </a:p>
        </p:txBody>
      </p:sp>
      <p:sp>
        <p:nvSpPr>
          <p:cNvPr id="6" name="Date Placeholder 5"/>
          <p:cNvSpPr>
            <a:spLocks noGrp="1"/>
          </p:cNvSpPr>
          <p:nvPr>
            <p:ph type="dt" sz="half" idx="10"/>
          </p:nvPr>
        </p:nvSpPr>
        <p:spPr/>
        <p:txBody>
          <a:bodyPr/>
          <a:lstStyle/>
          <a:p>
            <a:pPr>
              <a:defRPr/>
            </a:pPr>
            <a:r>
              <a:rPr lang="en-US" smtClean="0"/>
              <a:t>January 2015</a:t>
            </a:r>
            <a:endParaRPr lang="en-US"/>
          </a:p>
        </p:txBody>
      </p:sp>
      <p:sp>
        <p:nvSpPr>
          <p:cNvPr id="8" name="Slide Number Placeholder 7"/>
          <p:cNvSpPr>
            <a:spLocks noGrp="1"/>
          </p:cNvSpPr>
          <p:nvPr>
            <p:ph type="sldNum" sz="quarter" idx="12"/>
          </p:nvPr>
        </p:nvSpPr>
        <p:spPr/>
        <p:txBody>
          <a:bodyPr/>
          <a:lstStyle/>
          <a:p>
            <a:pPr>
              <a:defRPr/>
            </a:pPr>
            <a:r>
              <a:rPr lang="en-US" smtClean="0"/>
              <a:t>Slide </a:t>
            </a:r>
            <a:fld id="{DDBC98B1-8847-456F-A590-69DC1C4B50DA}" type="slidenum">
              <a:rPr lang="en-US" smtClean="0"/>
              <a:pPr>
                <a:defRPr/>
              </a:pPr>
              <a:t>33</a:t>
            </a:fld>
            <a:endParaRPr lang="en-US"/>
          </a:p>
        </p:txBody>
      </p:sp>
      <p:sp>
        <p:nvSpPr>
          <p:cNvPr id="9" name="Rectangle 3"/>
          <p:cNvSpPr txBox="1">
            <a:spLocks noChangeArrowheads="1"/>
          </p:cNvSpPr>
          <p:nvPr/>
        </p:nvSpPr>
        <p:spPr bwMode="auto">
          <a:xfrm>
            <a:off x="609600" y="1828800"/>
            <a:ext cx="8153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GB" altLang="en-US" kern="0" dirty="0" smtClean="0"/>
              <a:t>There are no ballots or comment collections currently open</a:t>
            </a:r>
          </a:p>
          <a:p>
            <a:r>
              <a:rPr lang="en-GB" altLang="en-US" kern="0" dirty="0" smtClean="0"/>
              <a:t>Motions were approved for ballots on the following documents in Atlanta:</a:t>
            </a:r>
          </a:p>
          <a:p>
            <a:pPr lvl="1"/>
            <a:r>
              <a:rPr lang="en-US" altLang="en-US" dirty="0" err="1" smtClean="0"/>
              <a:t>TGmc</a:t>
            </a:r>
            <a:r>
              <a:rPr lang="en-US" altLang="en-US" dirty="0" smtClean="0"/>
              <a:t>: P802.11mc D4.0 20 days</a:t>
            </a:r>
          </a:p>
          <a:p>
            <a:pPr lvl="1"/>
            <a:r>
              <a:rPr lang="en-US" altLang="en-US" kern="0" dirty="0" err="1" smtClean="0"/>
              <a:t>TGah</a:t>
            </a:r>
            <a:r>
              <a:rPr lang="en-US" altLang="en-US" kern="0" dirty="0" smtClean="0"/>
              <a:t>: </a:t>
            </a:r>
            <a:r>
              <a:rPr lang="en-US" altLang="en-US" dirty="0"/>
              <a:t>P802.11ah D4.0 </a:t>
            </a:r>
            <a:r>
              <a:rPr lang="en-US" altLang="en-US" dirty="0" smtClean="0"/>
              <a:t>15 days</a:t>
            </a:r>
          </a:p>
          <a:p>
            <a:pPr lvl="1"/>
            <a:r>
              <a:rPr lang="en-US" altLang="en-US" kern="0" dirty="0" err="1" smtClean="0"/>
              <a:t>TGai</a:t>
            </a:r>
            <a:r>
              <a:rPr lang="en-US" altLang="en-US" kern="0" dirty="0" smtClean="0"/>
              <a:t>: </a:t>
            </a:r>
            <a:r>
              <a:rPr lang="en-US" altLang="en-US" dirty="0" smtClean="0"/>
              <a:t>P802.11ai </a:t>
            </a:r>
            <a:r>
              <a:rPr lang="en-US" altLang="en-US" dirty="0"/>
              <a:t>D4.0 </a:t>
            </a:r>
            <a:r>
              <a:rPr lang="en-US" altLang="en-US" dirty="0" smtClean="0"/>
              <a:t>15  days</a:t>
            </a:r>
          </a:p>
          <a:p>
            <a:pPr lvl="1"/>
            <a:r>
              <a:rPr lang="en-US" altLang="en-US" kern="0" dirty="0" err="1" smtClean="0"/>
              <a:t>TGaq</a:t>
            </a:r>
            <a:r>
              <a:rPr lang="en-US" altLang="en-US" kern="0" dirty="0" smtClean="0"/>
              <a:t>: </a:t>
            </a:r>
            <a:r>
              <a:rPr lang="en-GB" altLang="en-US" dirty="0"/>
              <a:t>P802.11aq </a:t>
            </a:r>
            <a:r>
              <a:rPr lang="en-GB" altLang="en-US" dirty="0" smtClean="0"/>
              <a:t>D1.0 30 days (initial WG letter ballot)</a:t>
            </a:r>
            <a:endParaRPr lang="en-GB" altLang="en-US" kern="0" dirty="0" smtClean="0"/>
          </a:p>
        </p:txBody>
      </p:sp>
    </p:spTree>
    <p:extLst>
      <p:ext uri="{BB962C8B-B14F-4D97-AF65-F5344CB8AC3E}">
        <p14:creationId xmlns:p14="http://schemas.microsoft.com/office/powerpoint/2010/main" val="111343579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Aruba Networks</a:t>
            </a:r>
          </a:p>
        </p:txBody>
      </p:sp>
      <p:sp>
        <p:nvSpPr>
          <p:cNvPr id="22533" name="Rectangle 2"/>
          <p:cNvSpPr>
            <a:spLocks noGrp="1" noChangeArrowheads="1"/>
          </p:cNvSpPr>
          <p:nvPr>
            <p:ph type="title"/>
          </p:nvPr>
        </p:nvSpPr>
        <p:spPr/>
        <p:txBody>
          <a:bodyPr/>
          <a:lstStyle/>
          <a:p>
            <a:r>
              <a:rPr lang="en-GB" dirty="0"/>
              <a:t>W</a:t>
            </a:r>
            <a:r>
              <a:rPr lang="en-GB" dirty="0" smtClean="0"/>
              <a:t>4.1.6 Current Membership Status</a:t>
            </a:r>
          </a:p>
        </p:txBody>
      </p:sp>
      <p:sp>
        <p:nvSpPr>
          <p:cNvPr id="22534" name="Text Box 3"/>
          <p:cNvSpPr txBox="1">
            <a:spLocks noChangeArrowheads="1"/>
          </p:cNvSpPr>
          <p:nvPr/>
        </p:nvSpPr>
        <p:spPr bwMode="auto">
          <a:xfrm>
            <a:off x="771525" y="6199188"/>
            <a:ext cx="7772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b="0" dirty="0"/>
              <a:t>Data as of </a:t>
            </a:r>
            <a:r>
              <a:rPr lang="en-GB" sz="1200" b="0" dirty="0" smtClean="0"/>
              <a:t>2014-10-30</a:t>
            </a:r>
            <a:endParaRPr lang="en-GB" sz="1200" b="0" dirty="0"/>
          </a:p>
        </p:txBody>
      </p:sp>
      <p:sp>
        <p:nvSpPr>
          <p:cNvPr id="22535" name="TextBox 8"/>
          <p:cNvSpPr txBox="1">
            <a:spLocks noChangeArrowheads="1"/>
          </p:cNvSpPr>
          <p:nvPr/>
        </p:nvSpPr>
        <p:spPr bwMode="auto">
          <a:xfrm>
            <a:off x="625475" y="3849688"/>
            <a:ext cx="777240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a:t>
            </a:r>
            <a:r>
              <a:rPr lang="en-GB" sz="1800" b="0" dirty="0" smtClean="0"/>
              <a:t>802.11</a:t>
            </a:r>
            <a:endParaRPr lang="en-GB" sz="1800" b="0" dirty="0"/>
          </a:p>
        </p:txBody>
      </p:sp>
      <p:graphicFrame>
        <p:nvGraphicFramePr>
          <p:cNvPr id="5" name="Table 4"/>
          <p:cNvGraphicFramePr>
            <a:graphicFrameLocks noGrp="1"/>
          </p:cNvGraphicFramePr>
          <p:nvPr>
            <p:extLst>
              <p:ext uri="{D42A27DB-BD31-4B8C-83A1-F6EECF244321}">
                <p14:modId xmlns:p14="http://schemas.microsoft.com/office/powerpoint/2010/main" val="748426709"/>
              </p:ext>
            </p:extLst>
          </p:nvPr>
        </p:nvGraphicFramePr>
        <p:xfrm>
          <a:off x="627063" y="1524000"/>
          <a:ext cx="7772400" cy="2286000"/>
        </p:xfrm>
        <a:graphic>
          <a:graphicData uri="http://schemas.openxmlformats.org/drawingml/2006/table">
            <a:tbl>
              <a:tblPr firstRow="1">
                <a:tableStyleId>{21E4AEA4-8DFA-4A89-87EB-49C32662AFE0}</a:tableStyleId>
              </a:tblPr>
              <a:tblGrid>
                <a:gridCol w="3886200"/>
                <a:gridCol w="3886200"/>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a:effectLst/>
                        </a:rPr>
                        <a:t>Number</a:t>
                      </a:r>
                      <a:endParaRPr lang="en-GB" sz="4000"/>
                    </a:p>
                  </a:txBody>
                  <a:tcPr marT="45673" marB="45673" anchor="ctr"/>
                </a:tc>
              </a:tr>
              <a:tr h="457200">
                <a:tc>
                  <a:txBody>
                    <a:bodyPr/>
                    <a:lstStyle/>
                    <a:p>
                      <a:pPr algn="ctr"/>
                      <a:r>
                        <a:rPr lang="en-GB" sz="2400">
                          <a:effectLst/>
                        </a:rPr>
                        <a:t>Aspirant</a:t>
                      </a:r>
                      <a:endParaRPr lang="en-GB" sz="4000"/>
                    </a:p>
                  </a:txBody>
                  <a:tcPr marT="45673" marB="45673"/>
                </a:tc>
                <a:tc>
                  <a:txBody>
                    <a:bodyPr/>
                    <a:lstStyle/>
                    <a:p>
                      <a:pPr algn="ctr"/>
                      <a:r>
                        <a:rPr lang="en-GB" sz="2400" dirty="0" smtClean="0">
                          <a:effectLst/>
                        </a:rPr>
                        <a:t>142</a:t>
                      </a:r>
                      <a:endParaRPr lang="en-GB" sz="4000" b="1" i="1" dirty="0"/>
                    </a:p>
                  </a:txBody>
                  <a:tcPr marT="45673" marB="45673"/>
                </a:tc>
              </a:tr>
              <a:tr h="457200">
                <a:tc>
                  <a:txBody>
                    <a:bodyPr/>
                    <a:lstStyle/>
                    <a:p>
                      <a:pPr algn="ctr"/>
                      <a:r>
                        <a:rPr lang="en-GB" sz="2400">
                          <a:effectLst/>
                        </a:rPr>
                        <a:t>Potential Voter</a:t>
                      </a:r>
                      <a:endParaRPr lang="en-GB" sz="4000"/>
                    </a:p>
                  </a:txBody>
                  <a:tcPr marT="45673" marB="45673"/>
                </a:tc>
                <a:tc>
                  <a:txBody>
                    <a:bodyPr/>
                    <a:lstStyle/>
                    <a:p>
                      <a:pPr algn="ctr"/>
                      <a:r>
                        <a:rPr lang="en-GB" sz="2400" b="0" i="0" dirty="0" smtClean="0">
                          <a:effectLst/>
                        </a:rPr>
                        <a:t>45</a:t>
                      </a:r>
                      <a:endParaRPr lang="en-GB" sz="4000" b="1" i="1" dirty="0"/>
                    </a:p>
                  </a:txBody>
                  <a:tcPr marT="45673" marB="45673"/>
                </a:tc>
              </a:tr>
              <a:tr h="457200">
                <a:tc>
                  <a:txBody>
                    <a:bodyPr/>
                    <a:lstStyle/>
                    <a:p>
                      <a:pPr algn="ctr"/>
                      <a:r>
                        <a:rPr lang="en-GB" sz="2400" dirty="0">
                          <a:effectLst/>
                        </a:rPr>
                        <a:t>Voter</a:t>
                      </a:r>
                      <a:endParaRPr lang="en-GB" sz="4000" dirty="0"/>
                    </a:p>
                  </a:txBody>
                  <a:tcPr marT="45673" marB="45673"/>
                </a:tc>
                <a:tc>
                  <a:txBody>
                    <a:bodyPr/>
                    <a:lstStyle/>
                    <a:p>
                      <a:pPr algn="ctr"/>
                      <a:r>
                        <a:rPr lang="en-GB" sz="2400" dirty="0" smtClean="0">
                          <a:effectLst/>
                        </a:rPr>
                        <a:t>353</a:t>
                      </a:r>
                      <a:endParaRPr lang="en-GB" sz="4000" dirty="0"/>
                    </a:p>
                  </a:txBody>
                  <a:tcPr marT="45673" marB="45673"/>
                </a:tc>
              </a:tr>
              <a:tr h="457200">
                <a:tc>
                  <a:txBody>
                    <a:bodyPr/>
                    <a:lstStyle/>
                    <a:p>
                      <a:pPr marL="0" algn="ctr" defTabSz="914400" rtl="0" eaLnBrk="1" latinLnBrk="0" hangingPunct="1"/>
                      <a:r>
                        <a:rPr lang="en-GB" sz="2400" kern="1200" dirty="0" smtClean="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smtClean="0">
                          <a:solidFill>
                            <a:schemeClr val="dk1"/>
                          </a:solidFill>
                          <a:effectLst/>
                          <a:latin typeface="+mn-lt"/>
                          <a:ea typeface="+mn-ea"/>
                          <a:cs typeface="+mn-cs"/>
                        </a:rPr>
                        <a:t>10</a:t>
                      </a:r>
                      <a:endParaRPr lang="en-GB" sz="2400" kern="1200" dirty="0">
                        <a:solidFill>
                          <a:schemeClr val="tx1"/>
                        </a:solidFill>
                        <a:effectLst/>
                        <a:latin typeface="Calibri" panose="020F0502020204030204" pitchFamily="34" charset="0"/>
                        <a:ea typeface="+mn-ea"/>
                        <a:cs typeface="+mn-cs"/>
                      </a:endParaRPr>
                    </a:p>
                  </a:txBody>
                  <a:tcPr marT="45673" marB="45673"/>
                </a:tc>
              </a:tr>
            </a:tbl>
          </a:graphicData>
        </a:graphic>
      </p:graphicFrame>
      <p:sp>
        <p:nvSpPr>
          <p:cNvPr id="2" name="Date Placeholder 1"/>
          <p:cNvSpPr>
            <a:spLocks noGrp="1"/>
          </p:cNvSpPr>
          <p:nvPr>
            <p:ph type="dt" sz="half" idx="10"/>
          </p:nvPr>
        </p:nvSpPr>
        <p:spPr/>
        <p:txBody>
          <a:bodyPr/>
          <a:lstStyle/>
          <a:p>
            <a:pPr>
              <a:defRPr/>
            </a:pPr>
            <a:r>
              <a:rPr lang="en-US" smtClean="0"/>
              <a:t>January 2015</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34</a:t>
            </a:fld>
            <a:endParaRPr lang="en-US"/>
          </a:p>
        </p:txBody>
      </p:sp>
      <p:sp>
        <p:nvSpPr>
          <p:cNvPr id="9" name="Footer Placeholder 4"/>
          <p:cNvSpPr txBox="1">
            <a:spLocks/>
          </p:cNvSpPr>
          <p:nvPr/>
        </p:nvSpPr>
        <p:spPr bwMode="auto">
          <a:xfrm>
            <a:off x="5867400" y="6629400"/>
            <a:ext cx="2690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just"/>
            <a:r>
              <a:rPr lang="en-GB" dirty="0" smtClean="0"/>
              <a:t>From 11-14-1563 by Adrian Stephens, Intel</a:t>
            </a:r>
            <a:endParaRPr lang="en-GB" dirty="0"/>
          </a:p>
        </p:txBody>
      </p:sp>
    </p:spTree>
    <p:extLst>
      <p:ext uri="{BB962C8B-B14F-4D97-AF65-F5344CB8AC3E}">
        <p14:creationId xmlns:p14="http://schemas.microsoft.com/office/powerpoint/2010/main" val="157386401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Aruba Networks</a:t>
            </a:r>
          </a:p>
        </p:txBody>
      </p:sp>
      <p:sp>
        <p:nvSpPr>
          <p:cNvPr id="25605" name="Rectangle 2"/>
          <p:cNvSpPr>
            <a:spLocks noGrp="1" noChangeArrowheads="1"/>
          </p:cNvSpPr>
          <p:nvPr>
            <p:ph type="title"/>
          </p:nvPr>
        </p:nvSpPr>
        <p:spPr>
          <a:xfrm>
            <a:off x="538163" y="631825"/>
            <a:ext cx="7772400" cy="533400"/>
          </a:xfrm>
        </p:spPr>
        <p:txBody>
          <a:bodyPr/>
          <a:lstStyle/>
          <a:p>
            <a:r>
              <a:rPr lang="en-GB" sz="2400" dirty="0"/>
              <a:t>W</a:t>
            </a:r>
            <a:r>
              <a:rPr lang="en-GB" sz="2400" dirty="0" smtClean="0"/>
              <a:t>4.1.6 Recent voting member history</a:t>
            </a:r>
          </a:p>
        </p:txBody>
      </p:sp>
      <p:graphicFrame>
        <p:nvGraphicFramePr>
          <p:cNvPr id="25606" name="Object 1"/>
          <p:cNvGraphicFramePr>
            <a:graphicFrameLocks noChangeAspect="1"/>
          </p:cNvGraphicFramePr>
          <p:nvPr>
            <p:extLst>
              <p:ext uri="{D42A27DB-BD31-4B8C-83A1-F6EECF244321}">
                <p14:modId xmlns:p14="http://schemas.microsoft.com/office/powerpoint/2010/main" val="346407954"/>
              </p:ext>
            </p:extLst>
          </p:nvPr>
        </p:nvGraphicFramePr>
        <p:xfrm>
          <a:off x="1489869" y="1066800"/>
          <a:ext cx="6075821" cy="5408613"/>
        </p:xfrm>
        <a:graphic>
          <a:graphicData uri="http://schemas.openxmlformats.org/presentationml/2006/ole">
            <mc:AlternateContent xmlns:mc="http://schemas.openxmlformats.org/markup-compatibility/2006">
              <mc:Choice xmlns:v="urn:schemas-microsoft-com:vml" Requires="v">
                <p:oleObj spid="_x0000_s2089" name="Binary Worksheet" r:id="rId4" imgW="8134243" imgH="7210350" progId="Excel.SheetBinaryMacroEnabled.12">
                  <p:embed/>
                </p:oleObj>
              </mc:Choice>
              <mc:Fallback>
                <p:oleObj name="Binary Worksheet" r:id="rId4" imgW="8134243" imgH="7210350" progId="Excel.SheetBinaryMacroEnabled.12">
                  <p:embed/>
                  <p:pic>
                    <p:nvPicPr>
                      <p:cNvPr id="0" name=""/>
                      <p:cNvPicPr>
                        <a:picLocks noChangeAspect="1" noChangeArrowheads="1"/>
                      </p:cNvPicPr>
                      <p:nvPr/>
                    </p:nvPicPr>
                    <p:blipFill>
                      <a:blip r:embed="rId5"/>
                      <a:srcRect/>
                      <a:stretch>
                        <a:fillRect/>
                      </a:stretch>
                    </p:blipFill>
                    <p:spPr bwMode="auto">
                      <a:xfrm>
                        <a:off x="1489869" y="1066800"/>
                        <a:ext cx="6075821" cy="5408613"/>
                      </a:xfrm>
                      <a:prstGeom prst="rect">
                        <a:avLst/>
                      </a:prstGeom>
                      <a:noFill/>
                      <a:ln>
                        <a:noFill/>
                      </a:ln>
                      <a:extLst/>
                    </p:spPr>
                  </p:pic>
                </p:oleObj>
              </mc:Fallback>
            </mc:AlternateContent>
          </a:graphicData>
        </a:graphic>
      </p:graphicFrame>
      <p:sp>
        <p:nvSpPr>
          <p:cNvPr id="2" name="Date Placeholder 1"/>
          <p:cNvSpPr>
            <a:spLocks noGrp="1"/>
          </p:cNvSpPr>
          <p:nvPr>
            <p:ph type="dt" sz="half" idx="10"/>
          </p:nvPr>
        </p:nvSpPr>
        <p:spPr/>
        <p:txBody>
          <a:bodyPr/>
          <a:lstStyle/>
          <a:p>
            <a:pPr>
              <a:defRPr/>
            </a:pPr>
            <a:r>
              <a:rPr lang="en-US" smtClean="0"/>
              <a:t>January 2015</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35</a:t>
            </a:fld>
            <a:endParaRPr lang="en-US"/>
          </a:p>
        </p:txBody>
      </p:sp>
      <p:sp>
        <p:nvSpPr>
          <p:cNvPr id="7" name="Footer Placeholder 4"/>
          <p:cNvSpPr txBox="1">
            <a:spLocks/>
          </p:cNvSpPr>
          <p:nvPr/>
        </p:nvSpPr>
        <p:spPr bwMode="auto">
          <a:xfrm>
            <a:off x="5867400" y="6629400"/>
            <a:ext cx="2690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just"/>
            <a:r>
              <a:rPr lang="en-GB" dirty="0" smtClean="0"/>
              <a:t>From 11-14-1563 by Adrian Stephens, Intel</a:t>
            </a:r>
            <a:endParaRPr lang="en-GB" dirty="0"/>
          </a:p>
        </p:txBody>
      </p:sp>
    </p:spTree>
    <p:extLst>
      <p:ext uri="{BB962C8B-B14F-4D97-AF65-F5344CB8AC3E}">
        <p14:creationId xmlns:p14="http://schemas.microsoft.com/office/powerpoint/2010/main" val="255281703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685800" y="685800"/>
            <a:ext cx="7772400" cy="914400"/>
          </a:xfrm>
        </p:spPr>
        <p:txBody>
          <a:bodyPr/>
          <a:lstStyle/>
          <a:p>
            <a:r>
              <a:rPr lang="en-GB" dirty="0"/>
              <a:t>W</a:t>
            </a:r>
            <a:r>
              <a:rPr lang="en-GB" dirty="0" smtClean="0"/>
              <a:t>4.1.7 ANA Status</a:t>
            </a:r>
            <a:endParaRPr lang="en-US" dirty="0" smtClean="0"/>
          </a:p>
        </p:txBody>
      </p:sp>
      <p:sp>
        <p:nvSpPr>
          <p:cNvPr id="9219" name="Content Placeholder 2"/>
          <p:cNvSpPr>
            <a:spLocks noGrp="1"/>
          </p:cNvSpPr>
          <p:nvPr>
            <p:ph idx="1"/>
          </p:nvPr>
        </p:nvSpPr>
        <p:spPr>
          <a:xfrm>
            <a:off x="685800" y="1447800"/>
            <a:ext cx="7772400" cy="4876800"/>
          </a:xfrm>
        </p:spPr>
        <p:txBody>
          <a:bodyPr/>
          <a:lstStyle/>
          <a:p>
            <a:pPr>
              <a:defRPr/>
            </a:pPr>
            <a:r>
              <a:rPr lang="en-GB" dirty="0" smtClean="0"/>
              <a:t>The latest database is 11-11/0270r26  (Jan 2015)</a:t>
            </a:r>
          </a:p>
          <a:p>
            <a:pPr>
              <a:defRPr/>
            </a:pPr>
            <a:r>
              <a:rPr lang="en-GB" dirty="0" smtClean="0"/>
              <a:t>Changes since last meeting:</a:t>
            </a:r>
          </a:p>
          <a:p>
            <a:pPr lvl="1">
              <a:defRPr/>
            </a:pPr>
            <a:r>
              <a:rPr lang="en-GB" dirty="0" smtClean="0"/>
              <a:t>Element ID space extension allocations</a:t>
            </a:r>
          </a:p>
          <a:p>
            <a:pPr lvl="1">
              <a:defRPr/>
            </a:pPr>
            <a:endParaRPr lang="en-GB" dirty="0"/>
          </a:p>
          <a:p>
            <a:pPr>
              <a:defRPr/>
            </a:pPr>
            <a:r>
              <a:rPr lang="en-GB" dirty="0" smtClean="0"/>
              <a:t>Note,  the ANA previously received a request from </a:t>
            </a:r>
            <a:r>
              <a:rPr lang="en-GB" dirty="0" err="1" smtClean="0"/>
              <a:t>TGai</a:t>
            </a:r>
            <a:r>
              <a:rPr lang="en-GB" dirty="0" smtClean="0"/>
              <a:t>.  The request needs to be reworked to take into account the restricted use of the legacy Element IDs.  The ANA is waiting for the reworked request.</a:t>
            </a:r>
          </a:p>
          <a:p>
            <a:pPr>
              <a:defRPr/>
            </a:pPr>
            <a:endParaRPr lang="en-GB" dirty="0" smtClean="0"/>
          </a:p>
        </p:txBody>
      </p:sp>
      <p:sp>
        <p:nvSpPr>
          <p:cNvPr id="2765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Aruba Networks</a:t>
            </a:r>
          </a:p>
        </p:txBody>
      </p:sp>
      <p:sp>
        <p:nvSpPr>
          <p:cNvPr id="2" name="Date Placeholder 1"/>
          <p:cNvSpPr>
            <a:spLocks noGrp="1"/>
          </p:cNvSpPr>
          <p:nvPr>
            <p:ph type="dt" sz="half" idx="10"/>
          </p:nvPr>
        </p:nvSpPr>
        <p:spPr/>
        <p:txBody>
          <a:bodyPr/>
          <a:lstStyle/>
          <a:p>
            <a:pPr>
              <a:defRPr/>
            </a:pPr>
            <a:r>
              <a:rPr lang="en-US" smtClean="0"/>
              <a:t>January 2015</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36</a:t>
            </a:fld>
            <a:endParaRPr lang="en-US"/>
          </a:p>
        </p:txBody>
      </p:sp>
      <p:sp>
        <p:nvSpPr>
          <p:cNvPr id="7" name="Footer Placeholder 4"/>
          <p:cNvSpPr txBox="1">
            <a:spLocks/>
          </p:cNvSpPr>
          <p:nvPr/>
        </p:nvSpPr>
        <p:spPr bwMode="auto">
          <a:xfrm>
            <a:off x="5867400" y="6629400"/>
            <a:ext cx="2690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just"/>
            <a:r>
              <a:rPr lang="en-GB" dirty="0" smtClean="0"/>
              <a:t>From 11-14-1563 by Adrian Stephens, Intel</a:t>
            </a:r>
            <a:endParaRPr lang="en-GB" dirty="0"/>
          </a:p>
        </p:txBody>
      </p:sp>
    </p:spTree>
    <p:extLst>
      <p:ext uri="{BB962C8B-B14F-4D97-AF65-F5344CB8AC3E}">
        <p14:creationId xmlns:p14="http://schemas.microsoft.com/office/powerpoint/2010/main" val="367944502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685800" y="685800"/>
            <a:ext cx="7772400" cy="914400"/>
          </a:xfrm>
        </p:spPr>
        <p:txBody>
          <a:bodyPr/>
          <a:lstStyle/>
          <a:p>
            <a:r>
              <a:rPr lang="en-GB" dirty="0" smtClean="0"/>
              <a:t>W4.1.8 Treasurer Report</a:t>
            </a:r>
            <a:endParaRPr lang="en-US" dirty="0" smtClean="0"/>
          </a:p>
        </p:txBody>
      </p:sp>
      <p:sp>
        <p:nvSpPr>
          <p:cNvPr id="9219" name="Content Placeholder 2"/>
          <p:cNvSpPr>
            <a:spLocks noGrp="1"/>
          </p:cNvSpPr>
          <p:nvPr>
            <p:ph idx="1"/>
          </p:nvPr>
        </p:nvSpPr>
        <p:spPr>
          <a:xfrm>
            <a:off x="685800" y="1447800"/>
            <a:ext cx="7772400" cy="4876800"/>
          </a:xfrm>
        </p:spPr>
        <p:txBody>
          <a:bodyPr/>
          <a:lstStyle/>
          <a:p>
            <a:pPr>
              <a:defRPr/>
            </a:pPr>
            <a:r>
              <a:rPr lang="en-GB" dirty="0" smtClean="0"/>
              <a:t>See 11-15-0006</a:t>
            </a:r>
          </a:p>
          <a:p>
            <a:pPr>
              <a:defRPr/>
            </a:pPr>
            <a:endParaRPr lang="en-GB" dirty="0" smtClean="0"/>
          </a:p>
        </p:txBody>
      </p:sp>
      <p:sp>
        <p:nvSpPr>
          <p:cNvPr id="2765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Aruba Networks</a:t>
            </a:r>
          </a:p>
        </p:txBody>
      </p:sp>
      <p:sp>
        <p:nvSpPr>
          <p:cNvPr id="2" name="Date Placeholder 1"/>
          <p:cNvSpPr>
            <a:spLocks noGrp="1"/>
          </p:cNvSpPr>
          <p:nvPr>
            <p:ph type="dt" sz="half" idx="10"/>
          </p:nvPr>
        </p:nvSpPr>
        <p:spPr/>
        <p:txBody>
          <a:bodyPr/>
          <a:lstStyle/>
          <a:p>
            <a:pPr>
              <a:defRPr/>
            </a:pPr>
            <a:r>
              <a:rPr lang="en-US" smtClean="0"/>
              <a:t>January 2015</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37</a:t>
            </a:fld>
            <a:endParaRPr lang="en-US"/>
          </a:p>
        </p:txBody>
      </p:sp>
    </p:spTree>
    <p:extLst>
      <p:ext uri="{BB962C8B-B14F-4D97-AF65-F5344CB8AC3E}">
        <p14:creationId xmlns:p14="http://schemas.microsoft.com/office/powerpoint/2010/main" val="212527908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Thursday – January 22</a:t>
            </a:r>
            <a:br>
              <a:rPr lang="en-US" sz="3200" dirty="0" smtClean="0"/>
            </a:br>
            <a:r>
              <a:rPr lang="en-US" sz="3200" dirty="0" smtClean="0"/>
              <a:t>802.11 WG Closing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a:t>802.11 Plenary – China Interim January 2015</a:t>
            </a:r>
          </a:p>
        </p:txBody>
      </p:sp>
      <p:sp>
        <p:nvSpPr>
          <p:cNvPr id="4" name="Date Placeholder 3"/>
          <p:cNvSpPr>
            <a:spLocks noGrp="1"/>
          </p:cNvSpPr>
          <p:nvPr>
            <p:ph type="dt" sz="half" idx="10"/>
          </p:nvPr>
        </p:nvSpPr>
        <p:spPr/>
        <p:txBody>
          <a:bodyPr/>
          <a:lstStyle/>
          <a:p>
            <a:pPr>
              <a:defRPr/>
            </a:pPr>
            <a:r>
              <a:rPr lang="en-US" smtClean="0"/>
              <a:t>January 2015</a:t>
            </a:r>
            <a:endParaRPr lang="en-US"/>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B7DC20B9-232F-45E3-915F-318DA7AF0997}" type="slidenum">
              <a:rPr lang="en-US" smtClean="0"/>
              <a:pPr>
                <a:defRPr/>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26"/>
          <p:cNvSpPr>
            <a:spLocks noGrp="1" noChangeArrowheads="1"/>
          </p:cNvSpPr>
          <p:nvPr>
            <p:ph type="title"/>
          </p:nvPr>
        </p:nvSpPr>
        <p:spPr/>
        <p:txBody>
          <a:bodyPr/>
          <a:lstStyle/>
          <a:p>
            <a:r>
              <a:rPr lang="en-US" altLang="en-US" dirty="0" smtClean="0"/>
              <a:t>Th2.2 Call for Potentially Essential Patents</a:t>
            </a:r>
          </a:p>
        </p:txBody>
      </p:sp>
      <p:sp>
        <p:nvSpPr>
          <p:cNvPr id="16387" name="Rectangle 1027"/>
          <p:cNvSpPr>
            <a:spLocks noGrp="1" noChangeArrowheads="1"/>
          </p:cNvSpPr>
          <p:nvPr>
            <p:ph idx="1"/>
          </p:nvPr>
        </p:nvSpPr>
        <p:spPr/>
        <p:txBody>
          <a:bodyPr/>
          <a:lstStyle/>
          <a:p>
            <a:r>
              <a:rPr lang="en-US" altLang="en-US"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mtClean="0"/>
              <a:t>Either speak up now or</a:t>
            </a:r>
          </a:p>
          <a:p>
            <a:pPr lvl="1"/>
            <a:r>
              <a:rPr lang="en-US" altLang="en-US" smtClean="0"/>
              <a:t>Provide the chair of this group with the identity of the holder(s) of any and all such claims as soon as possible or</a:t>
            </a:r>
          </a:p>
          <a:p>
            <a:pPr lvl="1"/>
            <a:r>
              <a:rPr lang="en-US" altLang="en-US" smtClean="0"/>
              <a:t>Cause an LOA to be submitted</a:t>
            </a:r>
          </a:p>
        </p:txBody>
      </p:sp>
      <p:sp>
        <p:nvSpPr>
          <p:cNvPr id="1638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2015</a:t>
            </a:r>
          </a:p>
        </p:txBody>
      </p:sp>
      <p:sp>
        <p:nvSpPr>
          <p:cNvPr id="1638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Aruba Networks</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76674C28-F199-4F09-B23F-C4F7779A8A66}" type="slidenum">
              <a:rPr lang="en-US" altLang="en-US" sz="1200" b="0"/>
              <a:pPr>
                <a:spcBef>
                  <a:spcPct val="0"/>
                </a:spcBef>
                <a:buFontTx/>
                <a:buNone/>
              </a:pPr>
              <a:t>39</a:t>
            </a:fld>
            <a:endParaRPr lang="en-US" altLang="en-US" sz="1200" b="0"/>
          </a:p>
        </p:txBody>
      </p:sp>
    </p:spTree>
    <p:extLst>
      <p:ext uri="{BB962C8B-B14F-4D97-AF65-F5344CB8AC3E}">
        <p14:creationId xmlns:p14="http://schemas.microsoft.com/office/powerpoint/2010/main" val="5636340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January 2015</a:t>
            </a:r>
            <a:endParaRPr lang="en-US"/>
          </a:p>
        </p:txBody>
      </p:sp>
      <p:sp>
        <p:nvSpPr>
          <p:cNvPr id="4099" name="Footer Placeholder 2"/>
          <p:cNvSpPr>
            <a:spLocks noGrp="1"/>
          </p:cNvSpPr>
          <p:nvPr>
            <p:ph type="ftr" sz="quarter" idx="11"/>
          </p:nvPr>
        </p:nvSpPr>
        <p:spPr>
          <a:noFill/>
        </p:spPr>
        <p:txBody>
          <a:bodyPr/>
          <a:lstStyle/>
          <a:p>
            <a:r>
              <a:rPr lang="en-US" smtClean="0"/>
              <a:t>Dorothy Stanley, Aruba Networks</a:t>
            </a:r>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
        <p:nvSpPr>
          <p:cNvPr id="3" name="Slide Number Placeholder 2"/>
          <p:cNvSpPr>
            <a:spLocks noGrp="1"/>
          </p:cNvSpPr>
          <p:nvPr>
            <p:ph type="sldNum" sz="quarter" idx="12"/>
          </p:nvPr>
        </p:nvSpPr>
        <p:spPr/>
        <p:txBody>
          <a:bodyPr/>
          <a:lstStyle/>
          <a:p>
            <a:pPr>
              <a:defRPr/>
            </a:pPr>
            <a:r>
              <a:rPr lang="en-US" smtClean="0"/>
              <a:t>Slide </a:t>
            </a:r>
            <a:fld id="{4F8DB7B0-6F79-49ED-8154-EC3DF243439D}"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GB" altLang="en-US" dirty="0" smtClean="0"/>
              <a:t>Th2.4 Administrative Reminders</a:t>
            </a:r>
          </a:p>
        </p:txBody>
      </p:sp>
      <p:sp>
        <p:nvSpPr>
          <p:cNvPr id="24579" name="Content Placeholder 2"/>
          <p:cNvSpPr>
            <a:spLocks noGrp="1"/>
          </p:cNvSpPr>
          <p:nvPr>
            <p:ph idx="1"/>
          </p:nvPr>
        </p:nvSpPr>
        <p:spPr>
          <a:xfrm>
            <a:off x="685800" y="2209800"/>
            <a:ext cx="7772400" cy="3581400"/>
          </a:xfrm>
        </p:spPr>
        <p:txBody>
          <a:bodyPr/>
          <a:lstStyle/>
          <a:p>
            <a:r>
              <a:rPr lang="en-GB" altLang="en-US" dirty="0" smtClean="0"/>
              <a:t>Next </a:t>
            </a:r>
            <a:r>
              <a:rPr lang="en-GB" altLang="en-US" dirty="0" smtClean="0"/>
              <a:t>WG Session (plenary): </a:t>
            </a:r>
            <a:r>
              <a:rPr lang="en-GB" altLang="en-US" dirty="0" smtClean="0"/>
              <a:t>March 8-13</a:t>
            </a:r>
          </a:p>
          <a:p>
            <a:r>
              <a:rPr lang="en-GB" altLang="en-US" dirty="0" smtClean="0"/>
              <a:t>1</a:t>
            </a:r>
            <a:r>
              <a:rPr lang="en-GB" altLang="en-US" baseline="30000" dirty="0" smtClean="0"/>
              <a:t>st</a:t>
            </a:r>
            <a:r>
              <a:rPr lang="en-GB" altLang="en-US" dirty="0" smtClean="0"/>
              <a:t> CAC </a:t>
            </a:r>
            <a:r>
              <a:rPr lang="en-GB" altLang="en-US" dirty="0" err="1" smtClean="0"/>
              <a:t>telecon</a:t>
            </a:r>
            <a:r>
              <a:rPr lang="en-GB" altLang="en-US" dirty="0" smtClean="0"/>
              <a:t> – 2</a:t>
            </a:r>
            <a:r>
              <a:rPr lang="en-GB" altLang="en-US" baseline="30000" dirty="0" smtClean="0"/>
              <a:t>nd</a:t>
            </a:r>
            <a:r>
              <a:rPr lang="en-GB" altLang="en-US" dirty="0" smtClean="0"/>
              <a:t> February at noon ET (-5 weeks)</a:t>
            </a:r>
          </a:p>
          <a:p>
            <a:pPr lvl="1"/>
            <a:r>
              <a:rPr lang="en-GB" altLang="en-US" dirty="0" smtClean="0"/>
              <a:t>Initial objectives/agendas should be uploaded as mentor documents (.</a:t>
            </a:r>
            <a:r>
              <a:rPr lang="en-GB" altLang="en-US" dirty="0" err="1" smtClean="0"/>
              <a:t>ppt</a:t>
            </a:r>
            <a:r>
              <a:rPr lang="en-GB" altLang="en-US" dirty="0" smtClean="0"/>
              <a:t> format) or send to chair (.</a:t>
            </a:r>
            <a:r>
              <a:rPr lang="en-GB" altLang="en-US" dirty="0" err="1" smtClean="0"/>
              <a:t>xls</a:t>
            </a:r>
            <a:r>
              <a:rPr lang="en-GB" altLang="en-US" dirty="0" smtClean="0"/>
              <a:t> tab format) before the </a:t>
            </a:r>
            <a:r>
              <a:rPr lang="en-GB" altLang="en-US" dirty="0" err="1" smtClean="0"/>
              <a:t>telecon</a:t>
            </a:r>
            <a:r>
              <a:rPr lang="en-GB" altLang="en-US" dirty="0" smtClean="0"/>
              <a:t>.</a:t>
            </a:r>
          </a:p>
          <a:p>
            <a:pPr lvl="1"/>
            <a:r>
              <a:rPr lang="en-GB" altLang="en-US" dirty="0" smtClean="0"/>
              <a:t>Meeting date set to meet 30-day agenda submission deadline.</a:t>
            </a:r>
          </a:p>
          <a:p>
            <a:r>
              <a:rPr lang="en-GB" altLang="en-US" dirty="0" smtClean="0"/>
              <a:t>2</a:t>
            </a:r>
            <a:r>
              <a:rPr lang="en-GB" altLang="en-US" baseline="30000" dirty="0" smtClean="0"/>
              <a:t>nd</a:t>
            </a:r>
            <a:r>
              <a:rPr lang="en-GB" altLang="en-US" dirty="0" smtClean="0"/>
              <a:t> CAC </a:t>
            </a:r>
            <a:r>
              <a:rPr lang="en-GB" altLang="en-US" dirty="0" err="1" smtClean="0"/>
              <a:t>telecon</a:t>
            </a:r>
            <a:r>
              <a:rPr lang="en-GB" altLang="en-US" dirty="0" smtClean="0"/>
              <a:t> – 2</a:t>
            </a:r>
            <a:r>
              <a:rPr lang="en-GB" altLang="en-US" baseline="30000" dirty="0" smtClean="0"/>
              <a:t>nd</a:t>
            </a:r>
            <a:r>
              <a:rPr lang="en-GB" altLang="en-US" dirty="0" smtClean="0"/>
              <a:t> March at noon ET (-1 week)</a:t>
            </a:r>
          </a:p>
          <a:p>
            <a:pPr lvl="1"/>
            <a:r>
              <a:rPr lang="en-GB" altLang="en-US" dirty="0" smtClean="0"/>
              <a:t>Snapshots to be send to Dorothy Stanley before this </a:t>
            </a:r>
            <a:r>
              <a:rPr lang="en-GB" altLang="en-US" dirty="0" err="1" smtClean="0"/>
              <a:t>telecon</a:t>
            </a:r>
            <a:r>
              <a:rPr lang="en-GB" altLang="en-US" dirty="0" smtClean="0"/>
              <a:t>.</a:t>
            </a:r>
          </a:p>
        </p:txBody>
      </p:sp>
      <p:sp>
        <p:nvSpPr>
          <p:cNvPr id="2458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2015</a:t>
            </a:r>
          </a:p>
        </p:txBody>
      </p:sp>
      <p:sp>
        <p:nvSpPr>
          <p:cNvPr id="2458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Aruba Networks</a:t>
            </a:r>
          </a:p>
        </p:txBody>
      </p:sp>
      <p:sp>
        <p:nvSpPr>
          <p:cNvPr id="245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B2CFE7A0-41C8-4396-A56B-BB443792519A}" type="slidenum">
              <a:rPr lang="en-US" altLang="en-US" sz="1200" b="0"/>
              <a:pPr>
                <a:spcBef>
                  <a:spcPct val="0"/>
                </a:spcBef>
                <a:buFontTx/>
                <a:buNone/>
              </a:pPr>
              <a:t>40</a:t>
            </a:fld>
            <a:endParaRPr lang="en-US" altLang="en-US" sz="1200" b="0"/>
          </a:p>
        </p:txBody>
      </p:sp>
      <p:sp>
        <p:nvSpPr>
          <p:cNvPr id="7" name="Footer Placeholder 4"/>
          <p:cNvSpPr txBox="1">
            <a:spLocks/>
          </p:cNvSpPr>
          <p:nvPr/>
        </p:nvSpPr>
        <p:spPr bwMode="auto">
          <a:xfrm>
            <a:off x="5867400" y="6629400"/>
            <a:ext cx="2690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just"/>
            <a:r>
              <a:rPr lang="en-GB" dirty="0" smtClean="0"/>
              <a:t>From 11-14-1564 by Adrian Stephens, Intel</a:t>
            </a:r>
            <a:endParaRPr lang="en-GB" dirty="0"/>
          </a:p>
        </p:txBody>
      </p:sp>
    </p:spTree>
    <p:extLst>
      <p:ext uri="{BB962C8B-B14F-4D97-AF65-F5344CB8AC3E}">
        <p14:creationId xmlns:p14="http://schemas.microsoft.com/office/powerpoint/2010/main" val="363956495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685800" y="685800"/>
            <a:ext cx="7772400" cy="611188"/>
          </a:xfrm>
        </p:spPr>
        <p:txBody>
          <a:bodyPr/>
          <a:lstStyle/>
          <a:p>
            <a:r>
              <a:rPr lang="en-GB" altLang="en-US" dirty="0" smtClean="0"/>
              <a:t>Th2.5 Letters of Assurance</a:t>
            </a:r>
          </a:p>
        </p:txBody>
      </p:sp>
      <p:sp>
        <p:nvSpPr>
          <p:cNvPr id="21507" name="Content Placeholder 2"/>
          <p:cNvSpPr>
            <a:spLocks noGrp="1"/>
          </p:cNvSpPr>
          <p:nvPr>
            <p:ph sz="half" idx="1"/>
          </p:nvPr>
        </p:nvSpPr>
        <p:spPr>
          <a:xfrm>
            <a:off x="304800" y="1447800"/>
            <a:ext cx="3810000" cy="5027613"/>
          </a:xfrm>
        </p:spPr>
        <p:txBody>
          <a:bodyPr/>
          <a:lstStyle/>
          <a:p>
            <a:pPr marL="0" indent="0">
              <a:buFontTx/>
              <a:buNone/>
              <a:defRPr/>
            </a:pPr>
            <a:r>
              <a:rPr lang="en-GB" altLang="en-US" sz="2400" dirty="0" smtClean="0"/>
              <a:t>Database is </a:t>
            </a:r>
            <a:r>
              <a:rPr lang="en-GB" altLang="en-US" sz="2400" dirty="0" smtClean="0">
                <a:hlinkClick r:id="rId3"/>
              </a:rPr>
              <a:t>here</a:t>
            </a:r>
            <a:endParaRPr lang="en-GB" altLang="en-US" sz="2400" dirty="0" smtClean="0"/>
          </a:p>
          <a:p>
            <a:pPr>
              <a:defRPr/>
            </a:pPr>
            <a:r>
              <a:rPr lang="en-GB" altLang="en-US" sz="2400" dirty="0" smtClean="0"/>
              <a:t>19 Entries have 2014 submission dates</a:t>
            </a:r>
          </a:p>
          <a:p>
            <a:pPr>
              <a:defRPr/>
            </a:pPr>
            <a:r>
              <a:rPr lang="en-GB" altLang="en-US" sz="2400" dirty="0" smtClean="0"/>
              <a:t>8 Request for </a:t>
            </a:r>
            <a:r>
              <a:rPr lang="en-GB" altLang="en-US" sz="2400" dirty="0" err="1" smtClean="0"/>
              <a:t>LoAs</a:t>
            </a:r>
            <a:r>
              <a:rPr lang="en-GB" altLang="en-US" sz="2400" dirty="0" smtClean="0"/>
              <a:t> sent out since October 2013</a:t>
            </a:r>
          </a:p>
          <a:p>
            <a:pPr>
              <a:defRPr/>
            </a:pPr>
            <a:r>
              <a:rPr lang="en-GB" altLang="en-US" sz="2400" dirty="0" smtClean="0"/>
              <a:t>4 requests pending**: Qualcomm (802.11ah), Broadcom (802.11ai),</a:t>
            </a:r>
            <a:br>
              <a:rPr lang="en-GB" altLang="en-US" sz="2400" dirty="0" smtClean="0"/>
            </a:br>
            <a:r>
              <a:rPr lang="en-US" sz="2400" dirty="0" smtClean="0"/>
              <a:t>Texas </a:t>
            </a:r>
            <a:r>
              <a:rPr lang="en-US" sz="2400" dirty="0"/>
              <a:t>A&amp;M University </a:t>
            </a:r>
            <a:r>
              <a:rPr lang="en-US" sz="2400" dirty="0" smtClean="0"/>
              <a:t>System (802.11n, .11ac, .11ad)</a:t>
            </a:r>
            <a:endParaRPr lang="en-GB" altLang="en-US" sz="2400" dirty="0" smtClean="0"/>
          </a:p>
          <a:p>
            <a:pPr>
              <a:defRPr/>
            </a:pPr>
            <a:endParaRPr lang="en-GB" altLang="en-US" sz="2000" dirty="0" smtClean="0"/>
          </a:p>
        </p:txBody>
      </p:sp>
      <p:sp>
        <p:nvSpPr>
          <p:cNvPr id="3" name="Content Placeholder 2"/>
          <p:cNvSpPr>
            <a:spLocks noGrp="1"/>
          </p:cNvSpPr>
          <p:nvPr>
            <p:ph sz="half" idx="2"/>
          </p:nvPr>
        </p:nvSpPr>
        <p:spPr>
          <a:xfrm>
            <a:off x="4875213" y="4876800"/>
            <a:ext cx="3976687" cy="1219200"/>
          </a:xfrm>
        </p:spPr>
        <p:txBody>
          <a:bodyPr/>
          <a:lstStyle/>
          <a:p>
            <a:pPr marL="0" indent="0">
              <a:buFontTx/>
              <a:buNone/>
              <a:defRPr/>
            </a:pPr>
            <a:r>
              <a:rPr lang="en-GB" altLang="en-US" sz="2000" b="0" dirty="0"/>
              <a:t>Data as of </a:t>
            </a:r>
            <a:r>
              <a:rPr lang="en-GB" altLang="en-US" sz="2000" b="0" dirty="0" smtClean="0"/>
              <a:t>2015-01-06</a:t>
            </a:r>
            <a:endParaRPr lang="en-GB" altLang="en-US" sz="2000" b="0" dirty="0"/>
          </a:p>
          <a:p>
            <a:pPr marL="0" indent="0">
              <a:buFontTx/>
              <a:buNone/>
              <a:defRPr/>
            </a:pPr>
            <a:r>
              <a:rPr lang="en-GB" altLang="en-US" sz="2000" b="0" dirty="0"/>
              <a:t>** i.e. </a:t>
            </a:r>
            <a:r>
              <a:rPr lang="en-GB" altLang="en-US" sz="2000" b="0" dirty="0" smtClean="0"/>
              <a:t>Chair has </a:t>
            </a:r>
            <a:r>
              <a:rPr lang="en-GB" altLang="en-US" sz="2000" b="0" dirty="0"/>
              <a:t>not </a:t>
            </a:r>
            <a:r>
              <a:rPr lang="en-GB" altLang="en-US" sz="2000" b="0" dirty="0" smtClean="0"/>
              <a:t>received </a:t>
            </a:r>
            <a:r>
              <a:rPr lang="en-GB" altLang="en-US" sz="2000" b="0" dirty="0"/>
              <a:t>a substantive response</a:t>
            </a:r>
          </a:p>
          <a:p>
            <a:pPr>
              <a:defRPr/>
            </a:pPr>
            <a:endParaRPr lang="en-GB" dirty="0"/>
          </a:p>
        </p:txBody>
      </p:sp>
      <p:sp>
        <p:nvSpPr>
          <p:cNvPr id="25605"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dirty="0" smtClean="0"/>
              <a:t>January 2015</a:t>
            </a:r>
          </a:p>
        </p:txBody>
      </p:sp>
      <p:sp>
        <p:nvSpPr>
          <p:cNvPr id="2560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Aruba Networks</a:t>
            </a:r>
          </a:p>
        </p:txBody>
      </p:sp>
      <p:sp>
        <p:nvSpPr>
          <p:cNvPr id="2560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3A2BEFC0-7C93-435E-85FB-59BFAE3B4ED7}" type="slidenum">
              <a:rPr lang="en-US" altLang="en-US" sz="1200" b="0"/>
              <a:pPr>
                <a:spcBef>
                  <a:spcPct val="0"/>
                </a:spcBef>
                <a:buFontTx/>
                <a:buNone/>
              </a:pPr>
              <a:t>41</a:t>
            </a:fld>
            <a:endParaRPr lang="en-US" altLang="en-US" sz="1200" b="0"/>
          </a:p>
        </p:txBody>
      </p:sp>
      <p:pic>
        <p:nvPicPr>
          <p:cNvPr id="25608" name="Picture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130675" y="1473200"/>
            <a:ext cx="4584700" cy="275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Footer Placeholder 4"/>
          <p:cNvSpPr txBox="1">
            <a:spLocks/>
          </p:cNvSpPr>
          <p:nvPr/>
        </p:nvSpPr>
        <p:spPr bwMode="auto">
          <a:xfrm>
            <a:off x="5867400" y="6629400"/>
            <a:ext cx="2690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just"/>
            <a:r>
              <a:rPr lang="en-GB" dirty="0" smtClean="0"/>
              <a:t>From 11-14-1564 by Adrian Stephens, Intel</a:t>
            </a:r>
            <a:endParaRPr lang="en-GB" dirty="0"/>
          </a:p>
        </p:txBody>
      </p:sp>
    </p:spTree>
    <p:extLst>
      <p:ext uri="{BB962C8B-B14F-4D97-AF65-F5344CB8AC3E}">
        <p14:creationId xmlns:p14="http://schemas.microsoft.com/office/powerpoint/2010/main" val="105247478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3"/>
          <p:cNvSpPr>
            <a:spLocks noGrp="1"/>
          </p:cNvSpPr>
          <p:nvPr>
            <p:ph type="dt" sz="quarter" idx="10"/>
          </p:nvPr>
        </p:nvSpPr>
        <p:spPr>
          <a:xfrm>
            <a:off x="696913" y="347663"/>
            <a:ext cx="15287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2015</a:t>
            </a:r>
          </a:p>
        </p:txBody>
      </p:sp>
      <p:sp>
        <p:nvSpPr>
          <p:cNvPr id="2662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Aruba Networks</a:t>
            </a:r>
          </a:p>
        </p:txBody>
      </p:sp>
      <p:sp>
        <p:nvSpPr>
          <p:cNvPr id="26628"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B47974F0-41E9-4C17-8A67-5ED1CCB576C7}" type="slidenum">
              <a:rPr lang="en-US" altLang="en-US" sz="1200" b="0"/>
              <a:pPr>
                <a:spcBef>
                  <a:spcPct val="0"/>
                </a:spcBef>
                <a:buFontTx/>
                <a:buNone/>
              </a:pPr>
              <a:t>42</a:t>
            </a:fld>
            <a:endParaRPr lang="en-US" altLang="en-US" sz="1200" b="0"/>
          </a:p>
        </p:txBody>
      </p:sp>
      <p:sp>
        <p:nvSpPr>
          <p:cNvPr id="26629" name="Rectangle 2"/>
          <p:cNvSpPr>
            <a:spLocks noGrp="1" noChangeArrowheads="1"/>
          </p:cNvSpPr>
          <p:nvPr>
            <p:ph type="title"/>
          </p:nvPr>
        </p:nvSpPr>
        <p:spPr>
          <a:xfrm>
            <a:off x="404813" y="798513"/>
            <a:ext cx="8321675" cy="446087"/>
          </a:xfrm>
        </p:spPr>
        <p:txBody>
          <a:bodyPr/>
          <a:lstStyle/>
          <a:p>
            <a:r>
              <a:rPr lang="en-US" altLang="en-US" dirty="0" smtClean="0"/>
              <a:t>Th2.6 Availability of documents- Jan 2015</a:t>
            </a:r>
          </a:p>
        </p:txBody>
      </p:sp>
      <p:graphicFrame>
        <p:nvGraphicFramePr>
          <p:cNvPr id="77901" name="Group 77"/>
          <p:cNvGraphicFramePr>
            <a:graphicFrameLocks noGrp="1"/>
          </p:cNvGraphicFramePr>
          <p:nvPr>
            <p:ph idx="1"/>
          </p:nvPr>
        </p:nvGraphicFramePr>
        <p:xfrm>
          <a:off x="0" y="1239838"/>
          <a:ext cx="9143999" cy="4791076"/>
        </p:xfrm>
        <a:graphic>
          <a:graphicData uri="http://schemas.openxmlformats.org/drawingml/2006/table">
            <a:tbl>
              <a:tblPr/>
              <a:tblGrid>
                <a:gridCol w="3048000"/>
                <a:gridCol w="1981200"/>
                <a:gridCol w="1447800"/>
                <a:gridCol w="1295400"/>
                <a:gridCol w="1371599"/>
              </a:tblGrid>
              <a:tr h="8046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Draft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800" b="1" i="0" u="none" strike="noStrike" cap="none" normalizeH="0" baseline="0" dirty="0" err="1" smtClean="0">
                          <a:ln>
                            <a:noFill/>
                          </a:ln>
                          <a:solidFill>
                            <a:schemeClr val="tx1"/>
                          </a:solidFill>
                          <a:effectLst/>
                          <a:latin typeface="Times New Roman" pitchFamily="18" charset="0"/>
                          <a:hlinkClick r:id="rId3"/>
                        </a:rPr>
                        <a:t>TechStreet</a:t>
                      </a: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Draft in Members Area</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hlinkClick r:id="rId4"/>
                        </a:rPr>
                        <a:t>Get 802</a:t>
                      </a:r>
                      <a:r>
                        <a:rPr kumimoji="0" lang="en-US" sz="1800" b="1" i="0" u="none" strike="noStrike" cap="none" normalizeH="0" baseline="0" dirty="0" smtClean="0">
                          <a:ln>
                            <a:noFill/>
                          </a:ln>
                          <a:solidFill>
                            <a:schemeClr val="tx1"/>
                          </a:solidFill>
                          <a:effectLst/>
                          <a:latin typeface="Times New Roman" pitchFamily="18" charset="0"/>
                        </a:rPr>
                        <a:t>?</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Published by ISO?</a:t>
                      </a: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57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IEEE P802.11REVmc</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D3.0 $600 pdf</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smtClean="0">
                          <a:ln>
                            <a:noFill/>
                          </a:ln>
                          <a:solidFill>
                            <a:schemeClr val="tx1"/>
                          </a:solidFill>
                          <a:effectLst/>
                          <a:latin typeface="Times New Roman" pitchFamily="18" charset="0"/>
                          <a:ea typeface="+mn-ea"/>
                          <a:cs typeface="+mn-cs"/>
                        </a:rPr>
                        <a:t>D3.3</a:t>
                      </a:r>
                      <a:endParaRPr kumimoji="0" lang="en-US" sz="1800" b="1" i="0" u="none" strike="noStrike" kern="1200" cap="none" normalizeH="0" baseline="0" dirty="0" smtClean="0">
                        <a:ln>
                          <a:noFill/>
                        </a:ln>
                        <a:solidFill>
                          <a:schemeClr val="tx1"/>
                        </a:solidFill>
                        <a:effectLst/>
                        <a:latin typeface="Times New Roman" pitchFamily="18" charset="0"/>
                        <a:ea typeface="+mn-ea"/>
                        <a:cs typeface="+mn-cs"/>
                      </a:endParaRP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5723">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IEEE P802.11ai</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D3.0 $165 pdf</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D3.1</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5723">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IEEE P802.11ah</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D2.0 $433 pdf</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D3.1</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5723">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802.11af-2013</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$201 print</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rgbClr val="00B050"/>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Yes</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572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802.11ac-2013</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$309 print</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rgbClr val="00B050"/>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Yes</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6572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802.11ad-2012</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$371  print</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rgbClr val="FF0000"/>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6572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802.11ae-2012</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$108  print</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600" dirty="0"/>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6572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802.11aa-2012</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$185  print</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600"/>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6572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802.11-2012</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$556 print</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600" dirty="0"/>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694919">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802.11&lt;x&gt;:</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b, k, </a:t>
                      </a:r>
                      <a:r>
                        <a:rPr kumimoji="0" lang="en-US" sz="1800" b="1" i="0" u="none" strike="noStrike" cap="none" normalizeH="0" baseline="0" dirty="0" err="1" smtClean="0">
                          <a:ln>
                            <a:noFill/>
                          </a:ln>
                          <a:solidFill>
                            <a:schemeClr val="tx1"/>
                          </a:solidFill>
                          <a:effectLst/>
                          <a:latin typeface="Times New Roman" pitchFamily="18" charset="0"/>
                        </a:rPr>
                        <a:t>i</a:t>
                      </a:r>
                      <a:r>
                        <a:rPr kumimoji="0" lang="en-US" sz="1800" b="1" i="0" u="none" strike="noStrike" cap="none" normalizeH="0" baseline="0" dirty="0" smtClean="0">
                          <a:ln>
                            <a:noFill/>
                          </a:ln>
                          <a:solidFill>
                            <a:schemeClr val="tx1"/>
                          </a:solidFill>
                          <a:effectLst/>
                          <a:latin typeface="Times New Roman" pitchFamily="18" charset="0"/>
                        </a:rPr>
                        <a:t>, n, p, y, r, w, u, v, z, s</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$100 - $309 </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26704" name="TextBox 2"/>
          <p:cNvSpPr txBox="1">
            <a:spLocks noChangeArrowheads="1"/>
          </p:cNvSpPr>
          <p:nvPr/>
        </p:nvSpPr>
        <p:spPr bwMode="auto">
          <a:xfrm>
            <a:off x="1303338" y="6473825"/>
            <a:ext cx="28717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GB" altLang="en-US" sz="1800" b="0"/>
              <a:t>Last updated: 2014-10</a:t>
            </a:r>
          </a:p>
        </p:txBody>
      </p:sp>
      <p:sp>
        <p:nvSpPr>
          <p:cNvPr id="8" name="Footer Placeholder 4"/>
          <p:cNvSpPr txBox="1">
            <a:spLocks/>
          </p:cNvSpPr>
          <p:nvPr/>
        </p:nvSpPr>
        <p:spPr bwMode="auto">
          <a:xfrm>
            <a:off x="5867400" y="6629400"/>
            <a:ext cx="2690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just"/>
            <a:r>
              <a:rPr lang="en-GB" dirty="0" smtClean="0"/>
              <a:t>From 11-14-1564 by Adrian Stephens, Intel</a:t>
            </a:r>
            <a:endParaRPr lang="en-GB" dirty="0"/>
          </a:p>
        </p:txBody>
      </p:sp>
    </p:spTree>
    <p:extLst>
      <p:ext uri="{BB962C8B-B14F-4D97-AF65-F5344CB8AC3E}">
        <p14:creationId xmlns:p14="http://schemas.microsoft.com/office/powerpoint/2010/main" val="338564975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AU" altLang="en-US" dirty="0" smtClean="0"/>
              <a:t>Th2.7 802.11  drafts to ISO/IEC JTC1/SC6</a:t>
            </a:r>
          </a:p>
        </p:txBody>
      </p:sp>
      <p:sp>
        <p:nvSpPr>
          <p:cNvPr id="28675" name="Content Placeholder 5"/>
          <p:cNvSpPr>
            <a:spLocks noGrp="1"/>
          </p:cNvSpPr>
          <p:nvPr>
            <p:ph idx="1"/>
          </p:nvPr>
        </p:nvSpPr>
        <p:spPr/>
        <p:txBody>
          <a:bodyPr/>
          <a:lstStyle/>
          <a:p>
            <a:r>
              <a:rPr lang="en-GB" altLang="en-US" smtClean="0"/>
              <a:t>Drafts are sent to ISO during sponsor ballot to solicit comments.  Approved drafts may also be sent during working group ballot.</a:t>
            </a:r>
          </a:p>
          <a:p>
            <a:r>
              <a:rPr lang="en-GB" altLang="en-US" smtClean="0"/>
              <a:t>Any comments received from ISO are processed by the comment resolution committee</a:t>
            </a:r>
          </a:p>
          <a:p>
            <a:endParaRPr lang="en-GB" altLang="en-US" smtClean="0"/>
          </a:p>
          <a:p>
            <a:r>
              <a:rPr lang="en-GB" altLang="en-US" smtClean="0"/>
              <a:t>No comments outstanding</a:t>
            </a:r>
          </a:p>
        </p:txBody>
      </p:sp>
      <p:sp>
        <p:nvSpPr>
          <p:cNvPr id="2867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Aruba Networks</a:t>
            </a:r>
          </a:p>
        </p:txBody>
      </p:sp>
      <p:sp>
        <p:nvSpPr>
          <p:cNvPr id="28678"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B6C32C23-8F9B-4640-8FE7-93EAD6317B25}" type="slidenum">
              <a:rPr lang="en-US" altLang="en-US" sz="1200" b="0"/>
              <a:pPr>
                <a:spcBef>
                  <a:spcPct val="0"/>
                </a:spcBef>
                <a:buFontTx/>
                <a:buNone/>
              </a:pPr>
              <a:t>43</a:t>
            </a:fld>
            <a:endParaRPr lang="en-US" altLang="en-US" sz="1200" b="0"/>
          </a:p>
        </p:txBody>
      </p:sp>
      <p:sp>
        <p:nvSpPr>
          <p:cNvPr id="7" name="Footer Placeholder 4"/>
          <p:cNvSpPr txBox="1">
            <a:spLocks/>
          </p:cNvSpPr>
          <p:nvPr/>
        </p:nvSpPr>
        <p:spPr bwMode="auto">
          <a:xfrm>
            <a:off x="5867400" y="6629400"/>
            <a:ext cx="2690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just"/>
            <a:r>
              <a:rPr lang="en-GB" dirty="0" smtClean="0"/>
              <a:t>From 11-14-1564 by Adrian Stephens, Intel</a:t>
            </a:r>
            <a:endParaRPr lang="en-GB" dirty="0"/>
          </a:p>
        </p:txBody>
      </p:sp>
      <p:sp>
        <p:nvSpPr>
          <p:cNvPr id="2" name="Date Placeholder 1"/>
          <p:cNvSpPr>
            <a:spLocks noGrp="1"/>
          </p:cNvSpPr>
          <p:nvPr>
            <p:ph type="dt" sz="half" idx="10"/>
          </p:nvPr>
        </p:nvSpPr>
        <p:spPr/>
        <p:txBody>
          <a:bodyPr/>
          <a:lstStyle/>
          <a:p>
            <a:pPr>
              <a:defRPr/>
            </a:pPr>
            <a:r>
              <a:rPr lang="en-US" smtClean="0"/>
              <a:t>January 2015</a:t>
            </a:r>
            <a:endParaRPr lang="en-US" dirty="0"/>
          </a:p>
        </p:txBody>
      </p:sp>
    </p:spTree>
    <p:extLst>
      <p:ext uri="{BB962C8B-B14F-4D97-AF65-F5344CB8AC3E}">
        <p14:creationId xmlns:p14="http://schemas.microsoft.com/office/powerpoint/2010/main" val="74713526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85800"/>
            <a:ext cx="7992888" cy="1065213"/>
          </a:xfrm>
        </p:spPr>
        <p:txBody>
          <a:bodyPr/>
          <a:lstStyle/>
          <a:p>
            <a:r>
              <a:rPr lang="en-US" dirty="0" smtClean="0"/>
              <a:t>Th3.1.1 Future </a:t>
            </a:r>
            <a:r>
              <a:rPr lang="en-US" dirty="0" smtClean="0"/>
              <a:t>Venues (modified)</a:t>
            </a:r>
            <a:endParaRPr lang="en-US" dirty="0"/>
          </a:p>
        </p:txBody>
      </p:sp>
      <p:sp>
        <p:nvSpPr>
          <p:cNvPr id="3" name="Content Placeholder 2"/>
          <p:cNvSpPr>
            <a:spLocks noGrp="1"/>
          </p:cNvSpPr>
          <p:nvPr>
            <p:ph idx="1"/>
          </p:nvPr>
        </p:nvSpPr>
        <p:spPr>
          <a:xfrm>
            <a:off x="685800" y="1556792"/>
            <a:ext cx="7770813" cy="4752528"/>
          </a:xfrm>
        </p:spPr>
        <p:txBody>
          <a:bodyPr/>
          <a:lstStyle/>
          <a:p>
            <a:r>
              <a:rPr lang="en-US" sz="2800" dirty="0" smtClean="0"/>
              <a:t>2015: </a:t>
            </a:r>
          </a:p>
          <a:p>
            <a:r>
              <a:rPr lang="en-US" sz="2000" dirty="0"/>
              <a:t>	</a:t>
            </a:r>
            <a:r>
              <a:rPr lang="en-US" dirty="0" smtClean="0"/>
              <a:t>March 8-13, </a:t>
            </a:r>
            <a:r>
              <a:rPr lang="en-US" dirty="0" err="1" smtClean="0"/>
              <a:t>Estrel</a:t>
            </a:r>
            <a:r>
              <a:rPr lang="en-US" dirty="0" smtClean="0"/>
              <a:t> Hotel, Berlin, Germany</a:t>
            </a:r>
          </a:p>
          <a:p>
            <a:r>
              <a:rPr lang="en-US" dirty="0"/>
              <a:t>	</a:t>
            </a:r>
            <a:r>
              <a:rPr lang="en-US" dirty="0" smtClean="0"/>
              <a:t>May 10-15,  Hyatt Regency Vancouver, Canada</a:t>
            </a:r>
          </a:p>
          <a:p>
            <a:r>
              <a:rPr lang="en-US" dirty="0"/>
              <a:t>	</a:t>
            </a:r>
            <a:r>
              <a:rPr lang="en-US" strike="sngStrike" dirty="0" smtClean="0"/>
              <a:t>May 20-21,  </a:t>
            </a:r>
            <a:r>
              <a:rPr lang="en-US" strike="sngStrike" dirty="0" err="1" smtClean="0"/>
              <a:t>Shenzen</a:t>
            </a:r>
            <a:r>
              <a:rPr lang="en-US" strike="sngStrike" dirty="0" smtClean="0"/>
              <a:t>, </a:t>
            </a:r>
            <a:r>
              <a:rPr lang="en-US" strike="sngStrike" dirty="0" smtClean="0"/>
              <a:t>China; </a:t>
            </a:r>
            <a:r>
              <a:rPr lang="en-US" u="sng" dirty="0" smtClean="0"/>
              <a:t>Changed to May 19-20 Zhuhai China</a:t>
            </a:r>
            <a:endParaRPr lang="en-US" u="sng" dirty="0" smtClean="0"/>
          </a:p>
          <a:p>
            <a:r>
              <a:rPr lang="en-US" dirty="0"/>
              <a:t>	</a:t>
            </a:r>
            <a:r>
              <a:rPr lang="en-US" dirty="0" smtClean="0"/>
              <a:t>July 12-17,  Hilton Waikoloa Village, HI</a:t>
            </a:r>
          </a:p>
          <a:p>
            <a:r>
              <a:rPr lang="en-US" dirty="0"/>
              <a:t>	</a:t>
            </a:r>
            <a:r>
              <a:rPr lang="en-US" dirty="0" smtClean="0"/>
              <a:t>September 13-18, </a:t>
            </a:r>
            <a:r>
              <a:rPr lang="en-US" dirty="0" err="1" smtClean="0"/>
              <a:t>Centara</a:t>
            </a:r>
            <a:r>
              <a:rPr lang="en-US" dirty="0" smtClean="0"/>
              <a:t> Grand Hotel, Bangkok, Thailand</a:t>
            </a:r>
          </a:p>
          <a:p>
            <a:r>
              <a:rPr lang="en-US" dirty="0"/>
              <a:t>	</a:t>
            </a:r>
            <a:r>
              <a:rPr lang="en-US" dirty="0" smtClean="0"/>
              <a:t>November 8-13, Hyatt Regency, Dallas, TX</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4294967295"/>
          </p:nvPr>
        </p:nvSpPr>
        <p:spPr>
          <a:xfrm>
            <a:off x="5257800" y="6448425"/>
            <a:ext cx="3184520" cy="180975"/>
          </a:xfrm>
          <a:prstGeom prst="rect">
            <a:avLst/>
          </a:prstGeom>
        </p:spPr>
        <p:txBody>
          <a:bodyPr/>
          <a:lstStyle/>
          <a:p>
            <a:r>
              <a:rPr lang="en-GB" dirty="0" smtClean="0"/>
              <a:t>Dorothy Stanley, Aruba Networks</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January 2015</a:t>
            </a:r>
            <a:endParaRPr lang="en-GB" dirty="0"/>
          </a:p>
        </p:txBody>
      </p:sp>
      <p:sp>
        <p:nvSpPr>
          <p:cNvPr id="7" name="Footer Placeholder 4"/>
          <p:cNvSpPr>
            <a:spLocks noGrp="1"/>
          </p:cNvSpPr>
          <p:nvPr>
            <p:ph type="ftr" idx="4294967295"/>
          </p:nvPr>
        </p:nvSpPr>
        <p:spPr>
          <a:xfrm>
            <a:off x="6096000" y="6629400"/>
            <a:ext cx="3352800" cy="152400"/>
          </a:xfrm>
          <a:prstGeom prst="rect">
            <a:avLst/>
          </a:prstGeom>
        </p:spPr>
        <p:txBody>
          <a:bodyPr/>
          <a:lstStyle/>
          <a:p>
            <a:pPr algn="just"/>
            <a:r>
              <a:rPr lang="en-GB" dirty="0" smtClean="0"/>
              <a:t>From 11-15-0005 by Jon Rosdahl, CSR</a:t>
            </a:r>
            <a:endParaRPr lang="en-GB" dirty="0"/>
          </a:p>
        </p:txBody>
      </p:sp>
    </p:spTree>
    <p:extLst>
      <p:ext uri="{BB962C8B-B14F-4D97-AF65-F5344CB8AC3E}">
        <p14:creationId xmlns:p14="http://schemas.microsoft.com/office/powerpoint/2010/main" val="296102917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Th3.1.1 </a:t>
            </a:r>
            <a:r>
              <a:rPr lang="en-US" dirty="0"/>
              <a:t>Future </a:t>
            </a:r>
            <a:r>
              <a:rPr lang="en-US" dirty="0" smtClean="0"/>
              <a:t>Venues (modified)</a:t>
            </a:r>
            <a:endParaRPr lang="en-US" dirty="0"/>
          </a:p>
        </p:txBody>
      </p:sp>
      <p:sp>
        <p:nvSpPr>
          <p:cNvPr id="3" name="Content Placeholder 2"/>
          <p:cNvSpPr>
            <a:spLocks noGrp="1"/>
          </p:cNvSpPr>
          <p:nvPr>
            <p:ph idx="1"/>
          </p:nvPr>
        </p:nvSpPr>
        <p:spPr/>
        <p:txBody>
          <a:bodyPr/>
          <a:lstStyle/>
          <a:p>
            <a:r>
              <a:rPr lang="en-US" sz="2800" dirty="0" smtClean="0"/>
              <a:t>2016:</a:t>
            </a:r>
          </a:p>
          <a:p>
            <a:pPr lvl="1"/>
            <a:r>
              <a:rPr lang="en-US" sz="2400" dirty="0" smtClean="0"/>
              <a:t>January</a:t>
            </a:r>
            <a:r>
              <a:rPr lang="en-US" sz="2400" strike="sngStrike" dirty="0" smtClean="0"/>
              <a:t> 13-14</a:t>
            </a:r>
            <a:r>
              <a:rPr lang="en-US" sz="2400" dirty="0" smtClean="0"/>
              <a:t>, Xi’an, </a:t>
            </a:r>
            <a:r>
              <a:rPr lang="en-US" sz="2400" dirty="0" smtClean="0"/>
              <a:t>China; </a:t>
            </a:r>
            <a:r>
              <a:rPr lang="en-US" sz="2400" u="sng" dirty="0" smtClean="0"/>
              <a:t>Changed to Jan 27-28</a:t>
            </a:r>
            <a:endParaRPr lang="en-US" sz="2400" u="sng" dirty="0" smtClean="0"/>
          </a:p>
          <a:p>
            <a:pPr lvl="1"/>
            <a:r>
              <a:rPr lang="en-US" sz="2400" dirty="0" smtClean="0"/>
              <a:t>January 17-22, Hyatt Regency, Atlanta,  GA</a:t>
            </a:r>
          </a:p>
          <a:p>
            <a:pPr lvl="1"/>
            <a:r>
              <a:rPr lang="en-US" sz="2400" dirty="0" smtClean="0"/>
              <a:t>March 13-18, Sands Venetian Hotel, Macau, PRC</a:t>
            </a:r>
          </a:p>
          <a:p>
            <a:pPr lvl="1"/>
            <a:r>
              <a:rPr lang="en-US" sz="2400" dirty="0" smtClean="0"/>
              <a:t>May 15-20, Hilton Waikoloa Village, </a:t>
            </a:r>
            <a:r>
              <a:rPr lang="en-US" sz="2400" dirty="0" smtClean="0"/>
              <a:t>HI</a:t>
            </a:r>
          </a:p>
          <a:p>
            <a:pPr lvl="1"/>
            <a:r>
              <a:rPr lang="en-US" sz="2400" u="sng" dirty="0" smtClean="0"/>
              <a:t>May 25-26 Beijing (China Interim)</a:t>
            </a:r>
            <a:endParaRPr lang="en-US" sz="2400" u="sng" dirty="0" smtClean="0"/>
          </a:p>
          <a:p>
            <a:pPr lvl="1"/>
            <a:r>
              <a:rPr lang="en-US" sz="2400" dirty="0" smtClean="0"/>
              <a:t>July 24-29, Manchester Grand Hyatt, San Diego, CA</a:t>
            </a:r>
          </a:p>
          <a:p>
            <a:pPr lvl="1"/>
            <a:r>
              <a:rPr lang="en-US" sz="2400" dirty="0" smtClean="0"/>
              <a:t>September 18-23,  TBD (Europe)</a:t>
            </a:r>
          </a:p>
          <a:p>
            <a:pPr lvl="1"/>
            <a:r>
              <a:rPr lang="en-US" sz="2400" dirty="0" smtClean="0"/>
              <a:t>September </a:t>
            </a:r>
            <a:r>
              <a:rPr lang="en-US" sz="2400" u="sng" dirty="0" smtClean="0"/>
              <a:t>28-29</a:t>
            </a:r>
            <a:r>
              <a:rPr lang="en-US" sz="2400" dirty="0" smtClean="0"/>
              <a:t>, </a:t>
            </a:r>
            <a:r>
              <a:rPr lang="en-US" sz="2400" dirty="0" smtClean="0"/>
              <a:t>Chongqing, China</a:t>
            </a:r>
          </a:p>
          <a:p>
            <a:pPr lvl="1"/>
            <a:r>
              <a:rPr lang="en-US" sz="2400" dirty="0" smtClean="0"/>
              <a:t>November 6-11 Grand Hyatt San Antonio, TX</a:t>
            </a:r>
            <a:endParaRPr lang="en-US" sz="3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4294967295"/>
          </p:nvPr>
        </p:nvSpPr>
        <p:spPr>
          <a:xfrm>
            <a:off x="5257800" y="6448425"/>
            <a:ext cx="3184520" cy="180975"/>
          </a:xfrm>
          <a:prstGeom prst="rect">
            <a:avLst/>
          </a:prstGeom>
        </p:spPr>
        <p:txBody>
          <a:bodyPr/>
          <a:lstStyle/>
          <a:p>
            <a:r>
              <a:rPr lang="en-GB" dirty="0" smtClean="0"/>
              <a:t>Dorothy Stanley, Aruba Networks</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January 2015</a:t>
            </a:r>
            <a:endParaRPr lang="en-GB" dirty="0"/>
          </a:p>
        </p:txBody>
      </p:sp>
      <p:sp>
        <p:nvSpPr>
          <p:cNvPr id="7" name="Footer Placeholder 4"/>
          <p:cNvSpPr>
            <a:spLocks noGrp="1"/>
          </p:cNvSpPr>
          <p:nvPr>
            <p:ph type="ftr" idx="4294967295"/>
          </p:nvPr>
        </p:nvSpPr>
        <p:spPr>
          <a:xfrm>
            <a:off x="6096000" y="6629400"/>
            <a:ext cx="3352800" cy="152400"/>
          </a:xfrm>
          <a:prstGeom prst="rect">
            <a:avLst/>
          </a:prstGeom>
        </p:spPr>
        <p:txBody>
          <a:bodyPr/>
          <a:lstStyle/>
          <a:p>
            <a:pPr algn="just"/>
            <a:r>
              <a:rPr lang="en-GB" dirty="0" smtClean="0"/>
              <a:t>From 11-15-0005 by Jon Rosdahl, CSR</a:t>
            </a:r>
            <a:endParaRPr lang="en-GB" dirty="0"/>
          </a:p>
        </p:txBody>
      </p:sp>
    </p:spTree>
    <p:extLst>
      <p:ext uri="{BB962C8B-B14F-4D97-AF65-F5344CB8AC3E}">
        <p14:creationId xmlns:p14="http://schemas.microsoft.com/office/powerpoint/2010/main" val="353905824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Th3.1.1 </a:t>
            </a:r>
            <a:r>
              <a:rPr lang="en-US" dirty="0"/>
              <a:t>Future Venues</a:t>
            </a:r>
          </a:p>
        </p:txBody>
      </p:sp>
      <p:sp>
        <p:nvSpPr>
          <p:cNvPr id="3" name="Content Placeholder 2"/>
          <p:cNvSpPr>
            <a:spLocks noGrp="1"/>
          </p:cNvSpPr>
          <p:nvPr>
            <p:ph idx="1"/>
          </p:nvPr>
        </p:nvSpPr>
        <p:spPr>
          <a:xfrm>
            <a:off x="685800" y="1556792"/>
            <a:ext cx="7770813" cy="4537621"/>
          </a:xfrm>
        </p:spPr>
        <p:txBody>
          <a:bodyPr/>
          <a:lstStyle/>
          <a:p>
            <a:r>
              <a:rPr lang="en-US" dirty="0" smtClean="0"/>
              <a:t>2017:</a:t>
            </a:r>
          </a:p>
          <a:p>
            <a:pPr lvl="1"/>
            <a:r>
              <a:rPr lang="en-US" sz="2400" dirty="0" smtClean="0">
                <a:latin typeface="Calibri" panose="020F0502020204030204" pitchFamily="34" charset="0"/>
              </a:rPr>
              <a:t>January  15-20, </a:t>
            </a:r>
            <a:r>
              <a:rPr lang="en-US" sz="2400" dirty="0" smtClean="0">
                <a:solidFill>
                  <a:schemeClr val="accent1">
                    <a:lumMod val="75000"/>
                  </a:schemeClr>
                </a:solidFill>
                <a:latin typeface="Calibri" panose="020F0502020204030204" pitchFamily="34" charset="0"/>
              </a:rPr>
              <a:t>Hyatt Regency, Atlanta, GA – TBC</a:t>
            </a:r>
          </a:p>
          <a:p>
            <a:pPr lvl="1"/>
            <a:r>
              <a:rPr lang="en-US" sz="2400" dirty="0" smtClean="0">
                <a:latin typeface="Calibri" panose="020F0502020204030204" pitchFamily="34" charset="0"/>
              </a:rPr>
              <a:t>March 12-17,  </a:t>
            </a:r>
            <a:r>
              <a:rPr lang="en-US" sz="2400" dirty="0" smtClean="0">
                <a:solidFill>
                  <a:schemeClr val="tx1"/>
                </a:solidFill>
                <a:latin typeface="Calibri" panose="020F0502020204030204" pitchFamily="34" charset="0"/>
              </a:rPr>
              <a:t>Hyatt Regency/Fairmont, Vancouver Canada</a:t>
            </a:r>
          </a:p>
          <a:p>
            <a:pPr lvl="1"/>
            <a:r>
              <a:rPr lang="en-US" sz="2400" kern="1200" dirty="0" smtClean="0">
                <a:latin typeface="Calibri" panose="020F0502020204030204" pitchFamily="34" charset="0"/>
              </a:rPr>
              <a:t>May 14-19, Daejeon Convention Center, Daejeon Korea (TBC)</a:t>
            </a:r>
          </a:p>
          <a:p>
            <a:pPr lvl="1"/>
            <a:r>
              <a:rPr lang="en-US" sz="2400" kern="1200" dirty="0" smtClean="0">
                <a:latin typeface="Calibri" panose="020F0502020204030204" pitchFamily="34" charset="0"/>
              </a:rPr>
              <a:t>July 9-14, </a:t>
            </a:r>
            <a:r>
              <a:rPr lang="en-US" sz="2400" kern="1200" dirty="0" err="1" smtClean="0">
                <a:latin typeface="Calibri" panose="020F0502020204030204" pitchFamily="34" charset="0"/>
              </a:rPr>
              <a:t>Estrel</a:t>
            </a:r>
            <a:r>
              <a:rPr lang="en-US" sz="2400" kern="1200" dirty="0" smtClean="0">
                <a:latin typeface="Calibri" panose="020F0502020204030204" pitchFamily="34" charset="0"/>
              </a:rPr>
              <a:t> Hotel and Convention Center, Berlin, Germany,</a:t>
            </a:r>
          </a:p>
          <a:p>
            <a:pPr lvl="1"/>
            <a:r>
              <a:rPr lang="en-US" sz="2400" kern="1200" dirty="0" smtClean="0">
                <a:latin typeface="Calibri" panose="020F0502020204030204" pitchFamily="34" charset="0"/>
              </a:rPr>
              <a:t>September 10-15, Hilton Waikoloa Village, Kona, HI</a:t>
            </a:r>
            <a:endParaRPr lang="en-US" sz="2400" dirty="0" smtClean="0">
              <a:latin typeface="Calibri" panose="020F0502020204030204" pitchFamily="34" charset="0"/>
            </a:endParaRPr>
          </a:p>
          <a:p>
            <a:pPr lvl="1"/>
            <a:r>
              <a:rPr lang="en-US" sz="2400" dirty="0" smtClean="0">
                <a:latin typeface="Calibri" panose="020F0502020204030204" pitchFamily="34" charset="0"/>
              </a:rPr>
              <a:t>November 5-10 – </a:t>
            </a:r>
            <a:r>
              <a:rPr lang="en-US" sz="2400" dirty="0" smtClean="0">
                <a:solidFill>
                  <a:schemeClr val="accent1">
                    <a:lumMod val="75000"/>
                  </a:schemeClr>
                </a:solidFill>
                <a:latin typeface="Calibri" panose="020F0502020204030204" pitchFamily="34" charset="0"/>
              </a:rPr>
              <a:t>Caribe, Orlando</a:t>
            </a:r>
            <a:r>
              <a:rPr lang="en-US" dirty="0" smtClean="0">
                <a:solidFill>
                  <a:schemeClr val="accent1">
                    <a:lumMod val="75000"/>
                  </a:schemeClr>
                </a:solidFill>
                <a:latin typeface="Calibri" panose="020F0502020204030204" pitchFamily="34" charset="0"/>
              </a:rPr>
              <a:t>, FL - TBC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4294967295"/>
          </p:nvPr>
        </p:nvSpPr>
        <p:spPr>
          <a:xfrm>
            <a:off x="5257800" y="6448425"/>
            <a:ext cx="3184520" cy="180975"/>
          </a:xfrm>
          <a:prstGeom prst="rect">
            <a:avLst/>
          </a:prstGeom>
        </p:spPr>
        <p:txBody>
          <a:bodyPr/>
          <a:lstStyle/>
          <a:p>
            <a:r>
              <a:rPr lang="en-GB" dirty="0" smtClean="0"/>
              <a:t>Dorothy Stanley, Aruba Networks</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January 2015</a:t>
            </a:r>
            <a:endParaRPr lang="en-GB" dirty="0"/>
          </a:p>
        </p:txBody>
      </p:sp>
      <p:sp>
        <p:nvSpPr>
          <p:cNvPr id="7" name="Footer Placeholder 4"/>
          <p:cNvSpPr>
            <a:spLocks noGrp="1"/>
          </p:cNvSpPr>
          <p:nvPr>
            <p:ph type="ftr" idx="4294967295"/>
          </p:nvPr>
        </p:nvSpPr>
        <p:spPr>
          <a:xfrm>
            <a:off x="6096000" y="6629400"/>
            <a:ext cx="3352800" cy="152400"/>
          </a:xfrm>
          <a:prstGeom prst="rect">
            <a:avLst/>
          </a:prstGeom>
        </p:spPr>
        <p:txBody>
          <a:bodyPr/>
          <a:lstStyle/>
          <a:p>
            <a:pPr algn="just"/>
            <a:r>
              <a:rPr lang="en-GB" dirty="0" smtClean="0"/>
              <a:t>From 11-15-0005 by Jon Rosdahl, CSR</a:t>
            </a:r>
            <a:endParaRPr lang="en-GB" dirty="0"/>
          </a:p>
        </p:txBody>
      </p:sp>
    </p:spTree>
    <p:extLst>
      <p:ext uri="{BB962C8B-B14F-4D97-AF65-F5344CB8AC3E}">
        <p14:creationId xmlns:p14="http://schemas.microsoft.com/office/powerpoint/2010/main" val="208626413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Th3.1.1 China Interim Location Motion</a:t>
            </a:r>
            <a:endParaRPr lang="en-US" dirty="0"/>
          </a:p>
        </p:txBody>
      </p:sp>
      <p:sp>
        <p:nvSpPr>
          <p:cNvPr id="3" name="Content Placeholder 2"/>
          <p:cNvSpPr>
            <a:spLocks noGrp="1"/>
          </p:cNvSpPr>
          <p:nvPr>
            <p:ph idx="1"/>
          </p:nvPr>
        </p:nvSpPr>
        <p:spPr>
          <a:xfrm>
            <a:off x="685800" y="1556792"/>
            <a:ext cx="7770813" cy="4537621"/>
          </a:xfrm>
        </p:spPr>
        <p:txBody>
          <a:bodyPr/>
          <a:lstStyle/>
          <a:p>
            <a:r>
              <a:rPr lang="en-US" dirty="0" smtClean="0"/>
              <a:t>Motion to approve updated future WG11 </a:t>
            </a:r>
            <a:r>
              <a:rPr lang="en-US" dirty="0"/>
              <a:t>C</a:t>
            </a:r>
            <a:r>
              <a:rPr lang="en-US" dirty="0" smtClean="0"/>
              <a:t>hina interim </a:t>
            </a:r>
            <a:r>
              <a:rPr lang="en-US" dirty="0"/>
              <a:t>locations </a:t>
            </a:r>
            <a:r>
              <a:rPr lang="en-US" dirty="0" smtClean="0"/>
              <a:t>per slide 3 of 11-12-1212r3:</a:t>
            </a:r>
            <a:endParaRPr lang="en-US" dirty="0" smtClean="0"/>
          </a:p>
          <a:p>
            <a:pPr lvl="1"/>
            <a:r>
              <a:rPr lang="en-US" dirty="0" smtClean="0"/>
              <a:t>May 19-20 2015 in Zhuhai China</a:t>
            </a:r>
          </a:p>
          <a:p>
            <a:pPr lvl="1"/>
            <a:r>
              <a:rPr lang="en-US" dirty="0" smtClean="0"/>
              <a:t>Jan 27-28, 2016 in Xi’an China</a:t>
            </a:r>
          </a:p>
          <a:p>
            <a:pPr lvl="1"/>
            <a:r>
              <a:rPr lang="en-US" dirty="0" smtClean="0"/>
              <a:t>May 25-26, 2016 in Beijing China</a:t>
            </a:r>
          </a:p>
          <a:p>
            <a:pPr lvl="1"/>
            <a:r>
              <a:rPr lang="en-US" dirty="0" smtClean="0"/>
              <a:t>September 28-29, 2016 in Chongqing China</a:t>
            </a:r>
          </a:p>
          <a:p>
            <a:pPr lvl="1"/>
            <a:endParaRPr lang="en-US" dirty="0"/>
          </a:p>
          <a:p>
            <a:r>
              <a:rPr lang="en-US" dirty="0" smtClean="0"/>
              <a:t>Moved: Xiaoming Peng</a:t>
            </a:r>
          </a:p>
          <a:p>
            <a:r>
              <a:rPr lang="en-US" dirty="0" smtClean="0"/>
              <a:t>Seconded: Haiming Wang</a:t>
            </a:r>
          </a:p>
          <a:p>
            <a:r>
              <a:rPr lang="en-US" dirty="0" smtClean="0"/>
              <a:t>Result:  11-0-0 Passes</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4294967295"/>
          </p:nvPr>
        </p:nvSpPr>
        <p:spPr>
          <a:xfrm>
            <a:off x="5257800" y="6448425"/>
            <a:ext cx="3184520" cy="180975"/>
          </a:xfrm>
          <a:prstGeom prst="rect">
            <a:avLst/>
          </a:prstGeom>
        </p:spPr>
        <p:txBody>
          <a:bodyPr/>
          <a:lstStyle/>
          <a:p>
            <a:r>
              <a:rPr lang="en-GB" dirty="0" smtClean="0"/>
              <a:t>Dorothy Stanley, Aruba Networks</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January 2015</a:t>
            </a:r>
            <a:endParaRPr lang="en-GB" dirty="0"/>
          </a:p>
        </p:txBody>
      </p:sp>
    </p:spTree>
    <p:extLst>
      <p:ext uri="{BB962C8B-B14F-4D97-AF65-F5344CB8AC3E}">
        <p14:creationId xmlns:p14="http://schemas.microsoft.com/office/powerpoint/2010/main" val="308163774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Th5.1.1 </a:t>
            </a:r>
            <a:r>
              <a:rPr lang="en-US" dirty="0" err="1" smtClean="0"/>
              <a:t>TGaj</a:t>
            </a:r>
            <a:r>
              <a:rPr lang="en-US" dirty="0" smtClean="0"/>
              <a:t> Teleconference Motion</a:t>
            </a:r>
            <a:endParaRPr lang="en-US" dirty="0"/>
          </a:p>
        </p:txBody>
      </p:sp>
      <p:sp>
        <p:nvSpPr>
          <p:cNvPr id="3" name="Content Placeholder 2"/>
          <p:cNvSpPr>
            <a:spLocks noGrp="1"/>
          </p:cNvSpPr>
          <p:nvPr>
            <p:ph idx="1"/>
          </p:nvPr>
        </p:nvSpPr>
        <p:spPr>
          <a:xfrm>
            <a:off x="685800" y="1556792"/>
            <a:ext cx="7770813" cy="4537621"/>
          </a:xfrm>
        </p:spPr>
        <p:txBody>
          <a:bodyPr/>
          <a:lstStyle/>
          <a:p>
            <a:r>
              <a:rPr lang="en-US" dirty="0" smtClean="0"/>
              <a:t>Motion to approve a </a:t>
            </a:r>
            <a:r>
              <a:rPr lang="en-US" dirty="0" err="1" smtClean="0"/>
              <a:t>TGaj</a:t>
            </a:r>
            <a:r>
              <a:rPr lang="en-US" dirty="0" smtClean="0"/>
              <a:t> teleconference:</a:t>
            </a:r>
            <a:endParaRPr lang="en-US" dirty="0" smtClean="0"/>
          </a:p>
          <a:p>
            <a:pPr lvl="1"/>
            <a:r>
              <a:rPr lang="en-US" sz="2400" dirty="0" smtClean="0">
                <a:latin typeface="Calibri" panose="020F0502020204030204" pitchFamily="34" charset="0"/>
              </a:rPr>
              <a:t>March 5, 2015 9pm Eastern for 1 hour</a:t>
            </a:r>
          </a:p>
          <a:p>
            <a:pPr lvl="1"/>
            <a:endParaRPr lang="en-US" sz="2400" dirty="0">
              <a:latin typeface="Calibri" panose="020F0502020204030204" pitchFamily="34" charset="0"/>
            </a:endParaRPr>
          </a:p>
          <a:p>
            <a:r>
              <a:rPr lang="en-US" dirty="0" smtClean="0"/>
              <a:t>Moved: </a:t>
            </a:r>
            <a:r>
              <a:rPr lang="en-US" dirty="0" err="1" smtClean="0"/>
              <a:t>Jiamin</a:t>
            </a:r>
            <a:r>
              <a:rPr lang="en-US" dirty="0" smtClean="0"/>
              <a:t> Chen</a:t>
            </a:r>
          </a:p>
          <a:p>
            <a:r>
              <a:rPr lang="en-US" dirty="0" smtClean="0"/>
              <a:t>Seconded: Peng Hao</a:t>
            </a:r>
          </a:p>
          <a:p>
            <a:r>
              <a:rPr lang="en-US" dirty="0"/>
              <a:t> </a:t>
            </a:r>
            <a:r>
              <a:rPr lang="en-US" dirty="0" smtClean="0"/>
              <a:t>Result: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4294967295"/>
          </p:nvPr>
        </p:nvSpPr>
        <p:spPr>
          <a:xfrm>
            <a:off x="5257800" y="6448425"/>
            <a:ext cx="3184520" cy="180975"/>
          </a:xfrm>
          <a:prstGeom prst="rect">
            <a:avLst/>
          </a:prstGeom>
        </p:spPr>
        <p:txBody>
          <a:bodyPr/>
          <a:lstStyle/>
          <a:p>
            <a:r>
              <a:rPr lang="en-GB" dirty="0" smtClean="0"/>
              <a:t>Dorothy Stanley, Aruba Networks</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January 2015</a:t>
            </a:r>
            <a:endParaRPr lang="en-GB" dirty="0"/>
          </a:p>
        </p:txBody>
      </p:sp>
    </p:spTree>
    <p:extLst>
      <p:ext uri="{BB962C8B-B14F-4D97-AF65-F5344CB8AC3E}">
        <p14:creationId xmlns:p14="http://schemas.microsoft.com/office/powerpoint/2010/main" val="72736529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GB" altLang="en-US" dirty="0" smtClean="0"/>
              <a:t>Th7.1 802 Wireless Chairs meeting</a:t>
            </a:r>
          </a:p>
        </p:txBody>
      </p:sp>
      <p:sp>
        <p:nvSpPr>
          <p:cNvPr id="30723" name="Content Placeholder 2"/>
          <p:cNvSpPr>
            <a:spLocks noGrp="1"/>
          </p:cNvSpPr>
          <p:nvPr>
            <p:ph idx="1"/>
          </p:nvPr>
        </p:nvSpPr>
        <p:spPr/>
        <p:txBody>
          <a:bodyPr/>
          <a:lstStyle/>
          <a:p>
            <a:r>
              <a:rPr lang="en-GB" altLang="en-US" smtClean="0"/>
              <a:t>The wireless chairs meeting makes decisions related to the operation of the wireless interim meetings,  such as location and cost.</a:t>
            </a:r>
          </a:p>
          <a:p>
            <a:r>
              <a:rPr lang="en-GB" altLang="en-US" smtClean="0"/>
              <a:t>The meeting is open to all.</a:t>
            </a:r>
          </a:p>
          <a:p>
            <a:r>
              <a:rPr lang="en-GB" altLang="en-US" smtClean="0"/>
              <a:t>If you are interested in these topics,  please attend.</a:t>
            </a:r>
          </a:p>
          <a:p>
            <a:endParaRPr lang="en-GB" altLang="en-US" smtClean="0"/>
          </a:p>
          <a:p>
            <a:r>
              <a:rPr lang="en-GB" altLang="en-US" smtClean="0"/>
              <a:t>The wireless chairs meeting takes place at 4:00pm local time on the Sunday of 802 Plenary and 802 Wireless Interim sessions.</a:t>
            </a:r>
          </a:p>
        </p:txBody>
      </p:sp>
      <p:sp>
        <p:nvSpPr>
          <p:cNvPr id="3072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2015</a:t>
            </a:r>
          </a:p>
        </p:txBody>
      </p:sp>
      <p:sp>
        <p:nvSpPr>
          <p:cNvPr id="3072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Aruba Networks</a:t>
            </a:r>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0892628D-4130-4E94-864C-9B167218852D}" type="slidenum">
              <a:rPr lang="en-US" altLang="en-US" sz="1200" b="0"/>
              <a:pPr>
                <a:spcBef>
                  <a:spcPct val="0"/>
                </a:spcBef>
                <a:buFontTx/>
                <a:buNone/>
              </a:pPr>
              <a:t>49</a:t>
            </a:fld>
            <a:endParaRPr lang="en-US" altLang="en-US" sz="1200" b="0"/>
          </a:p>
        </p:txBody>
      </p:sp>
      <p:sp>
        <p:nvSpPr>
          <p:cNvPr id="7" name="Footer Placeholder 4"/>
          <p:cNvSpPr txBox="1">
            <a:spLocks/>
          </p:cNvSpPr>
          <p:nvPr/>
        </p:nvSpPr>
        <p:spPr bwMode="auto">
          <a:xfrm>
            <a:off x="5867400" y="6629400"/>
            <a:ext cx="2690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just"/>
            <a:r>
              <a:rPr lang="en-GB" dirty="0" smtClean="0"/>
              <a:t>From 11-14-1564 by Adrian Stephens, Intel</a:t>
            </a:r>
            <a:endParaRPr lang="en-GB" dirty="0"/>
          </a:p>
        </p:txBody>
      </p:sp>
    </p:spTree>
    <p:extLst>
      <p:ext uri="{BB962C8B-B14F-4D97-AF65-F5344CB8AC3E}">
        <p14:creationId xmlns:p14="http://schemas.microsoft.com/office/powerpoint/2010/main" val="13010155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January 2015</a:t>
            </a:r>
            <a:endParaRPr lang="en-US"/>
          </a:p>
        </p:txBody>
      </p:sp>
      <p:sp>
        <p:nvSpPr>
          <p:cNvPr id="5123" name="Footer Placeholder 2"/>
          <p:cNvSpPr>
            <a:spLocks noGrp="1"/>
          </p:cNvSpPr>
          <p:nvPr>
            <p:ph type="ftr" sz="quarter" idx="11"/>
          </p:nvPr>
        </p:nvSpPr>
        <p:spPr>
          <a:noFill/>
        </p:spPr>
        <p:txBody>
          <a:bodyPr/>
          <a:lstStyle/>
          <a:p>
            <a:r>
              <a:rPr lang="en-US" smtClean="0"/>
              <a:t>Dorothy Stanley, Aruba Networks</a:t>
            </a:r>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dirty="0" smtClean="0">
                <a:cs typeface="Times New Roman" pitchFamily="18" charset="0"/>
              </a:rPr>
              <a:t>	</a:t>
            </a:r>
            <a:r>
              <a:rPr lang="en-US" sz="2400" dirty="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dirty="0" smtClean="0">
                <a:cs typeface="Times New Roman" pitchFamily="18" charset="0"/>
              </a:rPr>
              <a:t>	Patent Policy is stated in these sources:</a:t>
            </a:r>
          </a:p>
          <a:p>
            <a:pPr lvl="1">
              <a:lnSpc>
                <a:spcPct val="90000"/>
              </a:lnSpc>
              <a:buFontTx/>
              <a:buNone/>
            </a:pPr>
            <a:r>
              <a:rPr lang="en-GB" sz="2400" dirty="0" smtClean="0"/>
              <a:t>		IEEE-SA Standards Boards Bylaws</a:t>
            </a:r>
          </a:p>
          <a:p>
            <a:pPr lvl="1">
              <a:lnSpc>
                <a:spcPct val="90000"/>
              </a:lnSpc>
              <a:buFontTx/>
              <a:buNone/>
            </a:pPr>
            <a:r>
              <a:rPr lang="en-US" sz="2100" dirty="0" smtClean="0"/>
              <a:t>		</a:t>
            </a:r>
            <a:r>
              <a:rPr lang="en-US" sz="2100" i="1" dirty="0" smtClean="0"/>
              <a:t>http://standards.ieee.org/develop/policies/bylaws/sect6-7.html#6</a:t>
            </a:r>
          </a:p>
          <a:p>
            <a:pPr lvl="1">
              <a:lnSpc>
                <a:spcPct val="90000"/>
              </a:lnSpc>
              <a:buFontTx/>
              <a:buNone/>
            </a:pPr>
            <a:r>
              <a:rPr lang="en-GB" sz="2400" dirty="0" smtClean="0"/>
              <a:t>		IEEE-SA Standards Board Operations Manual</a:t>
            </a:r>
          </a:p>
          <a:p>
            <a:pPr lvl="1">
              <a:lnSpc>
                <a:spcPct val="90000"/>
              </a:lnSpc>
              <a:buFontTx/>
              <a:buNone/>
            </a:pPr>
            <a:r>
              <a:rPr lang="en-US" sz="2400" dirty="0" smtClean="0"/>
              <a:t>		</a:t>
            </a:r>
            <a:r>
              <a:rPr lang="en-US" sz="2100" i="1" dirty="0" smtClean="0"/>
              <a:t>http://standards.ieee.org/develop/policies/opman/sect6.html#6.3</a:t>
            </a:r>
            <a:endParaRPr lang="en-US" sz="2400" dirty="0" smtClean="0"/>
          </a:p>
          <a:p>
            <a:pPr lvl="1">
              <a:lnSpc>
                <a:spcPct val="90000"/>
              </a:lnSpc>
              <a:buFontTx/>
              <a:buNone/>
            </a:pPr>
            <a:r>
              <a:rPr lang="en-US" sz="2400" dirty="0" smtClean="0">
                <a:cs typeface="Times New Roman" pitchFamily="18" charset="0"/>
              </a:rPr>
              <a:t>	Material about the patent policy is available at</a:t>
            </a:r>
            <a:r>
              <a:rPr lang="en-US" sz="2400" dirty="0" smtClean="0"/>
              <a:t> </a:t>
            </a:r>
          </a:p>
          <a:p>
            <a:pPr lvl="1">
              <a:lnSpc>
                <a:spcPct val="90000"/>
              </a:lnSpc>
              <a:buFontTx/>
              <a:buNone/>
            </a:pPr>
            <a:r>
              <a:rPr lang="en-US" sz="2400" dirty="0" smtClean="0"/>
              <a:t>		</a:t>
            </a:r>
            <a:r>
              <a:rPr lang="en-US" sz="2100" i="1" dirty="0"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dirty="0">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dirty="0">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dirty="0">
                <a:solidFill>
                  <a:srgbClr val="000099"/>
                </a:solidFill>
                <a:latin typeface="Arial" charset="0"/>
              </a:rPr>
              <a:t>This slide set is available at </a:t>
            </a:r>
            <a:r>
              <a:rPr lang="en-US" sz="1400" b="1" dirty="0">
                <a:solidFill>
                  <a:srgbClr val="000099"/>
                </a:solidFill>
                <a:latin typeface="Arial" charset="0"/>
              </a:rPr>
              <a:t>https://development.standards.ieee.org/myproject/Public/mytools/mob/slideset.ppt</a:t>
            </a:r>
          </a:p>
        </p:txBody>
      </p:sp>
      <p:sp>
        <p:nvSpPr>
          <p:cNvPr id="3" name="Slide Number Placeholder 2"/>
          <p:cNvSpPr>
            <a:spLocks noGrp="1"/>
          </p:cNvSpPr>
          <p:nvPr>
            <p:ph type="sldNum" sz="quarter" idx="12"/>
          </p:nvPr>
        </p:nvSpPr>
        <p:spPr/>
        <p:txBody>
          <a:bodyPr/>
          <a:lstStyle/>
          <a:p>
            <a:pPr>
              <a:defRPr/>
            </a:pPr>
            <a:r>
              <a:rPr lang="en-US" smtClean="0"/>
              <a:t>Slide </a:t>
            </a:r>
            <a:fld id="{4F8DB7B0-6F79-49ED-8154-EC3DF243439D}"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685800" y="685800"/>
            <a:ext cx="7772400" cy="609600"/>
          </a:xfrm>
        </p:spPr>
        <p:txBody>
          <a:bodyPr/>
          <a:lstStyle/>
          <a:p>
            <a:r>
              <a:rPr lang="en-GB" altLang="en-US" dirty="0" smtClean="0"/>
              <a:t>Th7.2 Next Meeting – IEEE 802 Plenary</a:t>
            </a:r>
          </a:p>
        </p:txBody>
      </p:sp>
      <p:sp>
        <p:nvSpPr>
          <p:cNvPr id="3" name="Content Placeholder 2"/>
          <p:cNvSpPr>
            <a:spLocks noGrp="1"/>
          </p:cNvSpPr>
          <p:nvPr>
            <p:ph idx="1"/>
          </p:nvPr>
        </p:nvSpPr>
        <p:spPr>
          <a:xfrm>
            <a:off x="685800" y="1447800"/>
            <a:ext cx="7772400" cy="4648200"/>
          </a:xfrm>
        </p:spPr>
        <p:txBody>
          <a:bodyPr/>
          <a:lstStyle/>
          <a:p>
            <a:pPr>
              <a:defRPr/>
            </a:pPr>
            <a:r>
              <a:rPr lang="en-GB" sz="3200" dirty="0" smtClean="0"/>
              <a:t>March 8-13, Berlin, Germany</a:t>
            </a:r>
          </a:p>
          <a:p>
            <a:pPr lvl="1">
              <a:defRPr/>
            </a:pPr>
            <a:r>
              <a:rPr lang="en-GB" sz="2800" dirty="0" smtClean="0"/>
              <a:t>At the </a:t>
            </a:r>
            <a:r>
              <a:rPr lang="en-GB" sz="2800" dirty="0" err="1" smtClean="0"/>
              <a:t>Estrel</a:t>
            </a:r>
            <a:r>
              <a:rPr lang="en-GB" sz="2800" dirty="0" smtClean="0"/>
              <a:t> Hotel</a:t>
            </a:r>
          </a:p>
          <a:p>
            <a:pPr lvl="1">
              <a:defRPr/>
            </a:pPr>
            <a:r>
              <a:rPr lang="en-GB" sz="2800" dirty="0" smtClean="0"/>
              <a:t>Meeting Registration and Hotel Registration are open</a:t>
            </a:r>
            <a:endParaRPr lang="en-GB" sz="2800" dirty="0" smtClean="0">
              <a:solidFill>
                <a:srgbClr val="FF0000"/>
              </a:solidFill>
            </a:endParaRPr>
          </a:p>
          <a:p>
            <a:pPr marL="0" indent="0">
              <a:buFontTx/>
              <a:buNone/>
              <a:defRPr/>
            </a:pPr>
            <a:r>
              <a:rPr lang="en-GB" dirty="0" smtClean="0"/>
              <a:t>For information and registration links, see </a:t>
            </a:r>
            <a:r>
              <a:rPr lang="en-US" dirty="0" smtClean="0">
                <a:hlinkClick r:id="rId3"/>
              </a:rPr>
              <a:t>http://www.ieee802.org/11/Meetings/Meeting_Plan.html</a:t>
            </a:r>
            <a:endParaRPr lang="en-US" dirty="0" smtClean="0"/>
          </a:p>
          <a:p>
            <a:pPr marL="0" indent="0">
              <a:buFontTx/>
              <a:buNone/>
              <a:defRPr/>
            </a:pPr>
            <a:endParaRPr lang="en-GB" dirty="0"/>
          </a:p>
        </p:txBody>
      </p:sp>
      <p:sp>
        <p:nvSpPr>
          <p:cNvPr id="3174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2015</a:t>
            </a:r>
          </a:p>
        </p:txBody>
      </p:sp>
      <p:sp>
        <p:nvSpPr>
          <p:cNvPr id="3174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Aruba Networks</a:t>
            </a:r>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F5A59728-6BBE-4A69-AF2B-5EC79A5F0538}" type="slidenum">
              <a:rPr lang="en-US" altLang="en-US" sz="1200" b="0"/>
              <a:pPr>
                <a:spcBef>
                  <a:spcPct val="0"/>
                </a:spcBef>
                <a:buFontTx/>
                <a:buNone/>
              </a:pPr>
              <a:t>50</a:t>
            </a:fld>
            <a:endParaRPr lang="en-US" altLang="en-US" sz="1200" b="0"/>
          </a:p>
        </p:txBody>
      </p:sp>
      <p:sp>
        <p:nvSpPr>
          <p:cNvPr id="7" name="Footer Placeholder 4"/>
          <p:cNvSpPr txBox="1">
            <a:spLocks/>
          </p:cNvSpPr>
          <p:nvPr/>
        </p:nvSpPr>
        <p:spPr bwMode="auto">
          <a:xfrm>
            <a:off x="5867400" y="6629400"/>
            <a:ext cx="2690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just"/>
            <a:r>
              <a:rPr lang="en-GB" dirty="0" smtClean="0"/>
              <a:t>From 11-14-1564 by Adrian Stephens, Intel</a:t>
            </a:r>
            <a:endParaRPr lang="en-GB" dirty="0"/>
          </a:p>
        </p:txBody>
      </p:sp>
    </p:spTree>
    <p:extLst>
      <p:ext uri="{BB962C8B-B14F-4D97-AF65-F5344CB8AC3E}">
        <p14:creationId xmlns:p14="http://schemas.microsoft.com/office/powerpoint/2010/main" val="255188051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China Interim Attendees, Jan 2015</a:t>
            </a:r>
            <a:endParaRPr lang="en-US" dirty="0"/>
          </a:p>
        </p:txBody>
      </p:sp>
      <p:sp>
        <p:nvSpPr>
          <p:cNvPr id="4" name="Date Placeholder 3"/>
          <p:cNvSpPr>
            <a:spLocks noGrp="1"/>
          </p:cNvSpPr>
          <p:nvPr>
            <p:ph type="dt" sz="half" idx="10"/>
          </p:nvPr>
        </p:nvSpPr>
        <p:spPr/>
        <p:txBody>
          <a:bodyPr/>
          <a:lstStyle/>
          <a:p>
            <a:pPr>
              <a:defRPr/>
            </a:pPr>
            <a:r>
              <a:rPr lang="en-US" smtClean="0"/>
              <a:t>January 2015</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51</a:t>
            </a:fld>
            <a:endParaRPr lang="en-US"/>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00704" y="1524000"/>
            <a:ext cx="6471696" cy="4859409"/>
          </a:xfrm>
          <a:prstGeom prst="rect">
            <a:avLst/>
          </a:prstGeom>
        </p:spPr>
      </p:pic>
    </p:spTree>
    <p:extLst>
      <p:ext uri="{BB962C8B-B14F-4D97-AF65-F5344CB8AC3E}">
        <p14:creationId xmlns:p14="http://schemas.microsoft.com/office/powerpoint/2010/main" val="4149923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January 2015</a:t>
            </a:r>
            <a:endParaRPr lang="en-US"/>
          </a:p>
        </p:txBody>
      </p:sp>
      <p:sp>
        <p:nvSpPr>
          <p:cNvPr id="6147" name="Footer Placeholder 2"/>
          <p:cNvSpPr>
            <a:spLocks noGrp="1"/>
          </p:cNvSpPr>
          <p:nvPr>
            <p:ph type="ftr" sz="quarter" idx="11"/>
          </p:nvPr>
        </p:nvSpPr>
        <p:spPr>
          <a:noFill/>
        </p:spPr>
        <p:txBody>
          <a:bodyPr/>
          <a:lstStyle/>
          <a:p>
            <a:r>
              <a:rPr lang="en-US" smtClean="0"/>
              <a:t>Dorothy Stanley, Aruba Networks</a:t>
            </a:r>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8077200" cy="4724400"/>
          </a:xfrm>
        </p:spPr>
        <p:txBody>
          <a:bodyPr lIns="91440" tIns="45720" rIns="91440" bIns="45720"/>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dirty="0" smtClean="0"/>
              <a:t>Either speak up now or</a:t>
            </a:r>
          </a:p>
          <a:p>
            <a:pPr lvl="1"/>
            <a:r>
              <a:rPr lang="en-US" sz="2400" dirty="0" smtClean="0"/>
              <a:t>Provide the chair of this group with the identity of the holder(s) of any and all such claims as soon as possible or</a:t>
            </a:r>
          </a:p>
          <a:p>
            <a:pPr lvl="1"/>
            <a:r>
              <a:rPr lang="en-US" sz="2400" dirty="0" smtClean="0"/>
              <a:t>Cause an LOA to be submitted</a:t>
            </a:r>
          </a:p>
        </p:txBody>
      </p:sp>
      <p:sp>
        <p:nvSpPr>
          <p:cNvPr id="3" name="Slide Number Placeholder 2"/>
          <p:cNvSpPr>
            <a:spLocks noGrp="1"/>
          </p:cNvSpPr>
          <p:nvPr>
            <p:ph type="sldNum" sz="quarter" idx="12"/>
          </p:nvPr>
        </p:nvSpPr>
        <p:spPr/>
        <p:txBody>
          <a:bodyPr/>
          <a:lstStyle/>
          <a:p>
            <a:pPr>
              <a:defRPr/>
            </a:pPr>
            <a:r>
              <a:rPr lang="en-US" smtClean="0"/>
              <a:t>Slide </a:t>
            </a:r>
            <a:fld id="{4F8DB7B0-6F79-49ED-8154-EC3DF243439D}"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January 2015</a:t>
            </a:r>
            <a:endParaRPr lang="en-US"/>
          </a:p>
        </p:txBody>
      </p:sp>
      <p:sp>
        <p:nvSpPr>
          <p:cNvPr id="7171" name="Footer Placeholder 2"/>
          <p:cNvSpPr>
            <a:spLocks noGrp="1"/>
          </p:cNvSpPr>
          <p:nvPr>
            <p:ph type="ftr" sz="quarter" idx="11"/>
          </p:nvPr>
        </p:nvSpPr>
        <p:spPr>
          <a:noFill/>
        </p:spPr>
        <p:txBody>
          <a:bodyPr/>
          <a:lstStyle/>
          <a:p>
            <a:r>
              <a:rPr lang="en-US" smtClean="0"/>
              <a:t>Dorothy Stanley, Aruba Networks</a:t>
            </a:r>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All IEEE-SA standards meetings shall be conducted in compliance with all applicable laws, including antitrust and competition laws.</a:t>
            </a:r>
            <a:r>
              <a:rPr lang="en-US" sz="2000" b="1">
                <a:solidFill>
                  <a:srgbClr val="000099"/>
                </a:solidFill>
                <a:latin typeface="Arial" charset="0"/>
              </a:rPr>
              <a:t> </a:t>
            </a:r>
            <a:endParaRPr lang="en-US" sz="1800" b="1">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a:solidFill>
                  <a:srgbClr val="000099"/>
                </a:solidFill>
                <a:latin typeface="Arial" charset="0"/>
              </a:rPr>
              <a:t>Technical considerations remain primary focus</a:t>
            </a:r>
            <a:endParaRPr lang="en-US" sz="16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3" name="Slide Number Placeholder 2"/>
          <p:cNvSpPr>
            <a:spLocks noGrp="1"/>
          </p:cNvSpPr>
          <p:nvPr>
            <p:ph type="sldNum" sz="quarter" idx="12"/>
          </p:nvPr>
        </p:nvSpPr>
        <p:spPr/>
        <p:txBody>
          <a:bodyPr/>
          <a:lstStyle/>
          <a:p>
            <a:pPr>
              <a:defRPr/>
            </a:pPr>
            <a:r>
              <a:rPr lang="en-US" smtClean="0"/>
              <a:t>Slide </a:t>
            </a:r>
            <a:fld id="{4F8DB7B0-6F79-49ED-8154-EC3DF243439D}" type="slidenum">
              <a:rPr lang="en-US" smtClean="0"/>
              <a:pPr>
                <a:defRPr/>
              </a:pPr>
              <a:t>7</a:t>
            </a:fld>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685800" y="1676400"/>
            <a:ext cx="8229600" cy="5562600"/>
          </a:xfrm>
        </p:spPr>
        <p:txBody>
          <a:bodyPr/>
          <a:lstStyle/>
          <a:p>
            <a:endParaRPr lang="en-US" dirty="0" smtClean="0"/>
          </a:p>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smtClean="0">
                <a:hlinkClick r:id="rId7"/>
              </a:rPr>
              <a:t>http</a:t>
            </a:r>
            <a:r>
              <a:rPr lang="en-US" dirty="0">
                <a:hlinkClick r:id="rId7"/>
              </a:rPr>
              <a:t>://</a:t>
            </a:r>
            <a:r>
              <a:rPr lang="en-US" dirty="0" smtClean="0">
                <a:hlinkClick r:id="rId7"/>
              </a:rPr>
              <a:t>standards.ieee.org/board/pat/loa.pdf</a:t>
            </a:r>
            <a:r>
              <a:rPr lang="en-US" dirty="0" smtClean="0"/>
              <a:t>   </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January 2015</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8634B414-E725-475F-8EFC-03D12F3C5E1A}"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a:xfrm>
            <a:off x="685800" y="1600200"/>
            <a:ext cx="7772400" cy="4800600"/>
          </a:xfrm>
        </p:spPr>
        <p:txBody>
          <a:bodyPr/>
          <a:lstStyle/>
          <a:p>
            <a:endParaRPr lang="en-US" dirty="0" smtClean="0"/>
          </a:p>
          <a:p>
            <a:r>
              <a:rPr lang="en-US" dirty="0" smtClean="0"/>
              <a:t>The current version of the IEEE-SA Standards Board Bylaws is available at: </a:t>
            </a:r>
          </a:p>
          <a:p>
            <a:pPr lvl="1">
              <a:buNone/>
            </a:pPr>
            <a:r>
              <a:rPr lang="en-US" sz="1600" dirty="0" smtClean="0">
                <a:hlinkClick r:id="rId3"/>
              </a:rPr>
              <a:t>http://standards.ieee.org/develop/policies/bylaws/index.html</a:t>
            </a:r>
            <a:r>
              <a:rPr lang="en-US" sz="1600" dirty="0" smtClean="0"/>
              <a:t> (HTML version) </a:t>
            </a:r>
          </a:p>
          <a:p>
            <a:pPr lvl="1">
              <a:buNone/>
            </a:pPr>
            <a:r>
              <a:rPr lang="en-US" sz="1600" dirty="0" smtClean="0">
                <a:hlinkClick r:id="rId4"/>
              </a:rPr>
              <a:t>http://standards.ieee.org/develop/policies/bylaws/sb_bylaws.pdf</a:t>
            </a:r>
            <a:r>
              <a:rPr lang="en-US" sz="1600" dirty="0" smtClean="0"/>
              <a:t> (PDF version)</a:t>
            </a:r>
            <a:r>
              <a:rPr lang="en-US" sz="1200" dirty="0" smtClean="0"/>
              <a:t> </a:t>
            </a:r>
          </a:p>
          <a:p>
            <a:pPr>
              <a:buNone/>
            </a:pPr>
            <a:r>
              <a:rPr lang="en-US" sz="1600" dirty="0" smtClean="0"/>
              <a:t/>
            </a:r>
            <a:br>
              <a:rPr lang="en-US" sz="1600" dirty="0" smtClean="0"/>
            </a:br>
            <a:endParaRPr lang="en-US" sz="1600" dirty="0" smtClean="0"/>
          </a:p>
          <a:p>
            <a:r>
              <a:rPr lang="en-US" dirty="0" smtClean="0"/>
              <a:t>The current version of the IEEE-SA Standards Board Operations Manual is available at: </a:t>
            </a:r>
          </a:p>
          <a:p>
            <a:pPr lvl="1">
              <a:buNone/>
            </a:pPr>
            <a:r>
              <a:rPr lang="en-US" sz="1600" dirty="0" smtClean="0">
                <a:hlinkClick r:id="rId5"/>
              </a:rPr>
              <a:t>http://standards.ieee.org/develop/policies/opman/index.html</a:t>
            </a:r>
            <a:r>
              <a:rPr lang="en-US" sz="1600" dirty="0" smtClean="0"/>
              <a:t> (HTML version) </a:t>
            </a:r>
          </a:p>
          <a:p>
            <a:pPr lvl="1">
              <a:buNone/>
            </a:pPr>
            <a:r>
              <a:rPr lang="en-US" sz="1600" dirty="0" smtClean="0">
                <a:hlinkClick r:id="rId6"/>
              </a:rPr>
              <a:t>http://standards.ieee.org/develop/policies/opman/sb_om.pdf</a:t>
            </a:r>
            <a:r>
              <a:rPr lang="en-US" sz="1600" dirty="0" smtClean="0"/>
              <a:t> (PDF version) </a:t>
            </a:r>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January 2015</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8634B414-E725-475F-8EFC-03D12F3C5E1A}" type="slidenum">
              <a:rPr lang="en-US" smtClean="0"/>
              <a:pPr>
                <a:defRPr/>
              </a:pPr>
              <a:t>9</a:t>
            </a:fld>
            <a:endParaRPr lang="en-US"/>
          </a:p>
        </p:txBody>
      </p:sp>
    </p:spTree>
    <p:extLst>
      <p:ext uri="{BB962C8B-B14F-4D97-AF65-F5344CB8AC3E}">
        <p14:creationId xmlns:p14="http://schemas.microsoft.com/office/powerpoint/2010/main" val="413169775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29643</TotalTime>
  <Words>4412</Words>
  <Application>Microsoft Office PowerPoint</Application>
  <PresentationFormat>On-screen Show (4:3)</PresentationFormat>
  <Paragraphs>1027</Paragraphs>
  <Slides>51</Slides>
  <Notes>51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51</vt:i4>
      </vt:variant>
    </vt:vector>
  </HeadingPairs>
  <TitlesOfParts>
    <vt:vector size="54" baseType="lpstr">
      <vt:lpstr>802-11-Submission</vt:lpstr>
      <vt:lpstr>Microsoft Word 97 - 2003 Document</vt:lpstr>
      <vt:lpstr>Binary Worksheet</vt:lpstr>
      <vt:lpstr>Jan 2015 China Interim WG agenda materials</vt:lpstr>
      <vt:lpstr>Abstract</vt:lpstr>
      <vt:lpstr>Wednesday Jan 21, 2015–  802.11 Opening Plenary  </vt:lpstr>
      <vt:lpstr>Participants, Patents, and Duty to Inform</vt:lpstr>
      <vt:lpstr>Patent Related Links</vt:lpstr>
      <vt:lpstr>Call for Potentially Essential Patents</vt:lpstr>
      <vt:lpstr>Other Guidelines for IEEE WG Meetings</vt:lpstr>
      <vt:lpstr>IEEE-SA policy documents</vt:lpstr>
      <vt:lpstr>Current IEEE-SA Rule documents</vt:lpstr>
      <vt:lpstr>Current IEEE 802, 802.11 rules documents </vt:lpstr>
      <vt:lpstr>November 2014 IEEE 802 EC Rule Changes</vt:lpstr>
      <vt:lpstr>802 LMSC OM: 4.3 Study Groups</vt:lpstr>
      <vt:lpstr>LMSC WG P&amp;P Changes</vt:lpstr>
      <vt:lpstr>IEEE 802.11 OM Status and changes</vt:lpstr>
      <vt:lpstr>Email Reflectors</vt:lpstr>
      <vt:lpstr>IEEE 802-ALL EMAIL List Server</vt:lpstr>
      <vt:lpstr>Reminder for Posting Documents</vt:lpstr>
      <vt:lpstr>W2.3 Summary of Liaisons and Status</vt:lpstr>
      <vt:lpstr>W3.1 802.11 Working Group Session Documents</vt:lpstr>
      <vt:lpstr>W3.2 Next Meeting Reminder</vt:lpstr>
      <vt:lpstr>W3.3 Meeting registration</vt:lpstr>
      <vt:lpstr>W3.4 Recording attendance</vt:lpstr>
      <vt:lpstr>W3.5 Local File server</vt:lpstr>
      <vt:lpstr>W3.6 Breakfast and Break Information</vt:lpstr>
      <vt:lpstr>W3.7 802 EC and IEEE-SA Standards Board decisions</vt:lpstr>
      <vt:lpstr>W4.1.1 Type of Groups</vt:lpstr>
      <vt:lpstr>W4.1.1 Groups</vt:lpstr>
      <vt:lpstr>W4.1.2 PAR Expiration/Renewal Schedule</vt:lpstr>
      <vt:lpstr>W4.1.3 802.11 WG Appointed positions</vt:lpstr>
      <vt:lpstr>Officer confirmation </vt:lpstr>
      <vt:lpstr>IEEE 802.11 Revisions</vt:lpstr>
      <vt:lpstr>IEEE 802.11 Standards Pipeline</vt:lpstr>
      <vt:lpstr>W4.1.5 Summary of ballots and comment collections</vt:lpstr>
      <vt:lpstr>W4.1.6 Current Membership Status</vt:lpstr>
      <vt:lpstr>W4.1.6 Recent voting member history</vt:lpstr>
      <vt:lpstr>W4.1.7 ANA Status</vt:lpstr>
      <vt:lpstr>W4.1.8 Treasurer Report</vt:lpstr>
      <vt:lpstr>Thursday – January 22 802.11 WG Closing Plenary</vt:lpstr>
      <vt:lpstr>Th2.2 Call for Potentially Essential Patents</vt:lpstr>
      <vt:lpstr>Th2.4 Administrative Reminders</vt:lpstr>
      <vt:lpstr>Th2.5 Letters of Assurance</vt:lpstr>
      <vt:lpstr>Th2.6 Availability of documents- Jan 2015</vt:lpstr>
      <vt:lpstr>Th2.7 802.11  drafts to ISO/IEC JTC1/SC6</vt:lpstr>
      <vt:lpstr>Th3.1.1 Future Venues (modified)</vt:lpstr>
      <vt:lpstr>Th3.1.1 Future Venues (modified)</vt:lpstr>
      <vt:lpstr>Th3.1.1 Future Venues</vt:lpstr>
      <vt:lpstr>Th3.1.1 China Interim Location Motion</vt:lpstr>
      <vt:lpstr>Th5.1.1 TGaj Teleconference Motion</vt:lpstr>
      <vt:lpstr>Th7.1 802 Wireless Chairs meeting</vt:lpstr>
      <vt:lpstr>Th7.2 Next Meeting – IEEE 802 Plenary</vt:lpstr>
      <vt:lpstr>802.11 China Interim Attendees, Jan 2015</vt:lpstr>
    </vt:vector>
  </TitlesOfParts>
  <Company>Aruba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Jan 2015 China Interim WG11 slides</dc:title>
  <dc:subject>11-15/0016r0</dc:subject>
  <dc:creator>dstanley@arubanetworks.com</dc:creator>
  <cp:keywords>January 2015</cp:keywords>
  <dc:description>Dorothy Stanley (Aruba Networks)</dc:description>
  <cp:lastModifiedBy>Dorothy Stanley</cp:lastModifiedBy>
  <cp:revision>175</cp:revision>
  <cp:lastPrinted>2014-04-08T14:44:21Z</cp:lastPrinted>
  <dcterms:created xsi:type="dcterms:W3CDTF">2012-03-12T21:29:33Z</dcterms:created>
  <dcterms:modified xsi:type="dcterms:W3CDTF">2015-01-22T08:44:45Z</dcterms:modified>
</cp:coreProperties>
</file>