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71" r:id="rId2"/>
    <p:sldId id="272" r:id="rId3"/>
    <p:sldId id="304" r:id="rId4"/>
    <p:sldId id="273" r:id="rId5"/>
    <p:sldId id="274" r:id="rId6"/>
    <p:sldId id="275" r:id="rId7"/>
    <p:sldId id="276" r:id="rId8"/>
    <p:sldId id="291" r:id="rId9"/>
    <p:sldId id="327" r:id="rId10"/>
    <p:sldId id="278" r:id="rId11"/>
    <p:sldId id="313" r:id="rId12"/>
    <p:sldId id="336" r:id="rId13"/>
    <p:sldId id="340" r:id="rId14"/>
    <p:sldId id="326" r:id="rId15"/>
    <p:sldId id="325" r:id="rId16"/>
    <p:sldId id="305" r:id="rId17"/>
    <p:sldId id="289" r:id="rId18"/>
    <p:sldId id="365" r:id="rId19"/>
    <p:sldId id="343" r:id="rId20"/>
    <p:sldId id="368" r:id="rId21"/>
    <p:sldId id="369" r:id="rId22"/>
    <p:sldId id="366" r:id="rId23"/>
    <p:sldId id="367" r:id="rId24"/>
    <p:sldId id="370" r:id="rId25"/>
    <p:sldId id="357" r:id="rId26"/>
    <p:sldId id="345" r:id="rId27"/>
    <p:sldId id="346" r:id="rId28"/>
    <p:sldId id="347" r:id="rId29"/>
    <p:sldId id="348" r:id="rId30"/>
    <p:sldId id="356" r:id="rId31"/>
    <p:sldId id="351" r:id="rId32"/>
    <p:sldId id="352" r:id="rId33"/>
    <p:sldId id="353" r:id="rId34"/>
    <p:sldId id="354" r:id="rId35"/>
    <p:sldId id="355" r:id="rId36"/>
    <p:sldId id="344" r:id="rId37"/>
    <p:sldId id="374" r:id="rId38"/>
    <p:sldId id="303" r:id="rId39"/>
    <p:sldId id="358" r:id="rId40"/>
    <p:sldId id="359" r:id="rId41"/>
    <p:sldId id="360" r:id="rId42"/>
    <p:sldId id="361" r:id="rId43"/>
    <p:sldId id="362" r:id="rId44"/>
    <p:sldId id="371" r:id="rId45"/>
    <p:sldId id="372" r:id="rId46"/>
    <p:sldId id="373" r:id="rId47"/>
    <p:sldId id="363" r:id="rId48"/>
    <p:sldId id="364" r:id="rId49"/>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802.11-15/0204r0</a:t>
            </a:r>
            <a:endParaRPr lang="en-US"/>
          </a:p>
        </p:txBody>
      </p:sp>
      <p:sp>
        <p:nvSpPr>
          <p:cNvPr id="11267" name="Rectangle 3"/>
          <p:cNvSpPr>
            <a:spLocks noGrp="1" noChangeArrowheads="1"/>
          </p:cNvSpPr>
          <p:nvPr>
            <p:ph type="dt" sz="quarter" idx="1"/>
          </p:nvPr>
        </p:nvSpPr>
        <p:spPr>
          <a:noFill/>
        </p:spPr>
        <p:txBody>
          <a:bodyPr/>
          <a:lstStyle/>
          <a:p>
            <a:r>
              <a:rPr lang="en-US" smtClean="0"/>
              <a:t>January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18</a:t>
            </a:fld>
            <a:endParaRPr lang="en-US" altLang="en-US"/>
          </a:p>
        </p:txBody>
      </p:sp>
    </p:spTree>
    <p:extLst>
      <p:ext uri="{BB962C8B-B14F-4D97-AF65-F5344CB8AC3E}">
        <p14:creationId xmlns:p14="http://schemas.microsoft.com/office/powerpoint/2010/main" val="1913750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19</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802.11-15/0204r0</a:t>
            </a:r>
            <a:endParaRPr lang="en-US"/>
          </a:p>
        </p:txBody>
      </p:sp>
      <p:sp>
        <p:nvSpPr>
          <p:cNvPr id="12291" name="Rectangle 3"/>
          <p:cNvSpPr>
            <a:spLocks noGrp="1" noChangeArrowheads="1"/>
          </p:cNvSpPr>
          <p:nvPr>
            <p:ph type="dt" sz="quarter" idx="1"/>
          </p:nvPr>
        </p:nvSpPr>
        <p:spPr>
          <a:noFill/>
        </p:spPr>
        <p:txBody>
          <a:bodyPr/>
          <a:lstStyle/>
          <a:p>
            <a:r>
              <a:rPr lang="en-US" smtClean="0"/>
              <a:t>January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2956661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25</a:t>
            </a:fld>
            <a:endParaRPr lang="en-US" altLang="en-US"/>
          </a:p>
        </p:txBody>
      </p:sp>
    </p:spTree>
    <p:extLst>
      <p:ext uri="{BB962C8B-B14F-4D97-AF65-F5344CB8AC3E}">
        <p14:creationId xmlns:p14="http://schemas.microsoft.com/office/powerpoint/2010/main" val="79458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27</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1438933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3863489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802.11-15/0015r3</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30</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6988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31</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32</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34</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35</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36</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37</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802.11-15/0204r0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38</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39</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40</a:t>
            </a:fld>
            <a:endParaRPr lang="en-US" altLang="en-US"/>
          </a:p>
        </p:txBody>
      </p:sp>
    </p:spTree>
    <p:extLst>
      <p:ext uri="{BB962C8B-B14F-4D97-AF65-F5344CB8AC3E}">
        <p14:creationId xmlns:p14="http://schemas.microsoft.com/office/powerpoint/2010/main" val="2969619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41</a:t>
            </a:fld>
            <a:endParaRPr lang="en-US" altLang="en-US"/>
          </a:p>
        </p:txBody>
      </p:sp>
    </p:spTree>
    <p:extLst>
      <p:ext uri="{BB962C8B-B14F-4D97-AF65-F5344CB8AC3E}">
        <p14:creationId xmlns:p14="http://schemas.microsoft.com/office/powerpoint/2010/main" val="10033023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7651"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27652"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7653"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27654"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12D76A18-4710-468A-9EEE-DA50DD197284}" type="slidenum">
              <a:rPr lang="en-US" altLang="en-US" sz="1200" b="0"/>
              <a:pPr/>
              <a:t>42</a:t>
            </a:fld>
            <a:endParaRPr lang="en-US" altLang="en-US" sz="1200" b="0"/>
          </a:p>
        </p:txBody>
      </p:sp>
      <p:sp>
        <p:nvSpPr>
          <p:cNvPr id="27655" name="Rectangle 2"/>
          <p:cNvSpPr>
            <a:spLocks noGrp="1" noRot="1" noChangeAspect="1" noChangeArrowheads="1" noTextEdit="1"/>
          </p:cNvSpPr>
          <p:nvPr>
            <p:ph type="sldImg"/>
          </p:nvPr>
        </p:nvSpPr>
        <p:spPr>
          <a:ln/>
        </p:spPr>
      </p:sp>
      <p:sp>
        <p:nvSpPr>
          <p:cNvPr id="276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9699" name="Slide Image Placeholder 1"/>
          <p:cNvSpPr>
            <a:spLocks noGrp="1" noRot="1" noChangeAspect="1" noTextEdit="1"/>
          </p:cNvSpPr>
          <p:nvPr>
            <p:ph type="sldImg"/>
          </p:nvPr>
        </p:nvSpPr>
        <p:spPr>
          <a:xfrm>
            <a:off x="2922588" y="538163"/>
            <a:ext cx="3527425" cy="2646362"/>
          </a:xfrm>
          <a:ln/>
        </p:spPr>
      </p:sp>
      <p:sp>
        <p:nvSpPr>
          <p:cNvPr id="2970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2970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970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2970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A0D54322-3868-4D3D-A87E-58C2B811B151}" type="slidenum">
              <a:rPr lang="en-US" altLang="en-US" sz="1200" b="0"/>
              <a:pPr/>
              <a:t>43</a:t>
            </a:fld>
            <a:endParaRPr lang="en-US" altLang="en-US" sz="1200" b="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33056937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802-11-15/0005r1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47</a:t>
            </a:fld>
            <a:endParaRPr lang="en-US" altLang="en-US"/>
          </a:p>
        </p:txBody>
      </p:sp>
    </p:spTree>
    <p:extLst>
      <p:ext uri="{BB962C8B-B14F-4D97-AF65-F5344CB8AC3E}">
        <p14:creationId xmlns:p14="http://schemas.microsoft.com/office/powerpoint/2010/main" val="13766424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48</a:t>
            </a:fld>
            <a:endParaRPr lang="en-US" altLang="en-US"/>
          </a:p>
        </p:txBody>
      </p:sp>
    </p:spTree>
    <p:extLst>
      <p:ext uri="{BB962C8B-B14F-4D97-AF65-F5344CB8AC3E}">
        <p14:creationId xmlns:p14="http://schemas.microsoft.com/office/powerpoint/2010/main" val="825943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802.11-15/0204r0</a:t>
            </a:r>
            <a:endParaRPr lang="en-US"/>
          </a:p>
        </p:txBody>
      </p:sp>
      <p:sp>
        <p:nvSpPr>
          <p:cNvPr id="13315" name="Rectangle 3"/>
          <p:cNvSpPr>
            <a:spLocks noGrp="1" noChangeArrowheads="1"/>
          </p:cNvSpPr>
          <p:nvPr>
            <p:ph type="dt" sz="quarter" idx="1"/>
          </p:nvPr>
        </p:nvSpPr>
        <p:spPr>
          <a:noFill/>
        </p:spPr>
        <p:txBody>
          <a:bodyPr/>
          <a:lstStyle/>
          <a:p>
            <a:r>
              <a:rPr lang="en-US" smtClean="0"/>
              <a:t>January 2015</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08-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1-15-00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1-15-0006" TargetMode="External"/><Relationship Id="rId4" Type="http://schemas.openxmlformats.org/officeDocument/2006/relationships/hyperlink" Target="https://mentor.ieee.org/802.11/dcn/11-15-00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eservation@estre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Binary_Worksheet1.xlsb"/></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January 2015</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2015 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2015-01-19</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29"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2015</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June 2014) </a:t>
            </a:r>
          </a:p>
          <a:p>
            <a:pPr lvl="1"/>
            <a:r>
              <a:rPr lang="en-US" sz="1600" dirty="0" smtClean="0">
                <a:hlinkClick r:id="rId3"/>
              </a:rPr>
              <a:t>http://standards.ieee.org/board/aud/LMSC.pdf</a:t>
            </a:r>
            <a:endParaRPr lang="en-US" sz="1600" dirty="0" smtClean="0"/>
          </a:p>
          <a:p>
            <a:r>
              <a:rPr lang="en-US" sz="2000" dirty="0" smtClean="0"/>
              <a:t>IEEE 802 Operations Manual (07 November 2014)</a:t>
            </a:r>
          </a:p>
          <a:p>
            <a:pPr lvl="1">
              <a:lnSpc>
                <a:spcPct val="80000"/>
              </a:lnSpc>
              <a:defRPr/>
            </a:pPr>
            <a:r>
              <a:rPr lang="en-US" altLang="en-US" sz="1600" dirty="0">
                <a:hlinkClick r:id="rId4"/>
              </a:rPr>
              <a:t>http://</a:t>
            </a:r>
            <a:r>
              <a:rPr lang="en-US" altLang="en-US" sz="1600" dirty="0" smtClean="0">
                <a:hlinkClick r:id="rId4"/>
              </a:rPr>
              <a:t>www.ieee802.org/PNP/approved/IEEE_802_OM_v16.pdf</a:t>
            </a:r>
            <a:r>
              <a:rPr lang="en-US" altLang="en-US" sz="1600" dirty="0" smtClean="0"/>
              <a:t>    </a:t>
            </a:r>
          </a:p>
          <a:p>
            <a:pPr>
              <a:lnSpc>
                <a:spcPct val="80000"/>
              </a:lnSpc>
              <a:defRPr/>
            </a:pPr>
            <a:r>
              <a:rPr lang="en-US" sz="24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(07 November 2014)</a:t>
            </a:r>
            <a:endParaRPr lang="en-US" sz="2000" dirty="0" smtClean="0">
              <a:hlinkClick r:id="rId6"/>
            </a:endParaRPr>
          </a:p>
          <a:p>
            <a:pPr lvl="1"/>
            <a:r>
              <a:rPr lang="en-US" sz="1600" dirty="0">
                <a:hlinkClick r:id="rId7"/>
              </a:rPr>
              <a:t>http://</a:t>
            </a:r>
            <a:r>
              <a:rPr lang="en-US" sz="1600" dirty="0" smtClean="0">
                <a:hlinkClick r:id="rId7"/>
              </a:rPr>
              <a:t>www.ieee802.org/PNP/approved/IEEE_802_Chairs_guidelines_v19.pdf</a:t>
            </a:r>
            <a:r>
              <a:rPr lang="en-US" sz="1600" dirty="0" smtClean="0"/>
              <a:t>  </a:t>
            </a:r>
          </a:p>
          <a:p>
            <a:r>
              <a:rPr lang="en-US" sz="2000" dirty="0" smtClean="0"/>
              <a:t>IEEE 802.11 WG OM: (08 November 2014)</a:t>
            </a:r>
          </a:p>
          <a:p>
            <a:pPr lvl="1"/>
            <a:r>
              <a:rPr lang="en-US" altLang="en-US" sz="1600" dirty="0">
                <a:hlinkClick r:id="rId8"/>
              </a:rPr>
              <a:t>https://</a:t>
            </a:r>
            <a:r>
              <a:rPr lang="en-US" altLang="en-US" sz="1600" dirty="0" smtClean="0">
                <a:hlinkClick r:id="rId8"/>
              </a:rPr>
              <a:t>mentor.ieee.org/802.11/dcn/14/11-14-0629-06-0000-802-11-operations-manual.docx</a:t>
            </a:r>
            <a:r>
              <a:rPr lang="en-US" altLang="en-US" sz="1600" dirty="0" smtClean="0"/>
              <a:t>  </a:t>
            </a:r>
          </a:p>
          <a:p>
            <a:r>
              <a:rPr lang="en-US" sz="20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a:t>
            </a:r>
          </a:p>
          <a:p>
            <a:pPr lvl="1"/>
            <a:r>
              <a:rPr lang="en-US" dirty="0" smtClean="0"/>
              <a:t>Section 4.3 change to clarify SG rules (source: 802.11)</a:t>
            </a:r>
          </a:p>
          <a:p>
            <a:pPr marL="342900" lvl="1" indent="-342900">
              <a:buFontTx/>
              <a:buChar char="•"/>
            </a:pPr>
            <a:r>
              <a:rPr lang="en-US" sz="2400" b="1" dirty="0"/>
              <a:t>WG P&amp;P - Expect EC approval of changes in March </a:t>
            </a:r>
            <a:r>
              <a:rPr lang="en-US" sz="2400" b="1" dirty="0" smtClean="0"/>
              <a:t>2015</a:t>
            </a:r>
          </a:p>
          <a:p>
            <a:pPr lvl="1"/>
            <a:r>
              <a:rPr lang="en-US" dirty="0" smtClean="0"/>
              <a:t>EC changes 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discussed at Dec 2014 </a:t>
            </a:r>
            <a:r>
              <a:rPr lang="en-US" dirty="0" err="1" smtClean="0"/>
              <a:t>Audcom</a:t>
            </a:r>
            <a:endParaRPr lang="en-US" dirty="0" smtClean="0"/>
          </a:p>
          <a:p>
            <a:r>
              <a:rPr lang="en-US" dirty="0" smtClean="0"/>
              <a:t>Chair’s Guidelines</a:t>
            </a:r>
          </a:p>
          <a:p>
            <a:pPr lvl="1"/>
            <a:r>
              <a:rPr lang="en-US" dirty="0" smtClean="0"/>
              <a:t>Grammatical edits</a:t>
            </a:r>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a:t>
            </a:r>
            <a:r>
              <a:rPr lang="en-US" sz="2000" b="0" strike="sngStrike" dirty="0" smtClean="0"/>
              <a:t>, </a:t>
            </a:r>
            <a:r>
              <a:rPr lang="en-US" sz="2000" b="0" i="1" strike="sngStrike" dirty="0"/>
              <a:t>and will follow the general operating </a:t>
            </a:r>
            <a:r>
              <a:rPr lang="en-US" sz="2000" b="0" i="1" strike="sngStrike" dirty="0" smtClean="0"/>
              <a:t>procedures for </a:t>
            </a:r>
            <a:r>
              <a:rPr lang="en-US" sz="2000" b="0" i="1" strike="sngStrike" dirty="0"/>
              <a:t>WGs specified in the IEEE 802 LMSC WG P&amp;P</a:t>
            </a:r>
            <a:r>
              <a:rPr lang="en-US" sz="2000" b="0" i="1" dirty="0"/>
              <a:t>.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11-14-0629-06 </a:t>
            </a:r>
            <a:r>
              <a:rPr lang="en-US" dirty="0"/>
              <a:t>contains the current IEEE 902.11 Operations Manual (approved </a:t>
            </a:r>
            <a:r>
              <a:rPr lang="en-US" dirty="0" smtClean="0"/>
              <a:t>November </a:t>
            </a:r>
            <a:r>
              <a:rPr lang="en-US" dirty="0"/>
              <a:t>2014</a:t>
            </a:r>
            <a:r>
              <a:rPr lang="en-US" dirty="0" smtClean="0"/>
              <a:t>). Changes:</a:t>
            </a:r>
          </a:p>
          <a:p>
            <a:pPr lvl="1"/>
            <a:r>
              <a:rPr lang="en-US" dirty="0" smtClean="0"/>
              <a:t>Corrected </a:t>
            </a:r>
            <a:r>
              <a:rPr lang="en-US" dirty="0"/>
              <a:t>Adrian’s email </a:t>
            </a:r>
          </a:p>
          <a:p>
            <a:pPr lvl="1"/>
            <a:r>
              <a:rPr lang="en-US" dirty="0"/>
              <a:t>Removed IEEE standards companion reference, replaced with IEEE Standards development process link [other1] </a:t>
            </a:r>
          </a:p>
          <a:p>
            <a:pPr lvl="1"/>
            <a:r>
              <a:rPr lang="en-US" dirty="0"/>
              <a:t>Changed section 7.1.5 </a:t>
            </a:r>
            <a:r>
              <a:rPr lang="en-US" dirty="0" smtClean="0"/>
              <a:t>reference </a:t>
            </a:r>
            <a:r>
              <a:rPr lang="en-US" dirty="0"/>
              <a:t>to refer to WG </a:t>
            </a:r>
            <a:r>
              <a:rPr lang="en-US" dirty="0" smtClean="0"/>
              <a:t>not TG </a:t>
            </a:r>
            <a:r>
              <a:rPr lang="en-US" dirty="0"/>
              <a:t>email lists</a:t>
            </a:r>
          </a:p>
          <a:p>
            <a:pPr lvl="1"/>
            <a:r>
              <a:rPr lang="en-US" dirty="0"/>
              <a:t>Addition to 7.1.5 for mentor document posting, to be consistent with 8.3 </a:t>
            </a:r>
          </a:p>
          <a:p>
            <a:r>
              <a:rPr lang="en-US" b="0" dirty="0" smtClean="0"/>
              <a:t>Changes </a:t>
            </a:r>
            <a:r>
              <a:rPr lang="en-US" b="0" dirty="0"/>
              <a:t>proposed in </a:t>
            </a:r>
            <a:r>
              <a:rPr lang="en-US" b="0" dirty="0">
                <a:hlinkClick r:id="rId4"/>
              </a:rPr>
              <a:t>https://</a:t>
            </a:r>
            <a:r>
              <a:rPr lang="en-US" b="0" dirty="0" smtClean="0">
                <a:hlinkClick r:id="rId4"/>
              </a:rPr>
              <a:t>mentor.ieee.org/802.11/dcn/14/11-14-0629-08-0000-802-11-operations-manual.docx</a:t>
            </a:r>
            <a:r>
              <a:rPr lang="en-US" b="0" dirty="0" smtClean="0"/>
              <a:t> </a:t>
            </a:r>
            <a:endParaRPr lang="en-US" b="0" dirty="0"/>
          </a:p>
          <a:p>
            <a:pPr lvl="1"/>
            <a:r>
              <a:rPr lang="en-US" dirty="0" smtClean="0"/>
              <a:t>Reflect approved extended element ID ANA policy (9.1.3)</a:t>
            </a:r>
            <a:endParaRPr lang="en-US" dirty="0"/>
          </a:p>
          <a:p>
            <a:pPr lvl="1"/>
            <a:r>
              <a:rPr lang="en-US" dirty="0" smtClean="0"/>
              <a:t>Remove requirement for </a:t>
            </a:r>
            <a:r>
              <a:rPr lang="en-US" b="1" dirty="0" smtClean="0"/>
              <a:t>local</a:t>
            </a:r>
            <a:r>
              <a:rPr lang="en-US" dirty="0" smtClean="0"/>
              <a:t> server access to drafts (8.4)</a:t>
            </a:r>
            <a:endParaRPr lang="en-US" dirty="0"/>
          </a:p>
          <a:p>
            <a:r>
              <a:rPr lang="en-US" b="0" dirty="0" smtClean="0"/>
              <a:t>Consider approval of updated document in March 2015</a:t>
            </a:r>
            <a:endParaRPr lang="en-US" b="0"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W2.3 </a:t>
            </a:r>
            <a:r>
              <a:rPr lang="en-GB" altLang="en-US" dirty="0" smtClean="0"/>
              <a:t>Summary of Liaisons and Status</a:t>
            </a:r>
          </a:p>
        </p:txBody>
      </p:sp>
      <p:sp>
        <p:nvSpPr>
          <p:cNvPr id="10243" name="Content Placeholder 2"/>
          <p:cNvSpPr>
            <a:spLocks noGrp="1"/>
          </p:cNvSpPr>
          <p:nvPr>
            <p:ph idx="1"/>
          </p:nvPr>
        </p:nvSpPr>
        <p:spPr>
          <a:xfrm>
            <a:off x="696913" y="1752600"/>
            <a:ext cx="7772400" cy="4494213"/>
          </a:xfrm>
        </p:spPr>
        <p:txBody>
          <a:bodyPr/>
          <a:lstStyle/>
          <a:p>
            <a:r>
              <a:rPr lang="en-GB" altLang="en-US" dirty="0" smtClean="0"/>
              <a:t>NGMN (Next Generation Mobile Networks)</a:t>
            </a:r>
            <a:endParaRPr lang="en-GB" altLang="en-US" dirty="0" smtClean="0"/>
          </a:p>
          <a:p>
            <a:pPr lvl="1"/>
            <a:r>
              <a:rPr lang="en-GB" altLang="en-US" dirty="0" smtClean="0"/>
              <a:t>The liaison response in </a:t>
            </a:r>
            <a:r>
              <a:rPr lang="en-US" altLang="en-US" b="1" dirty="0" smtClean="0"/>
              <a:t>11-15-0191r1 </a:t>
            </a:r>
            <a:r>
              <a:rPr lang="en-US" altLang="en-US" dirty="0" smtClean="0"/>
              <a:t>was approved to be sent</a:t>
            </a:r>
            <a:endParaRPr lang="en-GB" altLang="en-US" dirty="0" smtClean="0"/>
          </a:p>
          <a:p>
            <a:pPr lvl="1"/>
            <a:r>
              <a:rPr lang="en-GB" altLang="en-US" dirty="0" smtClean="0"/>
              <a:t>Liaison from the Document 11-14/1366r0</a:t>
            </a:r>
          </a:p>
          <a:p>
            <a:pPr marL="857250" lvl="2" indent="0">
              <a:buNone/>
            </a:pPr>
            <a:endParaRPr lang="en-GB" altLang="en-US" dirty="0" smtClean="0"/>
          </a:p>
          <a:p>
            <a:r>
              <a:rPr lang="en-GB" altLang="en-US" dirty="0" smtClean="0"/>
              <a:t>JTC1/SC6</a:t>
            </a:r>
          </a:p>
          <a:p>
            <a:pPr lvl="1"/>
            <a:r>
              <a:rPr lang="en-GB" altLang="en-US" dirty="0" smtClean="0"/>
              <a:t>The liaison </a:t>
            </a:r>
            <a:r>
              <a:rPr lang="en-AU" dirty="0" smtClean="0"/>
              <a:t>text </a:t>
            </a:r>
            <a:r>
              <a:rPr lang="en-AU" dirty="0"/>
              <a:t>on slides 8 &amp; 9 (with appropriate editorial changes) of </a:t>
            </a:r>
            <a:r>
              <a:rPr lang="en-AU" dirty="0" smtClean="0"/>
              <a:t>802.11-15/0194r0 was approved (notification of sponsor ballot pool for </a:t>
            </a:r>
            <a:r>
              <a:rPr lang="en-US" dirty="0" smtClean="0"/>
              <a:t>P802.11-REVmc</a:t>
            </a:r>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1757A16-3D63-4D91-80A5-5186890553E4}"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158766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a:t>
            </a:r>
            <a:r>
              <a:rPr lang="en-GB" dirty="0" smtClean="0"/>
              <a:t>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dirty="0" smtClean="0"/>
              <a:t>Dorothy Stanley, Aruba Networks</a:t>
            </a:r>
            <a:endParaRPr lang="en-US" sz="1200" b="0" dirty="0" smtClean="0"/>
          </a:p>
        </p:txBody>
      </p:sp>
      <p:sp>
        <p:nvSpPr>
          <p:cNvPr id="3" name="Date Placeholder 2"/>
          <p:cNvSpPr>
            <a:spLocks noGrp="1"/>
          </p:cNvSpPr>
          <p:nvPr>
            <p:ph type="dt" sz="half" idx="10"/>
          </p:nvPr>
        </p:nvSpPr>
        <p:spPr/>
        <p:txBody>
          <a:bodyPr/>
          <a:lstStyle/>
          <a:p>
            <a:pPr>
              <a:defRPr/>
            </a:pPr>
            <a:r>
              <a:rPr lang="en-US" smtClean="0"/>
              <a:t>January 2015</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70283275"/>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mentor.ieee.org/802.11/dcn/11-15-0203</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https://mentor.ieee.org/802.11/dcn/11-15-0013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https://mentor.ieee.org/802.11/dcn/11-15-0005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5"/>
                        </a:rPr>
                        <a:t>https://mentor.ieee.org/802.11/dcn/11-15-0006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2015</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2015 session, Xiamen 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W</a:t>
            </a:r>
            <a:r>
              <a:rPr lang="en-US" dirty="0" smtClean="0"/>
              <a:t>3.2 </a:t>
            </a:r>
            <a:r>
              <a:rPr lang="en-US" dirty="0" smtClean="0"/>
              <a:t>Next Meeting </a:t>
            </a:r>
            <a:r>
              <a:rPr lang="en-US" dirty="0" smtClean="0"/>
              <a:t>Reminder</a:t>
            </a:r>
            <a:endParaRPr lang="en-US" dirty="0"/>
          </a:p>
        </p:txBody>
      </p:sp>
      <p:sp>
        <p:nvSpPr>
          <p:cNvPr id="3" name="Content Placeholder 2"/>
          <p:cNvSpPr>
            <a:spLocks noGrp="1"/>
          </p:cNvSpPr>
          <p:nvPr>
            <p:ph idx="1"/>
          </p:nvPr>
        </p:nvSpPr>
        <p:spPr>
          <a:xfrm>
            <a:off x="467544" y="1340768"/>
            <a:ext cx="8280920" cy="5040560"/>
          </a:xfrm>
        </p:spPr>
        <p:txBody>
          <a:bodyPr/>
          <a:lstStyle/>
          <a:p>
            <a:r>
              <a:rPr lang="en-US" dirty="0" smtClean="0"/>
              <a:t>2015 March Plenary - </a:t>
            </a:r>
            <a:r>
              <a:rPr lang="en-US" dirty="0"/>
              <a:t>March 8-13, 2015</a:t>
            </a:r>
            <a:endParaRPr lang="en-US" dirty="0" smtClean="0"/>
          </a:p>
          <a:p>
            <a:r>
              <a:rPr lang="en-US" b="0" dirty="0"/>
              <a:t>	</a:t>
            </a:r>
            <a:r>
              <a:rPr lang="en-US" b="0" dirty="0" err="1" smtClean="0"/>
              <a:t>Estrel</a:t>
            </a:r>
            <a:r>
              <a:rPr lang="en-US" b="0" dirty="0" smtClean="0"/>
              <a:t> Berlin Germany --Time to make Hotel Reservations</a:t>
            </a:r>
          </a:p>
          <a:p>
            <a:r>
              <a:rPr lang="en-US" b="0" dirty="0"/>
              <a:t>	</a:t>
            </a:r>
            <a:r>
              <a:rPr lang="en-US" b="0" dirty="0" smtClean="0"/>
              <a:t>  Meeting Registrations Deadline Feb</a:t>
            </a:r>
          </a:p>
          <a:p>
            <a:r>
              <a:rPr lang="en-US" dirty="0" smtClean="0"/>
              <a:t>Hotel Reservation Deadline</a:t>
            </a:r>
            <a:r>
              <a:rPr lang="en-US" b="0" dirty="0" smtClean="0"/>
              <a:t>: </a:t>
            </a:r>
          </a:p>
          <a:p>
            <a:r>
              <a:rPr lang="en-US" sz="1800" dirty="0">
                <a:solidFill>
                  <a:srgbClr val="FF0000"/>
                </a:solidFill>
              </a:rPr>
              <a:t>IEEE 802 GROUP RATE DEADLINE*:  MONDAY, JANUARY 12, 2015 (Germany</a:t>
            </a:r>
            <a:r>
              <a:rPr lang="en-US" sz="1800" dirty="0" smtClean="0">
                <a:solidFill>
                  <a:srgbClr val="FF0000"/>
                </a:solidFill>
              </a:rPr>
              <a:t>*)</a:t>
            </a:r>
            <a:r>
              <a:rPr lang="en-US" sz="1800" b="0" dirty="0"/>
              <a:t/>
            </a:r>
            <a:br>
              <a:rPr lang="en-US" sz="1800" b="0" dirty="0"/>
            </a:br>
            <a:endParaRPr lang="en-US" sz="1800" b="0" dirty="0"/>
          </a:p>
          <a:p>
            <a:r>
              <a:rPr lang="en-US" sz="1800" dirty="0" smtClean="0"/>
              <a:t>ESTREL HOTEL </a:t>
            </a:r>
            <a:r>
              <a:rPr lang="en-US" sz="1800" dirty="0"/>
              <a:t>CANCELLATION POLICY </a:t>
            </a:r>
          </a:p>
          <a:p>
            <a:r>
              <a:rPr lang="en-US" sz="1800" b="0" dirty="0"/>
              <a:t>* </a:t>
            </a:r>
            <a:r>
              <a:rPr lang="en-US" sz="1800" dirty="0"/>
              <a:t>Individual guest room reservations can be </a:t>
            </a:r>
            <a:r>
              <a:rPr lang="en-US" sz="1800" u="sng" dirty="0"/>
              <a:t>cancelled free of charge until 4 weeks prior to arrival date</a:t>
            </a:r>
            <a:r>
              <a:rPr lang="en-US" sz="1800" dirty="0"/>
              <a:t>. </a:t>
            </a:r>
          </a:p>
          <a:p>
            <a:r>
              <a:rPr lang="en-US" sz="1800" b="0" dirty="0"/>
              <a:t>* After this date, all cancellations or no shows, </a:t>
            </a:r>
            <a:r>
              <a:rPr lang="en-US" sz="1800" b="0" dirty="0">
                <a:solidFill>
                  <a:srgbClr val="FF0000"/>
                </a:solidFill>
              </a:rPr>
              <a:t>the </a:t>
            </a:r>
            <a:r>
              <a:rPr lang="en-US" sz="1800" b="0" dirty="0" err="1">
                <a:solidFill>
                  <a:srgbClr val="FF0000"/>
                </a:solidFill>
              </a:rPr>
              <a:t>Estrel</a:t>
            </a:r>
            <a:r>
              <a:rPr lang="en-US" sz="1800" b="0" dirty="0">
                <a:solidFill>
                  <a:srgbClr val="FF0000"/>
                </a:solidFill>
              </a:rPr>
              <a:t> will charge 80% of the room rate as cancellation charges.</a:t>
            </a:r>
          </a:p>
          <a:p>
            <a:r>
              <a:rPr lang="en-US" sz="1800" dirty="0">
                <a:solidFill>
                  <a:schemeClr val="accent1">
                    <a:lumMod val="75000"/>
                  </a:schemeClr>
                </a:solidFill>
              </a:rPr>
              <a:t>* Cancel Reservation by email: </a:t>
            </a:r>
            <a:r>
              <a:rPr lang="en-US" sz="1800" dirty="0">
                <a:solidFill>
                  <a:schemeClr val="accent1">
                    <a:lumMod val="75000"/>
                  </a:schemeClr>
                </a:solidFill>
                <a:hlinkClick r:id="rId3"/>
              </a:rPr>
              <a:t>reservation@estrel.com</a:t>
            </a:r>
            <a:r>
              <a:rPr lang="en-US" sz="1800" dirty="0">
                <a:solidFill>
                  <a:schemeClr val="accent1">
                    <a:lumMod val="75000"/>
                  </a:schemeClr>
                </a:solidFill>
              </a:rPr>
              <a:t> </a:t>
            </a:r>
          </a:p>
          <a:p>
            <a:endParaRPr lang="en-US"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6477000" y="6400800"/>
            <a:ext cx="2819400" cy="228600"/>
          </a:xfrm>
          <a:prstGeom prst="rect">
            <a:avLst/>
          </a:prstGeom>
        </p:spPr>
        <p:txBody>
          <a:bodyPr/>
          <a:lstStyle/>
          <a:p>
            <a:pPr algn="just"/>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2484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755654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a:t>
            </a:r>
            <a:r>
              <a:rPr lang="en-GB" sz="2800" dirty="0" smtClean="0">
                <a:solidFill>
                  <a:srgbClr val="000000"/>
                </a:solidFill>
                <a:effectLst/>
                <a:latin typeface="+mn-lt"/>
                <a:ea typeface="+mn-ea"/>
                <a:cs typeface="+mn-cs"/>
              </a:rPr>
              <a:t>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634048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a:t>
            </a:r>
            <a:r>
              <a:rPr lang="en-US" sz="3200" dirty="0" smtClean="0">
                <a:solidFill>
                  <a:srgbClr val="000000"/>
                </a:solidFill>
              </a:rPr>
              <a:t>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6416680" y="6400800"/>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3.5 </a:t>
            </a:r>
            <a:r>
              <a:rPr lang="en-US" sz="3200" dirty="0" smtClean="0">
                <a:solidFill>
                  <a:srgbClr val="000000"/>
                </a:solidFill>
              </a:rPr>
              <a:t>Local File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6400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No Local Server this week</a:t>
            </a:r>
          </a:p>
          <a:p>
            <a:r>
              <a:rPr lang="en-US" sz="2800" dirty="0" smtClean="0"/>
              <a:t>Access </a:t>
            </a:r>
            <a:r>
              <a:rPr lang="en-US" sz="2800" dirty="0" smtClean="0"/>
              <a:t>to </a:t>
            </a:r>
            <a:r>
              <a:rPr lang="en-US" sz="2800" dirty="0"/>
              <a:t>Mentor is here: https://</a:t>
            </a:r>
            <a:r>
              <a:rPr lang="en-US" sz="2800" dirty="0" smtClean="0"/>
              <a:t>mentor.ieee.org/802.11/documents</a:t>
            </a:r>
          </a:p>
          <a:p>
            <a:endParaRPr lang="en-US" sz="2800" dirty="0" smtClean="0"/>
          </a:p>
          <a:p>
            <a:r>
              <a:rPr lang="en-US" sz="2800" dirty="0" smtClean="0"/>
              <a:t>Local Network Access: </a:t>
            </a:r>
          </a:p>
          <a:p>
            <a:pPr lvl="1"/>
            <a:r>
              <a:rPr lang="en-US" dirty="0" smtClean="0"/>
              <a:t>TBA</a:t>
            </a:r>
            <a:endParaRPr lang="en-US" dirty="0"/>
          </a:p>
          <a:p>
            <a:endParaRPr lang="en-US" sz="2800" dirty="0" smtClean="0"/>
          </a:p>
          <a:p>
            <a:endParaRPr lang="en-US" sz="2800" dirty="0"/>
          </a:p>
        </p:txBody>
      </p:sp>
    </p:spTree>
    <p:extLst>
      <p:ext uri="{BB962C8B-B14F-4D97-AF65-F5344CB8AC3E}">
        <p14:creationId xmlns:p14="http://schemas.microsoft.com/office/powerpoint/2010/main" val="165403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PENG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W</a:t>
            </a:r>
            <a:r>
              <a:rPr lang="en-GB" altLang="en-US" dirty="0" smtClean="0"/>
              <a:t>3.7 </a:t>
            </a:r>
            <a:r>
              <a:rPr lang="en-GB" altLang="en-US" dirty="0" smtClean="0"/>
              <a:t>802 EC and IEEE-SA Standards Board decisions</a:t>
            </a:r>
          </a:p>
        </p:txBody>
      </p:sp>
      <p:sp>
        <p:nvSpPr>
          <p:cNvPr id="14339" name="Content Placeholder 2"/>
          <p:cNvSpPr>
            <a:spLocks noGrp="1"/>
          </p:cNvSpPr>
          <p:nvPr>
            <p:ph idx="1"/>
          </p:nvPr>
        </p:nvSpPr>
        <p:spPr/>
        <p:txBody>
          <a:bodyPr/>
          <a:lstStyle/>
          <a:p>
            <a:r>
              <a:rPr lang="en-GB" altLang="en-US" dirty="0" smtClean="0"/>
              <a:t>PARS</a:t>
            </a:r>
          </a:p>
          <a:p>
            <a:pPr lvl="1"/>
            <a:r>
              <a:rPr lang="en-GB" altLang="en-US" dirty="0" smtClean="0"/>
              <a:t>NG60 PAR and CSD approved by 802.11 WG in Jan 2015 Atlanta session, will be forwarded to EC in March for approval</a:t>
            </a:r>
            <a:endParaRPr lang="en-GB" altLang="en-US" dirty="0" smtClean="0"/>
          </a:p>
          <a:p>
            <a:r>
              <a:rPr lang="en-GB" altLang="en-US" dirty="0" smtClean="0"/>
              <a:t>Approval of draft standards</a:t>
            </a:r>
          </a:p>
          <a:p>
            <a:pPr lvl="1"/>
            <a:r>
              <a:rPr lang="en-GB" altLang="en-US" dirty="0" smtClean="0"/>
              <a:t>None</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80ED41D0-DD9F-4CC2-9F43-8B3C43EA737B}" type="slidenum">
              <a:rPr lang="en-US" altLang="en-US" sz="1200" b="0"/>
              <a:pPr>
                <a:spcBef>
                  <a:spcPct val="0"/>
                </a:spcBef>
                <a:buFontTx/>
                <a:buNone/>
              </a:pPr>
              <a:t>25</a:t>
            </a:fld>
            <a:endParaRPr lang="en-US" altLang="en-US" sz="1200" b="0"/>
          </a:p>
        </p:txBody>
      </p:sp>
    </p:spTree>
    <p:extLst>
      <p:ext uri="{BB962C8B-B14F-4D97-AF65-F5344CB8AC3E}">
        <p14:creationId xmlns:p14="http://schemas.microsoft.com/office/powerpoint/2010/main" val="343441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a:t>
            </a:r>
            <a:r>
              <a:rPr lang="en-GB" dirty="0" smtClean="0"/>
              <a:t>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26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a:t>
            </a:r>
            <a:r>
              <a:rPr lang="en-GB" dirty="0" smtClean="0"/>
              <a:t>Groups</a:t>
            </a:r>
          </a:p>
        </p:txBody>
      </p:sp>
      <p:graphicFrame>
        <p:nvGraphicFramePr>
          <p:cNvPr id="7" name="Group 148"/>
          <p:cNvGraphicFramePr>
            <a:graphicFrameLocks/>
          </p:cNvGraphicFramePr>
          <p:nvPr>
            <p:extLst>
              <p:ext uri="{D42A27DB-BD31-4B8C-83A1-F6EECF244321}">
                <p14:modId xmlns:p14="http://schemas.microsoft.com/office/powerpoint/2010/main" val="2454850364"/>
              </p:ext>
            </p:extLst>
          </p:nvPr>
        </p:nvGraphicFramePr>
        <p:xfrm>
          <a:off x="304800" y="609601"/>
          <a:ext cx="8534400" cy="577654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Publicity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27</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131528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a:t>
            </a:r>
            <a:r>
              <a:rPr lang="en-US" dirty="0" smtClean="0"/>
              <a:t>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4262814299"/>
              </p:ext>
            </p:extLst>
          </p:nvPr>
        </p:nvGraphicFramePr>
        <p:xfrm>
          <a:off x="304800" y="1728788"/>
          <a:ext cx="5384800" cy="4084640"/>
        </p:xfrm>
        <a:graphic>
          <a:graphicData uri="http://schemas.openxmlformats.org/drawingml/2006/table">
            <a:tbl>
              <a:tblPr/>
              <a:tblGrid>
                <a:gridCol w="2209800"/>
                <a:gridCol w="3175000"/>
              </a:tblGrid>
              <a:tr h="4572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28</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479593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a:t>
            </a:r>
            <a:r>
              <a:rPr lang="en-US" dirty="0" smtClean="0"/>
              <a:t>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71287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21, 2015</a:t>
            </a:r>
            <a:r>
              <a:rPr lang="en-US" sz="3200" dirty="0" smtClean="0"/>
              <a:t>– </a:t>
            </a:r>
            <a:r>
              <a:rPr lang="en-US" sz="3200" dirty="0" smtClean="0"/>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a:t>
            </a:r>
            <a:r>
              <a:rPr lang="en-US" dirty="0" smtClean="0"/>
              <a:t>Plenary – China Interim January 2015</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057400" y="152400"/>
            <a:ext cx="3733801" cy="381000"/>
          </a:xfrm>
        </p:spPr>
        <p:txBody>
          <a:bodyPr/>
          <a:lstStyle/>
          <a:p>
            <a:r>
              <a:rPr lang="en-US" sz="2800" dirty="0" smtClean="0"/>
              <a:t>Officer confirmation </a:t>
            </a:r>
          </a:p>
        </p:txBody>
      </p:sp>
      <p:graphicFrame>
        <p:nvGraphicFramePr>
          <p:cNvPr id="11" name="Group 148"/>
          <p:cNvGraphicFramePr>
            <a:graphicFrameLocks/>
          </p:cNvGraphicFramePr>
          <p:nvPr>
            <p:extLst>
              <p:ext uri="{D42A27DB-BD31-4B8C-83A1-F6EECF244321}">
                <p14:modId xmlns:p14="http://schemas.microsoft.com/office/powerpoint/2010/main" val="2645337636"/>
              </p:ext>
            </p:extLst>
          </p:nvPr>
        </p:nvGraphicFramePr>
        <p:xfrm>
          <a:off x="152400" y="685800"/>
          <a:ext cx="8763000" cy="5763265"/>
        </p:xfrm>
        <a:graphic>
          <a:graphicData uri="http://schemas.openxmlformats.org/drawingml/2006/table">
            <a:tbl>
              <a:tblPr/>
              <a:tblGrid>
                <a:gridCol w="514350"/>
                <a:gridCol w="685800"/>
                <a:gridCol w="1771650"/>
                <a:gridCol w="2209800"/>
                <a:gridCol w="2133600"/>
                <a:gridCol w="1447800"/>
              </a:tblGrid>
              <a:tr h="284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647">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90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743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NG60</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09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NGP</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629400" y="1905000"/>
            <a:ext cx="1981200" cy="338554"/>
          </a:xfrm>
          <a:prstGeom prst="rect">
            <a:avLst/>
          </a:prstGeom>
          <a:solidFill>
            <a:srgbClr val="FFFF00"/>
          </a:solidFill>
        </p:spPr>
        <p:txBody>
          <a:bodyPr wrap="square" rtlCol="0">
            <a:spAutoFit/>
          </a:bodyPr>
          <a:lstStyle/>
          <a:p>
            <a:r>
              <a:rPr lang="en-GB" sz="1600" dirty="0" smtClean="0"/>
              <a:t>For confirmation</a:t>
            </a:r>
            <a:endParaRPr lang="en-GB" sz="1600" dirty="0"/>
          </a:p>
        </p:txBody>
      </p:sp>
      <p:sp>
        <p:nvSpPr>
          <p:cNvPr id="3" name="TextBox 2"/>
          <p:cNvSpPr txBox="1"/>
          <p:nvPr/>
        </p:nvSpPr>
        <p:spPr>
          <a:xfrm>
            <a:off x="6400800" y="1447800"/>
            <a:ext cx="2362200" cy="307777"/>
          </a:xfrm>
          <a:prstGeom prst="rect">
            <a:avLst/>
          </a:prstGeom>
          <a:solidFill>
            <a:schemeClr val="accent1">
              <a:lumMod val="60000"/>
              <a:lumOff val="40000"/>
            </a:schemeClr>
          </a:solidFill>
        </p:spPr>
        <p:txBody>
          <a:bodyPr wrap="square" rtlCol="0">
            <a:spAutoFit/>
          </a:bodyPr>
          <a:lstStyle/>
          <a:p>
            <a:r>
              <a:rPr lang="en-GB" sz="1400" dirty="0" smtClean="0"/>
              <a:t>Officer changed this session</a:t>
            </a:r>
            <a:endParaRPr lang="en-GB" sz="1400" dirty="0"/>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dirty="0"/>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8" name="TextBox 7"/>
          <p:cNvSpPr txBox="1"/>
          <p:nvPr/>
        </p:nvSpPr>
        <p:spPr>
          <a:xfrm>
            <a:off x="1295400" y="6474108"/>
            <a:ext cx="6175858" cy="369332"/>
          </a:xfrm>
          <a:prstGeom prst="rect">
            <a:avLst/>
          </a:prstGeom>
          <a:noFill/>
        </p:spPr>
        <p:txBody>
          <a:bodyPr wrap="none" rtlCol="0">
            <a:spAutoFit/>
          </a:bodyPr>
          <a:lstStyle/>
          <a:p>
            <a:r>
              <a:rPr lang="en-US" sz="1800" dirty="0" smtClean="0"/>
              <a:t>Jonathan Segev  confirmed as NGP SG chair by Affirmation</a:t>
            </a:r>
            <a:endParaRPr lang="en-US" sz="1800" dirty="0"/>
          </a:p>
        </p:txBody>
      </p:sp>
      <p:sp>
        <p:nvSpPr>
          <p:cNvPr id="7" name="Slide Number Placeholder 6"/>
          <p:cNvSpPr>
            <a:spLocks noGrp="1"/>
          </p:cNvSpPr>
          <p:nvPr>
            <p:ph type="sldNum" sz="quarter" idx="12"/>
          </p:nvPr>
        </p:nvSpPr>
        <p:spPr/>
        <p:txBody>
          <a:bodyPr/>
          <a:lstStyle/>
          <a:p>
            <a:pPr>
              <a:defRPr/>
            </a:pPr>
            <a:r>
              <a:rPr lang="en-US" smtClean="0"/>
              <a:t>Slide </a:t>
            </a:r>
            <a:fld id="{638FAED2-464C-4508-9182-2C89713D063B}" type="slidenum">
              <a:rPr lang="en-US" smtClean="0"/>
              <a:pPr>
                <a:defRPr/>
              </a:pPr>
              <a:t>30</a:t>
            </a:fld>
            <a:endParaRPr lang="en-US"/>
          </a:p>
        </p:txBody>
      </p:sp>
    </p:spTree>
    <p:extLst>
      <p:ext uri="{BB962C8B-B14F-4D97-AF65-F5344CB8AC3E}">
        <p14:creationId xmlns:p14="http://schemas.microsoft.com/office/powerpoint/2010/main" val="3926276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5513" y="140672"/>
            <a:ext cx="4712887" cy="457200"/>
          </a:xfrm>
        </p:spPr>
        <p:txBody>
          <a:bodyPr/>
          <a:lstStyle/>
          <a:p>
            <a:pPr algn="ctr"/>
            <a:r>
              <a:rPr lang="en-US" sz="28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-1999</a:t>
            </a: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Aruba Networks</a:t>
            </a:r>
            <a:endParaRPr lang="en-US"/>
          </a:p>
        </p:txBody>
      </p:sp>
      <p:sp>
        <p:nvSpPr>
          <p:cNvPr id="7" name="Date Placeholder 6"/>
          <p:cNvSpPr>
            <a:spLocks noGrp="1"/>
          </p:cNvSpPr>
          <p:nvPr>
            <p:ph type="dt" sz="half" idx="10"/>
          </p:nvPr>
        </p:nvSpPr>
        <p:spPr/>
        <p:txBody>
          <a:bodyPr/>
          <a:lstStyle/>
          <a:p>
            <a:pPr>
              <a:defRPr/>
            </a:pPr>
            <a:r>
              <a:rPr lang="en-US" smtClean="0"/>
              <a:t>January 2015</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31</a:t>
            </a:fld>
            <a:endParaRPr lang="en-US"/>
          </a:p>
        </p:txBody>
      </p:sp>
      <p:sp>
        <p:nvSpPr>
          <p:cNvPr id="42"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416691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3775073" y="1419225"/>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479550" y="6004360"/>
            <a:ext cx="98266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3810000" y="2895600"/>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8243" name="AutoShape 49"/>
          <p:cNvSpPr>
            <a:spLocks noChangeArrowheads="1"/>
          </p:cNvSpPr>
          <p:nvPr/>
        </p:nvSpPr>
        <p:spPr bwMode="auto">
          <a:xfrm>
            <a:off x="3810000" y="3765550"/>
            <a:ext cx="990600"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 </a:t>
            </a:r>
            <a:r>
              <a:rPr lang="en-US" sz="1200" b="1" dirty="0" smtClean="0">
                <a:latin typeface="Tahoma" pitchFamily="34" charset="0"/>
                <a:ea typeface="ＭＳ Ｐゴシック" charset="-128"/>
                <a:cs typeface="Arial" charset="0"/>
              </a:rPr>
              <a:t>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2657474" y="2227262"/>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1722" y="4754960"/>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2632074" y="1479550"/>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1555090" y="4756586"/>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10" name="Freeform 9"/>
          <p:cNvSpPr/>
          <p:nvPr/>
        </p:nvSpPr>
        <p:spPr bwMode="auto">
          <a:xfrm>
            <a:off x="4800600" y="1531081"/>
            <a:ext cx="1676400" cy="602519"/>
          </a:xfrm>
          <a:custGeom>
            <a:avLst/>
            <a:gdLst>
              <a:gd name="connsiteX0" fmla="*/ 1597688 w 1597688"/>
              <a:gd name="connsiteY0" fmla="*/ 358059 h 602519"/>
              <a:gd name="connsiteX1" fmla="*/ 894304 w 1597688"/>
              <a:gd name="connsiteY1" fmla="*/ 589171 h 602519"/>
              <a:gd name="connsiteX2" fmla="*/ 723482 w 1597688"/>
              <a:gd name="connsiteY2" fmla="*/ 6367 h 602519"/>
              <a:gd name="connsiteX3" fmla="*/ 271306 w 1597688"/>
              <a:gd name="connsiteY3" fmla="*/ 277672 h 602519"/>
              <a:gd name="connsiteX4" fmla="*/ 0 w 1597688"/>
              <a:gd name="connsiteY4" fmla="*/ 257575 h 60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688" h="602519">
                <a:moveTo>
                  <a:pt x="1597688" y="358059"/>
                </a:moveTo>
                <a:cubicBezTo>
                  <a:pt x="1318846" y="502922"/>
                  <a:pt x="1040005" y="647786"/>
                  <a:pt x="894304" y="589171"/>
                </a:cubicBezTo>
                <a:cubicBezTo>
                  <a:pt x="748603" y="530556"/>
                  <a:pt x="827315" y="58283"/>
                  <a:pt x="723482" y="6367"/>
                </a:cubicBezTo>
                <a:cubicBezTo>
                  <a:pt x="619649" y="-45550"/>
                  <a:pt x="391886" y="235804"/>
                  <a:pt x="271306" y="277672"/>
                </a:cubicBezTo>
                <a:cubicBezTo>
                  <a:pt x="150726" y="319540"/>
                  <a:pt x="15072" y="230779"/>
                  <a:pt x="0" y="257575"/>
                </a:cubicBezTo>
              </a:path>
            </a:pathLst>
          </a:custGeom>
          <a:noFill/>
          <a:ln w="60325" cap="flat" cmpd="sng" algn="ctr">
            <a:solidFill>
              <a:srgbClr val="99FF66">
                <a:alpha val="77000"/>
              </a:srgbClr>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32</a:t>
            </a:fld>
            <a:endParaRPr lang="en-US"/>
          </a:p>
        </p:txBody>
      </p:sp>
      <p:sp>
        <p:nvSpPr>
          <p:cNvPr id="44" name="AutoShape 46"/>
          <p:cNvSpPr>
            <a:spLocks noChangeArrowheads="1"/>
          </p:cNvSpPr>
          <p:nvPr/>
        </p:nvSpPr>
        <p:spPr bwMode="auto">
          <a:xfrm>
            <a:off x="1632777" y="3348512"/>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5637860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W</a:t>
            </a:r>
            <a:r>
              <a:rPr lang="en-GB" dirty="0" smtClean="0"/>
              <a:t>4.1.5 </a:t>
            </a:r>
            <a:r>
              <a:rPr lang="en-GB"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6" name="Date Placeholder 5"/>
          <p:cNvSpPr>
            <a:spLocks noGrp="1"/>
          </p:cNvSpPr>
          <p:nvPr>
            <p:ph type="dt" sz="half" idx="10"/>
          </p:nvPr>
        </p:nvSpPr>
        <p:spPr/>
        <p:txBody>
          <a:bodyPr/>
          <a:lstStyle/>
          <a:p>
            <a:pPr>
              <a:defRPr/>
            </a:pPr>
            <a:r>
              <a:rPr lang="en-US" smtClean="0"/>
              <a:t>January 2015</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33</a:t>
            </a:fld>
            <a:endParaRPr lang="en-US"/>
          </a:p>
        </p:txBody>
      </p:sp>
      <p:sp>
        <p:nvSpPr>
          <p:cNvPr id="9" name="Rectangle 3"/>
          <p:cNvSpPr txBox="1">
            <a:spLocks noChangeArrowheads="1"/>
          </p:cNvSpPr>
          <p:nvPr/>
        </p:nvSpPr>
        <p:spPr bwMode="auto">
          <a:xfrm>
            <a:off x="609600" y="1828800"/>
            <a:ext cx="8153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altLang="en-US" kern="0" dirty="0" smtClean="0"/>
              <a:t>There are no ballots or comment collections currently open</a:t>
            </a:r>
          </a:p>
          <a:p>
            <a:r>
              <a:rPr lang="en-GB" altLang="en-US" kern="0" dirty="0" smtClean="0"/>
              <a:t>Motions were approved for ballots on the following documents in Atlanta:</a:t>
            </a:r>
          </a:p>
          <a:p>
            <a:pPr lvl="1"/>
            <a:r>
              <a:rPr lang="en-US" altLang="en-US" dirty="0" err="1" smtClean="0"/>
              <a:t>TGmc</a:t>
            </a:r>
            <a:r>
              <a:rPr lang="en-US" altLang="en-US" dirty="0" smtClean="0"/>
              <a:t>: P802.11mc D4.0 20 days</a:t>
            </a:r>
          </a:p>
          <a:p>
            <a:pPr lvl="1"/>
            <a:r>
              <a:rPr lang="en-US" altLang="en-US" kern="0" dirty="0" err="1" smtClean="0"/>
              <a:t>TGah</a:t>
            </a:r>
            <a:r>
              <a:rPr lang="en-US" altLang="en-US" kern="0" dirty="0" smtClean="0"/>
              <a:t>: </a:t>
            </a:r>
            <a:r>
              <a:rPr lang="en-US" altLang="en-US" dirty="0"/>
              <a:t>P802.11ah D4.0 </a:t>
            </a:r>
            <a:r>
              <a:rPr lang="en-US" altLang="en-US" dirty="0" smtClean="0"/>
              <a:t>15 days</a:t>
            </a:r>
          </a:p>
          <a:p>
            <a:pPr lvl="1"/>
            <a:r>
              <a:rPr lang="en-US" altLang="en-US" kern="0" dirty="0" err="1" smtClean="0"/>
              <a:t>TGai</a:t>
            </a:r>
            <a:r>
              <a:rPr lang="en-US" altLang="en-US" kern="0" dirty="0" smtClean="0"/>
              <a:t>: </a:t>
            </a:r>
            <a:r>
              <a:rPr lang="en-US" altLang="en-US" dirty="0" smtClean="0"/>
              <a:t>P802.11ai </a:t>
            </a:r>
            <a:r>
              <a:rPr lang="en-US" altLang="en-US" dirty="0"/>
              <a:t>D4.0 </a:t>
            </a:r>
            <a:r>
              <a:rPr lang="en-US" altLang="en-US" dirty="0" smtClean="0"/>
              <a:t>15  days</a:t>
            </a:r>
          </a:p>
          <a:p>
            <a:pPr lvl="1"/>
            <a:r>
              <a:rPr lang="en-US" altLang="en-US" kern="0" dirty="0" err="1" smtClean="0"/>
              <a:t>TGaq</a:t>
            </a:r>
            <a:r>
              <a:rPr lang="en-US" altLang="en-US" kern="0" dirty="0" smtClean="0"/>
              <a:t>: </a:t>
            </a:r>
            <a:r>
              <a:rPr lang="en-GB" altLang="en-US" dirty="0"/>
              <a:t>P802.11aq </a:t>
            </a:r>
            <a:r>
              <a:rPr lang="en-GB" altLang="en-US" dirty="0" smtClean="0"/>
              <a:t>D1.0 30 days (initial WG letter ballot)</a:t>
            </a:r>
            <a:endParaRPr lang="en-GB" altLang="en-US" kern="0" dirty="0" smtClean="0"/>
          </a:p>
        </p:txBody>
      </p:sp>
    </p:spTree>
    <p:extLst>
      <p:ext uri="{BB962C8B-B14F-4D97-AF65-F5344CB8AC3E}">
        <p14:creationId xmlns:p14="http://schemas.microsoft.com/office/powerpoint/2010/main" val="1113435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2533" name="Rectangle 2"/>
          <p:cNvSpPr>
            <a:spLocks noGrp="1" noChangeArrowheads="1"/>
          </p:cNvSpPr>
          <p:nvPr>
            <p:ph type="title"/>
          </p:nvPr>
        </p:nvSpPr>
        <p:spPr/>
        <p:txBody>
          <a:bodyPr/>
          <a:lstStyle/>
          <a:p>
            <a:r>
              <a:rPr lang="en-GB" dirty="0"/>
              <a:t>W</a:t>
            </a:r>
            <a:r>
              <a:rPr lang="en-GB" dirty="0" smtClean="0"/>
              <a:t>4.1.6 </a:t>
            </a:r>
            <a:r>
              <a:rPr lang="en-GB" dirty="0" smtClean="0"/>
              <a:t>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2014-10-30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48426709"/>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142</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45</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353</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34</a:t>
            </a:fld>
            <a:endParaRPr lang="en-US"/>
          </a:p>
        </p:txBody>
      </p:sp>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1573864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a:t>
            </a:r>
            <a:r>
              <a:rPr lang="en-GB" sz="2400" dirty="0" smtClean="0"/>
              <a:t>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346407954"/>
              </p:ext>
            </p:extLst>
          </p:nvPr>
        </p:nvGraphicFramePr>
        <p:xfrm>
          <a:off x="1489869" y="1066800"/>
          <a:ext cx="6075821" cy="5408613"/>
        </p:xfrm>
        <a:graphic>
          <a:graphicData uri="http://schemas.openxmlformats.org/presentationml/2006/ole">
            <mc:AlternateContent xmlns:mc="http://schemas.openxmlformats.org/markup-compatibility/2006">
              <mc:Choice xmlns:v="urn:schemas-microsoft-com:vml" Requires="v">
                <p:oleObj spid="_x0000_s2068" name="Binary Worksheet" r:id="rId4" imgW="8134243" imgH="7210350" progId="Excel.SheetBinaryMacroEnabled.12">
                  <p:embed/>
                </p:oleObj>
              </mc:Choice>
              <mc:Fallback>
                <p:oleObj name="Binary Worksheet" r:id="rId4" imgW="8134243" imgH="7210350" progId="Excel.SheetBinaryMacroEnabled.12">
                  <p:embed/>
                  <p:pic>
                    <p:nvPicPr>
                      <p:cNvPr id="0" name=""/>
                      <p:cNvPicPr>
                        <a:picLocks noChangeAspect="1" noChangeArrowheads="1"/>
                      </p:cNvPicPr>
                      <p:nvPr/>
                    </p:nvPicPr>
                    <p:blipFill>
                      <a:blip r:embed="rId5"/>
                      <a:srcRect/>
                      <a:stretch>
                        <a:fillRect/>
                      </a:stretch>
                    </p:blipFill>
                    <p:spPr bwMode="auto">
                      <a:xfrm>
                        <a:off x="1489869" y="1066800"/>
                        <a:ext cx="6075821" cy="5408613"/>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552817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t>
            </a:r>
            <a:r>
              <a:rPr lang="en-GB" dirty="0" smtClean="0"/>
              <a:t>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11-11/0270r26  (Jan 2015)</a:t>
            </a:r>
          </a:p>
          <a:p>
            <a:pPr>
              <a:defRPr/>
            </a:pPr>
            <a:r>
              <a:rPr lang="en-GB" dirty="0" smtClean="0"/>
              <a:t>Changes since last meeting:</a:t>
            </a:r>
          </a:p>
          <a:p>
            <a:pPr lvl="1">
              <a:defRPr/>
            </a:pPr>
            <a:r>
              <a:rPr lang="en-GB" dirty="0" smtClean="0"/>
              <a:t>Element ID space extension allocations</a:t>
            </a:r>
          </a:p>
          <a:p>
            <a:pPr lvl="1">
              <a:defRPr/>
            </a:pPr>
            <a:endParaRPr lang="en-GB" dirty="0"/>
          </a:p>
          <a:p>
            <a:pPr>
              <a:defRPr/>
            </a:pPr>
            <a:r>
              <a:rPr lang="en-GB" dirty="0" smtClean="0"/>
              <a:t>Note,  the ANA previously received a request from </a:t>
            </a:r>
            <a:r>
              <a:rPr lang="en-GB" dirty="0" err="1" smtClean="0"/>
              <a:t>TGai</a:t>
            </a:r>
            <a:r>
              <a:rPr lang="en-GB" dirty="0" smtClean="0"/>
              <a:t>.  The request needs to be reworked to take into account the restricted use of the legacy Element IDs.  The ANA is waiting for the reworked request.</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67944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a:t>
            </a:r>
            <a:r>
              <a:rPr lang="en-GB" dirty="0" smtClean="0"/>
              <a:t>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11-15-0006</a:t>
            </a:r>
            <a:endParaRPr lang="en-GB" dirty="0" smtClean="0"/>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endParaRPr lang="en-US" sz="1200" b="0" smtClean="0"/>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37</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Thursday</a:t>
            </a:r>
            <a:r>
              <a:rPr lang="en-US" sz="3200" dirty="0" smtClean="0"/>
              <a:t> </a:t>
            </a:r>
            <a:r>
              <a:rPr lang="en-US" sz="3200" dirty="0" smtClean="0"/>
              <a:t>– </a:t>
            </a:r>
            <a:r>
              <a:rPr lang="en-US" sz="3200" dirty="0" smtClean="0"/>
              <a:t>January 22</a:t>
            </a:r>
            <a:r>
              <a:rPr lang="en-US" sz="3200" dirty="0" smtClean="0"/>
              <a:t/>
            </a:r>
            <a:br>
              <a:rPr lang="en-US" sz="3200" dirty="0" smtClean="0"/>
            </a:br>
            <a:r>
              <a:rPr lang="en-US" sz="3200" dirty="0" smtClean="0"/>
              <a:t>802.11 </a:t>
            </a:r>
            <a:r>
              <a:rPr lang="en-US" sz="3200" dirty="0" smtClean="0"/>
              <a:t>WG Closing </a:t>
            </a:r>
            <a:r>
              <a:rPr lang="en-US" sz="3200" dirty="0" smtClean="0"/>
              <a:t>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2015</a:t>
            </a:r>
            <a:endParaRPr lang="en-US" dirty="0"/>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Th2.2 </a:t>
            </a:r>
            <a:r>
              <a:rPr lang="en-US" altLang="en-US" dirty="0" smtClean="0"/>
              <a:t>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39</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2015</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dirty="0" smtClean="0"/>
              <a:t>Th2.4 </a:t>
            </a:r>
            <a:r>
              <a:rPr lang="en-GB" altLang="en-US" dirty="0" smtClean="0"/>
              <a:t>Administrative Reminders</a:t>
            </a:r>
          </a:p>
        </p:txBody>
      </p:sp>
      <p:sp>
        <p:nvSpPr>
          <p:cNvPr id="24579" name="Content Placeholder 2"/>
          <p:cNvSpPr>
            <a:spLocks noGrp="1"/>
          </p:cNvSpPr>
          <p:nvPr>
            <p:ph idx="1"/>
          </p:nvPr>
        </p:nvSpPr>
        <p:spPr>
          <a:xfrm>
            <a:off x="685800" y="2514600"/>
            <a:ext cx="7772400" cy="3581400"/>
          </a:xfrm>
        </p:spPr>
        <p:txBody>
          <a:bodyPr/>
          <a:lstStyle/>
          <a:p>
            <a:r>
              <a:rPr lang="en-GB" altLang="en-US" smtClean="0"/>
              <a:t>Next Full WG Session: March 8-13</a:t>
            </a:r>
          </a:p>
          <a:p>
            <a:r>
              <a:rPr lang="en-GB" altLang="en-US" smtClean="0"/>
              <a:t>1</a:t>
            </a:r>
            <a:r>
              <a:rPr lang="en-GB" altLang="en-US" baseline="30000" smtClean="0"/>
              <a:t>st</a:t>
            </a:r>
            <a:r>
              <a:rPr lang="en-GB" altLang="en-US" smtClean="0"/>
              <a:t> CAC telecon – 2</a:t>
            </a:r>
            <a:r>
              <a:rPr lang="en-GB" altLang="en-US" baseline="30000" smtClean="0"/>
              <a:t>nd</a:t>
            </a:r>
            <a:r>
              <a:rPr lang="en-GB" altLang="en-US" smtClean="0"/>
              <a:t> February at noon ET (-5 weeks)</a:t>
            </a:r>
          </a:p>
          <a:p>
            <a:pPr lvl="1"/>
            <a:r>
              <a:rPr lang="en-GB" altLang="en-US" smtClean="0"/>
              <a:t>Initial objectives/agendas should be uploaded as mentor documents (.ppt format) or send to chair (.xls tab format) before the telecon.</a:t>
            </a:r>
          </a:p>
          <a:p>
            <a:pPr lvl="1"/>
            <a:r>
              <a:rPr lang="en-GB" altLang="en-US" smtClean="0"/>
              <a:t>Meeting date set to meet 30-day agenda submission deadline.</a:t>
            </a:r>
          </a:p>
          <a:p>
            <a:r>
              <a:rPr lang="en-GB" altLang="en-US" smtClean="0"/>
              <a:t>2</a:t>
            </a:r>
            <a:r>
              <a:rPr lang="en-GB" altLang="en-US" baseline="30000" smtClean="0"/>
              <a:t>nd</a:t>
            </a:r>
            <a:r>
              <a:rPr lang="en-GB" altLang="en-US" smtClean="0"/>
              <a:t> CAC telecon – 2</a:t>
            </a:r>
            <a:r>
              <a:rPr lang="en-GB" altLang="en-US" baseline="30000" smtClean="0"/>
              <a:t>nd</a:t>
            </a:r>
            <a:r>
              <a:rPr lang="en-GB" altLang="en-US" smtClean="0"/>
              <a:t> March at noon ET (-1 week)</a:t>
            </a:r>
          </a:p>
          <a:p>
            <a:pPr lvl="1"/>
            <a:r>
              <a:rPr lang="en-GB" altLang="en-US" smtClean="0"/>
              <a:t>Snapshots to be send to Dorothy Stanley before this telecon.</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2CFE7A0-41C8-4396-A56B-BB443792519A}" type="slidenum">
              <a:rPr lang="en-US" altLang="en-US" sz="1200" b="0"/>
              <a:pPr>
                <a:spcBef>
                  <a:spcPct val="0"/>
                </a:spcBef>
                <a:buFontTx/>
                <a:buNone/>
              </a:pPr>
              <a:t>40</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6395649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85800"/>
            <a:ext cx="7772400" cy="611188"/>
          </a:xfrm>
        </p:spPr>
        <p:txBody>
          <a:bodyPr/>
          <a:lstStyle/>
          <a:p>
            <a:r>
              <a:rPr lang="en-GB" altLang="en-US" dirty="0" smtClean="0"/>
              <a:t>Th2.5 </a:t>
            </a:r>
            <a:r>
              <a:rPr lang="en-GB" altLang="en-US" dirty="0" smtClean="0"/>
              <a:t>Letters of Assurance</a:t>
            </a:r>
          </a:p>
        </p:txBody>
      </p:sp>
      <p:sp>
        <p:nvSpPr>
          <p:cNvPr id="21507" name="Content Placeholder 2"/>
          <p:cNvSpPr>
            <a:spLocks noGrp="1"/>
          </p:cNvSpPr>
          <p:nvPr>
            <p:ph sz="half" idx="1"/>
          </p:nvPr>
        </p:nvSpPr>
        <p:spPr>
          <a:xfrm>
            <a:off x="304800" y="1447800"/>
            <a:ext cx="3810000" cy="5027613"/>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a:defRPr/>
            </a:pPr>
            <a:r>
              <a:rPr lang="en-GB" altLang="en-US" sz="2400" dirty="0" smtClean="0"/>
              <a:t>19 Entries have 2014 submission dates</a:t>
            </a:r>
          </a:p>
          <a:p>
            <a:pPr>
              <a:defRPr/>
            </a:pPr>
            <a:r>
              <a:rPr lang="en-GB" altLang="en-US" sz="2400" dirty="0" smtClean="0"/>
              <a:t>8 Request for </a:t>
            </a:r>
            <a:r>
              <a:rPr lang="en-GB" altLang="en-US" sz="2400" dirty="0" err="1" smtClean="0"/>
              <a:t>LoAs</a:t>
            </a:r>
            <a:r>
              <a:rPr lang="en-GB" altLang="en-US" sz="2400" dirty="0" smtClean="0"/>
              <a:t> sent out since October 2013</a:t>
            </a:r>
          </a:p>
          <a:p>
            <a:pPr>
              <a:defRPr/>
            </a:pPr>
            <a:r>
              <a:rPr lang="en-GB" altLang="en-US" sz="2400" dirty="0" smtClean="0"/>
              <a:t>4 requests pending**: Qualcomm (802.11ah), Broadcom (802.11ai),</a:t>
            </a:r>
            <a:br>
              <a:rPr lang="en-GB" altLang="en-US" sz="2400" dirty="0" smtClean="0"/>
            </a:br>
            <a:r>
              <a:rPr lang="en-US" sz="2400" dirty="0" smtClean="0"/>
              <a:t>Texas </a:t>
            </a:r>
            <a:r>
              <a:rPr lang="en-US" sz="2400" dirty="0"/>
              <a:t>A&amp;M University </a:t>
            </a:r>
            <a:r>
              <a:rPr lang="en-US" sz="2400" dirty="0" smtClean="0"/>
              <a:t>System (802.11n, .11ac, .11ad)</a:t>
            </a:r>
            <a:endParaRPr lang="en-GB" altLang="en-US" sz="2400" dirty="0" smtClean="0"/>
          </a:p>
          <a:p>
            <a:pPr>
              <a:defRPr/>
            </a:pPr>
            <a:endParaRPr lang="en-GB" altLang="en-US" sz="2000" dirty="0" smtClean="0"/>
          </a:p>
        </p:txBody>
      </p:sp>
      <p:sp>
        <p:nvSpPr>
          <p:cNvPr id="3" name="Content Placeholder 2"/>
          <p:cNvSpPr>
            <a:spLocks noGrp="1"/>
          </p:cNvSpPr>
          <p:nvPr>
            <p:ph sz="half" idx="2"/>
          </p:nvPr>
        </p:nvSpPr>
        <p:spPr>
          <a:xfrm>
            <a:off x="4875213" y="4876800"/>
            <a:ext cx="3976687" cy="1219200"/>
          </a:xfrm>
        </p:spPr>
        <p:txBody>
          <a:bodyPr/>
          <a:lstStyle/>
          <a:p>
            <a:pPr marL="0" indent="0">
              <a:buFontTx/>
              <a:buNone/>
              <a:defRPr/>
            </a:pPr>
            <a:r>
              <a:rPr lang="en-GB" altLang="en-US" sz="2000" b="0" dirty="0"/>
              <a:t>Data as of </a:t>
            </a:r>
            <a:r>
              <a:rPr lang="en-GB" altLang="en-US" sz="2000" b="0" dirty="0" smtClean="0"/>
              <a:t>2015-01-06</a:t>
            </a:r>
            <a:endParaRPr lang="en-GB" altLang="en-US" sz="2000" b="0" dirty="0"/>
          </a:p>
          <a:p>
            <a:pPr marL="0" indent="0">
              <a:buFontTx/>
              <a:buNone/>
              <a:defRPr/>
            </a:pPr>
            <a:r>
              <a:rPr lang="en-GB" altLang="en-US" sz="2000" b="0" dirty="0"/>
              <a:t>** i.e. </a:t>
            </a:r>
            <a:r>
              <a:rPr lang="en-GB" altLang="en-US" sz="2000" b="0" dirty="0" smtClean="0"/>
              <a:t>Chair has </a:t>
            </a:r>
            <a:r>
              <a:rPr lang="en-GB" altLang="en-US" sz="2000" b="0" dirty="0"/>
              <a:t>not </a:t>
            </a:r>
            <a:r>
              <a:rPr lang="en-GB" altLang="en-US" sz="2000" b="0" dirty="0" smtClean="0"/>
              <a:t>received </a:t>
            </a:r>
            <a:r>
              <a:rPr lang="en-GB" altLang="en-US" sz="2000" b="0" dirty="0"/>
              <a:t>a substantive response</a:t>
            </a:r>
          </a:p>
          <a:p>
            <a:pPr>
              <a:defRPr/>
            </a:pPr>
            <a:endParaRPr lang="en-GB" dirty="0"/>
          </a:p>
        </p:txBody>
      </p:sp>
      <p:sp>
        <p:nvSpPr>
          <p:cNvPr id="256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256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256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A2BEFC0-7C93-435E-85FB-59BFAE3B4ED7}" type="slidenum">
              <a:rPr lang="en-US" altLang="en-US" sz="1200" b="0"/>
              <a:pPr>
                <a:spcBef>
                  <a:spcPct val="0"/>
                </a:spcBef>
                <a:buFontTx/>
                <a:buNone/>
              </a:pPr>
              <a:t>41</a:t>
            </a:fld>
            <a:endParaRPr lang="en-US" altLang="en-US" sz="1200" b="0"/>
          </a:p>
        </p:txBody>
      </p:sp>
      <p:pic>
        <p:nvPicPr>
          <p:cNvPr id="256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30675" y="1473200"/>
            <a:ext cx="45847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0524747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26628"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47974F0-41E9-4C17-8A67-5ED1CCB576C7}" type="slidenum">
              <a:rPr lang="en-US" altLang="en-US" sz="1200" b="0"/>
              <a:pPr>
                <a:spcBef>
                  <a:spcPct val="0"/>
                </a:spcBef>
                <a:buFontTx/>
                <a:buNone/>
              </a:pPr>
              <a:t>42</a:t>
            </a:fld>
            <a:endParaRPr lang="en-US" altLang="en-US" sz="1200" b="0"/>
          </a:p>
        </p:txBody>
      </p:sp>
      <p:sp>
        <p:nvSpPr>
          <p:cNvPr id="26629" name="Rectangle 2"/>
          <p:cNvSpPr>
            <a:spLocks noGrp="1" noChangeArrowheads="1"/>
          </p:cNvSpPr>
          <p:nvPr>
            <p:ph type="title"/>
          </p:nvPr>
        </p:nvSpPr>
        <p:spPr>
          <a:xfrm>
            <a:off x="404813" y="798513"/>
            <a:ext cx="8321675" cy="446087"/>
          </a:xfrm>
        </p:spPr>
        <p:txBody>
          <a:bodyPr/>
          <a:lstStyle/>
          <a:p>
            <a:r>
              <a:rPr lang="en-US" altLang="en-US" dirty="0" smtClean="0"/>
              <a:t>Th2.6 </a:t>
            </a:r>
            <a:r>
              <a:rPr lang="en-US" altLang="en-US" dirty="0" smtClean="0"/>
              <a:t>Availability of documents- Jan 2015</a:t>
            </a:r>
          </a:p>
        </p:txBody>
      </p:sp>
      <p:graphicFrame>
        <p:nvGraphicFramePr>
          <p:cNvPr id="77901" name="Group 77"/>
          <p:cNvGraphicFramePr>
            <a:graphicFrameLocks noGrp="1"/>
          </p:cNvGraphicFramePr>
          <p:nvPr>
            <p:ph idx="1"/>
          </p:nvPr>
        </p:nvGraphicFramePr>
        <p:xfrm>
          <a:off x="0" y="1239838"/>
          <a:ext cx="9143999" cy="4791076"/>
        </p:xfrm>
        <a:graphic>
          <a:graphicData uri="http://schemas.openxmlformats.org/drawingml/2006/table">
            <a:tbl>
              <a:tblPr/>
              <a:tblGrid>
                <a:gridCol w="3048000"/>
                <a:gridCol w="1981200"/>
                <a:gridCol w="1447800"/>
                <a:gridCol w="1295400"/>
                <a:gridCol w="1371599"/>
              </a:tblGrid>
              <a:tr h="804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D3.0 $600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smtClean="0">
                          <a:ln>
                            <a:noFill/>
                          </a:ln>
                          <a:solidFill>
                            <a:schemeClr val="tx1"/>
                          </a:solidFill>
                          <a:effectLst/>
                          <a:latin typeface="Times New Roman" pitchFamily="18" charset="0"/>
                          <a:ea typeface="+mn-ea"/>
                          <a:cs typeface="+mn-cs"/>
                        </a:rPr>
                        <a:t>D3.3</a:t>
                      </a:r>
                      <a:endParaRPr kumimoji="0" lang="en-US" sz="1800" b="1" i="0" u="none" strike="noStrike" kern="1200" cap="none" normalizeH="0" baseline="0" dirty="0" smtClean="0">
                        <a:ln>
                          <a:noFill/>
                        </a:ln>
                        <a:solidFill>
                          <a:schemeClr val="tx1"/>
                        </a:solidFill>
                        <a:effectLst/>
                        <a:latin typeface="Times New Roman" pitchFamily="18" charset="0"/>
                        <a:ea typeface="+mn-ea"/>
                        <a:cs typeface="+mn-cs"/>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D3.0 $165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D2.0 $433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949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 k, </a:t>
                      </a:r>
                      <a:r>
                        <a:rPr kumimoji="0" lang="en-US" sz="1800" b="1" i="0" u="none" strike="noStrike" cap="none" normalizeH="0" baseline="0" dirty="0" err="1" smtClean="0">
                          <a:ln>
                            <a:noFill/>
                          </a:ln>
                          <a:solidFill>
                            <a:schemeClr val="tx1"/>
                          </a:solidFill>
                          <a:effectLst/>
                          <a:latin typeface="Times New Roman" pitchFamily="18" charset="0"/>
                        </a:rPr>
                        <a:t>i</a:t>
                      </a:r>
                      <a:r>
                        <a:rPr kumimoji="0" lang="en-US" sz="1800" b="1" i="0" u="none" strike="noStrike" cap="none" normalizeH="0" baseline="0" dirty="0" smtClean="0">
                          <a:ln>
                            <a:noFill/>
                          </a:ln>
                          <a:solidFill>
                            <a:schemeClr val="tx1"/>
                          </a:solidFill>
                          <a:effectLst/>
                          <a:latin typeface="Times New Roman" pitchFamily="18" charset="0"/>
                        </a:rPr>
                        <a:t>, n, p, y, r, w, u, v, z, s</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$100 - $309 </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6704" name="TextBox 2"/>
          <p:cNvSpPr txBox="1">
            <a:spLocks noChangeArrowheads="1"/>
          </p:cNvSpPr>
          <p:nvPr/>
        </p:nvSpPr>
        <p:spPr bwMode="auto">
          <a:xfrm>
            <a:off x="1303338" y="6473825"/>
            <a:ext cx="2871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800" b="0"/>
              <a:t>Last updated: 2014-10</a:t>
            </a:r>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3856497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AU" altLang="en-US" dirty="0" smtClean="0"/>
              <a:t>Th2.7 </a:t>
            </a:r>
            <a:r>
              <a:rPr lang="en-AU" altLang="en-US" dirty="0" smtClean="0"/>
              <a:t>802.11  drafts to ISO/IEC JTC1/SC6</a:t>
            </a:r>
          </a:p>
        </p:txBody>
      </p:sp>
      <p:sp>
        <p:nvSpPr>
          <p:cNvPr id="28675" name="Content Placeholder 5"/>
          <p:cNvSpPr>
            <a:spLocks noGrp="1"/>
          </p:cNvSpPr>
          <p:nvPr>
            <p:ph idx="1"/>
          </p:nvPr>
        </p:nvSpPr>
        <p:spPr/>
        <p:txBody>
          <a:bodyPr/>
          <a:lstStyle/>
          <a:p>
            <a:r>
              <a:rPr lang="en-GB" altLang="en-US" smtClean="0"/>
              <a:t>Drafts are sent to ISO during sponsor ballot to solicit comments.  Approved drafts may also be sent during working group ballot.</a:t>
            </a:r>
          </a:p>
          <a:p>
            <a:r>
              <a:rPr lang="en-GB" altLang="en-US" smtClean="0"/>
              <a:t>Any comments received from ISO are processed by the comment resolution committee</a:t>
            </a:r>
          </a:p>
          <a:p>
            <a:endParaRPr lang="en-GB" altLang="en-US" smtClean="0"/>
          </a:p>
          <a:p>
            <a:r>
              <a:rPr lang="en-GB" altLang="en-US" smtClean="0"/>
              <a:t>No comments outstanding</a:t>
            </a:r>
          </a:p>
        </p:txBody>
      </p:sp>
      <p:sp>
        <p:nvSpPr>
          <p:cNvPr id="28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mtClean="0"/>
              <a:t>January 2015</a:t>
            </a:r>
            <a:endParaRPr lang="en-US" altLang="en-US" smtClean="0"/>
          </a:p>
        </p:txBody>
      </p:sp>
      <p:sp>
        <p:nvSpPr>
          <p:cNvPr id="2867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2867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6C32C23-8F9B-4640-8FE7-93EAD6317B25}" type="slidenum">
              <a:rPr lang="en-US" altLang="en-US" sz="1200" b="0"/>
              <a:pPr>
                <a:spcBef>
                  <a:spcPct val="0"/>
                </a:spcBef>
                <a:buFontTx/>
                <a:buNone/>
              </a:pPr>
              <a:t>43</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747135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992888" cy="1065213"/>
          </a:xfrm>
        </p:spPr>
        <p:txBody>
          <a:bodyPr/>
          <a:lstStyle/>
          <a:p>
            <a:r>
              <a:rPr lang="en-US" dirty="0" smtClean="0"/>
              <a:t>Th</a:t>
            </a:r>
            <a:r>
              <a:rPr lang="en-US" dirty="0" smtClean="0"/>
              <a:t>3.1.1 </a:t>
            </a:r>
            <a:r>
              <a:rPr lang="en-US" dirty="0" smtClean="0"/>
              <a:t>Future Venues</a:t>
            </a:r>
            <a:endParaRPr lang="en-US" dirty="0"/>
          </a:p>
        </p:txBody>
      </p:sp>
      <p:sp>
        <p:nvSpPr>
          <p:cNvPr id="3" name="Content Placeholder 2"/>
          <p:cNvSpPr>
            <a:spLocks noGrp="1"/>
          </p:cNvSpPr>
          <p:nvPr>
            <p:ph idx="1"/>
          </p:nvPr>
        </p:nvSpPr>
        <p:spPr>
          <a:xfrm>
            <a:off x="685800" y="1556792"/>
            <a:ext cx="7770813" cy="4752528"/>
          </a:xfrm>
        </p:spPr>
        <p:txBody>
          <a:bodyPr/>
          <a:lstStyle/>
          <a:p>
            <a:r>
              <a:rPr lang="en-US" sz="2800" dirty="0" smtClean="0"/>
              <a:t>2015: </a:t>
            </a:r>
          </a:p>
          <a:p>
            <a:r>
              <a:rPr lang="en-US" sz="2000" dirty="0"/>
              <a:t>	</a:t>
            </a:r>
            <a:r>
              <a:rPr lang="en-US" dirty="0" smtClean="0"/>
              <a:t>March 8-13, </a:t>
            </a:r>
            <a:r>
              <a:rPr lang="en-US" dirty="0" err="1" smtClean="0"/>
              <a:t>Estrel</a:t>
            </a:r>
            <a:r>
              <a:rPr lang="en-US" dirty="0" smtClean="0"/>
              <a:t> Hotel, Berlin, Germany</a:t>
            </a:r>
          </a:p>
          <a:p>
            <a:r>
              <a:rPr lang="en-US" dirty="0"/>
              <a:t>	</a:t>
            </a:r>
            <a:r>
              <a:rPr lang="en-US" dirty="0" smtClean="0"/>
              <a:t>May 10-15,  Hyatt Regency Vancouver, Canada</a:t>
            </a:r>
          </a:p>
          <a:p>
            <a:r>
              <a:rPr lang="en-US" dirty="0"/>
              <a:t>	</a:t>
            </a:r>
            <a:r>
              <a:rPr lang="en-US" dirty="0" smtClean="0"/>
              <a:t>May 20-21,  </a:t>
            </a:r>
            <a:r>
              <a:rPr lang="en-US" dirty="0" err="1" smtClean="0"/>
              <a:t>Shenzen</a:t>
            </a:r>
            <a:r>
              <a:rPr lang="en-US" dirty="0" smtClean="0"/>
              <a:t>, China</a:t>
            </a:r>
          </a:p>
          <a:p>
            <a:r>
              <a:rPr lang="en-US" dirty="0"/>
              <a:t>	</a:t>
            </a:r>
            <a:r>
              <a:rPr lang="en-US" dirty="0" smtClean="0"/>
              <a:t>July 12-17,  Hilton Waikoloa Village, HI</a:t>
            </a:r>
          </a:p>
          <a:p>
            <a:r>
              <a:rPr lang="en-US" dirty="0"/>
              <a:t>	</a:t>
            </a:r>
            <a:r>
              <a:rPr lang="en-US" dirty="0" smtClean="0"/>
              <a:t>September 13-18, </a:t>
            </a:r>
            <a:r>
              <a:rPr lang="en-US" dirty="0" err="1" smtClean="0"/>
              <a:t>Centara</a:t>
            </a:r>
            <a:r>
              <a:rPr lang="en-US" dirty="0" smtClean="0"/>
              <a:t> Grand Hotel, Bangkok, Thailand</a:t>
            </a:r>
          </a:p>
          <a:p>
            <a:r>
              <a:rPr lang="en-US" dirty="0"/>
              <a:t>	</a:t>
            </a:r>
            <a:r>
              <a:rPr lang="en-US" dirty="0" smtClean="0"/>
              <a:t>November 8-13, Hyatt Regency, Dallas, TX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4294967295"/>
          </p:nvPr>
        </p:nvSpPr>
        <p:spPr>
          <a:xfrm>
            <a:off x="6340480" y="6400800"/>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961029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a:r>
            <a:r>
              <a:rPr lang="en-US" dirty="0" smtClean="0"/>
              <a:t>3.1.1 </a:t>
            </a:r>
            <a:r>
              <a:rPr lang="en-US" dirty="0"/>
              <a:t>Future Venues</a:t>
            </a:r>
          </a:p>
        </p:txBody>
      </p:sp>
      <p:sp>
        <p:nvSpPr>
          <p:cNvPr id="3" name="Content Placeholder 2"/>
          <p:cNvSpPr>
            <a:spLocks noGrp="1"/>
          </p:cNvSpPr>
          <p:nvPr>
            <p:ph idx="1"/>
          </p:nvPr>
        </p:nvSpPr>
        <p:spPr/>
        <p:txBody>
          <a:bodyPr/>
          <a:lstStyle/>
          <a:p>
            <a:r>
              <a:rPr lang="en-US" sz="2800" dirty="0" smtClean="0"/>
              <a:t>2016:</a:t>
            </a:r>
          </a:p>
          <a:p>
            <a:pPr lvl="1"/>
            <a:r>
              <a:rPr lang="en-US" sz="2400" dirty="0" smtClean="0"/>
              <a:t>January 13-14, Xi’an, China</a:t>
            </a:r>
          </a:p>
          <a:p>
            <a:pPr lvl="1"/>
            <a:r>
              <a:rPr lang="en-US" sz="2400" dirty="0" smtClean="0"/>
              <a:t>January 17-22, Hyatt Regency, Atlanta,  GA</a:t>
            </a:r>
          </a:p>
          <a:p>
            <a:pPr lvl="1"/>
            <a:r>
              <a:rPr lang="en-US" sz="2400" dirty="0" smtClean="0"/>
              <a:t>March 13-18, Sands Venetian Hotel, Macau, PRC</a:t>
            </a:r>
          </a:p>
          <a:p>
            <a:pPr lvl="1"/>
            <a:r>
              <a:rPr lang="en-US" sz="2400" dirty="0" smtClean="0"/>
              <a:t>May 15-20, Hilton Waikoloa Village, HI</a:t>
            </a:r>
          </a:p>
          <a:p>
            <a:pPr lvl="1"/>
            <a:r>
              <a:rPr lang="en-US" sz="2400" dirty="0" smtClean="0"/>
              <a:t>July 24-29, Manchester Grand Hyatt, San Diego, CA</a:t>
            </a:r>
          </a:p>
          <a:p>
            <a:pPr lvl="1"/>
            <a:r>
              <a:rPr lang="en-US" sz="2400" dirty="0" smtClean="0"/>
              <a:t>September 18-23,  TBD (Europe)</a:t>
            </a:r>
          </a:p>
          <a:p>
            <a:pPr lvl="1"/>
            <a:r>
              <a:rPr lang="en-US" sz="2400" dirty="0" smtClean="0"/>
              <a:t>September, 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4294967295"/>
          </p:nvPr>
        </p:nvSpPr>
        <p:spPr>
          <a:xfrm>
            <a:off x="6416680" y="6400800"/>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3539058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a:r>
            <a:r>
              <a:rPr lang="en-US" dirty="0" smtClean="0"/>
              <a:t>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smtClean="0">
                <a:solidFill>
                  <a:schemeClr val="accent1">
                    <a:lumMod val="75000"/>
                  </a:schemeClr>
                </a:solidFill>
                <a:latin typeface="Calibri" panose="020F0502020204030204" pitchFamily="34" charset="0"/>
              </a:rPr>
              <a:t>Hyatt Regency, Atlanta, GA – TBC</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4294967295"/>
          </p:nvPr>
        </p:nvSpPr>
        <p:spPr>
          <a:xfrm>
            <a:off x="6416680" y="6400800"/>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086264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Th7.1 </a:t>
            </a:r>
            <a:r>
              <a:rPr lang="en-GB" altLang="en-US" dirty="0" smtClean="0"/>
              <a:t>802 Wireless Chairs meeting</a:t>
            </a:r>
          </a:p>
        </p:txBody>
      </p:sp>
      <p:sp>
        <p:nvSpPr>
          <p:cNvPr id="30723"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892628D-4130-4E94-864C-9B167218852D}" type="slidenum">
              <a:rPr lang="en-US" altLang="en-US" sz="1200" b="0"/>
              <a:pPr>
                <a:spcBef>
                  <a:spcPct val="0"/>
                </a:spcBef>
                <a:buFontTx/>
                <a:buNone/>
              </a:pPr>
              <a:t>47</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3010155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609600"/>
          </a:xfrm>
        </p:spPr>
        <p:txBody>
          <a:bodyPr/>
          <a:lstStyle/>
          <a:p>
            <a:r>
              <a:rPr lang="en-GB" altLang="en-US" dirty="0" smtClean="0"/>
              <a:t>Th7.2 </a:t>
            </a:r>
            <a:r>
              <a:rPr lang="en-GB" altLang="en-US" dirty="0" smtClean="0"/>
              <a:t>Next Meeting – IEEE 802 Plenary</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March 8-13, Berlin, Germany</a:t>
            </a:r>
          </a:p>
          <a:p>
            <a:pPr lvl="1">
              <a:defRPr/>
            </a:pPr>
            <a:r>
              <a:rPr lang="en-GB" sz="2800" dirty="0" smtClean="0"/>
              <a:t>At the </a:t>
            </a:r>
            <a:r>
              <a:rPr lang="en-GB" sz="2800" dirty="0" err="1" smtClean="0"/>
              <a:t>Estrel</a:t>
            </a:r>
            <a:r>
              <a:rPr lang="en-GB" sz="2800" dirty="0" smtClean="0"/>
              <a:t> Hotel</a:t>
            </a:r>
          </a:p>
          <a:p>
            <a:pPr lvl="1">
              <a:defRPr/>
            </a:pPr>
            <a:r>
              <a:rPr lang="en-GB" sz="2800" dirty="0" smtClean="0"/>
              <a:t>Meeting Registration and Hotel Registration are open</a:t>
            </a:r>
            <a:endParaRPr lang="en-GB" sz="2800" dirty="0" smtClean="0">
              <a:solidFill>
                <a:srgbClr val="FF0000"/>
              </a:solidFill>
            </a:endParaRP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US" altLang="en-US" sz="1800" smtClean="0"/>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endParaRPr lang="en-US" altLang="en-US" sz="1200" b="0" smtClean="0"/>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F5A59728-6BBE-4A69-AF2B-5EC79A5F0538}" type="slidenum">
              <a:rPr lang="en-US" altLang="en-US" sz="1200" b="0"/>
              <a:pPr>
                <a:spcBef>
                  <a:spcPct val="0"/>
                </a:spcBef>
                <a:buFontTx/>
                <a:buNone/>
              </a:pPr>
              <a:t>48</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2551880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2015</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2015</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2015</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6764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26758</TotalTime>
  <Words>4231</Words>
  <Application>Microsoft Office PowerPoint</Application>
  <PresentationFormat>On-screen Show (4:3)</PresentationFormat>
  <Paragraphs>988</Paragraphs>
  <Slides>48</Slides>
  <Notes>48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802-11-Submission</vt:lpstr>
      <vt:lpstr>Document</vt:lpstr>
      <vt:lpstr>Binary Worksheet</vt:lpstr>
      <vt:lpstr>Jan 2015 China Interim WG agenda materials</vt:lpstr>
      <vt:lpstr>Abstract</vt:lpstr>
      <vt:lpstr>Wednesday Jan 21, 2015–  802.11 Opening Plenary</vt:lpstr>
      <vt:lpstr>Participants, Patents, and Duty to Inform</vt:lpstr>
      <vt:lpstr>Patent Related Links</vt:lpstr>
      <vt:lpstr>Call for Potentially Essential Patents</vt:lpstr>
      <vt:lpstr>Other Guidelines for IEEE WG Meetings</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W2.3 Summary of Liaisons and Status</vt:lpstr>
      <vt:lpstr>W3.1 802.11 Working Group Session Documents</vt:lpstr>
      <vt:lpstr>W3.2 Next Meeting Reminder</vt:lpstr>
      <vt:lpstr>W3.3 Meeting registration</vt:lpstr>
      <vt:lpstr>W3.4 Recording attendance</vt:lpstr>
      <vt:lpstr>W3.5 Local File server</vt:lpstr>
      <vt:lpstr>W3.6 Breakfast and Break Information</vt:lpstr>
      <vt:lpstr>W3.7 802 EC and IEEE-SA Standards Board decisions</vt:lpstr>
      <vt:lpstr>W4.1.1 Type of Groups</vt:lpstr>
      <vt:lpstr>W4.1.1 Groups</vt:lpstr>
      <vt:lpstr>W4.1.2 PAR Expiration/Renewal Schedule</vt:lpstr>
      <vt:lpstr>W4.1.3 802.11 WG Appointed positions</vt:lpstr>
      <vt:lpstr>Officer confirmation </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Thursday – January 22 802.11 WG Closing Plenary</vt:lpstr>
      <vt:lpstr>Th2.2 Call for Potentially Essential Patents</vt:lpstr>
      <vt:lpstr>Th2.4 Administrative Reminders</vt:lpstr>
      <vt:lpstr>Th2.5 Letters of Assurance</vt:lpstr>
      <vt:lpstr>Th2.6 Availability of documents- Jan 2015</vt:lpstr>
      <vt:lpstr>Th2.7 802.11  drafts to ISO/IEC JTC1/SC6</vt:lpstr>
      <vt:lpstr>Th3.1.1 Future Venues</vt:lpstr>
      <vt:lpstr>Th3.1.1 Future Venues</vt:lpstr>
      <vt:lpstr>Th3.1.1 Future Venues</vt:lpstr>
      <vt:lpstr>Th7.1 802 Wireless Chairs meeting</vt:lpstr>
      <vt:lpstr>Th7.2 Next Meeting – IEEE 802 Plenary</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2015 China Interim WG11 slides</dc:title>
  <dc:subject>11-15/0016r0</dc:subject>
  <dc:creator>dstanley@arubanetworks.com</dc:creator>
  <cp:keywords>January 2015</cp:keywords>
  <dc:description>Dorothy Stanley (Aruba Networks)</dc:description>
  <cp:lastModifiedBy>Dorothy Stanley</cp:lastModifiedBy>
  <cp:revision>154</cp:revision>
  <cp:lastPrinted>2014-04-08T14:44:21Z</cp:lastPrinted>
  <dcterms:created xsi:type="dcterms:W3CDTF">2012-03-12T21:29:33Z</dcterms:created>
  <dcterms:modified xsi:type="dcterms:W3CDTF">2015-01-19T13:04:40Z</dcterms:modified>
</cp:coreProperties>
</file>