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  <p:sldMasterId id="2147483681" r:id="rId3"/>
    <p:sldMasterId id="2147483701" r:id="rId4"/>
  </p:sldMasterIdLst>
  <p:notesMasterIdLst>
    <p:notesMasterId r:id="rId19"/>
  </p:notesMasterIdLst>
  <p:handoutMasterIdLst>
    <p:handoutMasterId r:id="rId20"/>
  </p:handoutMasterIdLst>
  <p:sldIdLst>
    <p:sldId id="269" r:id="rId5"/>
    <p:sldId id="267" r:id="rId6"/>
    <p:sldId id="303" r:id="rId7"/>
    <p:sldId id="327" r:id="rId8"/>
    <p:sldId id="325" r:id="rId9"/>
    <p:sldId id="314" r:id="rId10"/>
    <p:sldId id="315" r:id="rId11"/>
    <p:sldId id="323" r:id="rId12"/>
    <p:sldId id="324" r:id="rId13"/>
    <p:sldId id="326" r:id="rId14"/>
    <p:sldId id="317" r:id="rId15"/>
    <p:sldId id="328" r:id="rId16"/>
    <p:sldId id="318" r:id="rId17"/>
    <p:sldId id="316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90" autoAdjust="0"/>
    <p:restoredTop sz="9466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4" descr="log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6659563"/>
            <a:ext cx="600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2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679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120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84334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D8BAAA59-19F1-1440-B974-E0DC7495DCE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1/15/2015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10C91197-2CED-814E-A0F5-84C3B4C884E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8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" y="0"/>
            <a:ext cx="9140834" cy="203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2" name="Picture 11" descr="Aruba¨_Networks_newLogo-[C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9" name="Picture 18" descr="Aruba¨_Networks_newLogo-[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ltGray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6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ansition Slide - New Swoos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-3581" y="0"/>
            <a:ext cx="91475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658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81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31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329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40523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/>
              <a:ea typeface="ＭＳ Ｐゴシック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9" y="5958648"/>
            <a:ext cx="621846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5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331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2974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85399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7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ea typeface="ＭＳ Ｐゴシック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012D06-F38B-4356-A24A-00D85CA6255C}" type="slidenum">
              <a:rPr lang="en-US" sz="100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pPr algn="ctr"/>
              <a:t>‹#›</a:t>
            </a:fld>
            <a:endParaRPr lang="en-US" sz="1000" dirty="0">
              <a:solidFill>
                <a:srgbClr val="80808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9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688738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802.11-15/0179r1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79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Indoor Wall Propagation Loss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2015-01-14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6953"/>
              </p:ext>
            </p:extLst>
          </p:nvPr>
        </p:nvGraphicFramePr>
        <p:xfrm>
          <a:off x="588963" y="3455988"/>
          <a:ext cx="81248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ocument" r:id="rId4" imgW="8145237" imgH="2639167" progId="Word.Document.8">
                  <p:embed/>
                </p:oleObj>
              </mc:Choice>
              <mc:Fallback>
                <p:oleObj name="Document" r:id="rId4" imgW="8145237" imgH="2639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455988"/>
                        <a:ext cx="8124825" cy="2628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NY Area University Dorm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5" t="8132" r="3517" b="32482"/>
          <a:stretch/>
        </p:blipFill>
        <p:spPr bwMode="auto">
          <a:xfrm>
            <a:off x="106679" y="4476934"/>
            <a:ext cx="4419600" cy="16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6" t="7825" r="3296" b="34113"/>
          <a:stretch/>
        </p:blipFill>
        <p:spPr bwMode="auto">
          <a:xfrm>
            <a:off x="4602479" y="4476934"/>
            <a:ext cx="4435613" cy="16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600200"/>
            <a:ext cx="482693" cy="26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754380" y="1447800"/>
            <a:ext cx="7696200" cy="685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 smtClean="0"/>
              <a:t>Concrete block walls – each dorm room is 3.1m /10ft wide</a:t>
            </a:r>
            <a:endParaRPr lang="en-US" b="0" kern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468" y="1981200"/>
            <a:ext cx="668602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924799" cy="4418013"/>
          </a:xfrm>
        </p:spPr>
        <p:txBody>
          <a:bodyPr/>
          <a:lstStyle/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Based on data presented, 9 dB is a more conservative value for soundproofed interior walls separating tenants.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assumes wood-frame or aluminum-frame construction with wallboard and standard insulating materials.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“Mass walls” made from concrete block, plaster-over-brick, and poured concrete walls have much higher values (at least 25dB)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is no structural reason to use a different value for residential &amp; enterprise scenario. Insulated bearing walls will have similar loss. If anything, residential case will have slightly higher average loss than enterprise.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Exterior walls in SS#4a should be modeled using a higher value than 9 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5dB is an appropriate value for interior, non-insulated walls that subdivide an office, house or apartment (when framed walls are used)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However, no SS currently uses interior subdividing 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to keep pressure on the simulators. Increasing wall loss will effectively reduce the number of interfering OBSS nodes.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 could knowingly accept a lower path loss value in order to increase OBSS interference effect, thereby making SS result more conservative.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5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-US" altLang="ja-JP" dirty="0" smtClean="0"/>
              <a:t>Do </a:t>
            </a:r>
            <a:r>
              <a:rPr kumimoji="1" lang="en-US" altLang="ja-JP" dirty="0"/>
              <a:t>you </a:t>
            </a:r>
            <a:r>
              <a:rPr kumimoji="1" lang="en-US" altLang="ja-JP" dirty="0" smtClean="0"/>
              <a:t>agree that the penetration loss values in both SS#1 and SS#2 should be increased to 9 dB?</a:t>
            </a:r>
          </a:p>
          <a:p>
            <a:pPr algn="just"/>
            <a:endParaRPr kumimoji="1" lang="en-US" altLang="ja-JP" dirty="0"/>
          </a:p>
          <a:p>
            <a:pPr lvl="1" algn="just"/>
            <a:r>
              <a:rPr kumimoji="1" lang="en-US" altLang="ja-JP" dirty="0"/>
              <a:t>Yes/No/Abstain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14/1590r0 - Zhao, et al, “Multi-wall penetration loss model for HEW system level simulation” – Jan 2014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It has been observed that the current Simulation Scenarios significantly understate propagation loss across walls.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SS#1 assumes 5dB per wall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SS#2 assumes 7dB per wall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SS#4a references SS#1  (Outside in penetration)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contribution presents field RF measurements from site surveys using professional grade software tools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Recommend uniform loss value of 9 dB / wall in SS #1 and #2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770813" cy="627643"/>
          </a:xfrm>
        </p:spPr>
        <p:txBody>
          <a:bodyPr/>
          <a:lstStyle/>
          <a:p>
            <a:r>
              <a:rPr lang="en-US" dirty="0" smtClean="0"/>
              <a:t>Framed vs. Concrete/Block Construction</a:t>
            </a:r>
            <a:endParaRPr lang="en-US" dirty="0"/>
          </a:p>
        </p:txBody>
      </p:sp>
      <p:pic>
        <p:nvPicPr>
          <p:cNvPr id="4" name="Picture 3" descr="Screen Shot 2012-07-18 at 9.13.54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"/>
          <a:stretch/>
        </p:blipFill>
        <p:spPr>
          <a:xfrm>
            <a:off x="2133600" y="1505770"/>
            <a:ext cx="6213695" cy="1773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352" y="1828975"/>
            <a:ext cx="14798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</a:rPr>
              <a:t>Stud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and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Wallboard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Construction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(~10dB/wall)</a:t>
            </a: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352" y="4267200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Concrete Wall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Construction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(25-30dB/wall)</a:t>
            </a: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8" name="Content Placeholder 5" descr="8thfloor-W-Morg8-Room8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4"/>
          <a:stretch/>
        </p:blipFill>
        <p:spPr>
          <a:xfrm>
            <a:off x="2362200" y="3668916"/>
            <a:ext cx="5171038" cy="2720469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022" y="1326939"/>
            <a:ext cx="345084" cy="21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70,000 </a:t>
            </a:r>
            <a:r>
              <a:rPr lang="en-US" dirty="0"/>
              <a:t>Seat Stadium </a:t>
            </a:r>
            <a:r>
              <a:rPr lang="en-US" dirty="0" smtClean="0"/>
              <a:t>Skyboxes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340" name="Picture 4" descr="http://img.bleacherreport.net/img/slides/photos/003/221/851/BACK-01-LT-revised_glass_2_original_original_crop_north.jpg?w=630&amp;h=393&amp;q=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1134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Aluminum stud + wallboard (3.3m /11ft wide)</a:t>
            </a:r>
            <a:endParaRPr lang="en-US" b="0" kern="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2209800"/>
            <a:ext cx="46959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7387"/>
            <a:ext cx="8686800" cy="1065213"/>
          </a:xfrm>
        </p:spPr>
        <p:txBody>
          <a:bodyPr/>
          <a:lstStyle/>
          <a:p>
            <a:r>
              <a:rPr lang="en-US" dirty="0" smtClean="0"/>
              <a:t>70,000 Seat Stadium Skyboxes (5GHz)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5467"/>
            <a:ext cx="7566660" cy="685800"/>
          </a:xfrm>
        </p:spPr>
        <p:txBody>
          <a:bodyPr/>
          <a:lstStyle/>
          <a:p>
            <a:pPr algn="ctr"/>
            <a:r>
              <a:rPr lang="en-US" b="0" dirty="0" smtClean="0"/>
              <a:t>Aluminum stud + wallboard (3.3m /11ft wide)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96066"/>
            <a:ext cx="6400800" cy="36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 bwMode="auto">
          <a:xfrm>
            <a:off x="5013960" y="3920067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5867400" y="1938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665000"/>
              <a:gd name="adj4" fmla="val -5938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-57dBm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7033260" y="1938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575000"/>
              <a:gd name="adj4" fmla="val -12179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-66dBm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6019800" y="5913201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425000"/>
              <a:gd name="adj4" fmla="val -548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-60dBm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6526530" y="54440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27500"/>
              <a:gd name="adj4" fmla="val -5788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-70dBm</a:t>
            </a:r>
          </a:p>
        </p:txBody>
      </p:sp>
      <p:sp>
        <p:nvSpPr>
          <p:cNvPr id="14" name="Line Callout 1 13"/>
          <p:cNvSpPr/>
          <p:nvPr/>
        </p:nvSpPr>
        <p:spPr bwMode="auto">
          <a:xfrm flipH="1">
            <a:off x="457200" y="2396066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577500"/>
              <a:gd name="adj4" fmla="val -31276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-58dBm</a:t>
            </a:r>
          </a:p>
        </p:txBody>
      </p:sp>
      <p:sp>
        <p:nvSpPr>
          <p:cNvPr id="15" name="Line Callout 1 14"/>
          <p:cNvSpPr/>
          <p:nvPr/>
        </p:nvSpPr>
        <p:spPr bwMode="auto">
          <a:xfrm flipH="1">
            <a:off x="457200" y="30056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447500"/>
              <a:gd name="adj4" fmla="val -28645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-67dBm</a:t>
            </a:r>
          </a:p>
        </p:txBody>
      </p:sp>
      <p:sp>
        <p:nvSpPr>
          <p:cNvPr id="16" name="Line Callout 1 15"/>
          <p:cNvSpPr/>
          <p:nvPr/>
        </p:nvSpPr>
        <p:spPr bwMode="auto">
          <a:xfrm flipH="1">
            <a:off x="457200" y="4019126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245000"/>
              <a:gd name="adj4" fmla="val -33156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-62dBm</a:t>
            </a:r>
          </a:p>
        </p:txBody>
      </p:sp>
      <p:sp>
        <p:nvSpPr>
          <p:cNvPr id="17" name="Line Callout 1 16"/>
          <p:cNvSpPr/>
          <p:nvPr/>
        </p:nvSpPr>
        <p:spPr bwMode="auto">
          <a:xfrm flipH="1">
            <a:off x="457200" y="4605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87500"/>
              <a:gd name="adj4" fmla="val -31051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-69dBm</a:t>
            </a:r>
          </a:p>
        </p:txBody>
      </p:sp>
    </p:spTree>
    <p:extLst>
      <p:ext uri="{BB962C8B-B14F-4D97-AF65-F5344CB8AC3E}">
        <p14:creationId xmlns:p14="http://schemas.microsoft.com/office/powerpoint/2010/main" val="39742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Hyatt Regency Ballroom (5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058987"/>
            <a:ext cx="5960099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 bwMode="auto">
          <a:xfrm>
            <a:off x="2286000" y="3201987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220980" y="2363787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730"/>
              <a:gd name="adj6" fmla="val -67592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front of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47:e0:cc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165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4046220" y="35067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-56dBm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038600" y="44211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-70dBm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562600" y="352964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-67dBm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5715000" y="44973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-77dBm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028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 2015 Hyatt Regency Ballroom (5 GHz)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52600"/>
            <a:ext cx="8268886" cy="44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312" y="2079522"/>
            <a:ext cx="5961888" cy="40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Hyatt Regency Ballroom (5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5-Point Star 9"/>
          <p:cNvSpPr/>
          <p:nvPr/>
        </p:nvSpPr>
        <p:spPr bwMode="auto">
          <a:xfrm>
            <a:off x="3886200" y="4860822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152400" y="4205502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288"/>
              <a:gd name="adj6" fmla="val -19112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next 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4f:df:ac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36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4208526" y="345112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-62dBm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208526" y="436552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-50dBm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562600" y="347398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-69dBm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5715000" y="449506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-56dBm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568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11" y="2037645"/>
            <a:ext cx="5961888" cy="39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1" y="685800"/>
            <a:ext cx="8153400" cy="1065213"/>
          </a:xfrm>
        </p:spPr>
        <p:txBody>
          <a:bodyPr/>
          <a:lstStyle/>
          <a:p>
            <a:r>
              <a:rPr lang="en-US" dirty="0" smtClean="0"/>
              <a:t>Jan 2015 Hyatt Regency Ballroom (2.4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5-Point Star 9"/>
          <p:cNvSpPr/>
          <p:nvPr/>
        </p:nvSpPr>
        <p:spPr bwMode="auto">
          <a:xfrm>
            <a:off x="2286000" y="318064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220980" y="2342445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730"/>
              <a:gd name="adj6" fmla="val -67592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front of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ce:41:58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1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4046220" y="34854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-35dBm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038600" y="43998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-51dBm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791200" y="34092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-42dBm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5943600" y="43998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-52dBm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3590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2011_Aruba_template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79823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1949</TotalTime>
  <Words>639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802-11-Submission</vt:lpstr>
      <vt:lpstr>2011_Aruba_template</vt:lpstr>
      <vt:lpstr>1_Aruba-2011-Template-Mktg</vt:lpstr>
      <vt:lpstr>Aruba-2011-Template-Mktg</vt:lpstr>
      <vt:lpstr>Document</vt:lpstr>
      <vt:lpstr>Indoor Wall Propagation Loss Measurements</vt:lpstr>
      <vt:lpstr>Abstract</vt:lpstr>
      <vt:lpstr>Framed vs. Concrete/Block Construction</vt:lpstr>
      <vt:lpstr>70,000 Seat Stadium Skyboxes</vt:lpstr>
      <vt:lpstr>70,000 Seat Stadium Skyboxes (5GHz)</vt:lpstr>
      <vt:lpstr>Jan 2015 Hyatt Regency Ballroom (5 GHz)</vt:lpstr>
      <vt:lpstr>Jan 2015 Hyatt Regency Ballroom (5 GHz)</vt:lpstr>
      <vt:lpstr>Jan 2015 Hyatt Regency Ballroom (5 GHz)</vt:lpstr>
      <vt:lpstr>Jan 2015 Hyatt Regency Ballroom (2.4 GHz)</vt:lpstr>
      <vt:lpstr>Private NY Area University Dorm</vt:lpstr>
      <vt:lpstr>Recommendation</vt:lpstr>
      <vt:lpstr>Counterpoint</vt:lpstr>
      <vt:lpstr>Straw Poll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Wall Propagation Loss Measurements</dc:title>
  <dc:creator>Chuck Lukaszewski</dc:creator>
  <cp:lastModifiedBy>clukaszewski</cp:lastModifiedBy>
  <cp:revision>44</cp:revision>
  <cp:lastPrinted>1601-01-01T00:00:00Z</cp:lastPrinted>
  <dcterms:created xsi:type="dcterms:W3CDTF">2014-05-13T18:39:25Z</dcterms:created>
  <dcterms:modified xsi:type="dcterms:W3CDTF">2015-01-15T14:02:11Z</dcterms:modified>
</cp:coreProperties>
</file>