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02" r:id="rId2"/>
    <p:sldId id="334" r:id="rId3"/>
    <p:sldId id="335" r:id="rId4"/>
    <p:sldId id="336" r:id="rId5"/>
    <p:sldId id="337" r:id="rId6"/>
    <p:sldId id="338" r:id="rId7"/>
    <p:sldId id="339" r:id="rId8"/>
    <p:sldId id="340" r:id="rId9"/>
    <p:sldId id="341" r:id="rId10"/>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han Verma" initials="LV"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00FF"/>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171" autoAdjust="0"/>
  </p:normalViewPr>
  <p:slideViewPr>
    <p:cSldViewPr>
      <p:cViewPr>
        <p:scale>
          <a:sx n="66" d="100"/>
          <a:sy n="66" d="100"/>
        </p:scale>
        <p:origin x="-1506" y="-19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3081"/>
        <p:guide pos="2117"/>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971" cy="495902"/>
          </a:xfrm>
          <a:prstGeom prst="rect">
            <a:avLst/>
          </a:prstGeom>
        </p:spPr>
        <p:txBody>
          <a:bodyPr vert="horz" lIns="91321" tIns="45661" rIns="91321" bIns="45661" rtlCol="0"/>
          <a:lstStyle>
            <a:lvl1pPr algn="l">
              <a:defRPr sz="1200"/>
            </a:lvl1pPr>
          </a:lstStyle>
          <a:p>
            <a:r>
              <a:rPr lang="en-US" smtClean="0"/>
              <a:t>doc.: IEEE 802.11-13/xxxxr0</a:t>
            </a:r>
            <a:endParaRPr lang="en-US"/>
          </a:p>
        </p:txBody>
      </p:sp>
      <p:sp>
        <p:nvSpPr>
          <p:cNvPr id="3" name="Date Placeholder 2"/>
          <p:cNvSpPr>
            <a:spLocks noGrp="1"/>
          </p:cNvSpPr>
          <p:nvPr>
            <p:ph type="dt" sz="quarter" idx="1"/>
          </p:nvPr>
        </p:nvSpPr>
        <p:spPr>
          <a:xfrm>
            <a:off x="3850149" y="0"/>
            <a:ext cx="2945971" cy="495902"/>
          </a:xfrm>
          <a:prstGeom prst="rect">
            <a:avLst/>
          </a:prstGeom>
        </p:spPr>
        <p:txBody>
          <a:bodyPr vert="horz" lIns="91321" tIns="45661" rIns="91321" bIns="45661" rtlCol="0"/>
          <a:lstStyle>
            <a:lvl1pPr algn="r">
              <a:defRPr sz="1200"/>
            </a:lvl1pPr>
          </a:lstStyle>
          <a:p>
            <a:r>
              <a:rPr lang="en-US" altLang="ja-JP" smtClean="0"/>
              <a:t>March 2013</a:t>
            </a:r>
            <a:endParaRPr lang="en-US"/>
          </a:p>
        </p:txBody>
      </p:sp>
      <p:sp>
        <p:nvSpPr>
          <p:cNvPr id="4" name="Footer Placeholder 3"/>
          <p:cNvSpPr>
            <a:spLocks noGrp="1"/>
          </p:cNvSpPr>
          <p:nvPr>
            <p:ph type="ftr" sz="quarter" idx="2"/>
          </p:nvPr>
        </p:nvSpPr>
        <p:spPr>
          <a:xfrm>
            <a:off x="1" y="9430625"/>
            <a:ext cx="2945971" cy="495902"/>
          </a:xfrm>
          <a:prstGeom prst="rect">
            <a:avLst/>
          </a:prstGeom>
        </p:spPr>
        <p:txBody>
          <a:bodyPr vert="horz" lIns="91321" tIns="45661" rIns="91321" bIns="45661" rtlCol="0" anchor="b"/>
          <a:lstStyle>
            <a:lvl1pPr algn="l">
              <a:defRPr sz="1200"/>
            </a:lvl1pPr>
          </a:lstStyle>
          <a:p>
            <a:r>
              <a:rPr lang="en-US" smtClean="0"/>
              <a:t>Yasuhiko Inoue, NTT</a:t>
            </a:r>
            <a:endParaRPr lang="en-US"/>
          </a:p>
        </p:txBody>
      </p:sp>
      <p:sp>
        <p:nvSpPr>
          <p:cNvPr id="5" name="Slide Number Placeholder 4"/>
          <p:cNvSpPr>
            <a:spLocks noGrp="1"/>
          </p:cNvSpPr>
          <p:nvPr>
            <p:ph type="sldNum" sz="quarter" idx="3"/>
          </p:nvPr>
        </p:nvSpPr>
        <p:spPr>
          <a:xfrm>
            <a:off x="3850149" y="9430625"/>
            <a:ext cx="2945971" cy="495902"/>
          </a:xfrm>
          <a:prstGeom prst="rect">
            <a:avLst/>
          </a:prstGeom>
        </p:spPr>
        <p:txBody>
          <a:bodyPr vert="horz" lIns="91321" tIns="45661" rIns="91321" bIns="4566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32467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928225"/>
          </a:xfrm>
          <a:prstGeom prst="roundRect">
            <a:avLst>
              <a:gd name="adj" fmla="val 19"/>
            </a:avLst>
          </a:prstGeom>
          <a:solidFill>
            <a:srgbClr val="FFFFFF"/>
          </a:solidFill>
          <a:ln w="9525">
            <a:noFill/>
            <a:round/>
            <a:headEnd/>
            <a:tailEnd/>
          </a:ln>
          <a:effectLst/>
        </p:spPr>
        <p:txBody>
          <a:bodyPr wrap="none" lIns="91321" tIns="45661" rIns="91321" bIns="45661" anchor="ctr"/>
          <a:lstStyle/>
          <a:p>
            <a:endParaRPr lang="en-GB"/>
          </a:p>
        </p:txBody>
      </p:sp>
      <p:sp>
        <p:nvSpPr>
          <p:cNvPr id="2050" name="Rectangle 2"/>
          <p:cNvSpPr>
            <a:spLocks noGrp="1" noChangeArrowheads="1"/>
          </p:cNvSpPr>
          <p:nvPr>
            <p:ph type="hdr"/>
          </p:nvPr>
        </p:nvSpPr>
        <p:spPr bwMode="auto">
          <a:xfrm>
            <a:off x="5529337" y="103598"/>
            <a:ext cx="627166"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3211" algn="l"/>
                <a:tab pos="1826423" algn="l"/>
                <a:tab pos="2739634" algn="l"/>
                <a:tab pos="3652845" algn="l"/>
                <a:tab pos="4566056" algn="l"/>
                <a:tab pos="5479268" algn="l"/>
                <a:tab pos="6392479" algn="l"/>
                <a:tab pos="7305690" algn="l"/>
                <a:tab pos="8218902" algn="l"/>
                <a:tab pos="9132113" algn="l"/>
                <a:tab pos="10045324" algn="l"/>
              </a:tabLst>
              <a:defRPr sz="1400" b="1">
                <a:solidFill>
                  <a:srgbClr val="000000"/>
                </a:solidFill>
                <a:cs typeface="Arial Unicode MS" charset="0"/>
              </a:defRPr>
            </a:lvl1pPr>
          </a:lstStyle>
          <a:p>
            <a:r>
              <a:rPr lang="en-US" smtClean="0"/>
              <a:t>doc.: IEEE 802.11-13/xxxxr0</a:t>
            </a:r>
            <a:endParaRPr lang="en-US"/>
          </a:p>
        </p:txBody>
      </p:sp>
      <p:sp>
        <p:nvSpPr>
          <p:cNvPr id="2051" name="Rectangle 3"/>
          <p:cNvSpPr>
            <a:spLocks noGrp="1" noChangeArrowheads="1"/>
          </p:cNvSpPr>
          <p:nvPr>
            <p:ph type="dt"/>
          </p:nvPr>
        </p:nvSpPr>
        <p:spPr bwMode="auto">
          <a:xfrm>
            <a:off x="641173" y="103598"/>
            <a:ext cx="809247"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3211" algn="l"/>
                <a:tab pos="1826423" algn="l"/>
                <a:tab pos="2739634" algn="l"/>
                <a:tab pos="3652845" algn="l"/>
                <a:tab pos="4566056" algn="l"/>
                <a:tab pos="5479268" algn="l"/>
                <a:tab pos="6392479" algn="l"/>
                <a:tab pos="7305690" algn="l"/>
                <a:tab pos="8218902" algn="l"/>
                <a:tab pos="9132113" algn="l"/>
                <a:tab pos="10045324" algn="l"/>
              </a:tabLst>
              <a:defRPr sz="1400" b="1">
                <a:solidFill>
                  <a:srgbClr val="000000"/>
                </a:solidFill>
                <a:cs typeface="Arial Unicode MS" charset="0"/>
              </a:defRPr>
            </a:lvl1pPr>
          </a:lstStyle>
          <a:p>
            <a:r>
              <a:rPr lang="en-US" altLang="ja-JP" smtClean="0"/>
              <a:t>March 2013</a:t>
            </a:r>
            <a:endParaRPr lang="en-US"/>
          </a:p>
        </p:txBody>
      </p:sp>
      <p:sp>
        <p:nvSpPr>
          <p:cNvPr id="2052" name="Rectangle 4"/>
          <p:cNvSpPr>
            <a:spLocks noGrp="1" noRot="1" noChangeAspect="1" noChangeArrowheads="1"/>
          </p:cNvSpPr>
          <p:nvPr>
            <p:ph type="sldImg"/>
          </p:nvPr>
        </p:nvSpPr>
        <p:spPr bwMode="auto">
          <a:xfrm>
            <a:off x="925513" y="749300"/>
            <a:ext cx="4945062" cy="37099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6" y="4716163"/>
            <a:ext cx="4984650" cy="4466512"/>
          </a:xfrm>
          <a:prstGeom prst="rect">
            <a:avLst/>
          </a:prstGeom>
          <a:noFill/>
          <a:ln w="9525">
            <a:noFill/>
            <a:round/>
            <a:headEnd/>
            <a:tailEnd/>
          </a:ln>
          <a:effectLst/>
        </p:spPr>
        <p:txBody>
          <a:bodyPr vert="horz" wrap="square" lIns="93478" tIns="46020" rIns="93478" bIns="4602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5"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6606" algn="l"/>
                <a:tab pos="1369817" algn="l"/>
                <a:tab pos="2283028" algn="l"/>
                <a:tab pos="3196239" algn="l"/>
                <a:tab pos="4109451" algn="l"/>
                <a:tab pos="5022662" algn="l"/>
                <a:tab pos="5935873" algn="l"/>
                <a:tab pos="6849085" algn="l"/>
                <a:tab pos="7762296" algn="l"/>
                <a:tab pos="8675507" algn="l"/>
                <a:tab pos="9588718" algn="l"/>
                <a:tab pos="10501930" algn="l"/>
              </a:tabLst>
              <a:defRPr sz="1200">
                <a:solidFill>
                  <a:srgbClr val="000000"/>
                </a:solidFill>
                <a:cs typeface="Arial Unicode MS" charset="0"/>
              </a:defRPr>
            </a:lvl1pPr>
          </a:lstStyle>
          <a:p>
            <a:r>
              <a:rPr lang="en-US" smtClean="0"/>
              <a:t>Yasuhiko Inoue, NTT</a:t>
            </a:r>
            <a:endParaRPr lang="en-US"/>
          </a:p>
        </p:txBody>
      </p:sp>
      <p:sp>
        <p:nvSpPr>
          <p:cNvPr id="2055" name="Rectangle 7"/>
          <p:cNvSpPr>
            <a:spLocks noGrp="1" noChangeArrowheads="1"/>
          </p:cNvSpPr>
          <p:nvPr>
            <p:ph type="sldNum"/>
          </p:nvPr>
        </p:nvSpPr>
        <p:spPr bwMode="auto">
          <a:xfrm>
            <a:off x="3159177" y="9612343"/>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3211" algn="l"/>
                <a:tab pos="1826423" algn="l"/>
                <a:tab pos="2739634" algn="l"/>
                <a:tab pos="3652845" algn="l"/>
                <a:tab pos="4566056" algn="l"/>
                <a:tab pos="5479268" algn="l"/>
                <a:tab pos="6392479" algn="l"/>
                <a:tab pos="7305690" algn="l"/>
                <a:tab pos="8218902" algn="l"/>
                <a:tab pos="9132113" algn="l"/>
                <a:tab pos="10045324"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612342"/>
            <a:ext cx="717140" cy="184460"/>
          </a:xfrm>
          <a:prstGeom prst="rect">
            <a:avLst/>
          </a:prstGeom>
          <a:noFill/>
          <a:ln w="9525">
            <a:noFill/>
            <a:round/>
            <a:headEnd/>
            <a:tailEnd/>
          </a:ln>
          <a:effectLst/>
        </p:spPr>
        <p:txBody>
          <a:bodyPr wrap="none" lIns="0" tIns="0" rIns="0" bIns="0">
            <a:spAutoFit/>
          </a:bodyPr>
          <a:lstStyle/>
          <a:p>
            <a:pPr>
              <a:tabLst>
                <a:tab pos="0" algn="l"/>
                <a:tab pos="913211" algn="l"/>
                <a:tab pos="1826423" algn="l"/>
                <a:tab pos="2739634" algn="l"/>
                <a:tab pos="3652845" algn="l"/>
                <a:tab pos="4566056" algn="l"/>
                <a:tab pos="5479268" algn="l"/>
                <a:tab pos="6392479" algn="l"/>
                <a:tab pos="7305690" algn="l"/>
                <a:tab pos="8218902" algn="l"/>
                <a:tab pos="9132113" algn="l"/>
                <a:tab pos="10045324" algn="l"/>
              </a:tabLst>
            </a:pPr>
            <a:r>
              <a:rPr lang="en-US" sz="120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lIns="91321" tIns="45661" rIns="91321" bIns="45661"/>
          <a:lstStyle/>
          <a:p>
            <a:endParaRPr lang="en-GB"/>
          </a:p>
        </p:txBody>
      </p:sp>
      <p:sp>
        <p:nvSpPr>
          <p:cNvPr id="2058" name="Line 10"/>
          <p:cNvSpPr>
            <a:spLocks noChangeShapeType="1"/>
          </p:cNvSpPr>
          <p:nvPr/>
        </p:nvSpPr>
        <p:spPr bwMode="auto">
          <a:xfrm>
            <a:off x="634949" y="317582"/>
            <a:ext cx="5527779" cy="1698"/>
          </a:xfrm>
          <a:prstGeom prst="line">
            <a:avLst/>
          </a:prstGeom>
          <a:noFill/>
          <a:ln w="12600">
            <a:solidFill>
              <a:srgbClr val="000000"/>
            </a:solidFill>
            <a:miter lim="800000"/>
            <a:headEnd/>
            <a:tailEnd/>
          </a:ln>
          <a:effectLst/>
        </p:spPr>
        <p:txBody>
          <a:bodyPr lIns="91321" tIns="45661" rIns="91321" bIns="45661"/>
          <a:lstStyle/>
          <a:p>
            <a:endParaRPr lang="en-GB"/>
          </a:p>
        </p:txBody>
      </p:sp>
    </p:spTree>
    <p:extLst>
      <p:ext uri="{BB962C8B-B14F-4D97-AF65-F5344CB8AC3E}">
        <p14:creationId xmlns="" xmlns:p14="http://schemas.microsoft.com/office/powerpoint/2010/main" val="333483429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Header Placeholder 3"/>
          <p:cNvSpPr>
            <a:spLocks noGrp="1"/>
          </p:cNvSpPr>
          <p:nvPr>
            <p:ph type="hdr" idx="10"/>
          </p:nvPr>
        </p:nvSpPr>
        <p:spPr/>
        <p:txBody>
          <a:bodyPr/>
          <a:lstStyle/>
          <a:p>
            <a:r>
              <a:rPr lang="en-US" smtClean="0"/>
              <a:t>doc.: IEEE 802.11-13/xxxxr0</a:t>
            </a:r>
            <a:endParaRPr lang="en-US"/>
          </a:p>
        </p:txBody>
      </p:sp>
      <p:sp>
        <p:nvSpPr>
          <p:cNvPr id="5" name="Date Placeholder 4"/>
          <p:cNvSpPr>
            <a:spLocks noGrp="1"/>
          </p:cNvSpPr>
          <p:nvPr>
            <p:ph type="dt" idx="11"/>
          </p:nvPr>
        </p:nvSpPr>
        <p:spPr/>
        <p:txBody>
          <a:bodyPr/>
          <a:lstStyle/>
          <a:p>
            <a:r>
              <a:rPr lang="en-US" altLang="ja-JP" smtClean="0"/>
              <a:t>March 2013</a:t>
            </a:r>
            <a:endParaRPr lang="en-US"/>
          </a:p>
        </p:txBody>
      </p:sp>
      <p:sp>
        <p:nvSpPr>
          <p:cNvPr id="6" name="Footer Placeholder 5"/>
          <p:cNvSpPr>
            <a:spLocks noGrp="1"/>
          </p:cNvSpPr>
          <p:nvPr>
            <p:ph type="ftr" idx="12"/>
          </p:nvPr>
        </p:nvSpPr>
        <p:spPr/>
        <p:txBody>
          <a:bodyPr/>
          <a:lstStyle/>
          <a:p>
            <a:r>
              <a:rPr lang="en-US" smtClean="0"/>
              <a:t>Yasuhiko Inoue, NTT</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 xmlns:p14="http://schemas.microsoft.com/office/powerpoint/2010/main" val="1298180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ru-RU" smtClean="0"/>
              <a:t>October 2014</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1390" y="750646"/>
            <a:ext cx="4534896" cy="371077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734" y="4716163"/>
            <a:ext cx="4986207" cy="456841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lvl="0"/>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January 2015</a:t>
            </a:r>
            <a:endParaRPr lang="en-GB" dirty="0"/>
          </a:p>
        </p:txBody>
      </p:sp>
      <p:sp>
        <p:nvSpPr>
          <p:cNvPr id="8"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Yi Wang, </a:t>
            </a:r>
            <a:r>
              <a:rPr lang="en-US" altLang="zh-TW" dirty="0" err="1" smtClean="0"/>
              <a:t>Huawei</a:t>
            </a:r>
            <a:endParaRPr lang="en-GB"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January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Yi Wang, </a:t>
            </a:r>
            <a:r>
              <a:rPr lang="en-US" altLang="zh-TW" dirty="0" err="1" smtClean="0"/>
              <a:t>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11-15/0124-00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80728"/>
            <a:ext cx="7770813" cy="1065213"/>
          </a:xfrm>
        </p:spPr>
        <p:txBody>
          <a:bodyPr/>
          <a:lstStyle/>
          <a:p>
            <a:r>
              <a:rPr lang="en-GB" altLang="zh-CN" dirty="0" smtClean="0"/>
              <a:t>Approach to NG60 Peak Rate</a:t>
            </a:r>
            <a:endParaRPr lang="ru-RU"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Date Placeholder 4"/>
          <p:cNvSpPr>
            <a:spLocks noGrp="1"/>
          </p:cNvSpPr>
          <p:nvPr>
            <p:ph type="dt" idx="15"/>
          </p:nvPr>
        </p:nvSpPr>
        <p:spPr/>
        <p:txBody>
          <a:bodyPr/>
          <a:lstStyle/>
          <a:p>
            <a:r>
              <a:rPr lang="en-US" altLang="ja-JP" smtClean="0"/>
              <a:t>January 2015</a:t>
            </a:r>
            <a:endParaRPr lang="en-GB" dirty="0"/>
          </a:p>
        </p:txBody>
      </p:sp>
      <p:sp>
        <p:nvSpPr>
          <p:cNvPr id="6" name="Footer Placeholder 5"/>
          <p:cNvSpPr>
            <a:spLocks noGrp="1"/>
          </p:cNvSpPr>
          <p:nvPr>
            <p:ph type="ftr" idx="16"/>
          </p:nvPr>
        </p:nvSpPr>
        <p:spPr/>
        <p:txBody>
          <a:bodyPr/>
          <a:lstStyle/>
          <a:p>
            <a:r>
              <a:rPr lang="en-US" altLang="zh-TW" dirty="0" smtClean="0"/>
              <a:t>Yi Wang, </a:t>
            </a:r>
            <a:r>
              <a:rPr lang="en-US" altLang="zh-TW" dirty="0" err="1" smtClean="0"/>
              <a:t>Huawei</a:t>
            </a:r>
            <a:endParaRPr lang="en-GB" dirty="0"/>
          </a:p>
        </p:txBody>
      </p:sp>
      <p:sp>
        <p:nvSpPr>
          <p:cNvPr id="9" name="Rectangle 4"/>
          <p:cNvSpPr>
            <a:spLocks noChangeArrowheads="1"/>
          </p:cNvSpPr>
          <p:nvPr/>
        </p:nvSpPr>
        <p:spPr bwMode="auto">
          <a:xfrm>
            <a:off x="539405" y="2960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p:cNvGraphicFramePr>
            <a:graphicFrameLocks noGrp="1"/>
          </p:cNvGraphicFramePr>
          <p:nvPr>
            <p:extLst>
              <p:ext uri="{D42A27DB-BD31-4B8C-83A1-F6EECF244321}">
                <p14:modId xmlns="" xmlns:p14="http://schemas.microsoft.com/office/powerpoint/2010/main" val="607656402"/>
              </p:ext>
            </p:extLst>
          </p:nvPr>
        </p:nvGraphicFramePr>
        <p:xfrm>
          <a:off x="539405" y="3429000"/>
          <a:ext cx="8280920" cy="1112520"/>
        </p:xfrm>
        <a:graphic>
          <a:graphicData uri="http://schemas.openxmlformats.org/drawingml/2006/table">
            <a:tbl>
              <a:tblPr firstRow="1" bandRow="1">
                <a:tableStyleId>{5940675A-B579-460E-94D1-54222C63F5DA}</a:tableStyleId>
              </a:tblPr>
              <a:tblGrid>
                <a:gridCol w="1116271"/>
                <a:gridCol w="1476164"/>
                <a:gridCol w="2268252"/>
                <a:gridCol w="828092"/>
                <a:gridCol w="2592141"/>
              </a:tblGrid>
              <a:tr h="370840">
                <a:tc>
                  <a:txBody>
                    <a:bodyPr/>
                    <a:lstStyle/>
                    <a:p>
                      <a:r>
                        <a:rPr lang="en-US" sz="1600" b="1" dirty="0" smtClean="0"/>
                        <a:t>Name</a:t>
                      </a:r>
                      <a:endParaRPr lang="en-US" sz="1600" b="1" dirty="0"/>
                    </a:p>
                  </a:txBody>
                  <a:tcPr/>
                </a:tc>
                <a:tc>
                  <a:txBody>
                    <a:bodyPr/>
                    <a:lstStyle/>
                    <a:p>
                      <a:r>
                        <a:rPr lang="en-US" sz="1600" b="1" dirty="0" smtClean="0"/>
                        <a:t>Affiliation</a:t>
                      </a:r>
                      <a:endParaRPr lang="en-US" sz="1600" b="1" dirty="0"/>
                    </a:p>
                  </a:txBody>
                  <a:tcPr/>
                </a:tc>
                <a:tc>
                  <a:txBody>
                    <a:bodyPr/>
                    <a:lstStyle/>
                    <a:p>
                      <a:r>
                        <a:rPr lang="en-US" sz="1600" b="1" dirty="0" smtClean="0"/>
                        <a:t>Address</a:t>
                      </a:r>
                      <a:endParaRPr lang="en-US" sz="1600" b="1" dirty="0"/>
                    </a:p>
                  </a:txBody>
                  <a:tcPr/>
                </a:tc>
                <a:tc>
                  <a:txBody>
                    <a:bodyPr/>
                    <a:lstStyle/>
                    <a:p>
                      <a:r>
                        <a:rPr lang="en-US" sz="1600" b="1" dirty="0" smtClean="0"/>
                        <a:t>Phone</a:t>
                      </a:r>
                      <a:endParaRPr lang="en-US" sz="1600" b="1" dirty="0"/>
                    </a:p>
                  </a:txBody>
                  <a:tcPr/>
                </a:tc>
                <a:tc>
                  <a:txBody>
                    <a:bodyPr/>
                    <a:lstStyle/>
                    <a:p>
                      <a:r>
                        <a:rPr lang="en-US" sz="1600" b="1" dirty="0" smtClean="0"/>
                        <a:t>Email</a:t>
                      </a:r>
                      <a:endParaRPr lang="en-US" sz="1600" b="1" dirty="0"/>
                    </a:p>
                  </a:txBody>
                  <a:tcPr/>
                </a:tc>
              </a:tr>
              <a:tr h="370840">
                <a:tc>
                  <a:txBody>
                    <a:bodyPr/>
                    <a:lstStyle/>
                    <a:p>
                      <a:r>
                        <a:rPr lang="en-US" sz="1600" dirty="0" smtClean="0"/>
                        <a:t>Hong</a:t>
                      </a:r>
                      <a:r>
                        <a:rPr lang="en-US" sz="1600" baseline="0" dirty="0" smtClean="0"/>
                        <a:t> Li</a:t>
                      </a:r>
                      <a:endParaRPr lang="en-US" sz="1600" dirty="0"/>
                    </a:p>
                  </a:txBody>
                  <a:tcPr/>
                </a:tc>
                <a:tc rowSpan="2">
                  <a:txBody>
                    <a:bodyPr/>
                    <a:lstStyle/>
                    <a:p>
                      <a:r>
                        <a:rPr lang="en-US" sz="1600" dirty="0" err="1" smtClean="0"/>
                        <a:t>Huawei</a:t>
                      </a:r>
                      <a:endParaRPr lang="en-US" sz="1600" dirty="0"/>
                    </a:p>
                  </a:txBody>
                  <a:tcPr/>
                </a:tc>
                <a:tc rowSpan="2">
                  <a:txBody>
                    <a:bodyPr/>
                    <a:lstStyle/>
                    <a:p>
                      <a:r>
                        <a:rPr lang="en-US" sz="1600" dirty="0" smtClean="0"/>
                        <a:t>No.2222, Xin </a:t>
                      </a:r>
                      <a:r>
                        <a:rPr lang="en-US" sz="1600" dirty="0" err="1" smtClean="0"/>
                        <a:t>Jinqiao</a:t>
                      </a:r>
                      <a:r>
                        <a:rPr lang="en-US" sz="1600" dirty="0" smtClean="0"/>
                        <a:t> Rd.,</a:t>
                      </a:r>
                      <a:r>
                        <a:rPr lang="en-US" sz="1600" baseline="0" dirty="0" smtClean="0"/>
                        <a:t> Shanghai, China</a:t>
                      </a:r>
                      <a:endParaRPr lang="en-US" sz="1600" dirty="0"/>
                    </a:p>
                  </a:txBody>
                  <a:tcPr/>
                </a:tc>
                <a:tc>
                  <a:txBody>
                    <a:bodyPr/>
                    <a:lstStyle/>
                    <a:p>
                      <a:endParaRPr lang="en-US" sz="1200" dirty="0"/>
                    </a:p>
                  </a:txBody>
                  <a:tcPr/>
                </a:tc>
                <a:tc>
                  <a:txBody>
                    <a:bodyPr/>
                    <a:lstStyle/>
                    <a:p>
                      <a:r>
                        <a:rPr lang="en-US" sz="1600" dirty="0" smtClean="0"/>
                        <a:t>Macro.lihong@huawei.com</a:t>
                      </a:r>
                      <a:endParaRPr lang="en-US" sz="1600" dirty="0"/>
                    </a:p>
                  </a:txBody>
                  <a:tcPr/>
                </a:tc>
              </a:tr>
              <a:tr h="370840">
                <a:tc>
                  <a:txBody>
                    <a:bodyPr/>
                    <a:lstStyle/>
                    <a:p>
                      <a:r>
                        <a:rPr lang="en-US" sz="1600" dirty="0" smtClean="0"/>
                        <a:t>Yi Wang</a:t>
                      </a:r>
                      <a:endParaRPr lang="en-US" sz="1600" dirty="0"/>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p>
                  </a:txBody>
                  <a:tcPr/>
                </a:tc>
                <a:tc>
                  <a:txBody>
                    <a:bodyPr/>
                    <a:lstStyle/>
                    <a:p>
                      <a:r>
                        <a:rPr lang="en-US" sz="1600" dirty="0" smtClean="0"/>
                        <a:t>Yi.wang@huawei.com</a:t>
                      </a:r>
                      <a:endParaRPr lang="en-US" sz="1600" dirty="0"/>
                    </a:p>
                  </a:txBody>
                  <a:tcPr/>
                </a:tc>
              </a:tr>
            </a:tbl>
          </a:graphicData>
        </a:graphic>
      </p:graphicFrame>
    </p:spTree>
    <p:extLst>
      <p:ext uri="{BB962C8B-B14F-4D97-AF65-F5344CB8AC3E}">
        <p14:creationId xmlns="" xmlns:p14="http://schemas.microsoft.com/office/powerpoint/2010/main" val="1620202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ru-RU" smtClean="0"/>
              <a:t>October 2014</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3568" y="1916832"/>
            <a:ext cx="7772400" cy="4114800"/>
          </a:xfrm>
          <a:ln/>
        </p:spPr>
        <p:txBody>
          <a:bodyPr/>
          <a:lstStyle/>
          <a:p>
            <a:pPr indent="14288">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In this presentation we study what are the potential technologies to meet the peak data rate requirements defined in NG-60 PAR.  </a:t>
            </a:r>
            <a:endParaRPr lang="en-GB" b="0" dirty="0"/>
          </a:p>
        </p:txBody>
      </p:sp>
      <p:sp>
        <p:nvSpPr>
          <p:cNvPr id="7"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40" y="476672"/>
            <a:ext cx="7770813" cy="842293"/>
          </a:xfrm>
        </p:spPr>
        <p:txBody>
          <a:bodyPr/>
          <a:lstStyle/>
          <a:p>
            <a:r>
              <a:rPr lang="en-US" dirty="0" smtClean="0">
                <a:solidFill>
                  <a:schemeClr val="tx1"/>
                </a:solidFill>
              </a:rPr>
              <a:t>NG60 PAR</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3</a:t>
            </a:fld>
            <a:endParaRPr lang="it-IT">
              <a:solidFill>
                <a:schemeClr val="tx1"/>
              </a:solidFill>
            </a:endParaRPr>
          </a:p>
        </p:txBody>
      </p:sp>
      <p:sp>
        <p:nvSpPr>
          <p:cNvPr id="9" name="Content Placeholder 2"/>
          <p:cNvSpPr txBox="1">
            <a:spLocks/>
          </p:cNvSpPr>
          <p:nvPr/>
        </p:nvSpPr>
        <p:spPr>
          <a:xfrm>
            <a:off x="323528" y="1285696"/>
            <a:ext cx="8280920" cy="3223424"/>
          </a:xfrm>
          <a:prstGeom prst="rect">
            <a:avLst/>
          </a:prstGeom>
        </p:spPr>
        <p:txBody>
          <a:bodyPr vert="horz" lIns="91440" tIns="45720" rIns="91440" bIns="45720" rtlCol="0">
            <a:noAutofit/>
          </a:bodyPr>
          <a:lstStyle>
            <a:lvl1pPr marL="534988" indent="-534988" algn="l" defTabSz="457200" rtl="0" eaLnBrk="1" latinLnBrk="0" hangingPunct="1">
              <a:spcBef>
                <a:spcPct val="20000"/>
              </a:spcBef>
              <a:buClr>
                <a:srgbClr val="3F82B5"/>
              </a:buClr>
              <a:buFont typeface="Wingdings" charset="2"/>
              <a:buChar char="q"/>
              <a:defRPr sz="3200" kern="1200">
                <a:solidFill>
                  <a:schemeClr val="tx1"/>
                </a:solidFill>
                <a:latin typeface="+mn-lt"/>
                <a:ea typeface="+mn-ea"/>
                <a:cs typeface="+mn-cs"/>
              </a:defRPr>
            </a:lvl1pPr>
            <a:lvl2pPr marL="900113" indent="-442913" algn="l" defTabSz="457200" rtl="0" eaLnBrk="1" latinLnBrk="0" hangingPunct="1">
              <a:spcBef>
                <a:spcPct val="20000"/>
              </a:spcBef>
              <a:buClr>
                <a:srgbClr val="3F82B5"/>
              </a:buClr>
              <a:buSzPct val="85000"/>
              <a:buFont typeface="Wingdings" charset="2"/>
              <a:buChar char=""/>
              <a:defRPr sz="2800" kern="1200">
                <a:solidFill>
                  <a:schemeClr val="tx1"/>
                </a:solidFill>
                <a:latin typeface="+mn-lt"/>
                <a:ea typeface="+mn-ea"/>
                <a:cs typeface="+mn-cs"/>
              </a:defRPr>
            </a:lvl2pPr>
            <a:lvl3pPr marL="1262063" indent="-361950" algn="l" defTabSz="457200" rtl="0" eaLnBrk="1" latinLnBrk="0" hangingPunct="1">
              <a:spcBef>
                <a:spcPct val="20000"/>
              </a:spcBef>
              <a:buClr>
                <a:srgbClr val="3F82B5"/>
              </a:buClr>
              <a:buSzPct val="85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3F82B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pPr>
            <a:r>
              <a:rPr lang="en-US" altLang="zh-CN" sz="2000" dirty="0" smtClean="0">
                <a:latin typeface="Times New Roman" pitchFamily="18" charset="0"/>
                <a:cs typeface="Times New Roman" pitchFamily="18" charset="0"/>
              </a:rPr>
              <a:t>“</a:t>
            </a:r>
            <a:r>
              <a:rPr lang="en-GB" altLang="zh-CN" sz="2000" dirty="0" smtClean="0"/>
              <a:t>This amendment defines standardized modifications to both the IEEE 802.11 physical layers (PHY) and the IEEE 802.11 medium access control layer (MAC) that enables at least one mode of operation capable of supporting a maximum throughput of at least </a:t>
            </a:r>
            <a:r>
              <a:rPr lang="en-GB" altLang="zh-CN" sz="2000" b="1" dirty="0" smtClean="0">
                <a:solidFill>
                  <a:srgbClr val="C00000"/>
                </a:solidFill>
              </a:rPr>
              <a:t>20 gigabits per second (measured at the MAC data service access point), </a:t>
            </a:r>
            <a:r>
              <a:rPr lang="en-GB" altLang="zh-CN" sz="2000" dirty="0" smtClean="0"/>
              <a:t>while maintaining or improving the power efficiency per station.</a:t>
            </a:r>
            <a:r>
              <a:rPr lang="en-US" altLang="zh-CN" sz="2000" dirty="0" smtClean="0">
                <a:latin typeface="Times New Roman" pitchFamily="18" charset="0"/>
                <a:cs typeface="Times New Roman" pitchFamily="18" charset="0"/>
              </a:rPr>
              <a:t>”</a:t>
            </a:r>
            <a:endParaRPr lang="zh-CN" altLang="en-US" sz="2000" dirty="0" smtClean="0">
              <a:latin typeface="Times New Roman" pitchFamily="18" charset="0"/>
              <a:cs typeface="Times New Roman" pitchFamily="18" charset="0"/>
            </a:endParaRPr>
          </a:p>
          <a:p>
            <a:pPr>
              <a:spcBef>
                <a:spcPts val="0"/>
              </a:spcBef>
              <a:buClrTx/>
              <a:buFont typeface="Arial" panose="020B0604020202020204" pitchFamily="34" charset="0"/>
              <a:buChar char="•"/>
            </a:pPr>
            <a:endParaRPr lang="ru-RU" sz="1400" dirty="0"/>
          </a:p>
        </p:txBody>
      </p:sp>
      <p:sp>
        <p:nvSpPr>
          <p:cNvPr id="5"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40" y="476672"/>
            <a:ext cx="7770813" cy="842293"/>
          </a:xfrm>
        </p:spPr>
        <p:txBody>
          <a:bodyPr/>
          <a:lstStyle/>
          <a:p>
            <a:r>
              <a:rPr lang="en-US" dirty="0" smtClean="0">
                <a:solidFill>
                  <a:schemeClr val="tx1"/>
                </a:solidFill>
              </a:rPr>
              <a:t>IEEE802.11 ad Parameters</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4</a:t>
            </a:fld>
            <a:endParaRPr lang="it-IT">
              <a:solidFill>
                <a:schemeClr val="tx1"/>
              </a:solidFill>
            </a:endParaRPr>
          </a:p>
        </p:txBody>
      </p:sp>
      <p:sp>
        <p:nvSpPr>
          <p:cNvPr id="9" name="Content Placeholder 2"/>
          <p:cNvSpPr txBox="1">
            <a:spLocks/>
          </p:cNvSpPr>
          <p:nvPr/>
        </p:nvSpPr>
        <p:spPr>
          <a:xfrm>
            <a:off x="323528" y="1285696"/>
            <a:ext cx="8640960" cy="847160"/>
          </a:xfrm>
          <a:prstGeom prst="rect">
            <a:avLst/>
          </a:prstGeom>
        </p:spPr>
        <p:txBody>
          <a:bodyPr vert="horz" lIns="91440" tIns="45720" rIns="91440" bIns="45720" rtlCol="0">
            <a:noAutofit/>
          </a:bodyPr>
          <a:lstStyle>
            <a:lvl1pPr marL="534988" indent="-534988" algn="l" defTabSz="457200" rtl="0" eaLnBrk="1" latinLnBrk="0" hangingPunct="1">
              <a:spcBef>
                <a:spcPct val="20000"/>
              </a:spcBef>
              <a:buClr>
                <a:srgbClr val="3F82B5"/>
              </a:buClr>
              <a:buFont typeface="Wingdings" charset="2"/>
              <a:buChar char="q"/>
              <a:defRPr sz="3200" kern="1200">
                <a:solidFill>
                  <a:schemeClr val="tx1"/>
                </a:solidFill>
                <a:latin typeface="+mn-lt"/>
                <a:ea typeface="+mn-ea"/>
                <a:cs typeface="+mn-cs"/>
              </a:defRPr>
            </a:lvl1pPr>
            <a:lvl2pPr marL="900113" indent="-442913" algn="l" defTabSz="457200" rtl="0" eaLnBrk="1" latinLnBrk="0" hangingPunct="1">
              <a:spcBef>
                <a:spcPct val="20000"/>
              </a:spcBef>
              <a:buClr>
                <a:srgbClr val="3F82B5"/>
              </a:buClr>
              <a:buSzPct val="85000"/>
              <a:buFont typeface="Wingdings" charset="2"/>
              <a:buChar char=""/>
              <a:defRPr sz="2800" kern="1200">
                <a:solidFill>
                  <a:schemeClr val="tx1"/>
                </a:solidFill>
                <a:latin typeface="+mn-lt"/>
                <a:ea typeface="+mn-ea"/>
                <a:cs typeface="+mn-cs"/>
              </a:defRPr>
            </a:lvl2pPr>
            <a:lvl3pPr marL="1262063" indent="-361950" algn="l" defTabSz="457200" rtl="0" eaLnBrk="1" latinLnBrk="0" hangingPunct="1">
              <a:spcBef>
                <a:spcPct val="20000"/>
              </a:spcBef>
              <a:buClr>
                <a:srgbClr val="3F82B5"/>
              </a:buClr>
              <a:buSzPct val="85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3F82B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1800" dirty="0" smtClean="0">
                <a:latin typeface="Times New Roman" pitchFamily="18" charset="0"/>
                <a:cs typeface="Times New Roman" pitchFamily="18" charset="0"/>
              </a:rPr>
              <a:t>IEEE802.11 ad standard defined a point-to-point link that could reach peak data rate of 6.7Gbps (OFDM) by means of one single band with bandwidth of 2.16GHz</a:t>
            </a:r>
            <a:r>
              <a:rPr lang="en-US" altLang="zh-CN" sz="2000" dirty="0" smtClean="0">
                <a:latin typeface="Times New Roman" pitchFamily="18" charset="0"/>
                <a:cs typeface="Times New Roman" pitchFamily="18" charset="0"/>
              </a:rPr>
              <a:t>. </a:t>
            </a:r>
            <a:endParaRPr lang="zh-CN" altLang="en-US" sz="2000" dirty="0" smtClean="0">
              <a:latin typeface="Times New Roman" pitchFamily="18" charset="0"/>
              <a:cs typeface="Times New Roman" pitchFamily="18" charset="0"/>
            </a:endParaRPr>
          </a:p>
          <a:p>
            <a:pPr>
              <a:spcBef>
                <a:spcPts val="0"/>
              </a:spcBef>
              <a:buClrTx/>
              <a:buFont typeface="Arial" panose="020B0604020202020204" pitchFamily="34" charset="0"/>
              <a:buChar char="•"/>
            </a:pPr>
            <a:endParaRPr lang="ru-RU" sz="1400" dirty="0"/>
          </a:p>
        </p:txBody>
      </p:sp>
      <p:pic>
        <p:nvPicPr>
          <p:cNvPr id="5" name="Picture 2"/>
          <p:cNvPicPr>
            <a:picLocks noGrp="1" noChangeAspect="1" noChangeArrowheads="1"/>
          </p:cNvPicPr>
          <p:nvPr>
            <p:ph idx="1"/>
          </p:nvPr>
        </p:nvPicPr>
        <p:blipFill>
          <a:blip r:embed="rId2" cstate="print"/>
          <a:srcRect/>
          <a:stretch>
            <a:fillRect/>
          </a:stretch>
        </p:blipFill>
        <p:spPr bwMode="auto">
          <a:xfrm>
            <a:off x="1547664" y="2132856"/>
            <a:ext cx="6192688" cy="4249224"/>
          </a:xfrm>
          <a:prstGeom prst="rect">
            <a:avLst/>
          </a:prstGeom>
          <a:noFill/>
          <a:ln w="9525">
            <a:noFill/>
            <a:miter lim="800000"/>
            <a:headEnd/>
            <a:tailEnd/>
          </a:ln>
        </p:spPr>
      </p:pic>
      <p:sp>
        <p:nvSpPr>
          <p:cNvPr id="6"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40" y="620688"/>
            <a:ext cx="8072424" cy="842293"/>
          </a:xfrm>
        </p:spPr>
        <p:txBody>
          <a:bodyPr/>
          <a:lstStyle/>
          <a:p>
            <a:r>
              <a:rPr lang="en-US" dirty="0" smtClean="0">
                <a:solidFill>
                  <a:schemeClr val="tx1"/>
                </a:solidFill>
              </a:rPr>
              <a:t>How to reach NG-60 </a:t>
            </a:r>
            <a:r>
              <a:rPr lang="en-US" altLang="zh-CN" dirty="0" smtClean="0">
                <a:solidFill>
                  <a:schemeClr val="tx1"/>
                </a:solidFill>
              </a:rPr>
              <a:t>data rate target</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5</a:t>
            </a:fld>
            <a:endParaRPr lang="it-IT" dirty="0">
              <a:solidFill>
                <a:schemeClr val="tx1"/>
              </a:solidFill>
            </a:endParaRPr>
          </a:p>
        </p:txBody>
      </p:sp>
      <p:sp>
        <p:nvSpPr>
          <p:cNvPr id="9" name="Content Placeholder 2"/>
          <p:cNvSpPr txBox="1">
            <a:spLocks/>
          </p:cNvSpPr>
          <p:nvPr/>
        </p:nvSpPr>
        <p:spPr>
          <a:xfrm>
            <a:off x="395536" y="1484784"/>
            <a:ext cx="8280920" cy="1008112"/>
          </a:xfrm>
          <a:prstGeom prst="rect">
            <a:avLst/>
          </a:prstGeom>
        </p:spPr>
        <p:txBody>
          <a:bodyPr vert="horz" lIns="91440" tIns="45720" rIns="91440" bIns="45720" rtlCol="0">
            <a:noAutofit/>
          </a:bodyPr>
          <a:lstStyle>
            <a:lvl1pPr marL="534988" indent="-534988" algn="l" defTabSz="457200" rtl="0" eaLnBrk="1" latinLnBrk="0" hangingPunct="1">
              <a:spcBef>
                <a:spcPct val="20000"/>
              </a:spcBef>
              <a:buClr>
                <a:srgbClr val="3F82B5"/>
              </a:buClr>
              <a:buFont typeface="Wingdings" charset="2"/>
              <a:buChar char="q"/>
              <a:defRPr sz="3200" kern="1200">
                <a:solidFill>
                  <a:schemeClr val="tx1"/>
                </a:solidFill>
                <a:latin typeface="+mn-lt"/>
                <a:ea typeface="+mn-ea"/>
                <a:cs typeface="+mn-cs"/>
              </a:defRPr>
            </a:lvl1pPr>
            <a:lvl2pPr marL="900113" indent="-442913" algn="l" defTabSz="457200" rtl="0" eaLnBrk="1" latinLnBrk="0" hangingPunct="1">
              <a:spcBef>
                <a:spcPct val="20000"/>
              </a:spcBef>
              <a:buClr>
                <a:srgbClr val="3F82B5"/>
              </a:buClr>
              <a:buSzPct val="85000"/>
              <a:buFont typeface="Wingdings" charset="2"/>
              <a:buChar char=""/>
              <a:defRPr sz="2800" kern="1200">
                <a:solidFill>
                  <a:schemeClr val="tx1"/>
                </a:solidFill>
                <a:latin typeface="+mn-lt"/>
                <a:ea typeface="+mn-ea"/>
                <a:cs typeface="+mn-cs"/>
              </a:defRPr>
            </a:lvl2pPr>
            <a:lvl3pPr marL="1262063" indent="-361950" algn="l" defTabSz="457200" rtl="0" eaLnBrk="1" latinLnBrk="0" hangingPunct="1">
              <a:spcBef>
                <a:spcPct val="20000"/>
              </a:spcBef>
              <a:buClr>
                <a:srgbClr val="3F82B5"/>
              </a:buClr>
              <a:buSzPct val="85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3F82B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dirty="0" smtClean="0">
                <a:latin typeface="Times New Roman" pitchFamily="18" charset="0"/>
                <a:cs typeface="Times New Roman" pitchFamily="18" charset="0"/>
              </a:rPr>
              <a:t>Channel bonding:</a:t>
            </a:r>
          </a:p>
          <a:p>
            <a:pPr lvl="1"/>
            <a:r>
              <a:rPr lang="en-US" altLang="zh-CN" sz="1600" dirty="0" smtClean="0">
                <a:latin typeface="Times New Roman" pitchFamily="18" charset="0"/>
                <a:cs typeface="Times New Roman" pitchFamily="18" charset="0"/>
              </a:rPr>
              <a:t>Aggregate more 11ad channels. [*]</a:t>
            </a:r>
          </a:p>
          <a:p>
            <a:pPr lvl="1"/>
            <a:r>
              <a:rPr lang="en-US" altLang="zh-CN" sz="1600" dirty="0" smtClean="0">
                <a:latin typeface="Times New Roman" pitchFamily="18" charset="0"/>
                <a:cs typeface="Times New Roman" pitchFamily="18" charset="0"/>
              </a:rPr>
              <a:t>Suppose NG-60 uses other parameters as same as IEEE802.11ad.</a:t>
            </a:r>
            <a:endParaRPr lang="zh-CN" altLang="en-US" sz="1600" dirty="0" smtClean="0">
              <a:latin typeface="Times New Roman" pitchFamily="18" charset="0"/>
              <a:cs typeface="Times New Roman" pitchFamily="18" charset="0"/>
            </a:endParaRPr>
          </a:p>
          <a:p>
            <a:pPr>
              <a:spcBef>
                <a:spcPts val="0"/>
              </a:spcBef>
              <a:buClrTx/>
              <a:buFont typeface="Arial" panose="020B0604020202020204" pitchFamily="34" charset="0"/>
              <a:buChar char="•"/>
            </a:pPr>
            <a:endParaRPr lang="ru-RU" sz="1400" dirty="0"/>
          </a:p>
        </p:txBody>
      </p:sp>
      <p:graphicFrame>
        <p:nvGraphicFramePr>
          <p:cNvPr id="7" name="Table 8"/>
          <p:cNvGraphicFramePr>
            <a:graphicFrameLocks noGrp="1"/>
          </p:cNvGraphicFramePr>
          <p:nvPr/>
        </p:nvGraphicFramePr>
        <p:xfrm>
          <a:off x="827584" y="2708920"/>
          <a:ext cx="6487689" cy="1665399"/>
        </p:xfrm>
        <a:graphic>
          <a:graphicData uri="http://schemas.openxmlformats.org/drawingml/2006/table">
            <a:tbl>
              <a:tblPr/>
              <a:tblGrid>
                <a:gridCol w="1944216"/>
                <a:gridCol w="1299272"/>
                <a:gridCol w="1046516"/>
                <a:gridCol w="1151169"/>
                <a:gridCol w="1046516"/>
              </a:tblGrid>
              <a:tr h="362379">
                <a:tc rowSpan="2">
                  <a:txBody>
                    <a:bodyPr/>
                    <a:lstStyle/>
                    <a:p>
                      <a:r>
                        <a:rPr lang="en-US" altLang="zh-CN" sz="1400" dirty="0" smtClean="0">
                          <a:latin typeface="Times New Roman"/>
                        </a:rPr>
                        <a:t>PHY Peak</a:t>
                      </a:r>
                      <a:r>
                        <a:rPr lang="en-US" altLang="zh-CN" sz="1400" baseline="0" dirty="0" smtClean="0">
                          <a:latin typeface="Times New Roman"/>
                        </a:rPr>
                        <a:t> Data Rate (</a:t>
                      </a:r>
                      <a:r>
                        <a:rPr lang="en-US" altLang="zh-CN" sz="1400" baseline="0" dirty="0" err="1" smtClean="0">
                          <a:latin typeface="Times New Roman"/>
                        </a:rPr>
                        <a:t>Gbps</a:t>
                      </a:r>
                      <a:r>
                        <a:rPr lang="en-US" altLang="zh-CN" sz="1400" baseline="0" dirty="0" smtClean="0">
                          <a:latin typeface="Times New Roman"/>
                        </a:rPr>
                        <a:t>)</a:t>
                      </a:r>
                      <a:endParaRPr lang="zh-CN" sz="1400" dirty="0">
                        <a:latin typeface="Times New Roman"/>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802.11ad</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en-US" sz="1400" dirty="0">
                          <a:latin typeface="Times New Roman"/>
                          <a:ea typeface="宋体"/>
                        </a:rPr>
                        <a:t>NG60</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316367">
                <a:tc vMerge="1">
                  <a:txBody>
                    <a:bodyPr/>
                    <a:lstStyle/>
                    <a:p>
                      <a:endParaRPr lang="zh-CN" altLang="en-US"/>
                    </a:p>
                  </a:txBody>
                  <a:tcPr/>
                </a:tc>
                <a:tc>
                  <a:txBody>
                    <a:bodyPr/>
                    <a:lstStyle/>
                    <a:p>
                      <a:pPr algn="ctr"/>
                      <a:r>
                        <a:rPr lang="en-US" altLang="zh-CN" sz="1400" dirty="0" smtClean="0"/>
                        <a:t>Peak Rate</a:t>
                      </a:r>
                      <a:endParaRPr lang="zh-CN" altLang="en-US" sz="1400" dirty="0"/>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2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1400" baseline="0" dirty="0" smtClean="0">
                          <a:latin typeface="Times New Roman"/>
                          <a:ea typeface="宋体"/>
                        </a:rPr>
                        <a:t>3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1400" dirty="0" smtClean="0">
                          <a:latin typeface="Times New Roman"/>
                          <a:ea typeface="宋体"/>
                        </a:rPr>
                        <a:t>4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a:txBody>
                    <a:bodyPr/>
                    <a:lstStyle/>
                    <a:p>
                      <a:pPr>
                        <a:lnSpc>
                          <a:spcPct val="150000"/>
                        </a:lnSpc>
                        <a:spcAft>
                          <a:spcPts val="0"/>
                        </a:spcAft>
                      </a:pPr>
                      <a:r>
                        <a:rPr lang="en-US" sz="1400" dirty="0">
                          <a:latin typeface="Times New Roman"/>
                          <a:ea typeface="宋体"/>
                        </a:rPr>
                        <a:t>SC </a:t>
                      </a:r>
                      <a:r>
                        <a:rPr lang="en-US" sz="1400" dirty="0" smtClean="0">
                          <a:latin typeface="Times New Roman"/>
                          <a:ea typeface="宋体"/>
                        </a:rPr>
                        <a:t>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1400" dirty="0" smtClean="0">
                          <a:latin typeface="Times New Roman"/>
                          <a:ea typeface="宋体"/>
                        </a:rPr>
                        <a:t>4.62 (</a:t>
                      </a:r>
                      <a:r>
                        <a:rPr lang="en-US" sz="1400" dirty="0">
                          <a:latin typeface="Times New Roman"/>
                          <a:ea typeface="宋体"/>
                        </a:rPr>
                        <a:t>12</a:t>
                      </a:r>
                      <a:r>
                        <a:rPr lang="en-US" sz="1400" dirty="0" smtClean="0">
                          <a:latin typeface="Times New Roman"/>
                          <a:ea typeface="宋体"/>
                        </a:rPr>
                        <a:t>)</a:t>
                      </a:r>
                      <a:r>
                        <a:rPr lang="en-US" altLang="zh-CN" sz="1400" dirty="0" smtClean="0">
                          <a:latin typeface="+mn-lt"/>
                          <a:ea typeface="宋体"/>
                        </a:rPr>
                        <a:t> [**]</a:t>
                      </a:r>
                      <a:endParaRPr lang="zh-CN" altLang="zh-CN" sz="1400" dirty="0" smtClean="0">
                        <a:latin typeface="+mn-lt"/>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9.24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13.86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18.48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a:txBody>
                    <a:bodyPr/>
                    <a:lstStyle/>
                    <a:p>
                      <a:pPr>
                        <a:lnSpc>
                          <a:spcPct val="150000"/>
                        </a:lnSpc>
                        <a:spcAft>
                          <a:spcPts val="0"/>
                        </a:spcAft>
                      </a:pPr>
                      <a:r>
                        <a:rPr lang="en-US" sz="1400" dirty="0">
                          <a:latin typeface="Times New Roman"/>
                          <a:ea typeface="宋体"/>
                        </a:rPr>
                        <a:t>Low Power SC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2.5 (</a:t>
                      </a:r>
                      <a:r>
                        <a:rPr lang="en-US" sz="1400" dirty="0">
                          <a:latin typeface="Times New Roman"/>
                          <a:ea typeface="宋体"/>
                        </a:rPr>
                        <a:t>31)</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7.5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a:txBody>
                    <a:bodyPr/>
                    <a:lstStyle/>
                    <a:p>
                      <a:pPr>
                        <a:lnSpc>
                          <a:spcPct val="150000"/>
                        </a:lnSpc>
                        <a:spcAft>
                          <a:spcPts val="0"/>
                        </a:spcAft>
                      </a:pPr>
                      <a:r>
                        <a:rPr lang="en-US" sz="1400" dirty="0">
                          <a:latin typeface="Times New Roman"/>
                          <a:ea typeface="宋体"/>
                        </a:rPr>
                        <a:t>OFDM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a:latin typeface="Times New Roman"/>
                          <a:ea typeface="宋体"/>
                        </a:rPr>
                        <a:t>6.76</a:t>
                      </a:r>
                      <a:r>
                        <a:rPr lang="en-US" sz="1400" dirty="0" smtClean="0">
                          <a:latin typeface="Times New Roman"/>
                          <a:ea typeface="宋体"/>
                        </a:rPr>
                        <a:t>( 24</a:t>
                      </a:r>
                      <a:r>
                        <a:rPr lang="en-US" sz="1400" dirty="0">
                          <a:latin typeface="Times New Roman"/>
                          <a:ea typeface="宋体"/>
                        </a:rPr>
                        <a:t>)</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13.52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20.28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27.04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539552" y="4653136"/>
            <a:ext cx="6984776" cy="646331"/>
          </a:xfrm>
          <a:prstGeom prst="rect">
            <a:avLst/>
          </a:prstGeom>
          <a:noFill/>
        </p:spPr>
        <p:txBody>
          <a:bodyPr wrap="square" rtlCol="0">
            <a:spAutoFit/>
          </a:bodyPr>
          <a:lstStyle/>
          <a:p>
            <a:pPr marL="177800" indent="-177800"/>
            <a:r>
              <a:rPr lang="en-US" altLang="zh-CN" sz="1200" dirty="0" smtClean="0">
                <a:solidFill>
                  <a:schemeClr val="tx1"/>
                </a:solidFill>
              </a:rPr>
              <a:t>**  MCS Scheme, SC PHY: LDPC, pi/2-16-QAM + ¾code rate;   Low Power SC PHY: LDPC, pi/2-QPSK 5/8 code rate;  OFDM PHY: LDPC, 64-QAM, 13/16 code rate; </a:t>
            </a:r>
          </a:p>
          <a:p>
            <a:pPr marL="177800" indent="-177800"/>
            <a:r>
              <a:rPr lang="en-US" altLang="zh-CN" sz="1200" dirty="0" smtClean="0">
                <a:solidFill>
                  <a:schemeClr val="tx1"/>
                </a:solidFill>
              </a:rPr>
              <a:t>	NG-60 Peak rate = BW * SE per beam</a:t>
            </a:r>
            <a:endParaRPr lang="zh-CN" altLang="en-US" sz="1200" dirty="0">
              <a:solidFill>
                <a:schemeClr val="tx1"/>
              </a:solidFill>
            </a:endParaRPr>
          </a:p>
        </p:txBody>
      </p:sp>
      <p:sp>
        <p:nvSpPr>
          <p:cNvPr id="11" name="Rectangle 10"/>
          <p:cNvSpPr/>
          <p:nvPr/>
        </p:nvSpPr>
        <p:spPr>
          <a:xfrm>
            <a:off x="539552" y="5301208"/>
            <a:ext cx="7416824" cy="1046440"/>
          </a:xfrm>
          <a:prstGeom prst="rect">
            <a:avLst/>
          </a:prstGeom>
        </p:spPr>
        <p:txBody>
          <a:bodyPr wrap="square">
            <a:spAutoFit/>
          </a:bodyPr>
          <a:lstStyle/>
          <a:p>
            <a:pPr marL="176213" indent="-176213"/>
            <a:r>
              <a:rPr lang="en-US" altLang="zh-CN" sz="1400" dirty="0" smtClean="0">
                <a:solidFill>
                  <a:schemeClr val="tx1"/>
                </a:solidFill>
              </a:rPr>
              <a:t>* Report ITU-R M.2227, “Multiple Gigabit Wireless Systems in frequencies around 60 GHz”,  2011</a:t>
            </a:r>
          </a:p>
          <a:p>
            <a:pPr marL="176213"/>
            <a:r>
              <a:rPr lang="en-US" altLang="zh-CN" sz="1600" dirty="0" smtClean="0">
                <a:solidFill>
                  <a:schemeClr val="tx1"/>
                </a:solidFill>
              </a:rPr>
              <a:t>The nominal channel bandwidth of 11ad is 2.16 GHz. Four channels are defined for this band, but they are not universally available. The available band around 60 GHz(57 GHz to 66 GHz) is regulated differently in various regions of the world. </a:t>
            </a:r>
            <a:endParaRPr lang="zh-CN" altLang="en-US" sz="1600" dirty="0">
              <a:solidFill>
                <a:schemeClr val="tx1"/>
              </a:solidFill>
            </a:endParaRPr>
          </a:p>
        </p:txBody>
      </p:sp>
      <p:sp>
        <p:nvSpPr>
          <p:cNvPr id="10"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8072424" cy="842293"/>
          </a:xfrm>
        </p:spPr>
        <p:txBody>
          <a:bodyPr/>
          <a:lstStyle/>
          <a:p>
            <a:r>
              <a:rPr lang="en-US" dirty="0" smtClean="0">
                <a:solidFill>
                  <a:schemeClr val="tx1"/>
                </a:solidFill>
              </a:rPr>
              <a:t>How to reach NG-60 </a:t>
            </a:r>
            <a:r>
              <a:rPr lang="en-US" altLang="zh-CN" dirty="0" smtClean="0">
                <a:solidFill>
                  <a:schemeClr val="tx1"/>
                </a:solidFill>
              </a:rPr>
              <a:t>data rate target</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6</a:t>
            </a:fld>
            <a:endParaRPr lang="it-IT" dirty="0">
              <a:solidFill>
                <a:schemeClr val="tx1"/>
              </a:solidFill>
            </a:endParaRPr>
          </a:p>
        </p:txBody>
      </p:sp>
      <p:sp>
        <p:nvSpPr>
          <p:cNvPr id="10" name="TextBox 9"/>
          <p:cNvSpPr txBox="1"/>
          <p:nvPr/>
        </p:nvSpPr>
        <p:spPr>
          <a:xfrm>
            <a:off x="683568" y="1772816"/>
            <a:ext cx="7560840" cy="830997"/>
          </a:xfrm>
          <a:prstGeom prst="rect">
            <a:avLst/>
          </a:prstGeom>
          <a:noFill/>
        </p:spPr>
        <p:txBody>
          <a:bodyPr wrap="square" rtlCol="0">
            <a:spAutoFit/>
          </a:bodyPr>
          <a:lstStyle/>
          <a:p>
            <a:r>
              <a:rPr lang="en-US" altLang="zh-CN" sz="1600" dirty="0" smtClean="0">
                <a:solidFill>
                  <a:schemeClr val="tx1"/>
                </a:solidFill>
              </a:rPr>
              <a:t>Considering the MAC overhead, the data rate of MAC will be smaller than that of PHY, suppose that the MAC efficiency of NG60 can reach 70% [*],  thus the MAC data rate of different channel combinations are:</a:t>
            </a:r>
            <a:endParaRPr lang="zh-CN" altLang="en-US" dirty="0">
              <a:solidFill>
                <a:schemeClr val="tx1"/>
              </a:solidFill>
            </a:endParaRPr>
          </a:p>
        </p:txBody>
      </p:sp>
      <p:graphicFrame>
        <p:nvGraphicFramePr>
          <p:cNvPr id="12" name="Table 8"/>
          <p:cNvGraphicFramePr>
            <a:graphicFrameLocks noGrp="1"/>
          </p:cNvGraphicFramePr>
          <p:nvPr/>
        </p:nvGraphicFramePr>
        <p:xfrm>
          <a:off x="1907704" y="2996952"/>
          <a:ext cx="4608512" cy="1728192"/>
        </p:xfrm>
        <a:graphic>
          <a:graphicData uri="http://schemas.openxmlformats.org/drawingml/2006/table">
            <a:tbl>
              <a:tblPr/>
              <a:tblGrid>
                <a:gridCol w="1726548"/>
                <a:gridCol w="998472"/>
                <a:gridCol w="1017962"/>
                <a:gridCol w="865530"/>
              </a:tblGrid>
              <a:tr h="381276">
                <a:tc rowSpan="2">
                  <a:txBody>
                    <a:bodyPr/>
                    <a:lstStyle/>
                    <a:p>
                      <a:r>
                        <a:rPr lang="en-US" altLang="zh-CN" sz="1400" dirty="0" smtClean="0">
                          <a:latin typeface="Times New Roman"/>
                        </a:rPr>
                        <a:t>MAC Peak</a:t>
                      </a:r>
                      <a:r>
                        <a:rPr lang="en-US" altLang="zh-CN" sz="1400" baseline="0" dirty="0" smtClean="0">
                          <a:latin typeface="Times New Roman"/>
                        </a:rPr>
                        <a:t> Data Rate (</a:t>
                      </a:r>
                      <a:r>
                        <a:rPr lang="en-US" altLang="zh-CN" sz="1400" baseline="0" dirty="0" err="1" smtClean="0">
                          <a:latin typeface="Times New Roman"/>
                        </a:rPr>
                        <a:t>Gbps</a:t>
                      </a:r>
                      <a:r>
                        <a:rPr lang="en-US" altLang="zh-CN" sz="1400" baseline="0" dirty="0" smtClean="0">
                          <a:latin typeface="Times New Roman"/>
                        </a:rPr>
                        <a:t>)</a:t>
                      </a:r>
                      <a:endParaRPr lang="zh-CN" sz="1400" dirty="0">
                        <a:latin typeface="Times New Roman"/>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en-US" sz="1400" dirty="0">
                          <a:latin typeface="Times New Roman"/>
                          <a:ea typeface="宋体"/>
                        </a:rPr>
                        <a:t>NG60</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336729">
                <a:tc vMerge="1">
                  <a:txBody>
                    <a:bodyPr/>
                    <a:lstStyle/>
                    <a:p>
                      <a:endParaRPr lang="zh-CN" altLang="en-US"/>
                    </a:p>
                  </a:txBody>
                  <a:tcPr/>
                </a:tc>
                <a:tc>
                  <a:txBody>
                    <a:bodyPr/>
                    <a:lstStyle/>
                    <a:p>
                      <a:pPr algn="ctr">
                        <a:lnSpc>
                          <a:spcPct val="150000"/>
                        </a:lnSpc>
                        <a:spcAft>
                          <a:spcPts val="0"/>
                        </a:spcAft>
                      </a:pPr>
                      <a:r>
                        <a:rPr lang="en-US" sz="1400" dirty="0" smtClean="0">
                          <a:latin typeface="Times New Roman"/>
                          <a:ea typeface="宋体"/>
                        </a:rPr>
                        <a:t>2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1400" baseline="0" dirty="0" smtClean="0">
                          <a:latin typeface="Times New Roman"/>
                          <a:ea typeface="宋体"/>
                        </a:rPr>
                        <a:t>3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1400" dirty="0" smtClean="0">
                          <a:latin typeface="Times New Roman"/>
                          <a:ea typeface="宋体"/>
                        </a:rPr>
                        <a:t>4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729">
                <a:tc>
                  <a:txBody>
                    <a:bodyPr/>
                    <a:lstStyle/>
                    <a:p>
                      <a:pPr>
                        <a:lnSpc>
                          <a:spcPct val="150000"/>
                        </a:lnSpc>
                        <a:spcAft>
                          <a:spcPts val="0"/>
                        </a:spcAft>
                      </a:pPr>
                      <a:r>
                        <a:rPr lang="en-US" sz="1400" dirty="0">
                          <a:latin typeface="Times New Roman"/>
                          <a:ea typeface="宋体"/>
                        </a:rPr>
                        <a:t>SC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6.47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9.7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12.94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729">
                <a:tc>
                  <a:txBody>
                    <a:bodyPr/>
                    <a:lstStyle/>
                    <a:p>
                      <a:pPr>
                        <a:lnSpc>
                          <a:spcPct val="150000"/>
                        </a:lnSpc>
                        <a:spcAft>
                          <a:spcPts val="0"/>
                        </a:spcAft>
                      </a:pPr>
                      <a:r>
                        <a:rPr lang="en-US" sz="1400" dirty="0">
                          <a:latin typeface="Times New Roman"/>
                          <a:ea typeface="宋体"/>
                        </a:rPr>
                        <a:t>Low Power SC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3.5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5.25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729">
                <a:tc>
                  <a:txBody>
                    <a:bodyPr/>
                    <a:lstStyle/>
                    <a:p>
                      <a:pPr>
                        <a:lnSpc>
                          <a:spcPct val="150000"/>
                        </a:lnSpc>
                        <a:spcAft>
                          <a:spcPts val="0"/>
                        </a:spcAft>
                      </a:pPr>
                      <a:r>
                        <a:rPr lang="en-US" sz="1400" dirty="0">
                          <a:latin typeface="Times New Roman"/>
                          <a:ea typeface="宋体"/>
                        </a:rPr>
                        <a:t>OFDM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9.46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18.93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TextBox 12"/>
          <p:cNvSpPr txBox="1"/>
          <p:nvPr/>
        </p:nvSpPr>
        <p:spPr>
          <a:xfrm>
            <a:off x="827584" y="5733256"/>
            <a:ext cx="5760640" cy="307777"/>
          </a:xfrm>
          <a:prstGeom prst="rect">
            <a:avLst/>
          </a:prstGeom>
          <a:noFill/>
        </p:spPr>
        <p:txBody>
          <a:bodyPr wrap="square" rtlCol="0">
            <a:spAutoFit/>
          </a:bodyPr>
          <a:lstStyle/>
          <a:p>
            <a:r>
              <a:rPr lang="en-US" altLang="zh-CN" sz="1400" dirty="0" smtClean="0">
                <a:solidFill>
                  <a:schemeClr val="tx1"/>
                </a:solidFill>
              </a:rPr>
              <a:t>* 2014-TECH-Panasonic-0001-00-NG60 USR usage models.pptx</a:t>
            </a:r>
            <a:endParaRPr lang="zh-CN" altLang="en-US" sz="2800" dirty="0">
              <a:solidFill>
                <a:schemeClr val="tx1"/>
              </a:solidFill>
            </a:endParaRPr>
          </a:p>
        </p:txBody>
      </p:sp>
      <p:sp>
        <p:nvSpPr>
          <p:cNvPr id="11" name="Rectangle 10"/>
          <p:cNvSpPr/>
          <p:nvPr/>
        </p:nvSpPr>
        <p:spPr>
          <a:xfrm>
            <a:off x="899592" y="4869160"/>
            <a:ext cx="7272808" cy="584775"/>
          </a:xfrm>
          <a:prstGeom prst="rect">
            <a:avLst/>
          </a:prstGeom>
        </p:spPr>
        <p:txBody>
          <a:bodyPr wrap="square">
            <a:spAutoFit/>
          </a:bodyPr>
          <a:lstStyle/>
          <a:p>
            <a:r>
              <a:rPr lang="en-US" altLang="zh-CN" sz="1600" dirty="0" smtClean="0">
                <a:solidFill>
                  <a:srgbClr val="000000"/>
                </a:solidFill>
              </a:rPr>
              <a:t>thus the largest achievable Peak data rate of MAC is, </a:t>
            </a:r>
            <a:r>
              <a:rPr lang="en-US" altLang="zh-CN" sz="1600" dirty="0" smtClean="0">
                <a:solidFill>
                  <a:schemeClr val="tx1"/>
                </a:solidFill>
              </a:rPr>
              <a:t>27.04</a:t>
            </a:r>
            <a:r>
              <a:rPr lang="en-US" altLang="zh-CN" sz="1600" dirty="0" smtClean="0">
                <a:solidFill>
                  <a:srgbClr val="000000"/>
                </a:solidFill>
              </a:rPr>
              <a:t>*0.7 = </a:t>
            </a:r>
            <a:r>
              <a:rPr lang="en-US" altLang="zh-CN" sz="1600" b="1" dirty="0" smtClean="0">
                <a:solidFill>
                  <a:srgbClr val="C00000"/>
                </a:solidFill>
              </a:rPr>
              <a:t>18.93</a:t>
            </a:r>
            <a:r>
              <a:rPr lang="en-US" altLang="zh-CN" sz="1600" dirty="0" smtClean="0">
                <a:solidFill>
                  <a:srgbClr val="000000"/>
                </a:solidFill>
              </a:rPr>
              <a:t>Gbps, which is still lower than the target, 20Gbps.</a:t>
            </a:r>
            <a:endParaRPr lang="zh-CN" altLang="en-US" dirty="0"/>
          </a:p>
        </p:txBody>
      </p:sp>
      <p:sp>
        <p:nvSpPr>
          <p:cNvPr id="8"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40" y="476672"/>
            <a:ext cx="8072424" cy="842293"/>
          </a:xfrm>
        </p:spPr>
        <p:txBody>
          <a:bodyPr/>
          <a:lstStyle/>
          <a:p>
            <a:r>
              <a:rPr lang="en-US" altLang="zh-CN" dirty="0" smtClean="0">
                <a:solidFill>
                  <a:schemeClr val="tx1"/>
                </a:solidFill>
              </a:rPr>
              <a:t>How to reach NG-60 data rate target</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7</a:t>
            </a:fld>
            <a:endParaRPr lang="it-IT" dirty="0">
              <a:solidFill>
                <a:schemeClr val="tx1"/>
              </a:solidFill>
            </a:endParaRPr>
          </a:p>
        </p:txBody>
      </p:sp>
      <p:sp>
        <p:nvSpPr>
          <p:cNvPr id="9" name="Content Placeholder 2"/>
          <p:cNvSpPr txBox="1">
            <a:spLocks/>
          </p:cNvSpPr>
          <p:nvPr/>
        </p:nvSpPr>
        <p:spPr>
          <a:xfrm>
            <a:off x="323528" y="980728"/>
            <a:ext cx="8280920" cy="703144"/>
          </a:xfrm>
          <a:prstGeom prst="rect">
            <a:avLst/>
          </a:prstGeom>
        </p:spPr>
        <p:txBody>
          <a:bodyPr vert="horz" lIns="91440" tIns="45720" rIns="91440" bIns="45720" rtlCol="0">
            <a:noAutofit/>
          </a:bodyPr>
          <a:lstStyle>
            <a:lvl1pPr marL="534988" indent="-534988" algn="l" defTabSz="457200" rtl="0" eaLnBrk="1" latinLnBrk="0" hangingPunct="1">
              <a:spcBef>
                <a:spcPct val="20000"/>
              </a:spcBef>
              <a:buClr>
                <a:srgbClr val="3F82B5"/>
              </a:buClr>
              <a:buFont typeface="Wingdings" charset="2"/>
              <a:buChar char="q"/>
              <a:defRPr sz="3200" kern="1200">
                <a:solidFill>
                  <a:schemeClr val="tx1"/>
                </a:solidFill>
                <a:latin typeface="+mn-lt"/>
                <a:ea typeface="+mn-ea"/>
                <a:cs typeface="+mn-cs"/>
              </a:defRPr>
            </a:lvl1pPr>
            <a:lvl2pPr marL="900113" indent="-442913" algn="l" defTabSz="457200" rtl="0" eaLnBrk="1" latinLnBrk="0" hangingPunct="1">
              <a:spcBef>
                <a:spcPct val="20000"/>
              </a:spcBef>
              <a:buClr>
                <a:srgbClr val="3F82B5"/>
              </a:buClr>
              <a:buSzPct val="85000"/>
              <a:buFont typeface="Wingdings" charset="2"/>
              <a:buChar char=""/>
              <a:defRPr sz="2800" kern="1200">
                <a:solidFill>
                  <a:schemeClr val="tx1"/>
                </a:solidFill>
                <a:latin typeface="+mn-lt"/>
                <a:ea typeface="+mn-ea"/>
                <a:cs typeface="+mn-cs"/>
              </a:defRPr>
            </a:lvl2pPr>
            <a:lvl3pPr marL="1262063" indent="-361950" algn="l" defTabSz="457200" rtl="0" eaLnBrk="1" latinLnBrk="0" hangingPunct="1">
              <a:spcBef>
                <a:spcPct val="20000"/>
              </a:spcBef>
              <a:buClr>
                <a:srgbClr val="3F82B5"/>
              </a:buClr>
              <a:buSzPct val="85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3F82B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dirty="0" smtClean="0">
                <a:latin typeface="Times New Roman" pitchFamily="18" charset="0"/>
                <a:cs typeface="Times New Roman" pitchFamily="18" charset="0"/>
              </a:rPr>
              <a:t>Multi-stream</a:t>
            </a:r>
          </a:p>
          <a:p>
            <a:pPr lvl="1"/>
            <a:r>
              <a:rPr lang="en-US" altLang="zh-CN" sz="1600" dirty="0" smtClean="0">
                <a:latin typeface="Times New Roman" pitchFamily="18" charset="0"/>
                <a:cs typeface="Times New Roman" pitchFamily="18" charset="0"/>
              </a:rPr>
              <a:t>Increase stream up to 8 streams.</a:t>
            </a:r>
          </a:p>
          <a:p>
            <a:pPr lvl="1"/>
            <a:r>
              <a:rPr lang="en-US" altLang="zh-CN" sz="1600" dirty="0" smtClean="0">
                <a:latin typeface="Times New Roman" pitchFamily="18" charset="0"/>
                <a:cs typeface="Times New Roman" pitchFamily="18" charset="0"/>
              </a:rPr>
              <a:t>Suppose NG-60 uses other parameters as same as IEEE802.11ad</a:t>
            </a:r>
            <a:endParaRPr lang="zh-CN" altLang="en-US" sz="1600" dirty="0" smtClean="0">
              <a:latin typeface="Times New Roman" pitchFamily="18" charset="0"/>
              <a:cs typeface="Times New Roman" pitchFamily="18" charset="0"/>
            </a:endParaRPr>
          </a:p>
          <a:p>
            <a:pPr>
              <a:spcBef>
                <a:spcPts val="0"/>
              </a:spcBef>
              <a:buClrTx/>
              <a:buFont typeface="Arial" panose="020B0604020202020204" pitchFamily="34" charset="0"/>
              <a:buChar char="•"/>
            </a:pPr>
            <a:endParaRPr lang="ru-RU" sz="1400" dirty="0"/>
          </a:p>
        </p:txBody>
      </p:sp>
      <p:graphicFrame>
        <p:nvGraphicFramePr>
          <p:cNvPr id="7" name="Table 8"/>
          <p:cNvGraphicFramePr>
            <a:graphicFrameLocks noGrp="1"/>
          </p:cNvGraphicFramePr>
          <p:nvPr/>
        </p:nvGraphicFramePr>
        <p:xfrm>
          <a:off x="899592" y="1967813"/>
          <a:ext cx="5693158" cy="1642539"/>
        </p:xfrm>
        <a:graphic>
          <a:graphicData uri="http://schemas.openxmlformats.org/drawingml/2006/table">
            <a:tbl>
              <a:tblPr/>
              <a:tblGrid>
                <a:gridCol w="1867625"/>
                <a:gridCol w="949722"/>
                <a:gridCol w="909021"/>
                <a:gridCol w="909021"/>
                <a:gridCol w="1057769"/>
              </a:tblGrid>
              <a:tr h="362379">
                <a:tc rowSpan="2">
                  <a:txBody>
                    <a:bodyPr/>
                    <a:lstStyle/>
                    <a:p>
                      <a:r>
                        <a:rPr lang="en-US" altLang="zh-CN" sz="1400" dirty="0" smtClean="0">
                          <a:latin typeface="Times New Roman"/>
                        </a:rPr>
                        <a:t>PHY Peak</a:t>
                      </a:r>
                      <a:r>
                        <a:rPr lang="en-US" altLang="zh-CN" sz="1400" baseline="0" dirty="0" smtClean="0">
                          <a:latin typeface="Times New Roman"/>
                        </a:rPr>
                        <a:t> Data Rate (</a:t>
                      </a:r>
                      <a:r>
                        <a:rPr lang="en-US" altLang="zh-CN" sz="1400" baseline="0" dirty="0" err="1" smtClean="0">
                          <a:latin typeface="Times New Roman"/>
                        </a:rPr>
                        <a:t>Gbps</a:t>
                      </a:r>
                      <a:r>
                        <a:rPr lang="en-US" altLang="zh-CN" sz="1400" baseline="0" dirty="0" smtClean="0">
                          <a:latin typeface="Times New Roman"/>
                        </a:rPr>
                        <a:t>)</a:t>
                      </a:r>
                      <a:endParaRPr lang="zh-CN" sz="1400" dirty="0">
                        <a:latin typeface="Times New Roman"/>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802.11ad</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en-US" sz="1400" dirty="0" smtClean="0">
                          <a:latin typeface="Times New Roman"/>
                          <a:ea typeface="宋体"/>
                        </a:rPr>
                        <a:t>NG60</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pPr algn="ctr">
                        <a:lnSpc>
                          <a:spcPct val="150000"/>
                        </a:lnSpc>
                        <a:spcAft>
                          <a:spcPts val="0"/>
                        </a:spcAft>
                      </a:pPr>
                      <a:endParaRPr lang="zh-CN" sz="11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vMerge="1">
                  <a:txBody>
                    <a:bodyPr/>
                    <a:lstStyle/>
                    <a:p>
                      <a:endParaRPr lang="zh-CN" altLang="en-US"/>
                    </a:p>
                  </a:txBody>
                  <a:tcPr/>
                </a:tc>
                <a:tc>
                  <a:txBody>
                    <a:bodyPr/>
                    <a:lstStyle/>
                    <a:p>
                      <a:r>
                        <a:rPr lang="en-US" altLang="zh-CN" sz="1400" dirty="0" smtClean="0"/>
                        <a:t>Peak Rate</a:t>
                      </a:r>
                      <a:endParaRPr lang="zh-CN" altLang="en-US" sz="1400" dirty="0"/>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400" dirty="0" smtClean="0">
                          <a:latin typeface="Times New Roman"/>
                          <a:ea typeface="宋体"/>
                        </a:rPr>
                        <a:t>2 streams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latinLnBrk="0" hangingPunct="1">
                        <a:lnSpc>
                          <a:spcPct val="150000"/>
                        </a:lnSpc>
                        <a:spcAft>
                          <a:spcPts val="0"/>
                        </a:spcAft>
                      </a:pPr>
                      <a:r>
                        <a:rPr lang="en-US" altLang="zh-CN" sz="1400" kern="1200" dirty="0" smtClean="0">
                          <a:solidFill>
                            <a:schemeClr val="tx1"/>
                          </a:solidFill>
                          <a:latin typeface="Times New Roman"/>
                          <a:ea typeface="宋体"/>
                          <a:cs typeface="+mn-cs"/>
                        </a:rPr>
                        <a:t>4</a:t>
                      </a:r>
                      <a:r>
                        <a:rPr lang="en-US" altLang="zh-CN" sz="1400" kern="1200" baseline="0" dirty="0" smtClean="0">
                          <a:solidFill>
                            <a:schemeClr val="tx1"/>
                          </a:solidFill>
                          <a:latin typeface="Times New Roman"/>
                          <a:ea typeface="宋体"/>
                          <a:cs typeface="+mn-cs"/>
                        </a:rPr>
                        <a:t> streams</a:t>
                      </a:r>
                      <a:endParaRPr lang="zh-CN" altLang="en-US" sz="1400" kern="1200" dirty="0" smtClean="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latinLnBrk="0" hangingPunct="1">
                        <a:lnSpc>
                          <a:spcPct val="150000"/>
                        </a:lnSpc>
                        <a:spcAft>
                          <a:spcPts val="0"/>
                        </a:spcAft>
                      </a:pPr>
                      <a:r>
                        <a:rPr lang="en-US" altLang="zh-CN" sz="1400" kern="1200" dirty="0" smtClean="0">
                          <a:solidFill>
                            <a:schemeClr val="tx1"/>
                          </a:solidFill>
                          <a:latin typeface="Times New Roman"/>
                          <a:ea typeface="宋体"/>
                          <a:cs typeface="+mn-cs"/>
                        </a:rPr>
                        <a:t>8 streams</a:t>
                      </a:r>
                      <a:endParaRPr lang="zh-CN" sz="1400" kern="1200" dirty="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a:txBody>
                    <a:bodyPr/>
                    <a:lstStyle/>
                    <a:p>
                      <a:pPr>
                        <a:lnSpc>
                          <a:spcPct val="150000"/>
                        </a:lnSpc>
                        <a:spcAft>
                          <a:spcPts val="0"/>
                        </a:spcAft>
                      </a:pPr>
                      <a:r>
                        <a:rPr lang="en-US" sz="1400" dirty="0">
                          <a:latin typeface="Times New Roman"/>
                          <a:ea typeface="宋体"/>
                        </a:rPr>
                        <a:t>SC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400" dirty="0" smtClean="0">
                          <a:latin typeface="Times New Roman"/>
                          <a:ea typeface="宋体"/>
                        </a:rPr>
                        <a:t>4.62 (</a:t>
                      </a:r>
                      <a:r>
                        <a:rPr lang="en-US" sz="1400" dirty="0">
                          <a:latin typeface="Times New Roman"/>
                          <a:ea typeface="宋体"/>
                        </a:rPr>
                        <a:t>12)</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9.24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18.48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b="1" kern="1200" dirty="0" smtClean="0">
                          <a:solidFill>
                            <a:srgbClr val="C00000"/>
                          </a:solidFill>
                          <a:latin typeface="Times New Roman"/>
                          <a:ea typeface="宋体"/>
                          <a:cs typeface="+mn-cs"/>
                        </a:rPr>
                        <a:t>36.96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a:txBody>
                    <a:bodyPr/>
                    <a:lstStyle/>
                    <a:p>
                      <a:pPr>
                        <a:lnSpc>
                          <a:spcPct val="150000"/>
                        </a:lnSpc>
                        <a:spcAft>
                          <a:spcPts val="0"/>
                        </a:spcAft>
                      </a:pPr>
                      <a:r>
                        <a:rPr lang="en-US" sz="1400" dirty="0">
                          <a:latin typeface="Times New Roman"/>
                          <a:ea typeface="宋体"/>
                        </a:rPr>
                        <a:t>Low Power SC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400" dirty="0" smtClean="0">
                          <a:latin typeface="Times New Roman"/>
                          <a:ea typeface="宋体"/>
                        </a:rPr>
                        <a:t>2.5 (</a:t>
                      </a:r>
                      <a:r>
                        <a:rPr lang="en-US" sz="1400" dirty="0">
                          <a:latin typeface="Times New Roman"/>
                          <a:ea typeface="宋体"/>
                        </a:rPr>
                        <a:t>31)</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367">
                <a:tc>
                  <a:txBody>
                    <a:bodyPr/>
                    <a:lstStyle/>
                    <a:p>
                      <a:pPr>
                        <a:lnSpc>
                          <a:spcPct val="150000"/>
                        </a:lnSpc>
                        <a:spcAft>
                          <a:spcPts val="0"/>
                        </a:spcAft>
                      </a:pPr>
                      <a:r>
                        <a:rPr lang="en-US" sz="1400" dirty="0">
                          <a:latin typeface="Times New Roman"/>
                          <a:ea typeface="宋体"/>
                        </a:rPr>
                        <a:t>OFDM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400" dirty="0">
                          <a:latin typeface="Times New Roman"/>
                          <a:ea typeface="宋体"/>
                        </a:rPr>
                        <a:t>6.76</a:t>
                      </a:r>
                      <a:r>
                        <a:rPr lang="en-US" sz="1400" dirty="0" smtClean="0">
                          <a:latin typeface="Times New Roman"/>
                          <a:ea typeface="宋体"/>
                        </a:rPr>
                        <a:t>( 24</a:t>
                      </a:r>
                      <a:r>
                        <a:rPr lang="en-US" sz="1400" dirty="0">
                          <a:latin typeface="Times New Roman"/>
                          <a:ea typeface="宋体"/>
                        </a:rPr>
                        <a:t>)</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13.52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b="1" kern="1200" dirty="0" smtClean="0">
                          <a:solidFill>
                            <a:srgbClr val="C00000"/>
                          </a:solidFill>
                          <a:latin typeface="Times New Roman"/>
                          <a:ea typeface="宋体"/>
                          <a:cs typeface="+mn-cs"/>
                        </a:rPr>
                        <a:t>27.04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b="1" kern="1200" dirty="0" smtClean="0">
                          <a:solidFill>
                            <a:srgbClr val="C00000"/>
                          </a:solidFill>
                          <a:latin typeface="Times New Roman"/>
                          <a:ea typeface="宋体"/>
                          <a:cs typeface="+mn-cs"/>
                        </a:rPr>
                        <a:t>54.08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51520" y="3717032"/>
            <a:ext cx="7848872" cy="984885"/>
          </a:xfrm>
          <a:prstGeom prst="rect">
            <a:avLst/>
          </a:prstGeom>
          <a:noFill/>
        </p:spPr>
        <p:txBody>
          <a:bodyPr wrap="square" rtlCol="0">
            <a:spAutoFit/>
          </a:bodyPr>
          <a:lstStyle/>
          <a:p>
            <a:r>
              <a:rPr lang="en-US" altLang="zh-CN" sz="1600" dirty="0" smtClean="0">
                <a:solidFill>
                  <a:schemeClr val="tx1"/>
                </a:solidFill>
              </a:rPr>
              <a:t>Similarly, suppose that the MAC efficiency of NG60 can reach 70%, </a:t>
            </a:r>
          </a:p>
          <a:p>
            <a:pPr marL="269875" indent="-176213">
              <a:buFont typeface="Arial" pitchFamily="34" charset="0"/>
              <a:buChar char="•"/>
            </a:pPr>
            <a:r>
              <a:rPr lang="en-US" altLang="zh-CN" sz="1400" dirty="0" smtClean="0">
                <a:solidFill>
                  <a:schemeClr val="tx1"/>
                </a:solidFill>
              </a:rPr>
              <a:t>the largest achievable MAC Peak data rate of 4 streams is, </a:t>
            </a:r>
            <a:r>
              <a:rPr lang="en-US" altLang="zh-CN" sz="1400" b="1" dirty="0" smtClean="0">
                <a:solidFill>
                  <a:srgbClr val="C00000"/>
                </a:solidFill>
              </a:rPr>
              <a:t>27.04</a:t>
            </a:r>
            <a:r>
              <a:rPr lang="en-US" altLang="zh-CN" sz="1400" dirty="0" smtClean="0">
                <a:solidFill>
                  <a:schemeClr val="tx1"/>
                </a:solidFill>
              </a:rPr>
              <a:t>*0.7 = </a:t>
            </a:r>
            <a:r>
              <a:rPr lang="en-US" altLang="zh-CN" sz="1400" b="1" dirty="0" smtClean="0">
                <a:solidFill>
                  <a:srgbClr val="C00000"/>
                </a:solidFill>
              </a:rPr>
              <a:t>18.93</a:t>
            </a:r>
            <a:r>
              <a:rPr lang="en-US" altLang="zh-CN" sz="1400" dirty="0" smtClean="0">
                <a:solidFill>
                  <a:schemeClr val="tx1"/>
                </a:solidFill>
              </a:rPr>
              <a:t>Gbps&lt;20Gbps.</a:t>
            </a:r>
          </a:p>
          <a:p>
            <a:pPr marL="269875" indent="-176213">
              <a:buFont typeface="Arial" pitchFamily="34" charset="0"/>
              <a:buChar char="•"/>
            </a:pPr>
            <a:r>
              <a:rPr lang="en-US" altLang="zh-CN" sz="1400" dirty="0" smtClean="0">
                <a:solidFill>
                  <a:schemeClr val="tx1"/>
                </a:solidFill>
              </a:rPr>
              <a:t>When increasing the stream number up to 8, 20Gbps can be easily achieved. But the implementation of 8 streams is challenging because of the hardware complexity.</a:t>
            </a:r>
            <a:endParaRPr lang="zh-CN" altLang="en-US" sz="2000" dirty="0">
              <a:solidFill>
                <a:schemeClr val="tx1"/>
              </a:solidFill>
            </a:endParaRPr>
          </a:p>
        </p:txBody>
      </p:sp>
      <p:graphicFrame>
        <p:nvGraphicFramePr>
          <p:cNvPr id="10" name="Table 8"/>
          <p:cNvGraphicFramePr>
            <a:graphicFrameLocks noGrp="1"/>
          </p:cNvGraphicFramePr>
          <p:nvPr/>
        </p:nvGraphicFramePr>
        <p:xfrm>
          <a:off x="1835696" y="4797152"/>
          <a:ext cx="4320480" cy="1623060"/>
        </p:xfrm>
        <a:graphic>
          <a:graphicData uri="http://schemas.openxmlformats.org/drawingml/2006/table">
            <a:tbl>
              <a:tblPr/>
              <a:tblGrid>
                <a:gridCol w="1656184"/>
                <a:gridCol w="816786"/>
                <a:gridCol w="941603"/>
                <a:gridCol w="905907"/>
              </a:tblGrid>
              <a:tr h="300277">
                <a:tc rowSpan="2">
                  <a:txBody>
                    <a:bodyPr/>
                    <a:lstStyle/>
                    <a:p>
                      <a:r>
                        <a:rPr lang="en-US" altLang="zh-CN" sz="1400" dirty="0" smtClean="0">
                          <a:latin typeface="Times New Roman"/>
                        </a:rPr>
                        <a:t>MAC Peak</a:t>
                      </a:r>
                      <a:r>
                        <a:rPr lang="en-US" altLang="zh-CN" sz="1400" baseline="0" dirty="0" smtClean="0">
                          <a:latin typeface="Times New Roman"/>
                        </a:rPr>
                        <a:t> Data Rate (</a:t>
                      </a:r>
                      <a:r>
                        <a:rPr lang="en-US" altLang="zh-CN" sz="1400" baseline="0" dirty="0" err="1" smtClean="0">
                          <a:latin typeface="Times New Roman"/>
                        </a:rPr>
                        <a:t>Gbps</a:t>
                      </a:r>
                      <a:r>
                        <a:rPr lang="en-US" altLang="zh-CN" sz="1400" baseline="0" dirty="0" smtClean="0">
                          <a:latin typeface="Times New Roman"/>
                        </a:rPr>
                        <a:t>)</a:t>
                      </a:r>
                      <a:endParaRPr lang="zh-CN" sz="1400" dirty="0">
                        <a:latin typeface="Times New Roman"/>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en-US" sz="1400" dirty="0" smtClean="0">
                          <a:latin typeface="Times New Roman"/>
                          <a:ea typeface="宋体"/>
                        </a:rPr>
                        <a:t>NG60</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pPr algn="ctr">
                        <a:lnSpc>
                          <a:spcPct val="150000"/>
                        </a:lnSpc>
                        <a:spcAft>
                          <a:spcPts val="0"/>
                        </a:spcAft>
                      </a:pPr>
                      <a:endParaRPr lang="zh-CN" sz="11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979">
                <a:tc vMerge="1">
                  <a:txBody>
                    <a:bodyPr/>
                    <a:lstStyle/>
                    <a:p>
                      <a:endParaRPr lang="zh-CN" altLang="en-US"/>
                    </a:p>
                  </a:txBody>
                  <a:tcPr/>
                </a:tc>
                <a:tc>
                  <a:txBody>
                    <a:bodyPr/>
                    <a:lstStyle/>
                    <a:p>
                      <a:pPr algn="r">
                        <a:lnSpc>
                          <a:spcPct val="150000"/>
                        </a:lnSpc>
                        <a:spcAft>
                          <a:spcPts val="0"/>
                        </a:spcAft>
                      </a:pPr>
                      <a:r>
                        <a:rPr lang="en-US" sz="1400" dirty="0" smtClean="0">
                          <a:latin typeface="Times New Roman"/>
                          <a:ea typeface="宋体"/>
                        </a:rPr>
                        <a:t>2 streams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latinLnBrk="0" hangingPunct="1">
                        <a:lnSpc>
                          <a:spcPct val="150000"/>
                        </a:lnSpc>
                        <a:spcAft>
                          <a:spcPts val="0"/>
                        </a:spcAft>
                      </a:pPr>
                      <a:r>
                        <a:rPr lang="en-US" altLang="zh-CN" sz="1400" kern="1200" dirty="0" smtClean="0">
                          <a:solidFill>
                            <a:schemeClr val="tx1"/>
                          </a:solidFill>
                          <a:latin typeface="Times New Roman"/>
                          <a:ea typeface="宋体"/>
                          <a:cs typeface="+mn-cs"/>
                        </a:rPr>
                        <a:t>4</a:t>
                      </a:r>
                      <a:r>
                        <a:rPr lang="en-US" altLang="zh-CN" sz="1400" kern="1200" baseline="0" dirty="0" smtClean="0">
                          <a:solidFill>
                            <a:schemeClr val="tx1"/>
                          </a:solidFill>
                          <a:latin typeface="Times New Roman"/>
                          <a:ea typeface="宋体"/>
                          <a:cs typeface="+mn-cs"/>
                        </a:rPr>
                        <a:t> streams</a:t>
                      </a:r>
                      <a:endParaRPr lang="zh-CN" altLang="en-US" sz="1400" kern="1200" dirty="0" smtClean="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latinLnBrk="0" hangingPunct="1">
                        <a:lnSpc>
                          <a:spcPct val="150000"/>
                        </a:lnSpc>
                        <a:spcAft>
                          <a:spcPts val="0"/>
                        </a:spcAft>
                      </a:pPr>
                      <a:r>
                        <a:rPr lang="en-US" altLang="zh-CN" sz="1400" kern="1200" dirty="0" smtClean="0">
                          <a:solidFill>
                            <a:schemeClr val="tx1"/>
                          </a:solidFill>
                          <a:latin typeface="Times New Roman"/>
                          <a:ea typeface="宋体"/>
                          <a:cs typeface="+mn-cs"/>
                        </a:rPr>
                        <a:t>8 streams</a:t>
                      </a:r>
                      <a:endParaRPr lang="zh-CN" sz="1400" kern="1200" dirty="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971">
                <a:tc>
                  <a:txBody>
                    <a:bodyPr/>
                    <a:lstStyle/>
                    <a:p>
                      <a:pPr>
                        <a:lnSpc>
                          <a:spcPct val="150000"/>
                        </a:lnSpc>
                        <a:spcAft>
                          <a:spcPts val="0"/>
                        </a:spcAft>
                      </a:pPr>
                      <a:r>
                        <a:rPr lang="en-US" sz="1400" dirty="0">
                          <a:latin typeface="Times New Roman"/>
                          <a:ea typeface="宋体"/>
                        </a:rPr>
                        <a:t>SC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6.47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12.94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b="1" kern="1200" dirty="0" smtClean="0">
                          <a:solidFill>
                            <a:srgbClr val="FF0000"/>
                          </a:solidFill>
                          <a:latin typeface="Times New Roman"/>
                          <a:ea typeface="宋体"/>
                          <a:cs typeface="+mn-cs"/>
                        </a:rPr>
                        <a:t>25.87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971">
                <a:tc>
                  <a:txBody>
                    <a:bodyPr/>
                    <a:lstStyle/>
                    <a:p>
                      <a:pPr>
                        <a:lnSpc>
                          <a:spcPct val="150000"/>
                        </a:lnSpc>
                        <a:spcAft>
                          <a:spcPts val="0"/>
                        </a:spcAft>
                      </a:pPr>
                      <a:r>
                        <a:rPr lang="en-US" sz="1400" dirty="0">
                          <a:latin typeface="Times New Roman"/>
                          <a:ea typeface="宋体"/>
                        </a:rPr>
                        <a:t>Low Power SC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3.5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971">
                <a:tc>
                  <a:txBody>
                    <a:bodyPr/>
                    <a:lstStyle/>
                    <a:p>
                      <a:pPr>
                        <a:lnSpc>
                          <a:spcPct val="150000"/>
                        </a:lnSpc>
                        <a:spcAft>
                          <a:spcPts val="0"/>
                        </a:spcAft>
                      </a:pPr>
                      <a:r>
                        <a:rPr lang="en-US" sz="1400" dirty="0">
                          <a:latin typeface="Times New Roman"/>
                          <a:ea typeface="宋体"/>
                        </a:rPr>
                        <a:t>OFDM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9.46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18.93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lnSpc>
                          <a:spcPct val="150000"/>
                        </a:lnSpc>
                        <a:spcAft>
                          <a:spcPts val="0"/>
                        </a:spcAft>
                      </a:pPr>
                      <a:r>
                        <a:rPr lang="en-US" altLang="zh-CN" sz="1400" b="1" kern="1200" dirty="0" smtClean="0">
                          <a:solidFill>
                            <a:srgbClr val="FF0000"/>
                          </a:solidFill>
                          <a:latin typeface="Times New Roman"/>
                          <a:ea typeface="宋体"/>
                          <a:cs typeface="+mn-cs"/>
                        </a:rPr>
                        <a:t>37.86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40" y="476672"/>
            <a:ext cx="8072424" cy="842293"/>
          </a:xfrm>
        </p:spPr>
        <p:txBody>
          <a:bodyPr/>
          <a:lstStyle/>
          <a:p>
            <a:r>
              <a:rPr lang="en-US" altLang="zh-CN" dirty="0" smtClean="0">
                <a:solidFill>
                  <a:schemeClr val="tx1"/>
                </a:solidFill>
              </a:rPr>
              <a:t>How to reach NG-60 data rate target</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8</a:t>
            </a:fld>
            <a:endParaRPr lang="it-IT" dirty="0">
              <a:solidFill>
                <a:schemeClr val="tx1"/>
              </a:solidFill>
            </a:endParaRPr>
          </a:p>
        </p:txBody>
      </p:sp>
      <p:sp>
        <p:nvSpPr>
          <p:cNvPr id="9" name="Content Placeholder 2"/>
          <p:cNvSpPr txBox="1">
            <a:spLocks/>
          </p:cNvSpPr>
          <p:nvPr/>
        </p:nvSpPr>
        <p:spPr>
          <a:xfrm>
            <a:off x="323528" y="1052736"/>
            <a:ext cx="8280920" cy="703144"/>
          </a:xfrm>
          <a:prstGeom prst="rect">
            <a:avLst/>
          </a:prstGeom>
        </p:spPr>
        <p:txBody>
          <a:bodyPr vert="horz" lIns="91440" tIns="45720" rIns="91440" bIns="45720" rtlCol="0">
            <a:noAutofit/>
          </a:bodyPr>
          <a:lstStyle>
            <a:lvl1pPr marL="534988" indent="-534988" algn="l" defTabSz="457200" rtl="0" eaLnBrk="1" latinLnBrk="0" hangingPunct="1">
              <a:spcBef>
                <a:spcPct val="20000"/>
              </a:spcBef>
              <a:buClr>
                <a:srgbClr val="3F82B5"/>
              </a:buClr>
              <a:buFont typeface="Wingdings" charset="2"/>
              <a:buChar char="q"/>
              <a:defRPr sz="3200" kern="1200">
                <a:solidFill>
                  <a:schemeClr val="tx1"/>
                </a:solidFill>
                <a:latin typeface="+mn-lt"/>
                <a:ea typeface="+mn-ea"/>
                <a:cs typeface="+mn-cs"/>
              </a:defRPr>
            </a:lvl1pPr>
            <a:lvl2pPr marL="900113" indent="-442913" algn="l" defTabSz="457200" rtl="0" eaLnBrk="1" latinLnBrk="0" hangingPunct="1">
              <a:spcBef>
                <a:spcPct val="20000"/>
              </a:spcBef>
              <a:buClr>
                <a:srgbClr val="3F82B5"/>
              </a:buClr>
              <a:buSzPct val="85000"/>
              <a:buFont typeface="Wingdings" charset="2"/>
              <a:buChar char=""/>
              <a:defRPr sz="2800" kern="1200">
                <a:solidFill>
                  <a:schemeClr val="tx1"/>
                </a:solidFill>
                <a:latin typeface="+mn-lt"/>
                <a:ea typeface="+mn-ea"/>
                <a:cs typeface="+mn-cs"/>
              </a:defRPr>
            </a:lvl2pPr>
            <a:lvl3pPr marL="1262063" indent="-361950" algn="l" defTabSz="457200" rtl="0" eaLnBrk="1" latinLnBrk="0" hangingPunct="1">
              <a:spcBef>
                <a:spcPct val="20000"/>
              </a:spcBef>
              <a:buClr>
                <a:srgbClr val="3F82B5"/>
              </a:buClr>
              <a:buSzPct val="85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3F82B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dirty="0" smtClean="0">
                <a:latin typeface="Times New Roman" pitchFamily="18" charset="0"/>
                <a:cs typeface="Times New Roman" pitchFamily="18" charset="0"/>
              </a:rPr>
              <a:t>Channel bonding + Multi-stream </a:t>
            </a:r>
          </a:p>
        </p:txBody>
      </p:sp>
      <p:graphicFrame>
        <p:nvGraphicFramePr>
          <p:cNvPr id="7" name="Table 8"/>
          <p:cNvGraphicFramePr>
            <a:graphicFrameLocks noGrp="1"/>
          </p:cNvGraphicFramePr>
          <p:nvPr/>
        </p:nvGraphicFramePr>
        <p:xfrm>
          <a:off x="899592" y="1484784"/>
          <a:ext cx="6480719" cy="2016224"/>
        </p:xfrm>
        <a:graphic>
          <a:graphicData uri="http://schemas.openxmlformats.org/drawingml/2006/table">
            <a:tbl>
              <a:tblPr/>
              <a:tblGrid>
                <a:gridCol w="2125984"/>
                <a:gridCol w="1081102"/>
                <a:gridCol w="1034769"/>
                <a:gridCol w="1034769"/>
                <a:gridCol w="1204095"/>
              </a:tblGrid>
              <a:tr h="369439">
                <a:tc rowSpan="3">
                  <a:txBody>
                    <a:bodyPr/>
                    <a:lstStyle/>
                    <a:p>
                      <a:r>
                        <a:rPr lang="en-US" altLang="zh-CN" sz="1400" dirty="0" smtClean="0">
                          <a:latin typeface="Times New Roman"/>
                        </a:rPr>
                        <a:t>PHY Peak</a:t>
                      </a:r>
                      <a:r>
                        <a:rPr lang="en-US" altLang="zh-CN" sz="1400" baseline="0" dirty="0" smtClean="0">
                          <a:latin typeface="Times New Roman"/>
                        </a:rPr>
                        <a:t> Data Rate (</a:t>
                      </a:r>
                      <a:r>
                        <a:rPr lang="en-US" altLang="zh-CN" sz="1400" baseline="0" dirty="0" err="1" smtClean="0">
                          <a:latin typeface="Times New Roman"/>
                        </a:rPr>
                        <a:t>Gbps</a:t>
                      </a:r>
                      <a:r>
                        <a:rPr lang="en-US" altLang="zh-CN" sz="1400" baseline="0" dirty="0" smtClean="0">
                          <a:latin typeface="Times New Roman"/>
                        </a:rPr>
                        <a:t>)</a:t>
                      </a:r>
                      <a:endParaRPr lang="zh-CN" sz="1400" dirty="0">
                        <a:latin typeface="Times New Roman"/>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802.11ad</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en-US" sz="1400" dirty="0" smtClean="0">
                          <a:latin typeface="Times New Roman"/>
                          <a:ea typeface="宋体"/>
                        </a:rPr>
                        <a:t>NG60</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329357">
                <a:tc vMerge="1">
                  <a:txBody>
                    <a:bodyPr/>
                    <a:lstStyle/>
                    <a:p>
                      <a:endParaRPr lang="zh-CN" altLang="en-US"/>
                    </a:p>
                  </a:txBody>
                  <a:tcPr/>
                </a:tc>
                <a:tc rowSpan="2">
                  <a:txBody>
                    <a:bodyPr/>
                    <a:lstStyle/>
                    <a:p>
                      <a:r>
                        <a:rPr lang="en-US" altLang="zh-CN" sz="1400" dirty="0" smtClean="0"/>
                        <a:t>Peak Rate</a:t>
                      </a:r>
                      <a:endParaRPr lang="zh-CN" altLang="en-US" sz="1400" dirty="0"/>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n-US" sz="1400" dirty="0" smtClean="0">
                          <a:latin typeface="Times New Roman"/>
                          <a:ea typeface="宋体"/>
                        </a:rPr>
                        <a:t>2 streams</a:t>
                      </a:r>
                      <a:endParaRPr lang="zh-CN" altLang="en-US" sz="1400" kern="1200" dirty="0" smtClean="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algn="r" defTabSz="914400" rtl="0" eaLnBrk="1" latinLnBrk="0" hangingPunct="1">
                        <a:lnSpc>
                          <a:spcPct val="150000"/>
                        </a:lnSpc>
                        <a:spcAft>
                          <a:spcPts val="0"/>
                        </a:spcAft>
                      </a:pPr>
                      <a:endParaRPr lang="zh-CN" altLang="en-US" sz="1400" kern="1200" dirty="0" smtClean="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en-US" altLang="zh-CN" sz="1400" kern="1200" dirty="0" smtClean="0">
                          <a:solidFill>
                            <a:schemeClr val="tx1"/>
                          </a:solidFill>
                          <a:latin typeface="Times New Roman"/>
                          <a:ea typeface="宋体"/>
                          <a:cs typeface="+mn-cs"/>
                        </a:rPr>
                        <a:t>4 streams</a:t>
                      </a:r>
                      <a:endParaRPr lang="zh-CN" sz="1400" kern="1200" dirty="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357">
                <a:tc vMerge="1">
                  <a:txBody>
                    <a:bodyPr/>
                    <a:lstStyle/>
                    <a:p>
                      <a:endParaRPr lang="zh-CN" altLang="en-US"/>
                    </a:p>
                  </a:txBody>
                  <a:tcPr/>
                </a:tc>
                <a:tc vMerge="1">
                  <a:txBody>
                    <a:bodyPr/>
                    <a:lstStyle/>
                    <a:p>
                      <a:endParaRPr lang="zh-CN" altLang="en-US"/>
                    </a:p>
                  </a:txBody>
                  <a:tcPr/>
                </a:tc>
                <a:tc>
                  <a:txBody>
                    <a:bodyPr/>
                    <a:lstStyle/>
                    <a:p>
                      <a:pPr algn="ctr">
                        <a:lnSpc>
                          <a:spcPct val="150000"/>
                        </a:lnSpc>
                        <a:spcAft>
                          <a:spcPts val="0"/>
                        </a:spcAft>
                      </a:pPr>
                      <a:r>
                        <a:rPr lang="en-US" sz="1400" dirty="0" smtClean="0">
                          <a:latin typeface="Times New Roman"/>
                          <a:ea typeface="宋体"/>
                        </a:rPr>
                        <a:t>2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1400" baseline="0" dirty="0" smtClean="0">
                          <a:latin typeface="Times New Roman"/>
                          <a:ea typeface="宋体"/>
                        </a:rPr>
                        <a:t>3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2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357">
                <a:tc>
                  <a:txBody>
                    <a:bodyPr/>
                    <a:lstStyle/>
                    <a:p>
                      <a:pPr>
                        <a:lnSpc>
                          <a:spcPct val="150000"/>
                        </a:lnSpc>
                        <a:spcAft>
                          <a:spcPts val="0"/>
                        </a:spcAft>
                      </a:pPr>
                      <a:r>
                        <a:rPr lang="en-US" sz="1400" dirty="0">
                          <a:latin typeface="Times New Roman"/>
                          <a:ea typeface="宋体"/>
                        </a:rPr>
                        <a:t>SC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400" dirty="0" smtClean="0">
                          <a:latin typeface="Times New Roman"/>
                          <a:ea typeface="宋体"/>
                        </a:rPr>
                        <a:t>4.62 (</a:t>
                      </a:r>
                      <a:r>
                        <a:rPr lang="en-US" sz="1400" dirty="0">
                          <a:latin typeface="Times New Roman"/>
                          <a:ea typeface="宋体"/>
                        </a:rPr>
                        <a:t>12)</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18.48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27.72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36.96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357">
                <a:tc>
                  <a:txBody>
                    <a:bodyPr/>
                    <a:lstStyle/>
                    <a:p>
                      <a:pPr>
                        <a:lnSpc>
                          <a:spcPct val="150000"/>
                        </a:lnSpc>
                        <a:spcAft>
                          <a:spcPts val="0"/>
                        </a:spcAft>
                      </a:pPr>
                      <a:r>
                        <a:rPr lang="en-US" sz="1400" dirty="0">
                          <a:latin typeface="Times New Roman"/>
                          <a:ea typeface="宋体"/>
                        </a:rPr>
                        <a:t>Low Power SC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400" dirty="0" smtClean="0">
                          <a:latin typeface="Times New Roman"/>
                          <a:ea typeface="宋体"/>
                        </a:rPr>
                        <a:t>2.5 (</a:t>
                      </a:r>
                      <a:r>
                        <a:rPr lang="en-US" sz="1400" dirty="0">
                          <a:latin typeface="Times New Roman"/>
                          <a:ea typeface="宋体"/>
                        </a:rPr>
                        <a:t>31)</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357">
                <a:tc>
                  <a:txBody>
                    <a:bodyPr/>
                    <a:lstStyle/>
                    <a:p>
                      <a:pPr>
                        <a:lnSpc>
                          <a:spcPct val="150000"/>
                        </a:lnSpc>
                        <a:spcAft>
                          <a:spcPts val="0"/>
                        </a:spcAft>
                      </a:pPr>
                      <a:r>
                        <a:rPr lang="en-US" sz="1400" dirty="0">
                          <a:latin typeface="Times New Roman"/>
                          <a:ea typeface="宋体"/>
                        </a:rPr>
                        <a:t>OFDM PHY</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400" dirty="0">
                          <a:latin typeface="Times New Roman"/>
                          <a:ea typeface="宋体"/>
                        </a:rPr>
                        <a:t>6.76</a:t>
                      </a:r>
                      <a:r>
                        <a:rPr lang="en-US" sz="1400" dirty="0" smtClean="0">
                          <a:latin typeface="Times New Roman"/>
                          <a:ea typeface="宋体"/>
                        </a:rPr>
                        <a:t>( 24</a:t>
                      </a:r>
                      <a:r>
                        <a:rPr lang="en-US" sz="1400" dirty="0">
                          <a:latin typeface="Times New Roman"/>
                          <a:ea typeface="宋体"/>
                        </a:rPr>
                        <a:t>)</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kern="1200" dirty="0" smtClean="0">
                          <a:solidFill>
                            <a:schemeClr val="tx1"/>
                          </a:solidFill>
                          <a:latin typeface="Times New Roman"/>
                          <a:ea typeface="宋体"/>
                          <a:cs typeface="+mn-cs"/>
                        </a:rPr>
                        <a:t>27.04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b="1" kern="1200" dirty="0" smtClean="0">
                          <a:solidFill>
                            <a:srgbClr val="FF0000"/>
                          </a:solidFill>
                          <a:latin typeface="Times New Roman"/>
                          <a:ea typeface="宋体"/>
                          <a:cs typeface="+mn-cs"/>
                        </a:rPr>
                        <a:t>40.56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50000"/>
                        </a:lnSpc>
                        <a:spcAft>
                          <a:spcPts val="0"/>
                        </a:spcAft>
                      </a:pPr>
                      <a:r>
                        <a:rPr lang="en-US" altLang="zh-CN" sz="1400" b="1" kern="1200" dirty="0" smtClean="0">
                          <a:solidFill>
                            <a:srgbClr val="FF0000"/>
                          </a:solidFill>
                          <a:latin typeface="Times New Roman"/>
                          <a:ea typeface="宋体"/>
                          <a:cs typeface="+mn-cs"/>
                        </a:rPr>
                        <a:t>54.08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323528" y="3501008"/>
            <a:ext cx="8352928" cy="1015663"/>
          </a:xfrm>
          <a:prstGeom prst="rect">
            <a:avLst/>
          </a:prstGeom>
          <a:noFill/>
        </p:spPr>
        <p:txBody>
          <a:bodyPr wrap="square" rtlCol="0">
            <a:spAutoFit/>
          </a:bodyPr>
          <a:lstStyle/>
          <a:p>
            <a:r>
              <a:rPr lang="en-US" altLang="zh-CN" sz="1600" dirty="0" smtClean="0">
                <a:solidFill>
                  <a:schemeClr val="tx1"/>
                </a:solidFill>
              </a:rPr>
              <a:t>Suppose that the MAC efficiency of NG60 can reach 70%, the 20Gbps MAC data rate can be achieved by:</a:t>
            </a:r>
          </a:p>
          <a:p>
            <a:pPr marL="269875" indent="-176213">
              <a:buFont typeface="Arial" pitchFamily="34" charset="0"/>
              <a:buChar char="•"/>
            </a:pPr>
            <a:r>
              <a:rPr lang="en-US" altLang="zh-CN" sz="1400" dirty="0" smtClean="0">
                <a:solidFill>
                  <a:schemeClr val="tx1"/>
                </a:solidFill>
              </a:rPr>
              <a:t>2 streams with aggregation of 3 channels or even more.</a:t>
            </a:r>
          </a:p>
          <a:p>
            <a:pPr marL="269875" indent="-176213">
              <a:buFont typeface="Arial" pitchFamily="34" charset="0"/>
              <a:buChar char="•"/>
            </a:pPr>
            <a:r>
              <a:rPr lang="en-US" altLang="zh-CN" sz="1400" dirty="0" smtClean="0">
                <a:solidFill>
                  <a:schemeClr val="tx1"/>
                </a:solidFill>
              </a:rPr>
              <a:t>4 streams with aggregation of 2 channels or even more.</a:t>
            </a:r>
          </a:p>
        </p:txBody>
      </p:sp>
      <p:graphicFrame>
        <p:nvGraphicFramePr>
          <p:cNvPr id="10" name="Table 8"/>
          <p:cNvGraphicFramePr>
            <a:graphicFrameLocks noGrp="1"/>
          </p:cNvGraphicFramePr>
          <p:nvPr/>
        </p:nvGraphicFramePr>
        <p:xfrm>
          <a:off x="1560512" y="4509121"/>
          <a:ext cx="5027711" cy="1959187"/>
        </p:xfrm>
        <a:graphic>
          <a:graphicData uri="http://schemas.openxmlformats.org/drawingml/2006/table">
            <a:tbl>
              <a:tblPr/>
              <a:tblGrid>
                <a:gridCol w="2025507"/>
                <a:gridCol w="917544"/>
                <a:gridCol w="963499"/>
                <a:gridCol w="1121161"/>
              </a:tblGrid>
              <a:tr h="358987">
                <a:tc rowSpan="3">
                  <a:txBody>
                    <a:bodyPr/>
                    <a:lstStyle/>
                    <a:p>
                      <a:r>
                        <a:rPr lang="en-US" altLang="zh-CN" sz="1400" dirty="0" smtClean="0">
                          <a:latin typeface="Times New Roman"/>
                        </a:rPr>
                        <a:t>MAC Peak</a:t>
                      </a:r>
                      <a:r>
                        <a:rPr lang="en-US" altLang="zh-CN" sz="1400" baseline="0" dirty="0" smtClean="0">
                          <a:latin typeface="Times New Roman"/>
                        </a:rPr>
                        <a:t> Data Rate (</a:t>
                      </a:r>
                      <a:r>
                        <a:rPr lang="en-US" altLang="zh-CN" sz="1400" baseline="0" dirty="0" err="1" smtClean="0">
                          <a:latin typeface="Times New Roman"/>
                        </a:rPr>
                        <a:t>Gbps</a:t>
                      </a:r>
                      <a:r>
                        <a:rPr lang="en-US" altLang="zh-CN" sz="1400" baseline="0" dirty="0" smtClean="0">
                          <a:latin typeface="Times New Roman"/>
                        </a:rPr>
                        <a:t>)</a:t>
                      </a:r>
                      <a:endParaRPr lang="zh-CN" sz="1400" dirty="0">
                        <a:latin typeface="Times New Roman"/>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r>
                        <a:rPr lang="en-US" sz="1400" dirty="0" smtClean="0">
                          <a:latin typeface="Times New Roman"/>
                          <a:ea typeface="宋体"/>
                        </a:rPr>
                        <a:t>NG60</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317046">
                <a:tc vMerge="1">
                  <a:txBody>
                    <a:bodyPr/>
                    <a:lstStyle/>
                    <a:p>
                      <a:endParaRPr lang="zh-CN" altLang="en-US"/>
                    </a:p>
                  </a:txBody>
                  <a:tcPr/>
                </a:tc>
                <a:tc gridSpan="2">
                  <a:txBody>
                    <a:bodyPr/>
                    <a:lstStyle/>
                    <a:p>
                      <a:pPr algn="ctr">
                        <a:lnSpc>
                          <a:spcPct val="150000"/>
                        </a:lnSpc>
                        <a:spcAft>
                          <a:spcPts val="0"/>
                        </a:spcAft>
                      </a:pPr>
                      <a:r>
                        <a:rPr lang="en-US" sz="1400" dirty="0" smtClean="0">
                          <a:latin typeface="Times New Roman"/>
                          <a:ea typeface="宋体"/>
                        </a:rPr>
                        <a:t>2 streams</a:t>
                      </a:r>
                      <a:endParaRPr lang="zh-CN" altLang="en-US" sz="1400" kern="1200" dirty="0" smtClean="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algn="r" defTabSz="914400" rtl="0" eaLnBrk="1" latinLnBrk="0" hangingPunct="1">
                        <a:lnSpc>
                          <a:spcPct val="150000"/>
                        </a:lnSpc>
                        <a:spcAft>
                          <a:spcPts val="0"/>
                        </a:spcAft>
                      </a:pPr>
                      <a:endParaRPr lang="zh-CN" altLang="en-US" sz="1400" kern="1200" dirty="0" smtClean="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en-US" altLang="zh-CN" sz="1400" kern="1200" dirty="0" smtClean="0">
                          <a:solidFill>
                            <a:schemeClr val="tx1"/>
                          </a:solidFill>
                          <a:latin typeface="Times New Roman"/>
                          <a:ea typeface="宋体"/>
                          <a:cs typeface="+mn-cs"/>
                        </a:rPr>
                        <a:t>4 streams</a:t>
                      </a:r>
                      <a:endParaRPr lang="zh-CN" sz="1400" kern="1200" dirty="0">
                        <a:solidFill>
                          <a:schemeClr val="tx1"/>
                        </a:solidFill>
                        <a:latin typeface="Times New Roman"/>
                        <a:ea typeface="宋体"/>
                        <a:cs typeface="+mn-cs"/>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046">
                <a:tc vMerge="1">
                  <a:txBody>
                    <a:bodyPr/>
                    <a:lstStyle/>
                    <a:p>
                      <a:endParaRPr lang="zh-CN" altLang="en-US"/>
                    </a:p>
                  </a:txBody>
                  <a:tcPr/>
                </a:tc>
                <a:tc>
                  <a:txBody>
                    <a:bodyPr/>
                    <a:lstStyle/>
                    <a:p>
                      <a:pPr algn="ctr">
                        <a:lnSpc>
                          <a:spcPct val="150000"/>
                        </a:lnSpc>
                        <a:spcAft>
                          <a:spcPts val="0"/>
                        </a:spcAft>
                      </a:pPr>
                      <a:r>
                        <a:rPr lang="en-US" sz="1400" dirty="0" smtClean="0">
                          <a:latin typeface="Times New Roman"/>
                          <a:ea typeface="宋体"/>
                        </a:rPr>
                        <a:t>2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1400" baseline="0" dirty="0" smtClean="0">
                          <a:latin typeface="Times New Roman"/>
                          <a:ea typeface="宋体"/>
                        </a:rPr>
                        <a:t>3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dirty="0" smtClean="0">
                          <a:latin typeface="Times New Roman"/>
                          <a:ea typeface="宋体"/>
                        </a:rPr>
                        <a:t>2 channels</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046">
                <a:tc>
                  <a:txBody>
                    <a:bodyPr/>
                    <a:lstStyle/>
                    <a:p>
                      <a:pPr>
                        <a:lnSpc>
                          <a:spcPct val="150000"/>
                        </a:lnSpc>
                        <a:spcAft>
                          <a:spcPts val="0"/>
                        </a:spcAft>
                      </a:pPr>
                      <a:r>
                        <a:rPr lang="en-US" sz="1400" dirty="0">
                          <a:latin typeface="Times New Roman"/>
                          <a:ea typeface="宋体"/>
                        </a:rPr>
                        <a:t>SC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12.94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19.4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25.87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046">
                <a:tc>
                  <a:txBody>
                    <a:bodyPr/>
                    <a:lstStyle/>
                    <a:p>
                      <a:pPr>
                        <a:lnSpc>
                          <a:spcPct val="150000"/>
                        </a:lnSpc>
                        <a:spcAft>
                          <a:spcPts val="0"/>
                        </a:spcAft>
                      </a:pPr>
                      <a:r>
                        <a:rPr lang="en-US" sz="1400" dirty="0">
                          <a:latin typeface="Times New Roman"/>
                          <a:ea typeface="宋体"/>
                        </a:rPr>
                        <a:t>Low Power SC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10.5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046">
                <a:tc>
                  <a:txBody>
                    <a:bodyPr/>
                    <a:lstStyle/>
                    <a:p>
                      <a:pPr>
                        <a:lnSpc>
                          <a:spcPct val="150000"/>
                        </a:lnSpc>
                        <a:spcAft>
                          <a:spcPts val="0"/>
                        </a:spcAft>
                      </a:pPr>
                      <a:r>
                        <a:rPr lang="en-US" sz="1400" dirty="0">
                          <a:latin typeface="Times New Roman"/>
                          <a:ea typeface="宋体"/>
                        </a:rPr>
                        <a:t>OFDM </a:t>
                      </a:r>
                      <a:r>
                        <a:rPr lang="en-US" sz="1400" dirty="0" smtClean="0">
                          <a:latin typeface="Times New Roman"/>
                          <a:ea typeface="宋体"/>
                        </a:rPr>
                        <a:t>MAC</a:t>
                      </a:r>
                      <a:endParaRPr lang="zh-CN" sz="1400" dirty="0">
                        <a:latin typeface="Times New Roman"/>
                        <a:ea typeface="宋体"/>
                      </a:endParaRPr>
                    </a:p>
                  </a:txBody>
                  <a:tcPr marL="53947" marR="539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kern="1200" dirty="0" smtClean="0">
                          <a:solidFill>
                            <a:schemeClr val="tx1"/>
                          </a:solidFill>
                          <a:latin typeface="Times New Roman"/>
                          <a:ea typeface="宋体"/>
                          <a:cs typeface="+mn-cs"/>
                        </a:rPr>
                        <a:t>18.93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b="1" kern="1200" dirty="0" smtClean="0">
                          <a:solidFill>
                            <a:srgbClr val="FF0000"/>
                          </a:solidFill>
                          <a:latin typeface="Times New Roman"/>
                          <a:ea typeface="宋体"/>
                          <a:cs typeface="+mn-cs"/>
                        </a:rPr>
                        <a:t>28.39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zh-CN" sz="1400" b="1" kern="1200" dirty="0" smtClean="0">
                          <a:solidFill>
                            <a:srgbClr val="FF0000"/>
                          </a:solidFill>
                          <a:latin typeface="Times New Roman"/>
                          <a:ea typeface="宋体"/>
                          <a:cs typeface="+mn-cs"/>
                        </a:rPr>
                        <a:t>37.86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40" y="476672"/>
            <a:ext cx="8072424" cy="842293"/>
          </a:xfrm>
        </p:spPr>
        <p:txBody>
          <a:bodyPr/>
          <a:lstStyle/>
          <a:p>
            <a:r>
              <a:rPr lang="en-US" dirty="0" smtClean="0">
                <a:solidFill>
                  <a:schemeClr val="tx1"/>
                </a:solidFill>
              </a:rPr>
              <a:t>Summary</a:t>
            </a:r>
            <a:endParaRPr lang="ru-RU" dirty="0">
              <a:solidFill>
                <a:schemeClr val="tx1"/>
              </a:solidFill>
            </a:endParaRPr>
          </a:p>
        </p:txBody>
      </p:sp>
      <p:sp>
        <p:nvSpPr>
          <p:cNvPr id="4" name="Slide Number Placeholder 3"/>
          <p:cNvSpPr>
            <a:spLocks noGrp="1"/>
          </p:cNvSpPr>
          <p:nvPr>
            <p:ph type="sldNum" sz="quarter" idx="12"/>
          </p:nvPr>
        </p:nvSpPr>
        <p:spPr/>
        <p:txBody>
          <a:bodyPr/>
          <a:lstStyle/>
          <a:p>
            <a:fld id="{C3EAAC41-A8E1-0B4A-BD25-25F70DF9E107}" type="slidenum">
              <a:rPr lang="it-IT" smtClean="0">
                <a:solidFill>
                  <a:schemeClr val="tx1"/>
                </a:solidFill>
              </a:rPr>
              <a:pPr/>
              <a:t>9</a:t>
            </a:fld>
            <a:endParaRPr lang="it-IT">
              <a:solidFill>
                <a:schemeClr val="tx1"/>
              </a:solidFill>
            </a:endParaRPr>
          </a:p>
        </p:txBody>
      </p:sp>
      <p:sp>
        <p:nvSpPr>
          <p:cNvPr id="9" name="Content Placeholder 2"/>
          <p:cNvSpPr txBox="1">
            <a:spLocks/>
          </p:cNvSpPr>
          <p:nvPr/>
        </p:nvSpPr>
        <p:spPr>
          <a:xfrm>
            <a:off x="323528" y="1573728"/>
            <a:ext cx="8280920" cy="4591576"/>
          </a:xfrm>
          <a:prstGeom prst="rect">
            <a:avLst/>
          </a:prstGeom>
        </p:spPr>
        <p:txBody>
          <a:bodyPr vert="horz" lIns="91440" tIns="45720" rIns="91440" bIns="45720" rtlCol="0">
            <a:noAutofit/>
          </a:bodyPr>
          <a:lstStyle>
            <a:lvl1pPr marL="534988" indent="-534988" algn="l" defTabSz="457200" rtl="0" eaLnBrk="1" latinLnBrk="0" hangingPunct="1">
              <a:spcBef>
                <a:spcPct val="20000"/>
              </a:spcBef>
              <a:buClr>
                <a:srgbClr val="3F82B5"/>
              </a:buClr>
              <a:buFont typeface="Wingdings" charset="2"/>
              <a:buChar char="q"/>
              <a:defRPr sz="3200" kern="1200">
                <a:solidFill>
                  <a:schemeClr val="tx1"/>
                </a:solidFill>
                <a:latin typeface="+mn-lt"/>
                <a:ea typeface="+mn-ea"/>
                <a:cs typeface="+mn-cs"/>
              </a:defRPr>
            </a:lvl1pPr>
            <a:lvl2pPr marL="900113" indent="-442913" algn="l" defTabSz="457200" rtl="0" eaLnBrk="1" latinLnBrk="0" hangingPunct="1">
              <a:spcBef>
                <a:spcPct val="20000"/>
              </a:spcBef>
              <a:buClr>
                <a:srgbClr val="3F82B5"/>
              </a:buClr>
              <a:buSzPct val="85000"/>
              <a:buFont typeface="Wingdings" charset="2"/>
              <a:buChar char=""/>
              <a:defRPr sz="2800" kern="1200">
                <a:solidFill>
                  <a:schemeClr val="tx1"/>
                </a:solidFill>
                <a:latin typeface="+mn-lt"/>
                <a:ea typeface="+mn-ea"/>
                <a:cs typeface="+mn-cs"/>
              </a:defRPr>
            </a:lvl2pPr>
            <a:lvl3pPr marL="1262063" indent="-361950" algn="l" defTabSz="457200" rtl="0" eaLnBrk="1" latinLnBrk="0" hangingPunct="1">
              <a:spcBef>
                <a:spcPct val="20000"/>
              </a:spcBef>
              <a:buClr>
                <a:srgbClr val="3F82B5"/>
              </a:buClr>
              <a:buSzPct val="85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3F82B5"/>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2000" dirty="0" smtClean="0"/>
              <a:t>Suppose that the MAC efficiency of NG60 can reach 70%:</a:t>
            </a:r>
          </a:p>
          <a:p>
            <a:pPr>
              <a:buNone/>
            </a:pPr>
            <a:endParaRPr lang="en-US"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The target data rate of NG60, 20Gbps, can NOT be achieved by means of simply extending bandwidth based on 11ad (at most 4 channels).</a:t>
            </a:r>
          </a:p>
          <a:p>
            <a:endParaRPr lang="en-US"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The target data rate of NG60, 20Gbps, could be achieved by means of simply increasing streams based on 11ad up to 8 streams. </a:t>
            </a:r>
            <a:r>
              <a:rPr lang="en-US" altLang="zh-CN" sz="2000" dirty="0" smtClean="0"/>
              <a:t>But the implementation of 8 streams is challenging.</a:t>
            </a:r>
            <a:endParaRPr lang="en-US" altLang="zh-CN" sz="2000" dirty="0" smtClean="0">
              <a:latin typeface="Times New Roman" pitchFamily="18" charset="0"/>
              <a:cs typeface="Times New Roman" pitchFamily="18" charset="0"/>
            </a:endParaRPr>
          </a:p>
          <a:p>
            <a:endParaRPr lang="en-US"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The target data rate of NG60, 20Gbps, could be achieved by combining Channel bonding and MIMO.</a:t>
            </a:r>
          </a:p>
          <a:p>
            <a:pPr lvl="1"/>
            <a:r>
              <a:rPr lang="en-US" altLang="zh-CN" sz="1600" dirty="0" smtClean="0"/>
              <a:t>2 streams with 3 channels or even more bandwidth </a:t>
            </a:r>
          </a:p>
          <a:p>
            <a:pPr lvl="1"/>
            <a:r>
              <a:rPr lang="en-US" altLang="zh-CN" sz="1600" dirty="0" smtClean="0"/>
              <a:t>4 streams with 2 channels or even more bandwidth</a:t>
            </a:r>
          </a:p>
          <a:p>
            <a:pPr lvl="1"/>
            <a:endParaRPr lang="en-US" altLang="zh-CN" sz="1600" dirty="0" smtClean="0">
              <a:latin typeface="Times New Roman" pitchFamily="18" charset="0"/>
              <a:cs typeface="Times New Roman" pitchFamily="18" charset="0"/>
            </a:endParaRPr>
          </a:p>
        </p:txBody>
      </p:sp>
      <p:sp>
        <p:nvSpPr>
          <p:cNvPr id="5" name="Footer Placeholder 5"/>
          <p:cNvSpPr>
            <a:spLocks noGrp="1"/>
          </p:cNvSpPr>
          <p:nvPr>
            <p:ph type="ftr" idx="16"/>
          </p:nvPr>
        </p:nvSpPr>
        <p:spPr>
          <a:xfrm>
            <a:off x="5357818" y="6475413"/>
            <a:ext cx="3184520" cy="180975"/>
          </a:xfrm>
        </p:spPr>
        <p:txBody>
          <a:bodyPr/>
          <a:lstStyle/>
          <a:p>
            <a:r>
              <a:rPr lang="en-US" altLang="zh-TW" dirty="0" smtClean="0"/>
              <a:t>Yi Wang, </a:t>
            </a:r>
            <a:r>
              <a:rPr lang="en-US" altLang="zh-TW" dirty="0" err="1" smtClean="0"/>
              <a:t>Huawei</a:t>
            </a:r>
            <a:endParaRPr lang="en-GB" dirty="0"/>
          </a:p>
        </p:txBody>
      </p:sp>
    </p:spTree>
    <p:extLst>
      <p:ext uri="{BB962C8B-B14F-4D97-AF65-F5344CB8AC3E}">
        <p14:creationId xmlns:p14="http://schemas.microsoft.com/office/powerpoint/2010/main" xmlns="" val="2135030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16433</TotalTime>
  <Words>923</Words>
  <Application>Microsoft Office PowerPoint</Application>
  <PresentationFormat>全屏显示(4:3)</PresentationFormat>
  <Paragraphs>202</Paragraphs>
  <Slides>9</Slides>
  <Notes>2</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802-11-Submission</vt:lpstr>
      <vt:lpstr>Approach to NG60 Peak Rate</vt:lpstr>
      <vt:lpstr>Abstract</vt:lpstr>
      <vt:lpstr>NG60 PAR</vt:lpstr>
      <vt:lpstr>IEEE802.11 ad Parameters</vt:lpstr>
      <vt:lpstr>How to reach NG-60 data rate target</vt:lpstr>
      <vt:lpstr>How to reach NG-60 data rate target</vt:lpstr>
      <vt:lpstr>How to reach NG-60 data rate target</vt:lpstr>
      <vt:lpstr>How to reach NG-60 data rate target</vt:lpstr>
      <vt:lpstr>Summary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802.11ad+</dc:title>
  <dc:creator>Carlos Cordeiro</dc:creator>
  <cp:lastModifiedBy>Rossi</cp:lastModifiedBy>
  <cp:revision>358</cp:revision>
  <cp:lastPrinted>2015-01-10T21:24:52Z</cp:lastPrinted>
  <dcterms:created xsi:type="dcterms:W3CDTF">2013-02-25T08:14:14Z</dcterms:created>
  <dcterms:modified xsi:type="dcterms:W3CDTF">2015-01-13T02:23:16Z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1421115672</vt:lpwstr>
  </property>
</Properties>
</file>