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80" r:id="rId5"/>
    <p:sldId id="281" r:id="rId6"/>
    <p:sldId id="273" r:id="rId7"/>
    <p:sldId id="277" r:id="rId8"/>
    <p:sldId id="278" r:id="rId9"/>
    <p:sldId id="27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99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-1254" y="-3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802.11-15/0105r0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Sean Coffey, Realtek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Sean Coffey, Realtek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802.11-15/0105r0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Spatial Reuse AP Management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4825" y="2276475"/>
          <a:ext cx="8077200" cy="2933700"/>
        </p:xfrm>
        <a:graphic>
          <a:graphicData uri="http://schemas.openxmlformats.org/presentationml/2006/ole">
            <p:oleObj spid="_x0000_s3076" name="Document" r:id="rId4" imgW="8261444" imgH="304702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 smtClean="0">
                <a:latin typeface="Calibri" pitchFamily="34" charset="0"/>
              </a:rPr>
              <a:t>Multiple different versions of spatial reuse via variations in CCA rules have been proposed for 11ax. For purposes of this presentation, these variations include dynamic sensitivity control, and revised / variable / adaptive / dynamic CCA thresholds.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 smtClean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 smtClean="0">
                <a:latin typeface="Calibri" pitchFamily="34" charset="0"/>
              </a:rPr>
              <a:t>Without distinguishing between these, it is proposed that the final version should be parameterized, and the parameters should be configurable (to some extent) by the AP.</a:t>
            </a:r>
            <a:endParaRPr lang="en-US" sz="2200" b="0" dirty="0" smtClean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Summary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Calibri" pitchFamily="34" charset="0"/>
              </a:rPr>
              <a:t>Many different approaches to spatial reuse have been proposed, discussed, and evaluated for 11ax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These include dynamic sensitivity control (DSC), and revised, adaptive, dynamic, signaled, and link-aware CCA threshold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There are several </a:t>
            </a:r>
            <a:r>
              <a:rPr lang="en-US" sz="1700" dirty="0" err="1" smtClean="0">
                <a:latin typeface="Calibri" pitchFamily="34" charset="0"/>
              </a:rPr>
              <a:t>subvariants</a:t>
            </a:r>
            <a:r>
              <a:rPr lang="en-US" sz="1700" dirty="0" smtClean="0">
                <a:latin typeface="Calibri" pitchFamily="34" charset="0"/>
              </a:rPr>
              <a:t> with extra parameters to specify (‘margin’ and others)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Calibri" pitchFamily="34" charset="0"/>
              </a:rPr>
              <a:t>Evaluations of achievable gains vary widely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At the very least, it is clear that there is no “one-size-fits-all” approach that works well in all environments and for all devices, for any of these approaches</a:t>
            </a:r>
          </a:p>
          <a:p>
            <a:pPr marL="628650" lvl="1" indent="-228600">
              <a:defRPr/>
            </a:pPr>
            <a:endParaRPr lang="en-US" sz="800" dirty="0" smtClean="0"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Calibri" pitchFamily="34" charset="0"/>
              </a:rPr>
              <a:t>Enabling a degree of configurability benefits all approaches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The principle of configurability is well established in 802.11, e.g., EDCA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In any approach, standard could predefine permissible choices and conditions, with defaults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Enables adaptation to highly varied deployments, managed v. unmanaged, etc.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Spatial reuse / dynamic CCA taxonomy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>
            <a:normAutofit/>
          </a:bodyPr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Calibri" pitchFamily="34" charset="0"/>
              </a:rPr>
              <a:t>Dynamic Sensitivity Control (DSC)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Sensitivity modified based on RSSI modified by ‘Margin’ [3-6, 9, 12, 17-19, 24-26]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900" dirty="0" smtClean="0">
                <a:latin typeface="Calibri" pitchFamily="34" charset="0"/>
              </a:rPr>
              <a:t>Revised / Variable / Dynamic / Signaled / Per-Link CCA</a:t>
            </a:r>
            <a:r>
              <a:rPr lang="en-US" sz="1500" dirty="0" smtClean="0">
                <a:latin typeface="Calibri" pitchFamily="34" charset="0"/>
              </a:rPr>
              <a:t> </a:t>
            </a:r>
            <a:r>
              <a:rPr lang="en-US" sz="1900" dirty="0" smtClean="0">
                <a:latin typeface="Calibri" pitchFamily="34" charset="0"/>
              </a:rPr>
              <a:t>*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Revised CCA: CCA Threshold redefined for 11ax devices; with use of ‘BSS Color’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Variable CCA: CCA Threshold variable for 11ax devices, centrally managed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Dynamic CCA: CCA Threshold may change dynamically for 11ax devices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Signaled CCA: CCA Threshold may be modified by transmitting device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Per-Link CCA: CCA Threshold optimized on a per-link basis</a:t>
            </a:r>
          </a:p>
          <a:p>
            <a:pPr marL="1028700" lvl="2">
              <a:defRPr/>
            </a:pPr>
            <a:r>
              <a:rPr lang="en-US" sz="1500" dirty="0" smtClean="0">
                <a:latin typeface="Calibri" pitchFamily="34" charset="0"/>
              </a:rPr>
              <a:t>	[1, 2, 7, 8, 10, 11, 13-16, 20-23, 26-28]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5638800"/>
            <a:ext cx="3735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TGax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has not yet standardized terminology;</a:t>
            </a:r>
          </a:p>
          <a:p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  these variations appear under different names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Configurability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495800"/>
          </a:xfrm>
          <a:ln/>
        </p:spPr>
        <p:txBody>
          <a:bodyPr>
            <a:normAutofit lnSpcReduction="10000"/>
          </a:bodyPr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Commonalities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All these algorithms have aspects in common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CCA Threshold, and/or Receiver Sensitivity (and/or Transmit Power) are modified</a:t>
            </a:r>
          </a:p>
          <a:p>
            <a:pPr marL="628650" lvl="1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The remaining questions are </a:t>
            </a:r>
            <a:r>
              <a:rPr lang="en-US" sz="1700" i="1" dirty="0" smtClean="0">
                <a:latin typeface="Calibri" pitchFamily="34" charset="0"/>
              </a:rPr>
              <a:t>how</a:t>
            </a:r>
            <a:r>
              <a:rPr lang="en-US" sz="1700" dirty="0" smtClean="0">
                <a:latin typeface="Calibri" pitchFamily="34" charset="0"/>
              </a:rPr>
              <a:t>, </a:t>
            </a:r>
            <a:r>
              <a:rPr lang="en-US" sz="1700" i="1" dirty="0" smtClean="0">
                <a:latin typeface="Calibri" pitchFamily="34" charset="0"/>
              </a:rPr>
              <a:t>when</a:t>
            </a:r>
            <a:r>
              <a:rPr lang="en-US" sz="1700" dirty="0" smtClean="0">
                <a:latin typeface="Calibri" pitchFamily="34" charset="0"/>
              </a:rPr>
              <a:t>, and </a:t>
            </a:r>
            <a:r>
              <a:rPr lang="en-US" sz="1700" i="1" dirty="0" smtClean="0">
                <a:latin typeface="Calibri" pitchFamily="34" charset="0"/>
              </a:rPr>
              <a:t>by whom</a:t>
            </a:r>
          </a:p>
          <a:p>
            <a:pPr marL="628650" lvl="1">
              <a:defRPr/>
            </a:pPr>
            <a:endParaRPr lang="en-US" sz="600" dirty="0" smtClean="0"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latin typeface="Calibri" pitchFamily="34" charset="0"/>
              </a:rPr>
              <a:t>A common baseline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Given the commonalities, it’s useful to consider SFD text that is applicable for each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Each approach can benefit from reuse of established and well-proven principles of the underlying standard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In particular it is useful to allow APs the ability and flexibility (within appropriate limits) to manage their BSSs and optimize for varying conditions:</a:t>
            </a:r>
          </a:p>
          <a:p>
            <a:pPr marL="628650" lvl="1" indent="-228600">
              <a:defRPr/>
            </a:pPr>
            <a:endParaRPr lang="en-US" sz="800" dirty="0" smtClean="0">
              <a:latin typeface="Calibri" pitchFamily="34" charset="0"/>
            </a:endParaRPr>
          </a:p>
          <a:p>
            <a:pPr marL="1028700" lvl="2">
              <a:defRPr/>
            </a:pPr>
            <a:r>
              <a:rPr lang="en-US" sz="1500" dirty="0" smtClean="0">
                <a:latin typeface="Calibri" pitchFamily="34" charset="0"/>
              </a:rPr>
              <a:t>	</a:t>
            </a:r>
            <a:r>
              <a:rPr lang="en-US" sz="1700" i="1" dirty="0" smtClean="0">
                <a:solidFill>
                  <a:srgbClr val="4F81BD"/>
                </a:solidFill>
                <a:latin typeface="Calibri" pitchFamily="34" charset="0"/>
              </a:rPr>
              <a:t>APs should have the ability to set spatial reuse parameters for the BSS</a:t>
            </a:r>
          </a:p>
          <a:p>
            <a:pPr marL="1028700" lvl="2">
              <a:defRPr/>
            </a:pPr>
            <a:endParaRPr lang="en-US" sz="900" dirty="0" smtClean="0"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700" dirty="0" smtClean="0">
                <a:latin typeface="Calibri" pitchFamily="34" charset="0"/>
              </a:rPr>
              <a:t>Accepting this principle at the outset avoids extended debates between approaches that are in essence identical, and enables constructive progress </a:t>
            </a:r>
            <a:endParaRPr lang="en-US" sz="2000" dirty="0" smtClean="0"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5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b="0" dirty="0" smtClean="0">
                <a:latin typeface="Calibri" pitchFamily="34" charset="0"/>
              </a:rPr>
              <a:t>Straw poll 1:</a:t>
            </a:r>
          </a:p>
          <a:p>
            <a:pPr marL="628650" lvl="1" indent="-228600">
              <a:defRPr/>
            </a:pPr>
            <a:r>
              <a:rPr lang="en-US" i="1" dirty="0" smtClean="0">
                <a:latin typeface="Calibri" pitchFamily="34" charset="0"/>
              </a:rPr>
              <a:t>Do you agree with adding the following text to the 11ax SFD?:</a:t>
            </a:r>
          </a:p>
          <a:p>
            <a:pPr marL="628650" lvl="1" indent="-228600">
              <a:defRPr/>
            </a:pPr>
            <a:endParaRPr lang="en-US" sz="400" b="0" i="1" dirty="0" smtClean="0"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“The 11ax amendment shall define a Spatial Reuse Parameters Set element to be included in beacon and probe responses, analogous to the EDCA Parameter Set element”</a:t>
            </a:r>
          </a:p>
          <a:p>
            <a:pPr marL="628650" lvl="1" indent="-228600">
              <a:defRPr/>
            </a:pPr>
            <a:endParaRPr lang="en-US" sz="800" dirty="0" smtClean="0"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b="0" dirty="0" smtClean="0">
                <a:latin typeface="Calibri" pitchFamily="34" charset="0"/>
              </a:rPr>
              <a:t>Straw poll 2:</a:t>
            </a:r>
          </a:p>
          <a:p>
            <a:pPr marL="628650" lvl="1" indent="-228600">
              <a:defRPr/>
            </a:pPr>
            <a:r>
              <a:rPr lang="en-US" i="1" dirty="0" smtClean="0">
                <a:latin typeface="Calibri" pitchFamily="34" charset="0"/>
              </a:rPr>
              <a:t>Do you agree with adding the following text to the 11ax SFD?:</a:t>
            </a:r>
          </a:p>
          <a:p>
            <a:pPr marL="628650" lvl="1" indent="-228600">
              <a:defRPr/>
            </a:pPr>
            <a:endParaRPr lang="en-US" sz="400" i="1" dirty="0" smtClean="0"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“The 11ax amendment shall define spatial reuse parameters carried in a Spatial Reuse parameters frame, analogous to the individually addressed quality-of-service management frame (IQMF [11ae])”</a:t>
            </a:r>
            <a:endParaRPr lang="en-US" b="0" dirty="0" smtClean="0">
              <a:latin typeface="Calibri" pitchFamily="34" charset="0"/>
            </a:endParaRPr>
          </a:p>
          <a:p>
            <a:pPr marL="228600" indent="-228600">
              <a:defRPr/>
            </a:pPr>
            <a:endParaRPr lang="en-US" sz="1300" b="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References—I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ln/>
        </p:spPr>
        <p:txBody>
          <a:bodyPr/>
          <a:lstStyle/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“Improved Spatial Reuse Feasibility – Part I”, Ron </a:t>
            </a:r>
            <a:r>
              <a:rPr lang="en-US" sz="1300" dirty="0" err="1" smtClean="0">
                <a:latin typeface="Calibri" pitchFamily="34" charset="0"/>
              </a:rPr>
              <a:t>Porat</a:t>
            </a:r>
            <a:r>
              <a:rPr lang="en-US" sz="1300" dirty="0" smtClean="0">
                <a:latin typeface="Calibri" pitchFamily="34" charset="0"/>
              </a:rPr>
              <a:t>, </a:t>
            </a:r>
            <a:r>
              <a:rPr lang="en-US" sz="1300" dirty="0" err="1" smtClean="0">
                <a:latin typeface="Calibri" pitchFamily="34" charset="0"/>
              </a:rPr>
              <a:t>Nihar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n-US" sz="1300" dirty="0" err="1" smtClean="0">
                <a:latin typeface="Calibri" pitchFamily="34" charset="0"/>
              </a:rPr>
              <a:t>Jindal</a:t>
            </a:r>
            <a:r>
              <a:rPr lang="en-US" sz="1300" dirty="0" smtClean="0">
                <a:latin typeface="Calibri" pitchFamily="34" charset="0"/>
              </a:rPr>
              <a:t> (Broadcom), </a:t>
            </a:r>
            <a:r>
              <a:rPr lang="en-US" sz="1300" b="0" dirty="0" smtClean="0">
                <a:latin typeface="Calibri" pitchFamily="34" charset="0"/>
              </a:rPr>
              <a:t>doc. IEEE 802.11-14/0082r0, January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“Improved Spatial Reuse Feasibility – Part II”, Ron </a:t>
            </a:r>
            <a:r>
              <a:rPr lang="en-US" sz="1300" dirty="0" err="1" smtClean="0">
                <a:latin typeface="Calibri" pitchFamily="34" charset="0"/>
              </a:rPr>
              <a:t>Porat</a:t>
            </a:r>
            <a:r>
              <a:rPr lang="en-US" sz="1300" dirty="0" smtClean="0">
                <a:latin typeface="Calibri" pitchFamily="34" charset="0"/>
              </a:rPr>
              <a:t>, </a:t>
            </a:r>
            <a:r>
              <a:rPr lang="en-US" sz="1300" dirty="0" err="1" smtClean="0">
                <a:latin typeface="Calibri" pitchFamily="34" charset="0"/>
              </a:rPr>
              <a:t>Nihar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n-US" sz="1300" dirty="0" err="1" smtClean="0">
                <a:latin typeface="Calibri" pitchFamily="34" charset="0"/>
              </a:rPr>
              <a:t>Jindal</a:t>
            </a:r>
            <a:r>
              <a:rPr lang="en-US" sz="1300" dirty="0" smtClean="0">
                <a:latin typeface="Calibri" pitchFamily="34" charset="0"/>
              </a:rPr>
              <a:t> (Broadcom), </a:t>
            </a:r>
            <a:r>
              <a:rPr lang="en-US" sz="1300" b="0" dirty="0" smtClean="0">
                <a:latin typeface="Calibri" pitchFamily="34" charset="0"/>
              </a:rPr>
              <a:t>doc. IEEE 802.11-14/0083r0, January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“DSC Channel Selection and Legacy Sharing”, Graham Smith (DSP Group), </a:t>
            </a:r>
            <a:r>
              <a:rPr lang="en-US" sz="1300" b="0" dirty="0" smtClean="0">
                <a:latin typeface="Calibri" pitchFamily="34" charset="0"/>
              </a:rPr>
              <a:t>doc. IEEE 802.11-14/0294,    March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“Dynamic Sensitivity Control for HEW”, Graham Smith (DSP Group), </a:t>
            </a:r>
            <a:r>
              <a:rPr lang="en-US" sz="1300" b="0" dirty="0" smtClean="0">
                <a:latin typeface="Calibri" pitchFamily="34" charset="0"/>
              </a:rPr>
              <a:t>doc. IEEE 802.11-13/1290r1, April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“Dynamic Sensitivity Control Implementation”, Graham Smith (DSP Group), </a:t>
            </a:r>
            <a:r>
              <a:rPr lang="en-US" sz="1300" b="0" dirty="0" smtClean="0">
                <a:latin typeface="Calibri" pitchFamily="34" charset="0"/>
              </a:rPr>
              <a:t>doc. IEEE 802.11-14/0635r1, May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“DSC Practical Usage”, Graham Smith (DSP Group), </a:t>
            </a:r>
            <a:r>
              <a:rPr lang="en-US" sz="1300" b="0" dirty="0" smtClean="0">
                <a:latin typeface="Calibri" pitchFamily="34" charset="0"/>
              </a:rPr>
              <a:t>doc. IEEE 802.11-14/0779r2, July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 “Measurements on CCA Thresholds in OBSS Environment”, John (</a:t>
            </a:r>
            <a:r>
              <a:rPr lang="en-US" sz="1300" dirty="0" err="1" smtClean="0">
                <a:latin typeface="Calibri" pitchFamily="34" charset="0"/>
              </a:rPr>
              <a:t>Ju</a:t>
            </a:r>
            <a:r>
              <a:rPr lang="en-US" sz="1300" dirty="0" smtClean="0">
                <a:latin typeface="Calibri" pitchFamily="34" charset="0"/>
              </a:rPr>
              <a:t>-Hyun) Son, Jin Sam </a:t>
            </a:r>
            <a:r>
              <a:rPr lang="en-US" sz="1300" dirty="0" err="1" smtClean="0">
                <a:latin typeface="Calibri" pitchFamily="34" charset="0"/>
              </a:rPr>
              <a:t>Kwak</a:t>
            </a:r>
            <a:r>
              <a:rPr lang="en-US" sz="1300" dirty="0" smtClean="0">
                <a:latin typeface="Calibri" pitchFamily="34" charset="0"/>
              </a:rPr>
              <a:t> (WILUS Institute), Young Doo Kim, Hong </a:t>
            </a:r>
            <a:r>
              <a:rPr lang="en-US" sz="1300" dirty="0" err="1" smtClean="0">
                <a:latin typeface="Calibri" pitchFamily="34" charset="0"/>
              </a:rPr>
              <a:t>Seok</a:t>
            </a:r>
            <a:r>
              <a:rPr lang="en-US" sz="1300" dirty="0" smtClean="0">
                <a:latin typeface="Calibri" pitchFamily="34" charset="0"/>
              </a:rPr>
              <a:t> Shin (SK Telecom), </a:t>
            </a:r>
            <a:r>
              <a:rPr lang="en-US" sz="1300" b="0" dirty="0" smtClean="0">
                <a:latin typeface="Calibri" pitchFamily="34" charset="0"/>
              </a:rPr>
              <a:t>doc. IEEE 802.11-14/0628r0, May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“Residential Scenario CCA/TPC Simulation Discussion”, Frank </a:t>
            </a:r>
            <a:r>
              <a:rPr lang="en-US" sz="1300" dirty="0" err="1" smtClean="0">
                <a:latin typeface="Calibri" pitchFamily="34" charset="0"/>
              </a:rPr>
              <a:t>LaSita</a:t>
            </a:r>
            <a:r>
              <a:rPr lang="en-US" sz="1300" dirty="0" smtClean="0">
                <a:latin typeface="Calibri" pitchFamily="34" charset="0"/>
              </a:rPr>
              <a:t>, </a:t>
            </a:r>
            <a:r>
              <a:rPr lang="en-US" sz="1300" dirty="0" err="1" smtClean="0">
                <a:latin typeface="Calibri" pitchFamily="34" charset="0"/>
              </a:rPr>
              <a:t>Pengfei</a:t>
            </a:r>
            <a:r>
              <a:rPr lang="en-US" sz="1300" dirty="0" smtClean="0">
                <a:latin typeface="Calibri" pitchFamily="34" charset="0"/>
              </a:rPr>
              <a:t> Xia, Joseph Lev (</a:t>
            </a:r>
            <a:r>
              <a:rPr lang="en-US" sz="1300" dirty="0" err="1" smtClean="0">
                <a:latin typeface="Calibri" pitchFamily="34" charset="0"/>
              </a:rPr>
              <a:t>Interdigital</a:t>
            </a:r>
            <a:r>
              <a:rPr lang="en-US" sz="1300" dirty="0" smtClean="0">
                <a:latin typeface="Calibri" pitchFamily="34" charset="0"/>
              </a:rPr>
              <a:t>), </a:t>
            </a:r>
            <a:r>
              <a:rPr lang="en-US" sz="1300" b="0" dirty="0" smtClean="0">
                <a:latin typeface="Calibri" pitchFamily="34" charset="0"/>
              </a:rPr>
              <a:t>doc. IEEE 802.11-14/0578r0, May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“DSC and Legacy Coexistence,” Yuichi Morioka (Sony), et al., </a:t>
            </a:r>
            <a:r>
              <a:rPr lang="en-US" sz="1300" b="0" dirty="0" smtClean="0">
                <a:latin typeface="Calibri" pitchFamily="34" charset="0"/>
              </a:rPr>
              <a:t>doc. IEEE 802.11-14/0854r0, July 2014.</a:t>
            </a:r>
          </a:p>
          <a:p>
            <a:pPr marL="365760">
              <a:buFont typeface="+mj-lt"/>
              <a:buAutoNum type="arabicPeriod"/>
              <a:defRPr/>
            </a:pPr>
            <a:r>
              <a:rPr lang="en-US" sz="1300" dirty="0" smtClean="0">
                <a:latin typeface="Calibri" pitchFamily="34" charset="0"/>
              </a:rPr>
              <a:t>“Evaluating Dynamic CCA/Receiver Sensitivity Algorithms”, Brian Hart (Cisco), et al., </a:t>
            </a:r>
            <a:r>
              <a:rPr lang="en-US" sz="1300" b="0" dirty="0" smtClean="0">
                <a:latin typeface="Calibri" pitchFamily="34" charset="0"/>
              </a:rPr>
              <a:t>doc. IEEE 802.11-14/0856r0, July 2014.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References—II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ln/>
        </p:spPr>
        <p:txBody>
          <a:bodyPr/>
          <a:lstStyle/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11.	“A Protocol Framework for Dynamic CCA”, Sean Coffey (</a:t>
            </a:r>
            <a:r>
              <a:rPr lang="en-US" sz="1300" dirty="0" err="1" smtClean="0">
                <a:latin typeface="Calibri" pitchFamily="34" charset="0"/>
              </a:rPr>
              <a:t>Realtek</a:t>
            </a:r>
            <a:r>
              <a:rPr lang="en-US" sz="1300" dirty="0" smtClean="0">
                <a:latin typeface="Calibri" pitchFamily="34" charset="0"/>
              </a:rPr>
              <a:t>), et al., </a:t>
            </a:r>
            <a:r>
              <a:rPr lang="en-US" sz="1300" b="0" dirty="0" smtClean="0">
                <a:latin typeface="Calibri" pitchFamily="34" charset="0"/>
              </a:rPr>
              <a:t>doc. IEEE 802.11-14/0872r0, July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12.	“DSC Simulation Results for Scenario 3”, Masahito Mori (Sony) ,et al., </a:t>
            </a:r>
            <a:r>
              <a:rPr lang="en-US" sz="1300" b="0" dirty="0" smtClean="0">
                <a:latin typeface="Calibri" pitchFamily="34" charset="0"/>
              </a:rPr>
              <a:t>doc. IEEE 802.11-14/1171r1, September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13.	“CCA Study in Residential Scenario - Part 2”, Gwen </a:t>
            </a:r>
            <a:r>
              <a:rPr lang="en-US" sz="1300" dirty="0" err="1" smtClean="0">
                <a:latin typeface="Calibri" pitchFamily="34" charset="0"/>
              </a:rPr>
              <a:t>Barriac</a:t>
            </a:r>
            <a:r>
              <a:rPr lang="en-US" sz="1300" dirty="0" smtClean="0">
                <a:latin typeface="Calibri" pitchFamily="34" charset="0"/>
              </a:rPr>
              <a:t> (Qualcomm), et al., </a:t>
            </a:r>
            <a:r>
              <a:rPr lang="en-US" sz="1300" b="0" dirty="0" smtClean="0">
                <a:latin typeface="Calibri" pitchFamily="34" charset="0"/>
              </a:rPr>
              <a:t>doc. IEEE 802.11-14/1199r1,  September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14.	“Link Aware CCA”, Brian Hart (Cisco), </a:t>
            </a:r>
            <a:r>
              <a:rPr lang="en-US" sz="1300" b="0" dirty="0" smtClean="0">
                <a:latin typeface="Calibri" pitchFamily="34" charset="0"/>
              </a:rPr>
              <a:t>doc. IEEE 802.11-14/1224r0, September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15.	“Considerations on CCA for OBSS </a:t>
            </a:r>
            <a:r>
              <a:rPr lang="en-US" sz="1300" dirty="0" err="1" smtClean="0">
                <a:latin typeface="Calibri" pitchFamily="34" charset="0"/>
              </a:rPr>
              <a:t>Opearation</a:t>
            </a:r>
            <a:r>
              <a:rPr lang="en-US" sz="1300" dirty="0" smtClean="0">
                <a:latin typeface="Calibri" pitchFamily="34" charset="0"/>
              </a:rPr>
              <a:t> in 802.11ax”, Jun </a:t>
            </a:r>
            <a:r>
              <a:rPr lang="en-US" sz="1300" dirty="0" err="1" smtClean="0">
                <a:latin typeface="Calibri" pitchFamily="34" charset="0"/>
              </a:rPr>
              <a:t>Luo</a:t>
            </a:r>
            <a:r>
              <a:rPr lang="en-US" sz="1300" dirty="0" smtClean="0">
                <a:latin typeface="Calibri" pitchFamily="34" charset="0"/>
              </a:rPr>
              <a:t> (</a:t>
            </a:r>
            <a:r>
              <a:rPr lang="en-US" sz="1300" dirty="0" err="1" smtClean="0">
                <a:latin typeface="Calibri" pitchFamily="34" charset="0"/>
              </a:rPr>
              <a:t>Huawei</a:t>
            </a:r>
            <a:r>
              <a:rPr lang="en-US" sz="1300" dirty="0" smtClean="0">
                <a:latin typeface="Calibri" pitchFamily="34" charset="0"/>
              </a:rPr>
              <a:t>), </a:t>
            </a:r>
            <a:r>
              <a:rPr lang="en-US" sz="1300" b="0" dirty="0" smtClean="0">
                <a:latin typeface="Calibri" pitchFamily="34" charset="0"/>
              </a:rPr>
              <a:t>doc. IEEE 802.11-14/1225r0, September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16.	“Adaptive CCA for 11ax”, Reza </a:t>
            </a:r>
            <a:r>
              <a:rPr lang="en-US" sz="1300" dirty="0" err="1" smtClean="0">
                <a:latin typeface="Calibri" pitchFamily="34" charset="0"/>
              </a:rPr>
              <a:t>Hedayat</a:t>
            </a:r>
            <a:r>
              <a:rPr lang="en-US" sz="1300" dirty="0" smtClean="0">
                <a:latin typeface="Calibri" pitchFamily="34" charset="0"/>
              </a:rPr>
              <a:t>, Young </a:t>
            </a:r>
            <a:r>
              <a:rPr lang="en-US" sz="1300" dirty="0" err="1" smtClean="0">
                <a:latin typeface="Calibri" pitchFamily="34" charset="0"/>
              </a:rPr>
              <a:t>Hoon</a:t>
            </a:r>
            <a:r>
              <a:rPr lang="en-US" sz="1300" dirty="0" smtClean="0">
                <a:latin typeface="Calibri" pitchFamily="34" charset="0"/>
              </a:rPr>
              <a:t> Kwon (</a:t>
            </a:r>
            <a:r>
              <a:rPr lang="en-US" sz="1300" dirty="0" err="1" smtClean="0">
                <a:latin typeface="Calibri" pitchFamily="34" charset="0"/>
              </a:rPr>
              <a:t>Newracom</a:t>
            </a:r>
            <a:r>
              <a:rPr lang="en-US" sz="1300" dirty="0" smtClean="0">
                <a:latin typeface="Calibri" pitchFamily="34" charset="0"/>
              </a:rPr>
              <a:t>), et al. </a:t>
            </a:r>
            <a:r>
              <a:rPr lang="en-US" sz="1300" b="0" dirty="0" smtClean="0">
                <a:latin typeface="Calibri" pitchFamily="34" charset="0"/>
              </a:rPr>
              <a:t>doc. IEEE 802.11-14/1233r2, September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17.	“Observed Protocol Violations Caused by DSC for Roaming STAs”, Chuck </a:t>
            </a:r>
            <a:r>
              <a:rPr lang="en-US" sz="1300" dirty="0" err="1" smtClean="0">
                <a:latin typeface="Calibri" pitchFamily="34" charset="0"/>
              </a:rPr>
              <a:t>Lukaszewski</a:t>
            </a:r>
            <a:r>
              <a:rPr lang="en-US" sz="1300" dirty="0" smtClean="0">
                <a:latin typeface="Calibri" pitchFamily="34" charset="0"/>
              </a:rPr>
              <a:t> (Aruba), </a:t>
            </a:r>
            <a:r>
              <a:rPr lang="en-US" sz="1300" b="0" dirty="0" smtClean="0">
                <a:latin typeface="Calibri" pitchFamily="34" charset="0"/>
              </a:rPr>
              <a:t>doc. IEEE 802.11-14/1416r1, November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18.	“DSC and Legacy Coexistence”, Gustav </a:t>
            </a:r>
            <a:r>
              <a:rPr lang="en-US" sz="1300" dirty="0" err="1" smtClean="0">
                <a:latin typeface="Calibri" pitchFamily="34" charset="0"/>
              </a:rPr>
              <a:t>Wikstrom</a:t>
            </a:r>
            <a:r>
              <a:rPr lang="en-US" sz="1300" dirty="0" smtClean="0">
                <a:latin typeface="Calibri" pitchFamily="34" charset="0"/>
              </a:rPr>
              <a:t> (Ericsson), et al., </a:t>
            </a:r>
            <a:r>
              <a:rPr lang="en-US" sz="1300" b="0" dirty="0" smtClean="0">
                <a:latin typeface="Calibri" pitchFamily="34" charset="0"/>
              </a:rPr>
              <a:t>doc. IEEE 802.11-14/1426r2, November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19.	“DSC Performance,” Gustav </a:t>
            </a:r>
            <a:r>
              <a:rPr lang="en-US" sz="1300" dirty="0" err="1" smtClean="0">
                <a:latin typeface="Calibri" pitchFamily="34" charset="0"/>
              </a:rPr>
              <a:t>Wikstrom</a:t>
            </a:r>
            <a:r>
              <a:rPr lang="en-US" sz="1300" dirty="0" smtClean="0">
                <a:latin typeface="Calibri" pitchFamily="34" charset="0"/>
              </a:rPr>
              <a:t> (Ericsson), et al., </a:t>
            </a:r>
            <a:r>
              <a:rPr lang="en-US" sz="1300" b="0" dirty="0" smtClean="0">
                <a:latin typeface="Calibri" pitchFamily="34" charset="0"/>
              </a:rPr>
              <a:t>doc. IEEE 802.11-14/1427r0r2, November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20.	“Considerations on OBSS Spatial Reuse”, </a:t>
            </a:r>
            <a:r>
              <a:rPr lang="en-US" sz="1300" dirty="0" err="1" smtClean="0">
                <a:latin typeface="Calibri" pitchFamily="34" charset="0"/>
              </a:rPr>
              <a:t>Jianhan</a:t>
            </a:r>
            <a:r>
              <a:rPr lang="en-US" sz="1300" dirty="0" smtClean="0">
                <a:latin typeface="Calibri" pitchFamily="34" charset="0"/>
              </a:rPr>
              <a:t> Liu (</a:t>
            </a:r>
            <a:r>
              <a:rPr lang="en-US" sz="1300" dirty="0" err="1" smtClean="0">
                <a:latin typeface="Calibri" pitchFamily="34" charset="0"/>
              </a:rPr>
              <a:t>Mediatek</a:t>
            </a:r>
            <a:r>
              <a:rPr lang="en-US" sz="1300" dirty="0" smtClean="0">
                <a:latin typeface="Calibri" pitchFamily="34" charset="0"/>
              </a:rPr>
              <a:t>), et al., </a:t>
            </a:r>
            <a:r>
              <a:rPr lang="en-US" sz="1300" b="0" dirty="0" smtClean="0">
                <a:latin typeface="Calibri" pitchFamily="34" charset="0"/>
              </a:rPr>
              <a:t>doc. IEEE 802.11-14/1435r1, November 2014.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References—III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ln/>
        </p:spPr>
        <p:txBody>
          <a:bodyPr/>
          <a:lstStyle/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21.	“Adapting CCA and Receiver Sensitivity”, </a:t>
            </a:r>
            <a:r>
              <a:rPr lang="en-US" sz="1300" dirty="0" err="1" smtClean="0">
                <a:latin typeface="Calibri" pitchFamily="34" charset="0"/>
              </a:rPr>
              <a:t>Esa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n-US" sz="1300" dirty="0" err="1" smtClean="0">
                <a:latin typeface="Calibri" pitchFamily="34" charset="0"/>
              </a:rPr>
              <a:t>Tuomaala</a:t>
            </a:r>
            <a:r>
              <a:rPr lang="en-US" sz="1300" dirty="0" smtClean="0">
                <a:latin typeface="Calibri" pitchFamily="34" charset="0"/>
              </a:rPr>
              <a:t> (Nokia), et al., </a:t>
            </a:r>
            <a:r>
              <a:rPr lang="en-US" sz="1300" b="0" dirty="0" smtClean="0">
                <a:latin typeface="Calibri" pitchFamily="34" charset="0"/>
              </a:rPr>
              <a:t>doc. IEEE 802.11-14/1443r0, November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22.	“Considerations for Adaptive CCA”, Reza </a:t>
            </a:r>
            <a:r>
              <a:rPr lang="en-US" sz="1300" dirty="0" err="1" smtClean="0">
                <a:latin typeface="Calibri" pitchFamily="34" charset="0"/>
              </a:rPr>
              <a:t>Hedayat</a:t>
            </a:r>
            <a:r>
              <a:rPr lang="en-US" sz="1300" dirty="0" smtClean="0">
                <a:latin typeface="Calibri" pitchFamily="34" charset="0"/>
              </a:rPr>
              <a:t> (</a:t>
            </a:r>
            <a:r>
              <a:rPr lang="en-US" sz="1300" dirty="0" err="1" smtClean="0">
                <a:latin typeface="Calibri" pitchFamily="34" charset="0"/>
              </a:rPr>
              <a:t>Newracom</a:t>
            </a:r>
            <a:r>
              <a:rPr lang="en-US" sz="1300" dirty="0" smtClean="0">
                <a:latin typeface="Calibri" pitchFamily="34" charset="0"/>
              </a:rPr>
              <a:t>) ,et al., </a:t>
            </a:r>
            <a:r>
              <a:rPr lang="en-US" sz="1300" b="0" dirty="0" smtClean="0">
                <a:latin typeface="Calibri" pitchFamily="34" charset="0"/>
              </a:rPr>
              <a:t>doc. IEEE 802.11-14/148r0, November 2014.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23.	“Perspectives on Spatial Reuse in 11ax”, Reza </a:t>
            </a:r>
            <a:r>
              <a:rPr lang="en-US" sz="1300" dirty="0" err="1" smtClean="0">
                <a:latin typeface="Calibri" pitchFamily="34" charset="0"/>
              </a:rPr>
              <a:t>Hedayat</a:t>
            </a:r>
            <a:r>
              <a:rPr lang="en-US" sz="1300" dirty="0" smtClean="0">
                <a:latin typeface="Calibri" pitchFamily="34" charset="0"/>
              </a:rPr>
              <a:t> (</a:t>
            </a:r>
            <a:r>
              <a:rPr lang="en-US" sz="1300" dirty="0" err="1" smtClean="0">
                <a:latin typeface="Calibri" pitchFamily="34" charset="0"/>
              </a:rPr>
              <a:t>Newracom</a:t>
            </a:r>
            <a:r>
              <a:rPr lang="en-US" sz="1300" dirty="0" smtClean="0">
                <a:latin typeface="Calibri" pitchFamily="34" charset="0"/>
              </a:rPr>
              <a:t>), et al., </a:t>
            </a:r>
            <a:r>
              <a:rPr lang="en-US" sz="1300" b="0" dirty="0" smtClean="0">
                <a:latin typeface="Calibri" pitchFamily="34" charset="0"/>
              </a:rPr>
              <a:t>doc. IEEE 802.11-14/1580r0,  December 2014.</a:t>
            </a:r>
          </a:p>
          <a:p>
            <a:pPr marL="365760">
              <a:buAutoNum type="arabicPeriod" startAt="24"/>
              <a:defRPr/>
            </a:pPr>
            <a:r>
              <a:rPr lang="en-US" sz="1300" dirty="0" smtClean="0">
                <a:latin typeface="Calibri" pitchFamily="34" charset="0"/>
              </a:rPr>
              <a:t>“DSC and Roaming”, Graham Smith (SRT), </a:t>
            </a:r>
            <a:r>
              <a:rPr lang="en-US" sz="1300" b="0" dirty="0" smtClean="0">
                <a:latin typeface="Calibri" pitchFamily="34" charset="0"/>
              </a:rPr>
              <a:t>doc. IEEE 802.11-15/0025r0, January 2015.</a:t>
            </a:r>
          </a:p>
          <a:p>
            <a:pPr marL="365760">
              <a:buFont typeface="Times New Roman" pitchFamily="16" charset="0"/>
              <a:buAutoNum type="arabicPeriod" startAt="24"/>
              <a:defRPr/>
            </a:pPr>
            <a:r>
              <a:rPr lang="en-US" sz="1300" dirty="0" smtClean="0">
                <a:latin typeface="Calibri" pitchFamily="34" charset="0"/>
              </a:rPr>
              <a:t>“Simulation Based Evaluation DSC in residential scenario”, M. </a:t>
            </a:r>
            <a:r>
              <a:rPr lang="en-US" sz="1300" dirty="0" err="1" smtClean="0">
                <a:latin typeface="Calibri" pitchFamily="34" charset="0"/>
              </a:rPr>
              <a:t>Shahwaiz</a:t>
            </a:r>
            <a:r>
              <a:rPr lang="en-US" sz="1300" dirty="0" smtClean="0">
                <a:latin typeface="Calibri" pitchFamily="34" charset="0"/>
              </a:rPr>
              <a:t> </a:t>
            </a:r>
            <a:r>
              <a:rPr lang="en-US" sz="1300" dirty="0" err="1" smtClean="0">
                <a:latin typeface="Calibri" pitchFamily="34" charset="0"/>
              </a:rPr>
              <a:t>Afaqui</a:t>
            </a:r>
            <a:r>
              <a:rPr lang="en-US" sz="1300" dirty="0" smtClean="0">
                <a:latin typeface="Calibri" pitchFamily="34" charset="0"/>
              </a:rPr>
              <a:t>  (UPC), et al. </a:t>
            </a:r>
            <a:r>
              <a:rPr lang="en-US" sz="1300" b="0" dirty="0" smtClean="0">
                <a:latin typeface="Calibri" pitchFamily="34" charset="0"/>
              </a:rPr>
              <a:t>doc. IEEE 802.11-15/0027r0, January 2015.</a:t>
            </a:r>
          </a:p>
          <a:p>
            <a:pPr marL="365760">
              <a:buFont typeface="Times New Roman" pitchFamily="16" charset="0"/>
              <a:buAutoNum type="arabicPeriod" startAt="24"/>
              <a:defRPr/>
            </a:pPr>
            <a:r>
              <a:rPr lang="en-US" sz="1300" dirty="0" smtClean="0">
                <a:latin typeface="Calibri" pitchFamily="34" charset="0"/>
              </a:rPr>
              <a:t>“Performance Analysis of BSS Color and DSC”, Masahito Mori (Sony), </a:t>
            </a:r>
            <a:r>
              <a:rPr lang="en-US" sz="1300" b="0" dirty="0" smtClean="0">
                <a:latin typeface="Calibri" pitchFamily="34" charset="0"/>
              </a:rPr>
              <a:t>doc. IEEE 802.11-15/0045r0, September 2014.</a:t>
            </a:r>
          </a:p>
          <a:p>
            <a:pPr marL="365760">
              <a:buFont typeface="Times New Roman" pitchFamily="16" charset="0"/>
              <a:buAutoNum type="arabicPeriod" startAt="24"/>
              <a:defRPr/>
            </a:pPr>
            <a:r>
              <a:rPr lang="en-US" sz="1300" dirty="0" smtClean="0">
                <a:latin typeface="Calibri" pitchFamily="34" charset="0"/>
              </a:rPr>
              <a:t>“Modeling components impacting throughput gain from CCAT adjustment”,  Yu Wang (Ericsson), et al. </a:t>
            </a:r>
            <a:r>
              <a:rPr lang="en-US" sz="1300" b="0" dirty="0" smtClean="0">
                <a:latin typeface="Calibri" pitchFamily="34" charset="0"/>
              </a:rPr>
              <a:t>doc. IEEE 802.11-15/0050r0, January 2015.</a:t>
            </a:r>
          </a:p>
          <a:p>
            <a:pPr marL="365760">
              <a:defRPr/>
            </a:pPr>
            <a:r>
              <a:rPr lang="en-US" sz="1300" dirty="0" smtClean="0">
                <a:latin typeface="Calibri" pitchFamily="34" charset="0"/>
              </a:rPr>
              <a:t>28.	“Legacy Fairness Issues of Enhanced CCA”, John Son  (WILUS), et al. </a:t>
            </a:r>
            <a:r>
              <a:rPr lang="en-US" sz="1300" b="0" dirty="0" smtClean="0">
                <a:latin typeface="Calibri" pitchFamily="34" charset="0"/>
              </a:rPr>
              <a:t>doc. IEEE 802.11-15/0085r0, January 2015.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1149</TotalTime>
  <Words>966</Words>
  <Application>Microsoft Office PowerPoint</Application>
  <PresentationFormat>On-screen Show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Spatial Reuse AP Management</vt:lpstr>
      <vt:lpstr>Abstract</vt:lpstr>
      <vt:lpstr>Summary</vt:lpstr>
      <vt:lpstr>Spatial reuse / dynamic CCA taxonomy</vt:lpstr>
      <vt:lpstr>Configurability</vt:lpstr>
      <vt:lpstr>Straw polls</vt:lpstr>
      <vt:lpstr>References—I</vt:lpstr>
      <vt:lpstr>References—II</vt:lpstr>
      <vt:lpstr>References—III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Reuse AP Management</dc:title>
  <dc:creator>Sean Coffey</dc:creator>
  <cp:lastModifiedBy>Sean Coffey</cp:lastModifiedBy>
  <cp:revision>51</cp:revision>
  <cp:lastPrinted>1601-01-01T00:00:00Z</cp:lastPrinted>
  <dcterms:created xsi:type="dcterms:W3CDTF">2014-07-14T14:49:11Z</dcterms:created>
  <dcterms:modified xsi:type="dcterms:W3CDTF">2015-01-13T15:17:57Z</dcterms:modified>
</cp:coreProperties>
</file>