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0" r:id="rId2"/>
    <p:sldId id="305" r:id="rId3"/>
    <p:sldId id="306" r:id="rId4"/>
    <p:sldId id="307" r:id="rId5"/>
    <p:sldId id="309" r:id="rId6"/>
    <p:sldId id="310" r:id="rId7"/>
    <p:sldId id="311" r:id="rId8"/>
    <p:sldId id="271" r:id="rId9"/>
    <p:sldId id="317" r:id="rId10"/>
    <p:sldId id="272" r:id="rId11"/>
    <p:sldId id="273" r:id="rId12"/>
    <p:sldId id="275" r:id="rId13"/>
    <p:sldId id="283" r:id="rId14"/>
    <p:sldId id="284" r:id="rId15"/>
    <p:sldId id="285" r:id="rId16"/>
    <p:sldId id="286" r:id="rId17"/>
    <p:sldId id="276" r:id="rId18"/>
    <p:sldId id="296" r:id="rId19"/>
    <p:sldId id="297" r:id="rId20"/>
    <p:sldId id="298" r:id="rId21"/>
    <p:sldId id="299" r:id="rId22"/>
    <p:sldId id="312" r:id="rId23"/>
    <p:sldId id="313" r:id="rId24"/>
    <p:sldId id="314" r:id="rId25"/>
    <p:sldId id="315" r:id="rId26"/>
    <p:sldId id="302" r:id="rId27"/>
    <p:sldId id="293" r:id="rId28"/>
    <p:sldId id="303" r:id="rId29"/>
    <p:sldId id="304" r:id="rId30"/>
    <p:sldId id="279" r:id="rId31"/>
    <p:sldId id="294" r:id="rId32"/>
    <p:sldId id="300" r:id="rId33"/>
    <p:sldId id="318" r:id="rId34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3" autoAdjust="0"/>
    <p:restoredTop sz="92105" autoAdjust="0"/>
  </p:normalViewPr>
  <p:slideViewPr>
    <p:cSldViewPr>
      <p:cViewPr>
        <p:scale>
          <a:sx n="80" d="100"/>
          <a:sy n="80" d="100"/>
        </p:scale>
        <p:origin x="-1662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348" y="-120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93344" y="6475413"/>
            <a:ext cx="95058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xxx, Broadcom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November 2014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 sz="2000" b="0" i="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January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54059" y="6475413"/>
            <a:ext cx="2789866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err="1" smtClean="0"/>
              <a:t>Heejung</a:t>
            </a:r>
            <a:r>
              <a:rPr lang="en-US" altLang="ko-KR" dirty="0" smtClean="0"/>
              <a:t> Yu, </a:t>
            </a:r>
            <a:r>
              <a:rPr lang="en-US" altLang="ko-KR" dirty="0" err="1" smtClean="0"/>
              <a:t>Yeungnam</a:t>
            </a:r>
            <a:r>
              <a:rPr lang="en-US" altLang="ko-KR" dirty="0" smtClean="0"/>
              <a:t> Univ./NEWRACOM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November 2014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November 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22437" y="6475413"/>
            <a:ext cx="1221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xxx, NEWRACOM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380494" y="332601"/>
            <a:ext cx="30650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solidFill>
                  <a:schemeClr val="tx1"/>
                </a:solidFill>
                <a:cs typeface="+mn-cs"/>
              </a:rPr>
              <a:t>doc.: IEEE </a:t>
            </a:r>
            <a:r>
              <a:rPr lang="en-US" sz="1800" b="1" dirty="0" smtClean="0">
                <a:solidFill>
                  <a:schemeClr val="tx1"/>
                </a:solidFill>
                <a:cs typeface="+mn-cs"/>
              </a:rPr>
              <a:t>802.11-15/0099</a:t>
            </a:r>
            <a:endParaRPr lang="en-US" sz="1800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.emf"/><Relationship Id="rId5" Type="http://schemas.openxmlformats.org/officeDocument/2006/relationships/image" Target="../media/image1.emf"/><Relationship Id="rId10" Type="http://schemas.openxmlformats.org/officeDocument/2006/relationships/package" Target="../embeddings/Microsoft_Word_Document3.docx"/><Relationship Id="rId4" Type="http://schemas.openxmlformats.org/officeDocument/2006/relationships/package" Target="../embeddings/Microsoft_Word_Document1.docx"/><Relationship Id="rId9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package" Target="../embeddings/Microsoft_Word_Document6.docx"/><Relationship Id="rId4" Type="http://schemas.openxmlformats.org/officeDocument/2006/relationships/package" Target="../embeddings/Microsoft_Word_Document4.docx"/><Relationship Id="rId9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7.bin"/><Relationship Id="rId7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7.emf"/><Relationship Id="rId5" Type="http://schemas.openxmlformats.org/officeDocument/2006/relationships/image" Target="../media/image3.emf"/><Relationship Id="rId10" Type="http://schemas.openxmlformats.org/officeDocument/2006/relationships/package" Target="../embeddings/Microsoft_Word_Document9.docx"/><Relationship Id="rId4" Type="http://schemas.openxmlformats.org/officeDocument/2006/relationships/package" Target="../embeddings/Microsoft_Word_Document7.docx"/><Relationship Id="rId9" Type="http://schemas.openxmlformats.org/officeDocument/2006/relationships/oleObject" Target="../embeddings/oleObject9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0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package" Target="../embeddings/Microsoft_Word_Document15.docx"/><Relationship Id="rId3" Type="http://schemas.openxmlformats.org/officeDocument/2006/relationships/oleObject" Target="../embeddings/oleObject12.bin"/><Relationship Id="rId7" Type="http://schemas.openxmlformats.org/officeDocument/2006/relationships/package" Target="../embeddings/Microsoft_Word_Document13.docx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1.emf"/><Relationship Id="rId5" Type="http://schemas.openxmlformats.org/officeDocument/2006/relationships/image" Target="../media/image9.emf"/><Relationship Id="rId10" Type="http://schemas.openxmlformats.org/officeDocument/2006/relationships/package" Target="../embeddings/Microsoft_Word_Document14.docx"/><Relationship Id="rId4" Type="http://schemas.openxmlformats.org/officeDocument/2006/relationships/package" Target="../embeddings/Microsoft_Word_Document12.docx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6.bin"/><Relationship Id="rId7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6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8.bin"/><Relationship Id="rId7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2.emf"/><Relationship Id="rId5" Type="http://schemas.openxmlformats.org/officeDocument/2006/relationships/image" Target="../media/image14.emf"/><Relationship Id="rId10" Type="http://schemas.openxmlformats.org/officeDocument/2006/relationships/package" Target="../embeddings/Microsoft_Word_Document20.docx"/><Relationship Id="rId4" Type="http://schemas.openxmlformats.org/officeDocument/2006/relationships/package" Target="../embeddings/Microsoft_Word_Document18.docx"/><Relationship Id="rId9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 Symbol Size for 11ax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3815" y="6475413"/>
            <a:ext cx="1340110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85800" y="1569983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2015-01-12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143000" y="2929467"/>
            <a:ext cx="6467476" cy="3166534"/>
            <a:chOff x="1152525" y="2929467"/>
            <a:chExt cx="6467476" cy="3166534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5662941"/>
                </p:ext>
              </p:extLst>
            </p:nvPr>
          </p:nvGraphicFramePr>
          <p:xfrm>
            <a:off x="1152525" y="4067176"/>
            <a:ext cx="6467476" cy="2028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0" name="Document" r:id="rId4" imgW="6482060" imgH="2033140" progId="Word.Document.12">
                    <p:embed/>
                  </p:oleObj>
                </mc:Choice>
                <mc:Fallback>
                  <p:oleObj name="Document" r:id="rId4" imgW="6482060" imgH="203314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52525" y="4067176"/>
                          <a:ext cx="6467476" cy="2028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7515241"/>
                </p:ext>
              </p:extLst>
            </p:nvPr>
          </p:nvGraphicFramePr>
          <p:xfrm>
            <a:off x="1154753" y="2929467"/>
            <a:ext cx="6465247" cy="1316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1" name="Document" r:id="rId7" imgW="6482060" imgH="1315836" progId="Word.Document.12">
                    <p:embed/>
                  </p:oleObj>
                </mc:Choice>
                <mc:Fallback>
                  <p:oleObj name="Document" r:id="rId7" imgW="6482060" imgH="131583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54753" y="2929467"/>
                          <a:ext cx="6465247" cy="1316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/>
          <p:cNvGrpSpPr/>
          <p:nvPr/>
        </p:nvGrpSpPr>
        <p:grpSpPr>
          <a:xfrm>
            <a:off x="1141562" y="2743200"/>
            <a:ext cx="6481762" cy="373063"/>
            <a:chOff x="1141562" y="2743200"/>
            <a:chExt cx="6481762" cy="373063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8565624"/>
                </p:ext>
              </p:extLst>
            </p:nvPr>
          </p:nvGraphicFramePr>
          <p:xfrm>
            <a:off x="1141562" y="2743200"/>
            <a:ext cx="6481762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2" name="Document" r:id="rId10" imgW="6482060" imgH="373228" progId="Word.Document.12">
                    <p:embed/>
                  </p:oleObj>
                </mc:Choice>
                <mc:Fallback>
                  <p:oleObj name="Document" r:id="rId10" imgW="6482060" imgH="373228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41562" y="2743200"/>
                          <a:ext cx="6481762" cy="373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Connector 20"/>
            <p:cNvCxnSpPr/>
            <p:nvPr/>
          </p:nvCxnSpPr>
          <p:spPr bwMode="auto">
            <a:xfrm>
              <a:off x="1143000" y="2743200"/>
              <a:ext cx="594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891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models &amp; implications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76703"/>
            <a:ext cx="7772400" cy="1676400"/>
          </a:xfrm>
        </p:spPr>
        <p:txBody>
          <a:bodyPr/>
          <a:lstStyle/>
          <a:p>
            <a:r>
              <a:rPr lang="en-US" sz="1800" b="0" dirty="0" smtClean="0"/>
              <a:t>Outdoor channels</a:t>
            </a:r>
          </a:p>
          <a:p>
            <a:pPr lvl="1"/>
            <a:r>
              <a:rPr lang="en-US" sz="1600" dirty="0" err="1" smtClean="0"/>
              <a:t>UMi-LoS</a:t>
            </a:r>
            <a:r>
              <a:rPr lang="en-US" sz="1600" dirty="0" smtClean="0"/>
              <a:t>, </a:t>
            </a:r>
            <a:r>
              <a:rPr lang="en-US" sz="1600" dirty="0" err="1" smtClean="0"/>
              <a:t>UMi-NLoS</a:t>
            </a:r>
            <a:r>
              <a:rPr lang="en-US" sz="1600" dirty="0" smtClean="0"/>
              <a:t>, </a:t>
            </a:r>
            <a:r>
              <a:rPr lang="en-US" sz="1600" dirty="0" err="1" smtClean="0"/>
              <a:t>UMa-NLoS</a:t>
            </a:r>
            <a:endParaRPr lang="en-US" sz="1600" dirty="0" smtClean="0"/>
          </a:p>
          <a:p>
            <a:r>
              <a:rPr lang="en-US" sz="1800" b="0" dirty="0" err="1" smtClean="0"/>
              <a:t>NLoS</a:t>
            </a:r>
            <a:r>
              <a:rPr lang="en-US" sz="1800" b="0" dirty="0" smtClean="0"/>
              <a:t> channels have large delay spreads with significant probability </a:t>
            </a:r>
          </a:p>
          <a:p>
            <a:r>
              <a:rPr lang="en-US" sz="1800" b="0" dirty="0" err="1" smtClean="0"/>
              <a:t>Intersymbol</a:t>
            </a:r>
            <a:r>
              <a:rPr lang="en-US" sz="1800" b="0" dirty="0" smtClean="0"/>
              <a:t> interference</a:t>
            </a:r>
            <a:r>
              <a:rPr lang="en-US" sz="1800" b="0" dirty="0"/>
              <a:t> </a:t>
            </a:r>
            <a:r>
              <a:rPr lang="en-US" sz="1800" b="0" dirty="0" smtClean="0"/>
              <a:t>leads to high error floors </a:t>
            </a:r>
            <a:endParaRPr lang="en-US" sz="1800" b="0" dirty="0"/>
          </a:p>
        </p:txBody>
      </p:sp>
      <p:grpSp>
        <p:nvGrpSpPr>
          <p:cNvPr id="8" name="Group 7"/>
          <p:cNvGrpSpPr/>
          <p:nvPr/>
        </p:nvGrpSpPr>
        <p:grpSpPr>
          <a:xfrm>
            <a:off x="1210540" y="3263913"/>
            <a:ext cx="7552459" cy="3089138"/>
            <a:chOff x="1828800" y="3276601"/>
            <a:chExt cx="7552459" cy="3089138"/>
          </a:xfrm>
        </p:grpSpPr>
        <p:pic>
          <p:nvPicPr>
            <p:cNvPr id="9" name="Picture 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276601"/>
              <a:ext cx="4274127" cy="308913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Straight Connector 9"/>
            <p:cNvCxnSpPr/>
            <p:nvPr/>
          </p:nvCxnSpPr>
          <p:spPr bwMode="auto">
            <a:xfrm>
              <a:off x="2916382" y="3452897"/>
              <a:ext cx="0" cy="265336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6522026" y="4232701"/>
              <a:ext cx="28592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0.8 us CP leads to error floors</a:t>
              </a:r>
            </a:p>
            <a:p>
              <a:pPr algn="ctr"/>
              <a:r>
                <a:rPr lang="en-US" sz="1600" b="1" dirty="0" smtClean="0"/>
                <a:t> Need longer CPs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2916382" y="4645595"/>
              <a:ext cx="3605645" cy="260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845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efficiency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76703"/>
            <a:ext cx="8153400" cy="1342697"/>
          </a:xfrm>
        </p:spPr>
        <p:txBody>
          <a:bodyPr/>
          <a:lstStyle/>
          <a:p>
            <a:r>
              <a:rPr lang="en-US" sz="1800" b="0" dirty="0" smtClean="0"/>
              <a:t>Assume a fixed transmission bandwidth and choose an MCS</a:t>
            </a:r>
          </a:p>
          <a:p>
            <a:r>
              <a:rPr lang="en-US" sz="1800" dirty="0" smtClean="0"/>
              <a:t>R = code rate, bps = bits/sample (in the frequency domain. </a:t>
            </a:r>
            <a:r>
              <a:rPr lang="en-US" sz="1800" dirty="0" err="1" smtClean="0"/>
              <a:t>Eg</a:t>
            </a:r>
            <a:r>
              <a:rPr lang="en-US" sz="1800" dirty="0" smtClean="0"/>
              <a:t>. 256 QAM, bps = 8)</a:t>
            </a:r>
          </a:p>
          <a:p>
            <a:r>
              <a:rPr lang="en-US" sz="1800" dirty="0" err="1" smtClean="0"/>
              <a:t>N</a:t>
            </a:r>
            <a:r>
              <a:rPr lang="en-US" sz="1800" baseline="-25000" dirty="0" err="1" smtClean="0"/>
              <a:t>fft</a:t>
            </a:r>
            <a:r>
              <a:rPr lang="en-US" sz="1800" dirty="0"/>
              <a:t> </a:t>
            </a:r>
            <a:r>
              <a:rPr lang="en-US" sz="1800" dirty="0" smtClean="0"/>
              <a:t>= symbol FFT size,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data</a:t>
            </a:r>
            <a:r>
              <a:rPr lang="en-US" sz="1800" baseline="-25000" dirty="0"/>
              <a:t> </a:t>
            </a:r>
            <a:r>
              <a:rPr lang="en-US" sz="1800" dirty="0"/>
              <a:t> </a:t>
            </a:r>
            <a:r>
              <a:rPr lang="en-US" sz="1800" dirty="0" smtClean="0"/>
              <a:t>= #data tones/symbol,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cp</a:t>
            </a:r>
            <a:r>
              <a:rPr lang="en-US" sz="1800" dirty="0" smtClean="0"/>
              <a:t> = #CP samples</a:t>
            </a:r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24" name="TextBox 23"/>
          <p:cNvSpPr txBox="1"/>
          <p:nvPr/>
        </p:nvSpPr>
        <p:spPr>
          <a:xfrm>
            <a:off x="6117431" y="4340745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Tone utilization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7543800" y="3429000"/>
            <a:ext cx="500062" cy="68438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543800" y="407913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Depends only on MCS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4953000" y="3762624"/>
            <a:ext cx="0" cy="5063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4219575" y="4340300"/>
            <a:ext cx="2085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+mn-lt"/>
              </a:rPr>
              <a:t>D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ecreases as </a:t>
            </a:r>
            <a:r>
              <a:rPr lang="en-US" sz="1400" dirty="0" err="1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1400" baseline="-25000" dirty="0" err="1" smtClean="0">
                <a:solidFill>
                  <a:srgbClr val="FF0000"/>
                </a:solidFill>
                <a:latin typeface="+mn-lt"/>
              </a:rPr>
              <a:t>cp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+mn-lt"/>
                <a:cs typeface="Arial"/>
              </a:rPr>
              <a:t>increases</a:t>
            </a:r>
          </a:p>
          <a:p>
            <a:pPr algn="ctr"/>
            <a:endParaRPr lang="en-US" sz="1400" dirty="0" smtClean="0">
              <a:solidFill>
                <a:srgbClr val="FF0000"/>
              </a:solidFill>
              <a:latin typeface="+mn-lt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n-lt"/>
                <a:cs typeface="Arial"/>
              </a:rPr>
              <a:t>Unless we increase </a:t>
            </a:r>
            <a:r>
              <a:rPr lang="en-US" sz="1400" dirty="0" err="1" smtClean="0">
                <a:solidFill>
                  <a:srgbClr val="FF0000"/>
                </a:solidFill>
                <a:latin typeface="+mn-lt"/>
                <a:cs typeface="Arial"/>
              </a:rPr>
              <a:t>N</a:t>
            </a:r>
            <a:r>
              <a:rPr lang="en-US" sz="1400" baseline="-25000" dirty="0" err="1" smtClean="0">
                <a:solidFill>
                  <a:srgbClr val="FF0000"/>
                </a:solidFill>
                <a:latin typeface="+mn-lt"/>
                <a:cs typeface="Arial"/>
              </a:rPr>
              <a:t>fft</a:t>
            </a:r>
            <a:r>
              <a:rPr lang="en-US" sz="1400" dirty="0" smtClean="0">
                <a:solidFill>
                  <a:srgbClr val="FF0000"/>
                </a:solidFill>
                <a:latin typeface="+mn-lt"/>
                <a:cs typeface="Arial"/>
              </a:rPr>
              <a:t> 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3352800" y="3505200"/>
            <a:ext cx="0" cy="63159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2133600" y="4296101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  <a:latin typeface="+mn-lt"/>
                <a:cs typeface="Arial"/>
              </a:rPr>
              <a:t>Increases </a:t>
            </a:r>
            <a:r>
              <a:rPr lang="en-US" sz="1400" dirty="0" smtClean="0">
                <a:solidFill>
                  <a:srgbClr val="00B050"/>
                </a:solidFill>
                <a:latin typeface="+mn-lt"/>
              </a:rPr>
              <a:t>as </a:t>
            </a:r>
            <a:r>
              <a:rPr lang="en-US" sz="1400" dirty="0" err="1" smtClean="0">
                <a:solidFill>
                  <a:srgbClr val="00B050"/>
                </a:solidFill>
                <a:latin typeface="+mn-lt"/>
              </a:rPr>
              <a:t>N</a:t>
            </a:r>
            <a:r>
              <a:rPr lang="en-US" sz="1400" baseline="-25000" dirty="0" err="1" smtClean="0">
                <a:solidFill>
                  <a:srgbClr val="00B050"/>
                </a:solidFill>
                <a:latin typeface="+mn-lt"/>
              </a:rPr>
              <a:t>cp</a:t>
            </a:r>
            <a:r>
              <a:rPr lang="en-US" sz="14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0B050"/>
                </a:solidFill>
                <a:latin typeface="+mn-lt"/>
                <a:cs typeface="Arial"/>
              </a:rPr>
              <a:t>increases</a:t>
            </a:r>
          </a:p>
          <a:p>
            <a:pPr algn="ctr"/>
            <a:endParaRPr lang="en-US" sz="1400" dirty="0" smtClean="0">
              <a:solidFill>
                <a:srgbClr val="00B050"/>
              </a:solidFill>
              <a:latin typeface="+mn-lt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00B050"/>
                </a:solidFill>
                <a:latin typeface="+mn-lt"/>
                <a:cs typeface="Arial"/>
              </a:rPr>
              <a:t>As PER decreases for ISI channels</a:t>
            </a:r>
            <a:endParaRPr lang="en-US" sz="14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3400" y="5486400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944757" y="5641004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For a given </a:t>
            </a:r>
            <a:r>
              <a:rPr lang="en-US" sz="1600" b="1" dirty="0" err="1" smtClean="0"/>
              <a:t>N</a:t>
            </a:r>
            <a:r>
              <a:rPr lang="en-US" sz="1600" b="1" baseline="-25000" dirty="0" err="1" smtClean="0"/>
              <a:t>cp</a:t>
            </a:r>
            <a:r>
              <a:rPr lang="en-US" sz="1600" b="1" baseline="-25000" dirty="0"/>
              <a:t> </a:t>
            </a:r>
            <a:r>
              <a:rPr lang="en-US" sz="1600" b="1" dirty="0" smtClean="0"/>
              <a:t> (dictated by channel length), increase </a:t>
            </a:r>
            <a:r>
              <a:rPr lang="en-US" sz="1600" b="1" dirty="0" err="1" smtClean="0"/>
              <a:t>N</a:t>
            </a:r>
            <a:r>
              <a:rPr lang="en-US" sz="1600" b="1" baseline="-25000" dirty="0" err="1" smtClean="0"/>
              <a:t>fft</a:t>
            </a:r>
            <a:r>
              <a:rPr lang="en-US" sz="1600" b="1" dirty="0" smtClean="0"/>
              <a:t> for smaller overheads and greater spectral efficiency</a:t>
            </a:r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4825" y="2971800"/>
                <a:ext cx="8288532" cy="766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Spectral Efficiency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1 −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𝑃𝐸𝑅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×  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1+ 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𝑐𝑝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𝑓𝑓𝑡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𝑑𝑎𝑡𝑎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𝑓𝑓𝑡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𝑏𝑝𝑠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2971800"/>
                <a:ext cx="8288532" cy="766300"/>
              </a:xfrm>
              <a:prstGeom prst="rect">
                <a:avLst/>
              </a:prstGeom>
              <a:blipFill rotWithShape="1">
                <a:blip r:embed="rId2"/>
                <a:stretch>
                  <a:fillRect l="-809"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 bwMode="auto">
          <a:xfrm>
            <a:off x="6276648" y="3623485"/>
            <a:ext cx="333375" cy="59291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053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3815" y="6475413"/>
            <a:ext cx="1340110" cy="369332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  <a:p>
            <a:pPr>
              <a:defRPr/>
            </a:pPr>
            <a:r>
              <a:rPr lang="en-US" altLang="ko-KR" dirty="0" smtClean="0"/>
              <a:t>?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372235" y="2286000"/>
            <a:ext cx="8608619" cy="3962400"/>
          </a:xfrm>
        </p:spPr>
        <p:txBody>
          <a:bodyPr/>
          <a:lstStyle/>
          <a:p>
            <a:r>
              <a:rPr lang="en-US" sz="1800" b="0" dirty="0" smtClean="0"/>
              <a:t>Packet structure</a:t>
            </a:r>
          </a:p>
          <a:p>
            <a:pPr lvl="1"/>
            <a:r>
              <a:rPr lang="en-US" sz="1600" b="1" dirty="0" smtClean="0"/>
              <a:t>Payload</a:t>
            </a:r>
          </a:p>
          <a:p>
            <a:pPr lvl="2"/>
            <a:r>
              <a:rPr lang="en-US" sz="1400" dirty="0" smtClean="0"/>
              <a:t>1000 bytes</a:t>
            </a:r>
            <a:endParaRPr lang="en-US" sz="1400" dirty="0"/>
          </a:p>
          <a:p>
            <a:pPr lvl="2"/>
            <a:r>
              <a:rPr lang="en-US" sz="1400" dirty="0" smtClean="0"/>
              <a:t>FFT sizes: 64, 128, 256 FFT</a:t>
            </a:r>
          </a:p>
          <a:p>
            <a:pPr lvl="2"/>
            <a:r>
              <a:rPr lang="en-US" sz="1400" dirty="0"/>
              <a:t>Data </a:t>
            </a:r>
            <a:r>
              <a:rPr lang="en-US" sz="1400" dirty="0" smtClean="0"/>
              <a:t>tones as defined for corresponding FFT sizes in 11ac</a:t>
            </a:r>
          </a:p>
          <a:p>
            <a:pPr lvl="2"/>
            <a:r>
              <a:rPr lang="en-US" sz="1400" dirty="0" smtClean="0"/>
              <a:t>CP sizes: 0.8 us, 1.6 us </a:t>
            </a:r>
          </a:p>
          <a:p>
            <a:pPr lvl="1"/>
            <a:r>
              <a:rPr lang="en-US" sz="1600" b="0" dirty="0" smtClean="0"/>
              <a:t>11ax-LTF: 1 symbol, same (FFT size, GI) as payload</a:t>
            </a:r>
          </a:p>
          <a:p>
            <a:pPr lvl="1"/>
            <a:r>
              <a:rPr lang="en-US" sz="1600" dirty="0" smtClean="0"/>
              <a:t>11ax-Preamble: 3 symbols, 64 FFT (</a:t>
            </a:r>
            <a:r>
              <a:rPr lang="en-US" sz="1600" i="1" dirty="0" smtClean="0"/>
              <a:t>precise structure undecided now, but # guided by 11ac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How is the preamble relevant? </a:t>
            </a:r>
          </a:p>
          <a:p>
            <a:pPr lvl="2"/>
            <a:r>
              <a:rPr lang="en-US" sz="1600" b="0" dirty="0" smtClean="0"/>
              <a:t>Pilots used for phase tracking, reduce CFO estimation error</a:t>
            </a:r>
          </a:p>
          <a:p>
            <a:pPr marL="857250" lvl="2" indent="0">
              <a:buNone/>
            </a:pPr>
            <a:endParaRPr lang="en-US" sz="1600" b="0" dirty="0" smtClean="0"/>
          </a:p>
          <a:p>
            <a:r>
              <a:rPr lang="en-US" sz="1800" b="0" dirty="0" smtClean="0"/>
              <a:t>20MHz bandwidth, SISO, BCC </a:t>
            </a:r>
          </a:p>
          <a:p>
            <a:r>
              <a:rPr lang="en-US" sz="1800" b="0" dirty="0" smtClean="0"/>
              <a:t>Real processing</a:t>
            </a:r>
          </a:p>
          <a:p>
            <a:pPr lvl="1"/>
            <a:r>
              <a:rPr lang="en-US" sz="1600" dirty="0" smtClean="0"/>
              <a:t>Channel estimation, timing, frequency offset estimation, phase tracking, phase noise: all real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b="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01894" y="1329173"/>
            <a:ext cx="7479114" cy="830297"/>
            <a:chOff x="482905" y="1108477"/>
            <a:chExt cx="7479114" cy="830297"/>
          </a:xfrm>
        </p:grpSpPr>
        <p:sp>
          <p:nvSpPr>
            <p:cNvPr id="25" name="Rectangle 24"/>
            <p:cNvSpPr/>
            <p:nvPr/>
          </p:nvSpPr>
          <p:spPr>
            <a:xfrm>
              <a:off x="482905" y="1633974"/>
              <a:ext cx="914400" cy="304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97305" y="1633974"/>
              <a:ext cx="914400" cy="304800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11705" y="1633974"/>
              <a:ext cx="457200" cy="304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70087" y="1633974"/>
              <a:ext cx="4572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57556" y="1633974"/>
              <a:ext cx="914400" cy="304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71956" y="1633974"/>
              <a:ext cx="2890063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9244" y="1258836"/>
              <a:ext cx="761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L-STF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73644" y="1258836"/>
              <a:ext cx="761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L-LTF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07657" y="1267783"/>
              <a:ext cx="7617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L-SIG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22278" y="1108477"/>
              <a:ext cx="10672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11ax</a:t>
              </a:r>
            </a:p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Preamble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81147" y="1253428"/>
              <a:ext cx="1067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11ax-LTF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83378" y="1216198"/>
              <a:ext cx="1067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rebuchet MS" panose="020B0603020202020204" pitchFamily="34" charset="0"/>
                </a:rPr>
                <a:t>Payload</a:t>
              </a:r>
              <a:endParaRPr lang="en-US" sz="1400" dirty="0">
                <a:latin typeface="Trebuchet MS" panose="020B0603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27287" y="1633974"/>
              <a:ext cx="4572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84487" y="1633974"/>
              <a:ext cx="4572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08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UMi-LoS</a:t>
            </a:r>
            <a:r>
              <a:rPr lang="en-US" dirty="0" smtClean="0"/>
              <a:t>: PER for MCS 0-4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r="8126"/>
          <a:stretch/>
        </p:blipFill>
        <p:spPr>
          <a:xfrm>
            <a:off x="78427" y="1528328"/>
            <a:ext cx="4603110" cy="3383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r="7605"/>
          <a:stretch/>
        </p:blipFill>
        <p:spPr>
          <a:xfrm>
            <a:off x="4681537" y="1604527"/>
            <a:ext cx="4443413" cy="32315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50196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PERs with 1.6 us GI (right figure) smaller than PERs with 0.8 us GI (left figure)</a:t>
            </a:r>
          </a:p>
          <a:p>
            <a:endParaRPr lang="en-US" sz="1600" dirty="0"/>
          </a:p>
          <a:p>
            <a:r>
              <a:rPr lang="en-US" sz="1600" dirty="0" smtClean="0"/>
              <a:t>Even for a given GI, increasing FFT size reduces PER (ICI corrupted samples is a smaller fraction of the total number of samples)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93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UMi-LoS</a:t>
            </a:r>
            <a:r>
              <a:rPr lang="en-US" dirty="0" smtClean="0"/>
              <a:t>: PER for MCS 5-9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8125"/>
          <a:stretch/>
        </p:blipFill>
        <p:spPr>
          <a:xfrm>
            <a:off x="152400" y="1600200"/>
            <a:ext cx="4265090" cy="3124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r="8229"/>
          <a:stretch/>
        </p:blipFill>
        <p:spPr>
          <a:xfrm>
            <a:off x="4495800" y="1647825"/>
            <a:ext cx="4285549" cy="3124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50196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PERs with 1.6 us GI (right figure) smaller than PERs with 0.8 us GI (left figure)</a:t>
            </a:r>
          </a:p>
          <a:p>
            <a:endParaRPr lang="en-US" sz="1600" dirty="0"/>
          </a:p>
          <a:p>
            <a:r>
              <a:rPr lang="en-US" sz="1600" dirty="0" smtClean="0"/>
              <a:t>Even for a given GI, increasing FFT size reduces PER (ICI corrupted samples is a smaller fraction of the total number of samples)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03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UMi-NLoS</a:t>
            </a:r>
            <a:r>
              <a:rPr lang="en-US" dirty="0" smtClean="0"/>
              <a:t>: PER for MCS 0-4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r="8126"/>
          <a:stretch/>
        </p:blipFill>
        <p:spPr>
          <a:xfrm>
            <a:off x="45243" y="1600200"/>
            <a:ext cx="4450557" cy="325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r="7708"/>
          <a:stretch/>
        </p:blipFill>
        <p:spPr>
          <a:xfrm>
            <a:off x="4505325" y="1619250"/>
            <a:ext cx="4526757" cy="33039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50196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PERs with 1.6 us GI (right figure) smaller than PERs with 0.8 us GI (left figure)</a:t>
            </a:r>
          </a:p>
          <a:p>
            <a:endParaRPr lang="en-US" sz="1600" dirty="0"/>
          </a:p>
          <a:p>
            <a:r>
              <a:rPr lang="en-US" sz="1600" dirty="0" smtClean="0"/>
              <a:t>Even for a given GI, increasing FFT size reduces PER (ICI corrupted samples is a smaller fraction of the total number of samples)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93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UMi-NLoS</a:t>
            </a:r>
            <a:r>
              <a:rPr lang="en-US" dirty="0" smtClean="0"/>
              <a:t>: PER for MCS 5-9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r="8230"/>
          <a:stretch/>
        </p:blipFill>
        <p:spPr>
          <a:xfrm>
            <a:off x="142875" y="1402771"/>
            <a:ext cx="4419966" cy="3245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8126"/>
          <a:stretch/>
        </p:blipFill>
        <p:spPr>
          <a:xfrm>
            <a:off x="4495800" y="1383718"/>
            <a:ext cx="4581161" cy="33436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5019675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PERs with 1.6 us GI (right figure) smaller than PERs with 0.8 us GI (left figure)</a:t>
            </a:r>
          </a:p>
          <a:p>
            <a:endParaRPr lang="en-US" sz="1600" dirty="0"/>
          </a:p>
          <a:p>
            <a:r>
              <a:rPr lang="en-US" sz="1600" dirty="0" smtClean="0"/>
              <a:t>Even for a given GI, increasing FFT size reduces PER (ICI corrupted samples is a smaller fraction of the total number of samples)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42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 metric used for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600200"/>
            <a:ext cx="8839200" cy="4495800"/>
          </a:xfrm>
        </p:spPr>
        <p:txBody>
          <a:bodyPr/>
          <a:lstStyle/>
          <a:p>
            <a:r>
              <a:rPr lang="en-US" sz="1800" dirty="0" err="1" smtClean="0"/>
              <a:t>Goodput</a:t>
            </a:r>
            <a:r>
              <a:rPr lang="en-US" sz="1800" dirty="0" smtClean="0"/>
              <a:t> = max spectral efficiency obtained by picking the best MCS (for each SNR)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600450"/>
            <a:ext cx="7696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For a given CP size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cp</a:t>
            </a:r>
            <a:r>
              <a:rPr lang="en-US" sz="1800" dirty="0" smtClean="0"/>
              <a:t>, choose largest possible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fft</a:t>
            </a:r>
            <a:r>
              <a:rPr lang="en-US" sz="1800" baseline="-25000" dirty="0"/>
              <a:t> </a:t>
            </a:r>
            <a:r>
              <a:rPr lang="en-US" sz="18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CP overhead decreases</a:t>
            </a:r>
          </a:p>
          <a:p>
            <a:pPr lvl="1"/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For a given FFT size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fft</a:t>
            </a:r>
            <a:r>
              <a:rPr lang="en-US" sz="1800" baseline="-25000" dirty="0"/>
              <a:t> </a:t>
            </a:r>
            <a:r>
              <a:rPr lang="en-US" sz="1800" dirty="0" smtClean="0"/>
              <a:t> , there is a tradeoff in choosing 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cp</a:t>
            </a:r>
            <a:r>
              <a:rPr lang="en-US" sz="18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Small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cp</a:t>
            </a:r>
            <a:r>
              <a:rPr lang="en-US" sz="1600" dirty="0" smtClean="0"/>
              <a:t> : small overhead, but PER may be large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Large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cp</a:t>
            </a:r>
            <a:r>
              <a:rPr lang="en-US" sz="1600" dirty="0" smtClean="0"/>
              <a:t> : PER is small, but overhead large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Choose the sweet spot for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cp</a:t>
            </a:r>
            <a:endParaRPr lang="en-US" sz="1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6231" y="2575451"/>
                <a:ext cx="8690402" cy="767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Spectral Efficiency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 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𝑑𝑎𝑡𝑎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𝑓𝑓𝑡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</a:rPr>
                      <m:t>×   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1+ 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𝑐𝑝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𝑓𝑓𝑡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× 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𝑀𝐶𝑆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[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1 −</m:t>
                            </m:r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𝑃𝐸𝑅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×  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00B050"/>
                                </a:solidFill>
                              </a:rPr>
                              <m:t> </m:t>
                            </m:r>
                            <m:r>
                              <a:rPr lang="en-US" sz="20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𝑏𝑝𝑠</m:t>
                            </m:r>
                          </m:e>
                        </m:d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]</m:t>
                        </m:r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31" y="2575451"/>
                <a:ext cx="8690402" cy="767133"/>
              </a:xfrm>
              <a:prstGeom prst="rect">
                <a:avLst/>
              </a:prstGeom>
              <a:blipFill rotWithShape="1">
                <a:blip r:embed="rId2"/>
                <a:stretch>
                  <a:fillRect l="-70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5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AWGN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" y="50292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best results, pick as large an FFT as possible and then pick the smallest CP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Increasing CP has no PER benefit in AWGN, increasing FFT reduces overhead</a:t>
            </a:r>
          </a:p>
          <a:p>
            <a:pPr lvl="1"/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Using (256 FFT, 0.8 us CP) gives </a:t>
            </a:r>
            <a:r>
              <a:rPr lang="en-US" sz="1600" b="1" dirty="0" smtClean="0">
                <a:solidFill>
                  <a:srgbClr val="FF0000"/>
                </a:solidFill>
              </a:rPr>
              <a:t>1.32x </a:t>
            </a:r>
            <a:r>
              <a:rPr lang="en-US" sz="1600" b="1" dirty="0" err="1" smtClean="0">
                <a:solidFill>
                  <a:srgbClr val="FF0000"/>
                </a:solidFill>
              </a:rPr>
              <a:t>goodput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of (64 FFT, 0.8 us CP)</a:t>
            </a:r>
          </a:p>
          <a:p>
            <a:pPr lvl="1"/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126"/>
          <a:stretch/>
        </p:blipFill>
        <p:spPr>
          <a:xfrm>
            <a:off x="118087" y="1600200"/>
            <a:ext cx="4301513" cy="3276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7812"/>
          <a:stretch/>
        </p:blipFill>
        <p:spPr>
          <a:xfrm>
            <a:off x="4572000" y="1612322"/>
            <a:ext cx="4435221" cy="32644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3393" y="1335323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1344846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05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11nD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r="8438"/>
          <a:stretch/>
        </p:blipFill>
        <p:spPr>
          <a:xfrm>
            <a:off x="304800" y="1638301"/>
            <a:ext cx="4324350" cy="3261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8333"/>
          <a:stretch/>
        </p:blipFill>
        <p:spPr>
          <a:xfrm>
            <a:off x="4762500" y="1695450"/>
            <a:ext cx="4241283" cy="31406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50292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Using (256 FFT, 0.8 us CP) gives </a:t>
            </a:r>
            <a:r>
              <a:rPr lang="en-US" sz="1600" b="1" dirty="0" smtClean="0">
                <a:solidFill>
                  <a:srgbClr val="FF0000"/>
                </a:solidFill>
              </a:rPr>
              <a:t>~1.3x </a:t>
            </a:r>
            <a:r>
              <a:rPr lang="en-US" sz="1600" b="1" dirty="0" err="1" smtClean="0">
                <a:solidFill>
                  <a:srgbClr val="FF0000"/>
                </a:solidFill>
              </a:rPr>
              <a:t>goodput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of (64 FFT, 0.8 us CP)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Since channels have small delay spreads, 0.8 us CP has 6-7% better throughput than 1.6 us CP (256 FFT, around 15-20 dB)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1361302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1361302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57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85800" y="8382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331913" y="1371600"/>
            <a:ext cx="6486225" cy="5173663"/>
            <a:chOff x="1331913" y="1371600"/>
            <a:chExt cx="6486225" cy="5173663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8306511"/>
                </p:ext>
              </p:extLst>
            </p:nvPr>
          </p:nvGraphicFramePr>
          <p:xfrm>
            <a:off x="1331913" y="1576388"/>
            <a:ext cx="6481762" cy="2560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2" name="Document" r:id="rId4" imgW="6482060" imgH="2560410" progId="Word.Document.12">
                    <p:embed/>
                  </p:oleObj>
                </mc:Choice>
                <mc:Fallback>
                  <p:oleObj name="Document" r:id="rId4" imgW="6482060" imgH="256041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331913" y="1576388"/>
                          <a:ext cx="6481762" cy="25606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/>
            <p:cNvGrpSpPr/>
            <p:nvPr/>
          </p:nvGrpSpPr>
          <p:grpSpPr>
            <a:xfrm>
              <a:off x="1334938" y="1371600"/>
              <a:ext cx="6481762" cy="373063"/>
              <a:chOff x="1141562" y="2743200"/>
              <a:chExt cx="6481762" cy="373063"/>
            </a:xfrm>
          </p:grpSpPr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4690077"/>
                  </p:ext>
                </p:extLst>
              </p:nvPr>
            </p:nvGraphicFramePr>
            <p:xfrm>
              <a:off x="1141562" y="2743200"/>
              <a:ext cx="6481762" cy="373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23" name="Document" r:id="rId7" imgW="6482060" imgH="373228" progId="Word.Document.12">
                      <p:embed/>
                    </p:oleObj>
                  </mc:Choice>
                  <mc:Fallback>
                    <p:oleObj name="Document" r:id="rId7" imgW="6482060" imgH="373228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141562" y="2743200"/>
                            <a:ext cx="6481762" cy="373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1" name="Straight Connector 10"/>
              <p:cNvCxnSpPr/>
              <p:nvPr/>
            </p:nvCxnSpPr>
            <p:spPr bwMode="auto">
              <a:xfrm>
                <a:off x="1143000" y="2743200"/>
                <a:ext cx="59436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0284549"/>
                </p:ext>
              </p:extLst>
            </p:nvPr>
          </p:nvGraphicFramePr>
          <p:xfrm>
            <a:off x="1336376" y="3962400"/>
            <a:ext cx="6481762" cy="2582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4" name="Document" r:id="rId10" imgW="6482060" imgH="2582365" progId="Word.Document.12">
                    <p:embed/>
                  </p:oleObj>
                </mc:Choice>
                <mc:Fallback>
                  <p:oleObj name="Document" r:id="rId10" imgW="6482060" imgH="2582365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336376" y="3962400"/>
                          <a:ext cx="6481762" cy="2582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546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</a:t>
            </a:r>
            <a:r>
              <a:rPr lang="en-US" dirty="0" err="1" smtClean="0"/>
              <a:t>UMi-LoS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r="7812"/>
          <a:stretch/>
        </p:blipFill>
        <p:spPr>
          <a:xfrm>
            <a:off x="38100" y="1636607"/>
            <a:ext cx="4533900" cy="3349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7917"/>
          <a:stretch/>
        </p:blipFill>
        <p:spPr>
          <a:xfrm>
            <a:off x="4581525" y="1692065"/>
            <a:ext cx="4495459" cy="33128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3425" y="49149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At high SNR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</a:t>
            </a:r>
            <a:r>
              <a:rPr lang="en-US" sz="1400" dirty="0" smtClean="0"/>
              <a:t>est to use large FFT with longer CP (256 FFT, 1.6 us CP)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(256 FFT, 1.6 us CP) gives nearly </a:t>
            </a:r>
            <a:r>
              <a:rPr lang="en-US" sz="1400" b="1" dirty="0" smtClean="0">
                <a:solidFill>
                  <a:srgbClr val="FF0000"/>
                </a:solidFill>
              </a:rPr>
              <a:t>2.2x </a:t>
            </a:r>
            <a:r>
              <a:rPr lang="en-US" sz="1400" b="1" dirty="0" err="1" smtClean="0">
                <a:solidFill>
                  <a:srgbClr val="FF0000"/>
                </a:solidFill>
              </a:rPr>
              <a:t>goodput</a:t>
            </a:r>
            <a:r>
              <a:rPr lang="en-US" sz="1400" dirty="0" smtClean="0"/>
              <a:t> of (64 FFT, 0.8 us CP)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At small SNR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Thermal noise dominates ISI: increasing CP doesn’t give substantial PER gains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Stick to smaller CPs, but use larger FFTs: (256 FFT, 0.8 us CP) works best</a:t>
            </a:r>
          </a:p>
          <a:p>
            <a:pPr lvl="1"/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23900" y="1359608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1403072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08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</a:t>
            </a:r>
            <a:r>
              <a:rPr lang="en-US" dirty="0" err="1" smtClean="0"/>
              <a:t>UMi-NLoS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" r="8020"/>
          <a:stretch/>
        </p:blipFill>
        <p:spPr>
          <a:xfrm>
            <a:off x="200025" y="1783772"/>
            <a:ext cx="4524444" cy="3366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8751"/>
          <a:stretch/>
        </p:blipFill>
        <p:spPr>
          <a:xfrm>
            <a:off x="4714944" y="1812347"/>
            <a:ext cx="4343400" cy="32319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6844" y="52578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Large delay spreads leads to high ISI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</a:t>
            </a:r>
            <a:r>
              <a:rPr lang="en-US" sz="1400" dirty="0" smtClean="0"/>
              <a:t>est to use large FFT with longer CP (256 FFT, 1.6 us)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(256 FFT, 1.6 us CP) gives </a:t>
            </a:r>
            <a:r>
              <a:rPr lang="en-US" sz="1400" b="1" dirty="0" smtClean="0">
                <a:solidFill>
                  <a:srgbClr val="FF0000"/>
                </a:solidFill>
              </a:rPr>
              <a:t>~2.5x </a:t>
            </a:r>
            <a:r>
              <a:rPr lang="en-US" sz="1400" b="1" dirty="0" err="1" smtClean="0">
                <a:solidFill>
                  <a:srgbClr val="FF0000"/>
                </a:solidFill>
              </a:rPr>
              <a:t>goodput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of (64 FFT, 0.8 us CP) at 25 dB SNR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844" y="1506773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1443418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89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of UL-OFDMA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Timing jitter across users on the UL effectively increases channel delay spread. What is the impact on performance?</a:t>
            </a:r>
          </a:p>
          <a:p>
            <a:pPr lvl="1"/>
            <a:r>
              <a:rPr lang="en-US" dirty="0" smtClean="0"/>
              <a:t>Impact of intended user delay on himself</a:t>
            </a:r>
          </a:p>
          <a:p>
            <a:pPr lvl="1"/>
            <a:r>
              <a:rPr lang="en-US" dirty="0" smtClean="0"/>
              <a:t>Impact of delay of interfering users on intended user</a:t>
            </a:r>
          </a:p>
          <a:p>
            <a:pPr lvl="1"/>
            <a:endParaRPr lang="en-US" dirty="0"/>
          </a:p>
          <a:p>
            <a:r>
              <a:rPr lang="en-US" dirty="0" smtClean="0"/>
              <a:t>Sources of timing jitter</a:t>
            </a:r>
          </a:p>
          <a:p>
            <a:pPr lvl="1"/>
            <a:r>
              <a:rPr lang="en-US" dirty="0" smtClean="0"/>
              <a:t>Different round trip delay</a:t>
            </a:r>
          </a:p>
          <a:p>
            <a:pPr lvl="1"/>
            <a:r>
              <a:rPr lang="en-US" dirty="0" smtClean="0"/>
              <a:t>Different timing acquisition points due to different channel delay spreads and noise</a:t>
            </a:r>
          </a:p>
          <a:p>
            <a:pPr lvl="1"/>
            <a:r>
              <a:rPr lang="en-US" dirty="0" smtClean="0"/>
              <a:t>Net timing jitter  ~1.3 us (details in Appendix)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UL OFDMA with 4 users</a:t>
            </a:r>
          </a:p>
          <a:p>
            <a:r>
              <a:rPr lang="en-US" sz="1600" dirty="0"/>
              <a:t>Each user has one antenna, AP has 4 Rx antenna</a:t>
            </a:r>
          </a:p>
          <a:p>
            <a:r>
              <a:rPr lang="en-US" sz="1600" dirty="0"/>
              <a:t>20MHz, 256 FFT </a:t>
            </a:r>
          </a:p>
          <a:p>
            <a:pPr lvl="1"/>
            <a:r>
              <a:rPr lang="en-US" sz="1400" dirty="0"/>
              <a:t>Each user is allocated a contiguous block of 56 </a:t>
            </a:r>
            <a:r>
              <a:rPr lang="en-US" sz="1400" dirty="0" smtClean="0"/>
              <a:t>tones.</a:t>
            </a:r>
            <a:endParaRPr lang="en-US" sz="1400" dirty="0"/>
          </a:p>
          <a:p>
            <a:pPr lvl="1"/>
            <a:r>
              <a:rPr lang="en-US" sz="1400" dirty="0" smtClean="0"/>
              <a:t>User </a:t>
            </a:r>
            <a:r>
              <a:rPr lang="en-US" sz="1400" dirty="0"/>
              <a:t>allocations are fixed, and the second user (middle one) is the desired user (PER/</a:t>
            </a:r>
            <a:r>
              <a:rPr lang="en-US" sz="1400" dirty="0" err="1"/>
              <a:t>Goodput</a:t>
            </a:r>
            <a:r>
              <a:rPr lang="en-US" sz="1400" dirty="0"/>
              <a:t> are calculated for this user)</a:t>
            </a:r>
            <a:endParaRPr lang="en-US" sz="1600" dirty="0"/>
          </a:p>
          <a:p>
            <a:r>
              <a:rPr lang="en-US" sz="1600" dirty="0" smtClean="0"/>
              <a:t>GI values considered: 1.6us, </a:t>
            </a:r>
            <a:r>
              <a:rPr lang="en-US" sz="1600" dirty="0"/>
              <a:t>3.2us </a:t>
            </a:r>
            <a:endParaRPr lang="en-US" sz="1600" dirty="0" smtClean="0"/>
          </a:p>
          <a:p>
            <a:r>
              <a:rPr lang="en-US" sz="1600" dirty="0" smtClean="0"/>
              <a:t>ITU </a:t>
            </a:r>
            <a:r>
              <a:rPr lang="en-US" sz="1600" dirty="0" err="1"/>
              <a:t>UMi</a:t>
            </a:r>
            <a:r>
              <a:rPr lang="en-US" sz="1600" dirty="0"/>
              <a:t> NLOS channel </a:t>
            </a:r>
          </a:p>
          <a:p>
            <a:r>
              <a:rPr lang="en-US" sz="1600" dirty="0"/>
              <a:t>1000 </a:t>
            </a:r>
            <a:r>
              <a:rPr lang="en-US" sz="1600" dirty="0" smtClean="0"/>
              <a:t>bytes packets</a:t>
            </a:r>
          </a:p>
          <a:p>
            <a:r>
              <a:rPr lang="en-US" sz="1600" dirty="0" smtClean="0"/>
              <a:t>Real channel estimation from one LTF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52193" y="5191125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Interfering users have no jitter</a:t>
            </a:r>
          </a:p>
          <a:p>
            <a:pPr algn="ctr"/>
            <a:r>
              <a:rPr lang="en-US" sz="1600" dirty="0" smtClean="0"/>
              <a:t>For intended user delay of 1.2 us</a:t>
            </a:r>
          </a:p>
          <a:p>
            <a:pPr algn="ctr"/>
            <a:r>
              <a:rPr lang="en-US" sz="1600" dirty="0" err="1" smtClean="0"/>
              <a:t>Goodput</a:t>
            </a:r>
            <a:r>
              <a:rPr lang="en-US" sz="1600" dirty="0" smtClean="0"/>
              <a:t> with 3.2 us GI = </a:t>
            </a:r>
            <a:r>
              <a:rPr lang="en-US" sz="1600" b="1" dirty="0" smtClean="0">
                <a:solidFill>
                  <a:srgbClr val="FF0000"/>
                </a:solidFill>
              </a:rPr>
              <a:t>1.16x</a:t>
            </a:r>
            <a:r>
              <a:rPr lang="en-US" sz="1600" dirty="0" smtClean="0"/>
              <a:t> </a:t>
            </a:r>
            <a:r>
              <a:rPr lang="en-US" sz="1600" dirty="0" err="1" smtClean="0"/>
              <a:t>Goodput</a:t>
            </a:r>
            <a:r>
              <a:rPr lang="en-US" sz="1600" dirty="0" smtClean="0"/>
              <a:t> with 1.6 us GI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2504" r="6556" b="3052"/>
          <a:stretch/>
        </p:blipFill>
        <p:spPr>
          <a:xfrm>
            <a:off x="2094389" y="1190774"/>
            <a:ext cx="4687409" cy="399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76703"/>
            <a:ext cx="8153400" cy="4847897"/>
          </a:xfrm>
        </p:spPr>
        <p:txBody>
          <a:bodyPr/>
          <a:lstStyle/>
          <a:p>
            <a:r>
              <a:rPr lang="en-US" sz="1600" dirty="0" smtClean="0"/>
              <a:t>Summary</a:t>
            </a:r>
          </a:p>
          <a:p>
            <a:pPr lvl="1"/>
            <a:r>
              <a:rPr lang="en-US" sz="1400" dirty="0" smtClean="0"/>
              <a:t>256 FFT consistently outperforms 11ac symbol duration</a:t>
            </a:r>
          </a:p>
          <a:p>
            <a:pPr lvl="1"/>
            <a:r>
              <a:rPr lang="en-US" sz="1400" dirty="0" err="1" smtClean="0"/>
              <a:t>Goodput</a:t>
            </a:r>
            <a:r>
              <a:rPr lang="en-US" sz="1400" dirty="0" smtClean="0"/>
              <a:t> gains range from 1.3x-2.5x depending on channel</a:t>
            </a:r>
          </a:p>
          <a:p>
            <a:pPr lvl="1"/>
            <a:r>
              <a:rPr lang="en-US" sz="1400" dirty="0" smtClean="0"/>
              <a:t>Use 0.8 us CP with 256 FFT for high efficiency in indoor channels</a:t>
            </a:r>
          </a:p>
          <a:p>
            <a:pPr lvl="1"/>
            <a:r>
              <a:rPr lang="en-US" sz="1400" dirty="0" smtClean="0"/>
              <a:t>Use 1.6 us CP with 256 FFT for greater robustness to long outdoor channels and indoor UL OFDMA/MU-MIMO</a:t>
            </a:r>
            <a:endParaRPr lang="en-US" sz="1400" dirty="0"/>
          </a:p>
          <a:p>
            <a:pPr lvl="1"/>
            <a:r>
              <a:rPr lang="en-US" sz="1400" dirty="0" smtClean="0"/>
              <a:t>Use 3.2 us CP with 256 FFT for robust performance in outdoor UL OFDMA/MU-MIMO</a:t>
            </a:r>
          </a:p>
          <a:p>
            <a:pPr marL="0" indent="0"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Why not even higher FFT sizes, say 512 FFT over 20 MHz?</a:t>
            </a:r>
          </a:p>
          <a:p>
            <a:pPr lvl="1"/>
            <a:r>
              <a:rPr lang="en-US" sz="1400" dirty="0" smtClean="0"/>
              <a:t>Implementation complexities increase with increasing FFT sizes and bandwidths</a:t>
            </a:r>
          </a:p>
          <a:p>
            <a:pPr lvl="1"/>
            <a:r>
              <a:rPr lang="en-US" sz="1400" dirty="0" smtClean="0"/>
              <a:t>Tones are more narrowly spaced , CFO correction needs to be very precise: challenging task [1]</a:t>
            </a:r>
          </a:p>
          <a:p>
            <a:pPr lvl="1"/>
            <a:r>
              <a:rPr lang="en-US" sz="1400" b="0" dirty="0" smtClean="0"/>
              <a:t>Incremental gain over 256 FFT (3-6% depending on CP size) too small for increased complexity</a:t>
            </a:r>
          </a:p>
          <a:p>
            <a:pPr lvl="1"/>
            <a:r>
              <a:rPr lang="en-US" sz="1400" dirty="0"/>
              <a:t>256 FFT size in 20 MHz seems to </a:t>
            </a:r>
            <a:r>
              <a:rPr lang="en-US" sz="1400" dirty="0" smtClean="0"/>
              <a:t>be the sweet spot between performance and implementation complexities</a:t>
            </a:r>
            <a:endParaRPr lang="en-US" sz="1400" dirty="0"/>
          </a:p>
          <a:p>
            <a:pPr lvl="1"/>
            <a:endParaRPr lang="en-US" sz="1400" b="0" dirty="0" smtClean="0"/>
          </a:p>
          <a:p>
            <a:pPr lvl="1"/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6623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76703"/>
            <a:ext cx="8153400" cy="3781097"/>
          </a:xfrm>
        </p:spPr>
        <p:txBody>
          <a:bodyPr/>
          <a:lstStyle/>
          <a:p>
            <a:r>
              <a:rPr lang="en-US" sz="1800" dirty="0" smtClean="0"/>
              <a:t>We propose that 11ax shall have one longer payload symbol size of duration 12.8 us based on a 256 FFT in 20 MHz</a:t>
            </a:r>
          </a:p>
          <a:p>
            <a:pPr lvl="1"/>
            <a:r>
              <a:rPr lang="en-US" sz="1600" dirty="0" smtClean="0"/>
              <a:t>And correspondingly 512 FFT in 40 MHz, 1024 FFT in 80 MHz/80+80 MHz and 2048 FFT in 160 MHz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800" dirty="0" smtClean="0"/>
              <a:t>We also propose to use the following CP sizes: 0.8 us, 1.6 us and 3.2 us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1600" b="0" dirty="0"/>
          </a:p>
        </p:txBody>
      </p:sp>
      <p:sp>
        <p:nvSpPr>
          <p:cNvPr id="63" name="TextBox 62"/>
          <p:cNvSpPr txBox="1"/>
          <p:nvPr/>
        </p:nvSpPr>
        <p:spPr>
          <a:xfrm>
            <a:off x="533400" y="5486400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[1] </a:t>
            </a:r>
            <a:r>
              <a:rPr lang="en-US" sz="1800" dirty="0" smtClean="0"/>
              <a:t>11-14-0801-00-00ax-envisioning-11ax-phy-structure-part-ii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#1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add to the TG Specification Framework:</a:t>
            </a:r>
          </a:p>
          <a:p>
            <a:pPr marL="0" indent="0">
              <a:buNone/>
            </a:pPr>
            <a:r>
              <a:rPr lang="en-US" dirty="0"/>
              <a:t>	–   </a:t>
            </a:r>
            <a:r>
              <a:rPr lang="en-US" sz="1800" dirty="0"/>
              <a:t>3.y.z.  Data symbols in an HE PPDU shall use DFT period of 12.8 us and subcarrier spacing of 78.125 kHz.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</a:p>
          <a:p>
            <a:r>
              <a:rPr lang="en-US" dirty="0" smtClean="0"/>
              <a:t>Abstain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#2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add to the TG Specification Framework:</a:t>
            </a:r>
          </a:p>
          <a:p>
            <a:pPr marL="0" indent="0">
              <a:buNone/>
            </a:pPr>
            <a:r>
              <a:rPr lang="en-US" dirty="0"/>
              <a:t>	–</a:t>
            </a:r>
            <a:r>
              <a:rPr lang="en-US" sz="900" dirty="0"/>
              <a:t>        </a:t>
            </a:r>
            <a:r>
              <a:rPr lang="en-US" dirty="0"/>
              <a:t>3.y.z.  Data symbols in an HE PPDU shall support guard interval durations of 0.8 us, 1.6 us and 3.2 us.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</a:p>
          <a:p>
            <a:r>
              <a:rPr lang="en-US" dirty="0" smtClean="0"/>
              <a:t>Abstain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85800" y="8382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19200" y="1447800"/>
            <a:ext cx="6482347" cy="4808033"/>
            <a:chOff x="1219200" y="1447800"/>
            <a:chExt cx="6482347" cy="4808033"/>
          </a:xfrm>
        </p:grpSpPr>
        <p:grpSp>
          <p:nvGrpSpPr>
            <p:cNvPr id="12" name="Group 11"/>
            <p:cNvGrpSpPr/>
            <p:nvPr/>
          </p:nvGrpSpPr>
          <p:grpSpPr>
            <a:xfrm>
              <a:off x="1219200" y="1447800"/>
              <a:ext cx="6481762" cy="373063"/>
              <a:chOff x="1141562" y="2743200"/>
              <a:chExt cx="6481762" cy="373063"/>
            </a:xfrm>
          </p:grpSpPr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176776"/>
                  </p:ext>
                </p:extLst>
              </p:nvPr>
            </p:nvGraphicFramePr>
            <p:xfrm>
              <a:off x="1141562" y="2743200"/>
              <a:ext cx="6481762" cy="373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46" name="Document" r:id="rId4" imgW="6482060" imgH="373228" progId="Word.Document.12">
                      <p:embed/>
                    </p:oleObj>
                  </mc:Choice>
                  <mc:Fallback>
                    <p:oleObj name="Document" r:id="rId4" imgW="6482060" imgH="373228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141562" y="2743200"/>
                            <a:ext cx="6481762" cy="373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6" name="Straight Connector 15"/>
              <p:cNvCxnSpPr/>
              <p:nvPr/>
            </p:nvCxnSpPr>
            <p:spPr bwMode="auto">
              <a:xfrm>
                <a:off x="1143000" y="2743200"/>
                <a:ext cx="59436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9066111"/>
                </p:ext>
              </p:extLst>
            </p:nvPr>
          </p:nvGraphicFramePr>
          <p:xfrm>
            <a:off x="1225986" y="1657350"/>
            <a:ext cx="6470214" cy="2228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7" name="Document" r:id="rId7" imgW="6482060" imgH="2236490" progId="Word.Document.12">
                    <p:embed/>
                  </p:oleObj>
                </mc:Choice>
                <mc:Fallback>
                  <p:oleObj name="Document" r:id="rId7" imgW="6482060" imgH="223649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225986" y="1657350"/>
                          <a:ext cx="6470214" cy="2228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6487142"/>
                </p:ext>
              </p:extLst>
            </p:nvPr>
          </p:nvGraphicFramePr>
          <p:xfrm>
            <a:off x="1225985" y="3711070"/>
            <a:ext cx="6475562" cy="2544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8" name="Document" r:id="rId10" imgW="6482060" imgH="2544574" progId="Word.Document.12">
                    <p:embed/>
                  </p:oleObj>
                </mc:Choice>
                <mc:Fallback>
                  <p:oleObj name="Document" r:id="rId10" imgW="6482060" imgH="2544574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225985" y="3711070"/>
                          <a:ext cx="6475562" cy="2544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Connector 18"/>
            <p:cNvCxnSpPr/>
            <p:nvPr/>
          </p:nvCxnSpPr>
          <p:spPr bwMode="auto">
            <a:xfrm>
              <a:off x="1220638" y="6096000"/>
              <a:ext cx="594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784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124200"/>
            <a:ext cx="7772400" cy="609600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UMa-NLoS</a:t>
            </a:r>
            <a:r>
              <a:rPr lang="en-US" dirty="0" smtClean="0"/>
              <a:t>: PER for MCS 0-4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r="8751"/>
          <a:stretch/>
        </p:blipFill>
        <p:spPr>
          <a:xfrm>
            <a:off x="228600" y="1685381"/>
            <a:ext cx="4267200" cy="3156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r="8022"/>
          <a:stretch/>
        </p:blipFill>
        <p:spPr>
          <a:xfrm>
            <a:off x="4600575" y="1672172"/>
            <a:ext cx="4328965" cy="318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</a:t>
            </a:r>
            <a:r>
              <a:rPr lang="en-US" dirty="0" err="1" smtClean="0"/>
              <a:t>UMa-NLoS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7604"/>
          <a:stretch/>
        </p:blipFill>
        <p:spPr>
          <a:xfrm>
            <a:off x="228600" y="1763801"/>
            <a:ext cx="4435599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r="7917"/>
          <a:stretch/>
        </p:blipFill>
        <p:spPr>
          <a:xfrm>
            <a:off x="4721348" y="1792836"/>
            <a:ext cx="4346451" cy="3218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1414847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Absolute </a:t>
            </a:r>
            <a:r>
              <a:rPr lang="en-US" b="1" dirty="0" err="1" smtClean="0"/>
              <a:t>Goodput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65407" y="1395796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Goodput</a:t>
            </a:r>
            <a:r>
              <a:rPr lang="en-US" b="1" dirty="0" smtClean="0"/>
              <a:t> relative to (64 FFT, 0.8 us CP)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07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timing jitter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Different round trip delays can contribute 0.6 us (~ 200 m)</a:t>
            </a:r>
          </a:p>
          <a:p>
            <a:endParaRPr lang="en-US" sz="1600" dirty="0"/>
          </a:p>
          <a:p>
            <a:r>
              <a:rPr lang="en-US" sz="1600" dirty="0" smtClean="0"/>
              <a:t>Timing acquisition on DL can contribute 0.7 us jitter in </a:t>
            </a:r>
            <a:r>
              <a:rPr lang="en-US" sz="1600" dirty="0" err="1" smtClean="0"/>
              <a:t>UMi-NLoS</a:t>
            </a:r>
            <a:r>
              <a:rPr lang="en-US" sz="1600" dirty="0" smtClean="0"/>
              <a:t> channels. For example, at 10 dB in figure below, 14 samples @ 20 MHz = 0.7 us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1686" r="6994" b="1902"/>
          <a:stretch/>
        </p:blipFill>
        <p:spPr>
          <a:xfrm>
            <a:off x="933451" y="2971800"/>
            <a:ext cx="3657600" cy="3136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4191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 has 4 antennas, STA has 1 antenna</a:t>
            </a:r>
          </a:p>
          <a:p>
            <a:pPr algn="ctr"/>
            <a:r>
              <a:rPr lang="en-US" dirty="0" smtClean="0"/>
              <a:t>Timing acquired from L-LTF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57225" y="657225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220638" y="1099343"/>
            <a:ext cx="6481762" cy="5250657"/>
            <a:chOff x="1220638" y="1261268"/>
            <a:chExt cx="6481762" cy="5250657"/>
          </a:xfrm>
        </p:grpSpPr>
        <p:grpSp>
          <p:nvGrpSpPr>
            <p:cNvPr id="12" name="Group 11"/>
            <p:cNvGrpSpPr/>
            <p:nvPr/>
          </p:nvGrpSpPr>
          <p:grpSpPr>
            <a:xfrm>
              <a:off x="1220638" y="1261268"/>
              <a:ext cx="6481762" cy="373063"/>
              <a:chOff x="1141562" y="2743200"/>
              <a:chExt cx="6481762" cy="373063"/>
            </a:xfrm>
          </p:grpSpPr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4285135"/>
                  </p:ext>
                </p:extLst>
              </p:nvPr>
            </p:nvGraphicFramePr>
            <p:xfrm>
              <a:off x="1141562" y="2743200"/>
              <a:ext cx="6481762" cy="373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81" name="Document" r:id="rId4" imgW="6482060" imgH="373228" progId="Word.Document.12">
                      <p:embed/>
                    </p:oleObj>
                  </mc:Choice>
                  <mc:Fallback>
                    <p:oleObj name="Document" r:id="rId4" imgW="6482060" imgH="373228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141562" y="2743200"/>
                            <a:ext cx="6481762" cy="373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6" name="Straight Connector 15"/>
              <p:cNvCxnSpPr/>
              <p:nvPr/>
            </p:nvCxnSpPr>
            <p:spPr bwMode="auto">
              <a:xfrm>
                <a:off x="1143000" y="2743200"/>
                <a:ext cx="59436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1204989"/>
                </p:ext>
              </p:extLst>
            </p:nvPr>
          </p:nvGraphicFramePr>
          <p:xfrm>
            <a:off x="1220638" y="1457325"/>
            <a:ext cx="6481762" cy="505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82" name="Document" r:id="rId7" imgW="6482060" imgH="5055316" progId="Word.Document.12">
                    <p:embed/>
                  </p:oleObj>
                </mc:Choice>
                <mc:Fallback>
                  <p:oleObj name="Document" r:id="rId7" imgW="6482060" imgH="505531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220638" y="1457325"/>
                          <a:ext cx="6481762" cy="5054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827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57225" y="657225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143000" y="1201738"/>
            <a:ext cx="6483200" cy="5275262"/>
            <a:chOff x="1143000" y="1152525"/>
            <a:chExt cx="6483200" cy="5275262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2584228"/>
                </p:ext>
              </p:extLst>
            </p:nvPr>
          </p:nvGraphicFramePr>
          <p:xfrm>
            <a:off x="1143000" y="1371600"/>
            <a:ext cx="6481762" cy="585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77" name="Document" r:id="rId4" imgW="6482060" imgH="585936" progId="Word.Document.12">
                    <p:embed/>
                  </p:oleObj>
                </mc:Choice>
                <mc:Fallback>
                  <p:oleObj name="Document" r:id="rId4" imgW="6482060" imgH="585936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43000" y="1371600"/>
                          <a:ext cx="6481762" cy="585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126327"/>
                </p:ext>
              </p:extLst>
            </p:nvPr>
          </p:nvGraphicFramePr>
          <p:xfrm>
            <a:off x="1143000" y="1781175"/>
            <a:ext cx="6481762" cy="2582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78" name="Document" r:id="rId7" imgW="6482060" imgH="2582365" progId="Word.Document.12">
                    <p:embed/>
                  </p:oleObj>
                </mc:Choice>
                <mc:Fallback>
                  <p:oleObj name="Document" r:id="rId7" imgW="6482060" imgH="2582365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43000" y="1781175"/>
                          <a:ext cx="6481762" cy="2582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0787567"/>
                </p:ext>
              </p:extLst>
            </p:nvPr>
          </p:nvGraphicFramePr>
          <p:xfrm>
            <a:off x="1143000" y="4191000"/>
            <a:ext cx="6481762" cy="2236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79" name="Document" r:id="rId10" imgW="6482060" imgH="2236490" progId="Word.Document.12">
                    <p:embed/>
                  </p:oleObj>
                </mc:Choice>
                <mc:Fallback>
                  <p:oleObj name="Document" r:id="rId10" imgW="6482060" imgH="223649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43000" y="4191000"/>
                          <a:ext cx="6481762" cy="2236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252824"/>
                </p:ext>
              </p:extLst>
            </p:nvPr>
          </p:nvGraphicFramePr>
          <p:xfrm>
            <a:off x="1144438" y="1166018"/>
            <a:ext cx="6481762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0" name="Document" r:id="rId13" imgW="6482060" imgH="373228" progId="Word.Document.12">
                    <p:embed/>
                  </p:oleObj>
                </mc:Choice>
                <mc:Fallback>
                  <p:oleObj name="Document" r:id="rId13" imgW="6482060" imgH="373228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144438" y="1166018"/>
                          <a:ext cx="6481762" cy="373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Connector 13"/>
            <p:cNvCxnSpPr/>
            <p:nvPr/>
          </p:nvCxnSpPr>
          <p:spPr bwMode="auto">
            <a:xfrm>
              <a:off x="1143000" y="1152525"/>
              <a:ext cx="594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746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631968"/>
              </p:ext>
            </p:extLst>
          </p:nvPr>
        </p:nvGraphicFramePr>
        <p:xfrm>
          <a:off x="1147359" y="1600200"/>
          <a:ext cx="6467475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6" name="Document" r:id="rId4" imgW="6482060" imgH="3912237" progId="Word.Document.12">
                  <p:embed/>
                </p:oleObj>
              </mc:Choice>
              <mc:Fallback>
                <p:oleObj name="Document" r:id="rId4" imgW="6482060" imgH="39122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7359" y="1600200"/>
                        <a:ext cx="6467475" cy="390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143000" y="1387098"/>
            <a:ext cx="6481762" cy="376615"/>
            <a:chOff x="1143000" y="1387098"/>
            <a:chExt cx="6481762" cy="376615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1061499"/>
                </p:ext>
              </p:extLst>
            </p:nvPr>
          </p:nvGraphicFramePr>
          <p:xfrm>
            <a:off x="1143000" y="1390650"/>
            <a:ext cx="6481762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47" name="Document" r:id="rId7" imgW="6482060" imgH="373228" progId="Word.Document.12">
                    <p:embed/>
                  </p:oleObj>
                </mc:Choice>
                <mc:Fallback>
                  <p:oleObj name="Document" r:id="rId7" imgW="6482060" imgH="373228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43000" y="1390650"/>
                          <a:ext cx="6481762" cy="3730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" name="Straight Connector 2"/>
            <p:cNvCxnSpPr/>
            <p:nvPr/>
          </p:nvCxnSpPr>
          <p:spPr bwMode="auto">
            <a:xfrm>
              <a:off x="1143000" y="1387098"/>
              <a:ext cx="594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7225" y="657225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8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Ron Porat, Broadcom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14400" y="1295400"/>
            <a:ext cx="6480544" cy="5406730"/>
            <a:chOff x="910856" y="978195"/>
            <a:chExt cx="6480544" cy="540673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4195653"/>
                </p:ext>
              </p:extLst>
            </p:nvPr>
          </p:nvGraphicFramePr>
          <p:xfrm>
            <a:off x="914400" y="1179513"/>
            <a:ext cx="6477000" cy="3849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30" name="Document" r:id="rId4" imgW="6482060" imgH="3882005" progId="Word.Document.12">
                    <p:embed/>
                  </p:oleObj>
                </mc:Choice>
                <mc:Fallback>
                  <p:oleObj name="Document" r:id="rId4" imgW="6482060" imgH="3882005" progId="Word.Document.1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1179513"/>
                          <a:ext cx="6477000" cy="3849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0932786"/>
                </p:ext>
              </p:extLst>
            </p:nvPr>
          </p:nvGraphicFramePr>
          <p:xfrm>
            <a:off x="910856" y="2514600"/>
            <a:ext cx="6480544" cy="3870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31" name="Document" r:id="rId7" imgW="6482060" imgH="3902880" progId="Word.Document.12">
                    <p:embed/>
                  </p:oleObj>
                </mc:Choice>
                <mc:Fallback>
                  <p:oleObj name="Document" r:id="rId7" imgW="6482060" imgH="390288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10856" y="2514600"/>
                          <a:ext cx="6480544" cy="3870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12"/>
            <p:cNvGrpSpPr/>
            <p:nvPr/>
          </p:nvGrpSpPr>
          <p:grpSpPr>
            <a:xfrm>
              <a:off x="914400" y="978195"/>
              <a:ext cx="6477000" cy="393405"/>
              <a:chOff x="1143000" y="1387098"/>
              <a:chExt cx="6481762" cy="376615"/>
            </a:xfrm>
          </p:grpSpPr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67836059"/>
                  </p:ext>
                </p:extLst>
              </p:nvPr>
            </p:nvGraphicFramePr>
            <p:xfrm>
              <a:off x="1143000" y="1390650"/>
              <a:ext cx="6481762" cy="373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32" name="Document" r:id="rId10" imgW="6482060" imgH="373228" progId="Word.Document.12">
                      <p:embed/>
                    </p:oleObj>
                  </mc:Choice>
                  <mc:Fallback>
                    <p:oleObj name="Document" r:id="rId10" imgW="6482060" imgH="373228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1143000" y="1390650"/>
                            <a:ext cx="6481762" cy="3730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5" name="Straight Connector 14"/>
              <p:cNvCxnSpPr/>
              <p:nvPr/>
            </p:nvCxnSpPr>
            <p:spPr bwMode="auto">
              <a:xfrm>
                <a:off x="1143000" y="1387098"/>
                <a:ext cx="59436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</p:grp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57225" y="657225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 (continued)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12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153400" cy="4876800"/>
          </a:xfrm>
        </p:spPr>
        <p:txBody>
          <a:bodyPr/>
          <a:lstStyle/>
          <a:p>
            <a:endParaRPr lang="en-US" sz="1600" dirty="0" smtClean="0"/>
          </a:p>
          <a:p>
            <a:r>
              <a:rPr lang="en-US" sz="1600" dirty="0" smtClean="0"/>
              <a:t>The need for larger symbol size for 11ax payloads has been discussed previously</a:t>
            </a:r>
          </a:p>
          <a:p>
            <a:pPr lvl="1"/>
            <a:r>
              <a:rPr lang="en-US" sz="1600" dirty="0" err="1" smtClean="0"/>
              <a:t>Eg</a:t>
            </a:r>
            <a:r>
              <a:rPr lang="en-US" sz="1600" dirty="0" smtClean="0"/>
              <a:t>: [1] investigated the impact of CFO estimation on symbols with larger FFT sizes (256 and 512 FFT)</a:t>
            </a:r>
          </a:p>
          <a:p>
            <a:pPr lvl="1"/>
            <a:endParaRPr lang="en-US" sz="1600" dirty="0"/>
          </a:p>
          <a:p>
            <a:r>
              <a:rPr lang="en-US" sz="1600" dirty="0" smtClean="0"/>
              <a:t>We have investigated several symbol durations for the payload and propose a new symbol duration</a:t>
            </a:r>
          </a:p>
          <a:p>
            <a:endParaRPr lang="en-US" sz="1600" dirty="0"/>
          </a:p>
          <a:p>
            <a:r>
              <a:rPr lang="en-US" sz="1600" dirty="0" smtClean="0"/>
              <a:t>We also follow up with a proposal for the choices of CP</a:t>
            </a:r>
          </a:p>
          <a:p>
            <a:endParaRPr lang="en-US" sz="1600" dirty="0"/>
          </a:p>
          <a:p>
            <a:r>
              <a:rPr lang="en-US" sz="1600" dirty="0"/>
              <a:t>T</a:t>
            </a:r>
            <a:r>
              <a:rPr lang="en-US" sz="1600" dirty="0" smtClean="0"/>
              <a:t>he proposals are verified via simulations that </a:t>
            </a:r>
            <a:r>
              <a:rPr lang="en-US" sz="1600" dirty="0"/>
              <a:t>show</a:t>
            </a:r>
          </a:p>
          <a:p>
            <a:pPr lvl="1"/>
            <a:r>
              <a:rPr lang="en-US" sz="1600" dirty="0"/>
              <a:t>Significant </a:t>
            </a:r>
            <a:r>
              <a:rPr lang="en-US" sz="1600" dirty="0" err="1"/>
              <a:t>G</a:t>
            </a:r>
            <a:r>
              <a:rPr lang="en-US" sz="1600" dirty="0" err="1" smtClean="0"/>
              <a:t>oodput</a:t>
            </a:r>
            <a:r>
              <a:rPr lang="en-US" sz="1600" dirty="0" smtClean="0"/>
              <a:t> </a:t>
            </a:r>
            <a:r>
              <a:rPr lang="en-US" sz="1600" dirty="0"/>
              <a:t>gains over </a:t>
            </a:r>
            <a:r>
              <a:rPr lang="en-US" sz="1600" dirty="0" smtClean="0"/>
              <a:t>11ac symbol and CP lengths </a:t>
            </a:r>
            <a:r>
              <a:rPr lang="en-US" sz="1600" dirty="0"/>
              <a:t>of </a:t>
            </a:r>
            <a:r>
              <a:rPr lang="en-US" sz="1600" dirty="0" smtClean="0"/>
              <a:t>3.2 us and </a:t>
            </a:r>
            <a:r>
              <a:rPr lang="en-US" sz="1600" dirty="0"/>
              <a:t>0.8 us </a:t>
            </a:r>
            <a:r>
              <a:rPr lang="en-US" sz="1600" dirty="0" smtClean="0"/>
              <a:t>respectively</a:t>
            </a:r>
            <a:endParaRPr lang="en-US" sz="1600" dirty="0"/>
          </a:p>
          <a:p>
            <a:pPr lvl="1"/>
            <a:r>
              <a:rPr lang="en-US" sz="1600" dirty="0"/>
              <a:t>Robust performance in outdoor UL OFDMA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dirty="0" smtClean="0"/>
              <a:t>Payload </a:t>
            </a:r>
            <a:r>
              <a:rPr lang="en-US" dirty="0"/>
              <a:t>S</a:t>
            </a:r>
            <a:r>
              <a:rPr lang="en-US" dirty="0" smtClean="0"/>
              <a:t>ymbol &amp; CP </a:t>
            </a:r>
            <a:r>
              <a:rPr lang="en-US" dirty="0"/>
              <a:t>S</a:t>
            </a:r>
            <a:r>
              <a:rPr lang="en-US" dirty="0" smtClean="0"/>
              <a:t>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153400" cy="4876800"/>
          </a:xfrm>
        </p:spPr>
        <p:txBody>
          <a:bodyPr/>
          <a:lstStyle/>
          <a:p>
            <a:endParaRPr lang="en-US" sz="1600" dirty="0" smtClean="0"/>
          </a:p>
          <a:p>
            <a:r>
              <a:rPr lang="en-US" sz="1600" dirty="0" smtClean="0"/>
              <a:t>We </a:t>
            </a:r>
            <a:r>
              <a:rPr lang="en-US" sz="1600" dirty="0"/>
              <a:t>propose to replace the current </a:t>
            </a:r>
            <a:r>
              <a:rPr lang="en-US" sz="1600" dirty="0" smtClean="0"/>
              <a:t>payload symbol </a:t>
            </a:r>
            <a:r>
              <a:rPr lang="en-US" sz="1600" dirty="0"/>
              <a:t>duration (3.2 us) with longer </a:t>
            </a:r>
            <a:r>
              <a:rPr lang="en-US" sz="1600" dirty="0" smtClean="0"/>
              <a:t>symbol duration 12.8 us </a:t>
            </a:r>
            <a:r>
              <a:rPr lang="en-US" sz="1600" dirty="0"/>
              <a:t>in </a:t>
            </a:r>
            <a:r>
              <a:rPr lang="en-US" sz="1600" dirty="0" smtClean="0"/>
              <a:t>order </a:t>
            </a:r>
            <a:r>
              <a:rPr lang="en-US" sz="1600" dirty="0"/>
              <a:t>to meet the following 11ax requirements</a:t>
            </a:r>
          </a:p>
          <a:p>
            <a:pPr lvl="1"/>
            <a:r>
              <a:rPr lang="en-US" sz="1600" dirty="0"/>
              <a:t>Robustness in outdoor </a:t>
            </a:r>
            <a:r>
              <a:rPr lang="en-US" sz="1600" dirty="0" smtClean="0"/>
              <a:t>channels</a:t>
            </a:r>
            <a:endParaRPr lang="en-US" sz="1600" dirty="0"/>
          </a:p>
          <a:p>
            <a:pPr lvl="1"/>
            <a:r>
              <a:rPr lang="en-US" sz="1600" dirty="0"/>
              <a:t>Greater tolerance to timing jitter across users in UL MU/OFDMA</a:t>
            </a:r>
          </a:p>
          <a:p>
            <a:pPr lvl="1"/>
            <a:r>
              <a:rPr lang="en-US" sz="1600" dirty="0" smtClean="0"/>
              <a:t>Higher indoor efficiency (by lowering </a:t>
            </a:r>
            <a:r>
              <a:rPr lang="en-US" sz="1600" dirty="0"/>
              <a:t>CP </a:t>
            </a:r>
            <a:r>
              <a:rPr lang="en-US" sz="1600" dirty="0" smtClean="0"/>
              <a:t>overhead)</a:t>
            </a:r>
            <a:endParaRPr lang="en-US" sz="1600" dirty="0"/>
          </a:p>
          <a:p>
            <a:pPr marL="57150" indent="0">
              <a:buNone/>
            </a:pPr>
            <a:endParaRPr lang="en-US" dirty="0"/>
          </a:p>
          <a:p>
            <a:r>
              <a:rPr lang="en-US" sz="1600" dirty="0" smtClean="0"/>
              <a:t>We also propose the three following CP sizes </a:t>
            </a:r>
          </a:p>
          <a:p>
            <a:pPr lvl="1"/>
            <a:r>
              <a:rPr lang="en-US" sz="1600" dirty="0" smtClean="0"/>
              <a:t>0.8 us: 11ac long GI, targeting improved efficiency in indoor settings</a:t>
            </a:r>
          </a:p>
          <a:p>
            <a:pPr lvl="1"/>
            <a:r>
              <a:rPr lang="en-US" sz="1600" dirty="0" smtClean="0"/>
              <a:t>1.6 us: percent-wise 11ac short GI, targeting high efficiency in outdoor channels and indoor UL MU-MIMO/OFDMA</a:t>
            </a:r>
          </a:p>
          <a:p>
            <a:pPr lvl="1"/>
            <a:r>
              <a:rPr lang="en-US" sz="1600" dirty="0" smtClean="0"/>
              <a:t>3.2 us: percent-wise 11ac long GI, targeting robustness in the more demanding case of outdoor UL MU-MIMO/OFDMA</a:t>
            </a:r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Ron Porat, Broadcom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97813</TotalTime>
  <Words>1897</Words>
  <Application>Microsoft Office PowerPoint</Application>
  <PresentationFormat>On-screen Show (4:3)</PresentationFormat>
  <Paragraphs>308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802-11-Submission</vt:lpstr>
      <vt:lpstr>Document</vt:lpstr>
      <vt:lpstr>Payload Symbol Size for 11ax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Payload Symbol &amp; CP Sizes</vt:lpstr>
      <vt:lpstr>Channel models &amp; implications</vt:lpstr>
      <vt:lpstr>Spectral efficiency</vt:lpstr>
      <vt:lpstr>Simulation setup</vt:lpstr>
      <vt:lpstr>UMi-LoS: PER for MCS 0-4</vt:lpstr>
      <vt:lpstr>UMi-LoS: PER for MCS 5-9</vt:lpstr>
      <vt:lpstr>UMi-NLoS: PER for MCS 0-4</vt:lpstr>
      <vt:lpstr>UMi-NLoS: PER for MCS 5-9</vt:lpstr>
      <vt:lpstr>Goodput metric used for comparison</vt:lpstr>
      <vt:lpstr>Goodput: AWGN</vt:lpstr>
      <vt:lpstr>Goodput: 11nD</vt:lpstr>
      <vt:lpstr>Goodput: UMi-LoS</vt:lpstr>
      <vt:lpstr>Goodput: UMi-NLoS</vt:lpstr>
      <vt:lpstr>Challenge of UL-OFDMA</vt:lpstr>
      <vt:lpstr>Simulation setup</vt:lpstr>
      <vt:lpstr>Results</vt:lpstr>
      <vt:lpstr>Discussion</vt:lpstr>
      <vt:lpstr>Proposal</vt:lpstr>
      <vt:lpstr>References</vt:lpstr>
      <vt:lpstr>Straw Poll #1 </vt:lpstr>
      <vt:lpstr>Straw Poll #2 </vt:lpstr>
      <vt:lpstr>Appendix</vt:lpstr>
      <vt:lpstr>UMa-NLoS: PER for MCS 0-4</vt:lpstr>
      <vt:lpstr>Goodput: UMa-NLoS</vt:lpstr>
      <vt:lpstr>Sources of timing jitter</vt:lpstr>
    </vt:vector>
  </TitlesOfParts>
  <Company>AT&amp;T Labs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on 256-FFT per 20MHz</dc:title>
  <dc:creator>Heejung Yu</dc:creator>
  <cp:lastModifiedBy>Sriram Venkateswaran</cp:lastModifiedBy>
  <cp:revision>1592</cp:revision>
  <cp:lastPrinted>1998-02-10T13:28:06Z</cp:lastPrinted>
  <dcterms:created xsi:type="dcterms:W3CDTF">2007-05-21T21:00:37Z</dcterms:created>
  <dcterms:modified xsi:type="dcterms:W3CDTF">2015-01-13T02:05:58Z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-1580981784</vt:i4>
  </property>
  <property fmtid="{D5CDD505-2E9C-101B-9397-08002B2CF9AE}" pid="4" name="_EmailSubject">
    <vt:lpwstr>11-14-0801-00-00ax-envisioning-11ax-phy-structure-part-ii.pptx</vt:lpwstr>
  </property>
  <property fmtid="{D5CDD505-2E9C-101B-9397-08002B2CF9AE}" pid="5" name="_AuthorEmail">
    <vt:lpwstr>rporat@broadcom.com</vt:lpwstr>
  </property>
  <property fmtid="{D5CDD505-2E9C-101B-9397-08002B2CF9AE}" pid="6" name="_AuthorEmailDisplayName">
    <vt:lpwstr>Ron Porat</vt:lpwstr>
  </property>
</Properties>
</file>