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13" r:id="rId3"/>
    <p:sldId id="338" r:id="rId4"/>
    <p:sldId id="337" r:id="rId5"/>
    <p:sldId id="321" r:id="rId6"/>
    <p:sldId id="328" r:id="rId7"/>
    <p:sldId id="339" r:id="rId8"/>
    <p:sldId id="332" r:id="rId9"/>
    <p:sldId id="326" r:id="rId10"/>
    <p:sldId id="28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98" d="100"/>
          <a:sy n="98" d="100"/>
        </p:scale>
        <p:origin x="-1782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274" y="6475413"/>
            <a:ext cx="14926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0096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 for </a:t>
            </a:r>
            <a:r>
              <a:rPr lang="en-US" altLang="ja-JP" noProof="0" smtClean="0">
                <a:solidFill>
                  <a:schemeClr val="tx1"/>
                </a:solidFill>
              </a:rPr>
              <a:t>Higher Order </a:t>
            </a:r>
            <a:r>
              <a:rPr lang="en-US" altLang="ja-JP" noProof="0" dirty="0" smtClean="0">
                <a:solidFill>
                  <a:schemeClr val="tx1"/>
                </a:solidFill>
              </a:rPr>
              <a:t>QAMs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1</a:t>
            </a:r>
            <a:r>
              <a:rPr lang="en-US" sz="2000" noProof="0" dirty="0" smtClean="0"/>
              <a:t>/</a:t>
            </a:r>
            <a:r>
              <a:rPr lang="en-US" sz="2000" dirty="0" smtClean="0"/>
              <a:t>12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336401"/>
              </p:ext>
            </p:extLst>
          </p:nvPr>
        </p:nvGraphicFramePr>
        <p:xfrm>
          <a:off x="1147763" y="2703513"/>
          <a:ext cx="6897687" cy="256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8" name="Document" r:id="rId4" imgW="8798073" imgH="3274114" progId="Word.Document.8">
                  <p:embed/>
                </p:oleObj>
              </mc:Choice>
              <mc:Fallback>
                <p:oleObj name="Document" r:id="rId4" imgW="8798073" imgH="3274114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3513"/>
                        <a:ext cx="6897687" cy="256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Backup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 (1/2)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Higher order QAMs discussed in e.g. [1]-[2] as potential technology for next-generation 60GHz</a:t>
            </a:r>
          </a:p>
          <a:p>
            <a:pPr lvl="1" algn="just"/>
            <a:r>
              <a:rPr kumimoji="1" lang="en-US" altLang="ja-JP" noProof="0" dirty="0" smtClean="0"/>
              <a:t>OFDM: 128-QAM, 256-QAM (up to 64-QAM in ad)</a:t>
            </a:r>
          </a:p>
          <a:p>
            <a:pPr lvl="1" algn="just"/>
            <a:r>
              <a:rPr kumimoji="1" lang="en-US" altLang="ja-JP" dirty="0" smtClean="0"/>
              <a:t>SC: 64-QAM (up to 16-QAM in ad)</a:t>
            </a:r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Non-uniform </a:t>
            </a:r>
            <a:r>
              <a:rPr kumimoji="1" lang="en-US" altLang="ja-JP" noProof="0" dirty="0"/>
              <a:t>constellations (NUCs) provide increased performance compared to uniform constellations (UCs)</a:t>
            </a:r>
          </a:p>
          <a:p>
            <a:pPr lvl="1"/>
            <a:r>
              <a:rPr kumimoji="1" lang="en-US" altLang="ja-JP" dirty="0" smtClean="0"/>
              <a:t>Optimum location of constellation points</a:t>
            </a:r>
          </a:p>
          <a:p>
            <a:pPr lvl="1"/>
            <a:r>
              <a:rPr kumimoji="1" lang="en-US" altLang="ja-JP" dirty="0" smtClean="0"/>
              <a:t>Robust and weak bits carry </a:t>
            </a:r>
            <a:br>
              <a:rPr kumimoji="1" lang="en-US" altLang="ja-JP" dirty="0" smtClean="0"/>
            </a:br>
            <a:r>
              <a:rPr kumimoji="1" lang="en-US" altLang="ja-JP" dirty="0" smtClean="0"/>
              <a:t>optimum amount of information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1420432" cy="140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 (2/2)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/>
              <a:t>Introduced lately in several broadcast standards</a:t>
            </a:r>
          </a:p>
          <a:p>
            <a:pPr lvl="1" algn="just"/>
            <a:r>
              <a:rPr kumimoji="1" lang="en-US" altLang="ja-JP" dirty="0"/>
              <a:t>DVB-NGH [3], DVB/S2x [4]</a:t>
            </a:r>
          </a:p>
          <a:p>
            <a:pPr lvl="1" algn="just"/>
            <a:r>
              <a:rPr kumimoji="1" lang="en-US" altLang="ja-JP" dirty="0"/>
              <a:t>Theoretical shaping gain up to 1.5dB</a:t>
            </a:r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Moderate </a:t>
            </a:r>
            <a:r>
              <a:rPr kumimoji="1" lang="en-US" altLang="ja-JP" noProof="0" dirty="0"/>
              <a:t>complexity increase</a:t>
            </a:r>
          </a:p>
          <a:p>
            <a:pPr lvl="1" algn="just"/>
            <a:r>
              <a:rPr kumimoji="1" lang="en-US" altLang="ja-JP" noProof="0" dirty="0"/>
              <a:t>Change of QAM (de)mapper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72000"/>
            <a:ext cx="6172200" cy="107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kumimoji="1" lang="en-US" altLang="ja-JP" noProof="0" dirty="0" smtClean="0"/>
              <a:t>NUC: 1-D vs 2D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1-D NUC</a:t>
            </a:r>
          </a:p>
          <a:p>
            <a:pPr lvl="1"/>
            <a:r>
              <a:rPr kumimoji="1" lang="en-US" altLang="ja-JP" noProof="0" dirty="0" smtClean="0"/>
              <a:t>I/Q symmetry </a:t>
            </a:r>
          </a:p>
          <a:p>
            <a:pPr lvl="1"/>
            <a:r>
              <a:rPr kumimoji="1" lang="en-US" altLang="ja-JP" noProof="0" dirty="0" smtClean="0"/>
              <a:t>1-D </a:t>
            </a:r>
            <a:r>
              <a:rPr kumimoji="1" lang="en-US" altLang="ja-JP" noProof="0" dirty="0" err="1" smtClean="0"/>
              <a:t>demapping</a:t>
            </a:r>
            <a:r>
              <a:rPr kumimoji="1" lang="en-US" altLang="ja-JP" noProof="0" dirty="0" smtClean="0"/>
              <a:t> as for uniform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constellations (UC), i.e. same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demapping complexity as for regular QAMs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2-D NUC</a:t>
            </a:r>
          </a:p>
          <a:p>
            <a:pPr lvl="1"/>
            <a:r>
              <a:rPr kumimoji="1" lang="en-US" altLang="ja-JP" noProof="0" dirty="0" smtClean="0"/>
              <a:t>Symmetric quadrants</a:t>
            </a:r>
          </a:p>
          <a:p>
            <a:pPr lvl="1"/>
            <a:r>
              <a:rPr kumimoji="1" lang="en-US" altLang="ja-JP" noProof="0" dirty="0" smtClean="0"/>
              <a:t>Higher gain compared to 1-D NUC</a:t>
            </a:r>
          </a:p>
          <a:p>
            <a:pPr lvl="1"/>
            <a:r>
              <a:rPr kumimoji="1" lang="en-US" altLang="ja-JP" noProof="0" dirty="0" smtClean="0"/>
              <a:t>2-D demapping required</a:t>
            </a:r>
          </a:p>
          <a:p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788" y="1688119"/>
            <a:ext cx="3203591" cy="2409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623505" y="1668547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1-D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21" y="4267200"/>
            <a:ext cx="1958814" cy="2008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722350" y="4097923"/>
            <a:ext cx="18341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2-D NUC: 16-QAM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609600"/>
          </a:xfrm>
        </p:spPr>
        <p:txBody>
          <a:bodyPr/>
          <a:lstStyle/>
          <a:p>
            <a:r>
              <a:rPr kumimoji="1" lang="en-US" altLang="ja-JP" noProof="0" dirty="0" smtClean="0"/>
              <a:t>NUC Example for different SNR Conditions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kumimoji="1" lang="en-US" altLang="ja-JP" noProof="0" dirty="0" smtClean="0"/>
          </a:p>
          <a:p>
            <a:endParaRPr kumimoji="1" lang="en-US" altLang="ja-JP" noProof="0" dirty="0"/>
          </a:p>
        </p:txBody>
      </p:sp>
      <p:pic>
        <p:nvPicPr>
          <p:cNvPr id="8" name="Picture 1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08336"/>
            <a:ext cx="3630117" cy="186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965511"/>
            <a:ext cx="3200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 bwMode="auto">
          <a:xfrm>
            <a:off x="747263" y="2353129"/>
            <a:ext cx="212588" cy="144426"/>
          </a:xfrm>
          <a:prstGeom prst="ellipse">
            <a:avLst/>
          </a:prstGeom>
          <a:noFill/>
          <a:ln w="9525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4937" y="247655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365" y="247655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1" y="247954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365" y="247954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4937" y="321220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365" y="321220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365" y="3215198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1" y="3211819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834" y="1708336"/>
            <a:ext cx="3552359" cy="181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4545401" y="2929953"/>
            <a:ext cx="683992" cy="432247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 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61422" y="1919618"/>
            <a:ext cx="611087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 flipV="1">
            <a:off x="4427724" y="2823638"/>
            <a:ext cx="268269" cy="161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4266968" y="2166218"/>
            <a:ext cx="253045" cy="48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6138721" y="3505200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0.0000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0.4859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0.4859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= 0.9719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7194604" y="2627672"/>
            <a:ext cx="0" cy="969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4113831" y="2618559"/>
            <a:ext cx="0" cy="958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175584" y="3576966"/>
            <a:ext cx="21483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0.1282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0.3973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0.3973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 0.9229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062996" y="1600200"/>
            <a:ext cx="9140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latin typeface="Arial" charset="0"/>
              </a:rPr>
              <a:t>8PSK reference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6231" y="2752047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 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8008228" y="3019427"/>
            <a:ext cx="1" cy="2923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866230" y="1925996"/>
            <a:ext cx="611088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04742" y="1891290"/>
            <a:ext cx="1698486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7171777" y="2172597"/>
            <a:ext cx="253045" cy="48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2" name="Group 21"/>
          <p:cNvGrpSpPr/>
          <p:nvPr/>
        </p:nvGrpSpPr>
        <p:grpSpPr>
          <a:xfrm>
            <a:off x="302774" y="1804480"/>
            <a:ext cx="3050026" cy="383454"/>
            <a:chOff x="2131690" y="2162580"/>
            <a:chExt cx="2731222" cy="775060"/>
          </a:xfrm>
        </p:grpSpPr>
        <p:sp>
          <p:nvSpPr>
            <p:cNvPr id="25" name="Rounded Rectangular Callout 24"/>
            <p:cNvSpPr/>
            <p:nvPr/>
          </p:nvSpPr>
          <p:spPr bwMode="auto">
            <a:xfrm>
              <a:off x="2667000" y="2162580"/>
              <a:ext cx="1408796" cy="775060"/>
            </a:xfrm>
            <a:prstGeom prst="wedgeRoundRectCallout">
              <a:avLst>
                <a:gd name="adj1" fmla="val -44147"/>
                <a:gd name="adj2" fmla="val 79530"/>
                <a:gd name="adj3" fmla="val 16667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 dirty="0" err="1">
                <a:solidFill>
                  <a:srgbClr val="000000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131690" y="2328197"/>
              <a:ext cx="2731222" cy="41184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dirty="0">
                  <a:solidFill>
                    <a:srgbClr val="000000"/>
                  </a:solidFill>
                </a:rPr>
                <a:t>2 </a:t>
              </a:r>
              <a:r>
                <a:rPr lang="de-DE" dirty="0" err="1" smtClean="0">
                  <a:solidFill>
                    <a:srgbClr val="000000"/>
                  </a:solidFill>
                </a:rPr>
                <a:t>over-lapping</a:t>
              </a:r>
              <a:r>
                <a:rPr lang="de-DE" dirty="0" smtClean="0">
                  <a:solidFill>
                    <a:srgbClr val="000000"/>
                  </a:solidFill>
                </a:rPr>
                <a:t> </a:t>
              </a:r>
              <a:r>
                <a:rPr lang="de-DE" dirty="0">
                  <a:solidFill>
                    <a:srgbClr val="000000"/>
                  </a:solidFill>
                </a:rPr>
                <a:t>points</a:t>
              </a:r>
              <a:endParaRPr lang="en-US" sz="1100" dirty="0" err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Oval 22"/>
          <p:cNvSpPr/>
          <p:nvPr/>
        </p:nvSpPr>
        <p:spPr bwMode="auto">
          <a:xfrm>
            <a:off x="921740" y="1950628"/>
            <a:ext cx="83344" cy="62508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947337" y="1936064"/>
            <a:ext cx="83344" cy="62508"/>
          </a:xfrm>
          <a:prstGeom prst="ellipse">
            <a:avLst/>
          </a:prstGeom>
          <a:solidFill>
            <a:srgbClr val="FF0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err="1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710" y="1295400"/>
            <a:ext cx="2231701" cy="40011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sz="2000" dirty="0"/>
              <a:t>8NUC for </a:t>
            </a:r>
            <a:r>
              <a:rPr lang="en-US" sz="2000" dirty="0">
                <a:solidFill>
                  <a:srgbClr val="FF0000"/>
                </a:solidFill>
              </a:rPr>
              <a:t>low</a:t>
            </a:r>
            <a:r>
              <a:rPr lang="en-US" sz="2000" dirty="0"/>
              <a:t> SNR</a:t>
            </a:r>
            <a:endParaRPr lang="de-DE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266283" y="3745468"/>
            <a:ext cx="850745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Interpretation: weak bits carry no information, 2 most robust bits with maximum distance </a:t>
            </a:r>
            <a:endParaRPr lang="en-US" sz="1800" dirty="0"/>
          </a:p>
        </p:txBody>
      </p:sp>
      <p:sp>
        <p:nvSpPr>
          <p:cNvPr id="54" name="Rectangle 53"/>
          <p:cNvSpPr/>
          <p:nvPr/>
        </p:nvSpPr>
        <p:spPr>
          <a:xfrm>
            <a:off x="0" y="4208442"/>
            <a:ext cx="2302233" cy="40011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sz="2000" dirty="0"/>
              <a:t>8NUC for </a:t>
            </a:r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r>
              <a:rPr lang="en-US" sz="2000" dirty="0" smtClean="0"/>
              <a:t> </a:t>
            </a:r>
            <a:r>
              <a:rPr lang="en-US" sz="2000" dirty="0"/>
              <a:t>SNR</a:t>
            </a:r>
            <a:endParaRPr lang="de-DE" sz="2000" dirty="0"/>
          </a:p>
        </p:txBody>
      </p:sp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404" y="4724400"/>
            <a:ext cx="3200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1108810" y="5967818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6401" y="5782326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02502" y="5169031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83402" y="539917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2914" y="534202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45302" y="499912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0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8627" y="5743497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00120" y="5547592"/>
            <a:ext cx="580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2D2DB9"/>
                </a:solidFill>
                <a:latin typeface="Arial" charset="0"/>
              </a:rPr>
              <a:t>0</a:t>
            </a:r>
            <a:r>
              <a:rPr kumimoji="1" lang="de-DE" sz="11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kumimoji="1" lang="de-DE" sz="1100" dirty="0">
                <a:solidFill>
                  <a:srgbClr val="00B050"/>
                </a:solidFill>
                <a:latin typeface="Arial" charset="0"/>
              </a:rPr>
              <a:t>1</a:t>
            </a:r>
            <a:endParaRPr kumimoji="1" lang="en-US" sz="1100" dirty="0">
              <a:solidFill>
                <a:srgbClr val="00B050"/>
              </a:solidFill>
              <a:latin typeface="Arial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358259" y="5549203"/>
            <a:ext cx="495751" cy="429629"/>
            <a:chOff x="4967202" y="5045075"/>
            <a:chExt cx="312918" cy="479426"/>
          </a:xfrm>
        </p:grpSpPr>
        <p:cxnSp>
          <p:nvCxnSpPr>
            <p:cNvPr id="65" name="Straight Connector 64"/>
            <p:cNvCxnSpPr/>
            <p:nvPr/>
          </p:nvCxnSpPr>
          <p:spPr bwMode="auto">
            <a:xfrm flipV="1">
              <a:off x="4967206" y="5292184"/>
              <a:ext cx="306902" cy="23231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4968875" y="5045075"/>
              <a:ext cx="3175" cy="4730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4967202" y="5049790"/>
              <a:ext cx="312918" cy="23043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778" y="4343400"/>
            <a:ext cx="3552359" cy="181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3692366" y="4554682"/>
            <a:ext cx="611088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3997912" y="4801282"/>
            <a:ext cx="253045" cy="48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V="1">
            <a:off x="4954561" y="4429762"/>
            <a:ext cx="0" cy="17449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>
          <a:xfrm>
            <a:off x="2906529" y="6212030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0.9393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0.9697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0.9697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=2.8787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729518" y="4268180"/>
            <a:ext cx="93006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dirty="0">
                <a:solidFill>
                  <a:srgbClr val="000000"/>
                </a:solidFill>
                <a:latin typeface="Arial" charset="0"/>
              </a:rPr>
              <a:t>8PAM reference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276345" y="5527662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 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 flipH="1" flipV="1">
            <a:off x="4158669" y="5421350"/>
            <a:ext cx="268269" cy="161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81" name="Picture 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983" y="4363246"/>
            <a:ext cx="3796528" cy="1880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7671633" y="5138512"/>
            <a:ext cx="683992" cy="432248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weak</a:t>
            </a:r>
            <a:r>
              <a:rPr kumimoji="1" lang="de-DE" sz="1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kumimoji="1" lang="de-DE" sz="1100" dirty="0">
                <a:solidFill>
                  <a:srgbClr val="000000"/>
                </a:solidFill>
                <a:latin typeface="Arial" charset="0"/>
              </a:rPr>
              <a:t>bits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b="1" dirty="0">
                <a:solidFill>
                  <a:srgbClr val="000000"/>
                </a:solidFill>
                <a:latin typeface="Arial" charset="0"/>
              </a:rPr>
              <a:t>	</a:t>
            </a:r>
            <a:endParaRPr kumimoji="1"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931583" y="4608552"/>
            <a:ext cx="611088" cy="385407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robust</a:t>
            </a:r>
            <a:br>
              <a:rPr kumimoji="1" lang="de-DE" sz="1400" dirty="0">
                <a:solidFill>
                  <a:srgbClr val="000000"/>
                </a:solidFill>
                <a:latin typeface="Arial" charset="0"/>
              </a:rPr>
            </a:br>
            <a:r>
              <a:rPr kumimoji="1" lang="de-DE" sz="1400" dirty="0">
                <a:solidFill>
                  <a:srgbClr val="000000"/>
                </a:solidFill>
                <a:latin typeface="Arial" charset="0"/>
              </a:rPr>
              <a:t>bits	</a:t>
            </a:r>
            <a:endParaRPr kumimoji="1" lang="en-US" sz="1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 flipH="1" flipV="1">
            <a:off x="7844425" y="4961622"/>
            <a:ext cx="268269" cy="1612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7374027" y="4801256"/>
            <a:ext cx="325342" cy="144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8271932" y="4415478"/>
            <a:ext cx="0" cy="17449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>
          <a:xfrm>
            <a:off x="6223900" y="6223084"/>
            <a:ext cx="21114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dirty="0">
                <a:solidFill>
                  <a:srgbClr val="2D2DB9"/>
                </a:solidFill>
                <a:latin typeface="Arial" charset="0"/>
              </a:rPr>
              <a:t>0.9749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FF0000"/>
                </a:solidFill>
                <a:latin typeface="Arial" charset="0"/>
              </a:rPr>
              <a:t>0.9749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kumimoji="1" lang="en-US" sz="1050" dirty="0">
                <a:solidFill>
                  <a:srgbClr val="00B050"/>
                </a:solidFill>
                <a:latin typeface="Arial" charset="0"/>
              </a:rPr>
              <a:t>0.9779</a:t>
            </a:r>
            <a:r>
              <a:rPr kumimoji="1" lang="en-US" sz="1050" dirty="0">
                <a:solidFill>
                  <a:srgbClr val="000000"/>
                </a:solidFill>
                <a:latin typeface="Arial" charset="0"/>
              </a:rPr>
              <a:t> =2.9276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52400" y="6477000"/>
            <a:ext cx="891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Interpretation: </a:t>
            </a:r>
            <a:r>
              <a:rPr lang="de-DE" sz="1800" dirty="0" smtClean="0">
                <a:solidFill>
                  <a:srgbClr val="000000"/>
                </a:solidFill>
              </a:rPr>
              <a:t>hexagonal </a:t>
            </a:r>
            <a:r>
              <a:rPr lang="de-DE" sz="1800" dirty="0" err="1" smtClean="0">
                <a:solidFill>
                  <a:srgbClr val="000000"/>
                </a:solidFill>
              </a:rPr>
              <a:t>lattice</a:t>
            </a:r>
            <a:r>
              <a:rPr lang="de-DE" sz="1800" dirty="0" smtClean="0">
                <a:solidFill>
                  <a:srgbClr val="000000"/>
                </a:solidFill>
              </a:rPr>
              <a:t> = „</a:t>
            </a:r>
            <a:r>
              <a:rPr lang="de-DE" sz="1800" dirty="0" err="1" smtClean="0">
                <a:solidFill>
                  <a:srgbClr val="000000"/>
                </a:solidFill>
              </a:rPr>
              <a:t>dense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packing</a:t>
            </a:r>
            <a:r>
              <a:rPr lang="de-DE" sz="1800" dirty="0" smtClean="0">
                <a:solidFill>
                  <a:srgbClr val="000000"/>
                </a:solidFill>
              </a:rPr>
              <a:t>“</a:t>
            </a:r>
            <a:r>
              <a:rPr lang="en-US" sz="1800" dirty="0"/>
              <a:t> , maximize </a:t>
            </a:r>
            <a:r>
              <a:rPr lang="en-US" sz="1800" dirty="0" smtClean="0"/>
              <a:t>minimum Euclidean </a:t>
            </a:r>
            <a:r>
              <a:rPr lang="en-US" sz="1800" dirty="0"/>
              <a:t>distance </a:t>
            </a: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-14710" y="4114800"/>
            <a:ext cx="915871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/>
              <a:t>Replacement of original uniform constellations by NUC</a:t>
            </a:r>
          </a:p>
          <a:p>
            <a:r>
              <a:rPr kumimoji="1" lang="en-US" altLang="ja-JP" noProof="0" dirty="0" smtClean="0"/>
              <a:t>OFDM, MCSs</a:t>
            </a:r>
            <a:r>
              <a:rPr kumimoji="1" lang="en-US" altLang="ja-JP" noProof="0" dirty="0"/>
              <a:t>: </a:t>
            </a:r>
            <a:r>
              <a:rPr kumimoji="1" lang="en-US" altLang="ja-JP" noProof="0" dirty="0" smtClean="0"/>
              <a:t>18-24</a:t>
            </a:r>
            <a:endParaRPr kumimoji="1" lang="en-US" altLang="ja-JP" noProof="0" dirty="0"/>
          </a:p>
          <a:p>
            <a:r>
              <a:rPr kumimoji="1" lang="en-US" altLang="ja-JP" noProof="0" dirty="0"/>
              <a:t>Additionally: </a:t>
            </a:r>
            <a:r>
              <a:rPr kumimoji="1" lang="en-US" altLang="ja-JP" noProof="0" dirty="0" smtClean="0"/>
              <a:t>128- and 256-QAM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Message </a:t>
            </a:r>
            <a:r>
              <a:rPr kumimoji="1" lang="en-US" altLang="ja-JP" noProof="0" dirty="0"/>
              <a:t>Length: 1000bytes</a:t>
            </a:r>
          </a:p>
          <a:p>
            <a:r>
              <a:rPr kumimoji="1" lang="en-US" altLang="ja-JP" noProof="0" dirty="0" smtClean="0"/>
              <a:t>Channel AWGN</a:t>
            </a:r>
            <a:endParaRPr kumimoji="1" lang="en-US" altLang="ja-JP" noProof="0" dirty="0"/>
          </a:p>
          <a:p>
            <a:pPr lvl="1"/>
            <a:r>
              <a:rPr kumimoji="1" lang="en-US" altLang="ja-JP" dirty="0"/>
              <a:t>AWGN </a:t>
            </a:r>
            <a:r>
              <a:rPr kumimoji="1" lang="en-US" altLang="ja-JP" dirty="0" smtClean="0"/>
              <a:t>(channel </a:t>
            </a:r>
            <a:r>
              <a:rPr kumimoji="1" lang="en-US" altLang="ja-JP" dirty="0"/>
              <a:t>is very </a:t>
            </a:r>
            <a:r>
              <a:rPr kumimoji="1" lang="en-US" altLang="ja-JP" dirty="0" smtClean="0"/>
              <a:t>close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</a:t>
            </a:r>
            <a:r>
              <a:rPr kumimoji="1" lang="en-US" altLang="ja-JP" dirty="0"/>
              <a:t>AWGN in the LOS </a:t>
            </a:r>
            <a:r>
              <a:rPr kumimoji="1" lang="en-US" altLang="ja-JP" dirty="0" smtClean="0"/>
              <a:t>case) 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Gain </a:t>
            </a:r>
            <a:r>
              <a:rPr kumimoji="1" lang="en-US" altLang="ja-JP" noProof="0" dirty="0"/>
              <a:t>evaluated compared to </a:t>
            </a:r>
            <a:r>
              <a:rPr kumimoji="1" lang="en-US" altLang="ja-JP" noProof="0" dirty="0" smtClean="0"/>
              <a:t>UC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at </a:t>
            </a:r>
            <a:r>
              <a:rPr kumimoji="1" lang="en-US" altLang="ja-JP" noProof="0" dirty="0"/>
              <a:t>FER=10</a:t>
            </a:r>
            <a:r>
              <a:rPr kumimoji="1" lang="en-US" altLang="ja-JP" baseline="30000" noProof="0" dirty="0"/>
              <a:t>-2</a:t>
            </a:r>
          </a:p>
          <a:p>
            <a:r>
              <a:rPr kumimoji="1" lang="en-US" altLang="ja-JP" noProof="0" dirty="0"/>
              <a:t>1D and 2D NUC</a:t>
            </a:r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Initial Simulations: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771059"/>
              </p:ext>
            </p:extLst>
          </p:nvPr>
        </p:nvGraphicFramePr>
        <p:xfrm>
          <a:off x="5791200" y="2895600"/>
          <a:ext cx="3124200" cy="30480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8382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MCS index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modulation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bit/symbol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coderate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effectLst/>
                        </a:rPr>
                        <a:t>16-QAM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16-QAM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5/8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16-QAM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16-QAM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13/16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13/16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128-QAM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128-QAM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128-QAM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128-QAM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13/16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256-QAM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13/16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229" y="2333984"/>
            <a:ext cx="9224042" cy="419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2600"/>
            <a:ext cx="8382000" cy="4343400"/>
          </a:xfrm>
        </p:spPr>
        <p:txBody>
          <a:bodyPr/>
          <a:lstStyle/>
          <a:p>
            <a:r>
              <a:rPr kumimoji="1" lang="en-US" altLang="ja-JP" noProof="0" dirty="0" smtClean="0"/>
              <a:t>Up to 0.8dB gain of NUC compared to regular QAM</a:t>
            </a:r>
            <a:endParaRPr kumimoji="1" lang="en-US" altLang="ja-JP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Initial Simulations: Results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Channel: AWGN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4946374"/>
            <a:ext cx="851515" cy="307777"/>
          </a:xfrm>
          <a:prstGeom prst="rect">
            <a:avLst/>
          </a:prstGeom>
          <a:solidFill>
            <a:srgbClr val="0000CC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16-QAM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2224" y="3956501"/>
            <a:ext cx="851515" cy="307777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64-QAM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3200" y="3358027"/>
            <a:ext cx="933269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256-QAM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17070" y="3276600"/>
            <a:ext cx="1023037" cy="30777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128-QAM*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3000" y="3584377"/>
            <a:ext cx="3200400" cy="2664023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00199" y="3430718"/>
            <a:ext cx="84164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C000"/>
                </a:solidFill>
              </a:rPr>
              <a:t>802.11ad</a:t>
            </a: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57800" y="6318700"/>
            <a:ext cx="12089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* Only 2D-NUC</a:t>
            </a:r>
          </a:p>
          <a:p>
            <a:r>
              <a:rPr lang="en-US" dirty="0" smtClean="0"/>
              <a:t>simulated</a:t>
            </a:r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/>
              <a:t>Significant gain of NUC compared to UC</a:t>
            </a:r>
          </a:p>
          <a:p>
            <a:pPr lvl="1"/>
            <a:r>
              <a:rPr kumimoji="1" lang="en-US" altLang="ja-JP" noProof="0" dirty="0"/>
              <a:t>Gain up to </a:t>
            </a:r>
            <a:r>
              <a:rPr kumimoji="1" lang="en-US" altLang="ja-JP" noProof="0" dirty="0" smtClean="0"/>
              <a:t>0.8dB </a:t>
            </a:r>
            <a:r>
              <a:rPr kumimoji="1" lang="en-US" altLang="ja-JP" noProof="0" dirty="0"/>
              <a:t>for </a:t>
            </a:r>
            <a:r>
              <a:rPr kumimoji="1" lang="en-US" altLang="ja-JP" noProof="0" dirty="0" smtClean="0"/>
              <a:t>128-QAM and </a:t>
            </a:r>
            <a:r>
              <a:rPr kumimoji="1" lang="en-US" altLang="ja-JP" noProof="0" dirty="0" smtClean="0"/>
              <a:t>0.7dB for 256-QAM</a:t>
            </a:r>
            <a:endParaRPr kumimoji="1" lang="en-US" altLang="ja-JP" noProof="0" dirty="0"/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Moderate complexity increase</a:t>
            </a:r>
            <a:endParaRPr kumimoji="1" lang="en-US" altLang="ja-JP" noProof="0" dirty="0"/>
          </a:p>
          <a:p>
            <a:pPr lvl="1"/>
            <a:r>
              <a:rPr kumimoji="1" lang="en-US" altLang="ja-JP" noProof="0" dirty="0"/>
              <a:t>Isolated change of QAM mapper and </a:t>
            </a:r>
            <a:r>
              <a:rPr kumimoji="1" lang="en-US" altLang="ja-JP" noProof="0" dirty="0" err="1"/>
              <a:t>demapper</a:t>
            </a:r>
            <a:endParaRPr kumimoji="1" lang="en-US" altLang="ja-JP" noProof="0" dirty="0"/>
          </a:p>
          <a:p>
            <a:pPr lvl="1"/>
            <a:r>
              <a:rPr kumimoji="1" lang="en-US" altLang="ja-JP" noProof="0" dirty="0" smtClean="0"/>
              <a:t>Same </a:t>
            </a:r>
            <a:r>
              <a:rPr kumimoji="1" lang="en-US" altLang="ja-JP" noProof="0" dirty="0" err="1" smtClean="0"/>
              <a:t>demapper</a:t>
            </a:r>
            <a:r>
              <a:rPr kumimoji="1" lang="en-US" altLang="ja-JP" noProof="0" dirty="0" smtClean="0"/>
              <a:t> complexity as for uniform constellations for 1-D NUCs</a:t>
            </a:r>
          </a:p>
          <a:p>
            <a:pPr lvl="1"/>
            <a:r>
              <a:rPr kumimoji="1" lang="en-US" altLang="ja-JP" noProof="0" dirty="0" smtClean="0"/>
              <a:t>2-D </a:t>
            </a:r>
            <a:r>
              <a:rPr kumimoji="1" lang="en-US" altLang="ja-JP" noProof="0" dirty="0" err="1"/>
              <a:t>demapping</a:t>
            </a:r>
            <a:r>
              <a:rPr kumimoji="1" lang="en-US" altLang="ja-JP" noProof="0" dirty="0"/>
              <a:t> required for 2-D NUCs</a:t>
            </a:r>
          </a:p>
          <a:p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ja-JP" dirty="0" err="1"/>
              <a:t>Alecsander</a:t>
            </a:r>
            <a:r>
              <a:rPr lang="en-US" altLang="ja-JP" dirty="0"/>
              <a:t> </a:t>
            </a:r>
            <a:r>
              <a:rPr lang="en-US" altLang="ja-JP" dirty="0" err="1" smtClean="0"/>
              <a:t>Eitan</a:t>
            </a:r>
            <a:r>
              <a:rPr lang="en-US" altLang="ja-JP" dirty="0" smtClean="0"/>
              <a:t>, Qualcomm, 11-14-1378-00-ng60 </a:t>
            </a:r>
            <a:r>
              <a:rPr lang="en-US" altLang="ja-JP" dirty="0"/>
              <a:t>PHY rate for </a:t>
            </a:r>
            <a:r>
              <a:rPr lang="en-US" altLang="ja-JP" dirty="0" smtClean="0"/>
              <a:t>NG60</a:t>
            </a:r>
          </a:p>
          <a:p>
            <a:pPr marL="457200" indent="-457200">
              <a:buAutoNum type="arabicPeriod"/>
            </a:pPr>
            <a:r>
              <a:rPr lang="en-US" altLang="ja-JP" dirty="0" err="1"/>
              <a:t>Alecsander</a:t>
            </a:r>
            <a:r>
              <a:rPr lang="en-US" altLang="ja-JP" dirty="0"/>
              <a:t> </a:t>
            </a:r>
            <a:r>
              <a:rPr lang="en-US" altLang="ja-JP" dirty="0" err="1"/>
              <a:t>Eitan</a:t>
            </a:r>
            <a:r>
              <a:rPr lang="en-US" altLang="ja-JP" dirty="0"/>
              <a:t>, </a:t>
            </a:r>
            <a:r>
              <a:rPr lang="en-US" altLang="ja-JP" dirty="0" smtClean="0"/>
              <a:t>Qualcomm et al, </a:t>
            </a:r>
            <a:r>
              <a:rPr lang="en-US" altLang="ja-JP" dirty="0"/>
              <a:t>11-14-0652-00-0wng-wng Next Generation 802.11ad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noProof="0" dirty="0" smtClean="0"/>
              <a:t>Next Generation broadcasting system to Handheld, physical layer specification (DVB-NGH), DVB </a:t>
            </a:r>
            <a:r>
              <a:rPr lang="en-US" altLang="ja-JP" noProof="0" dirty="0" err="1" smtClean="0"/>
              <a:t>BlueBook</a:t>
            </a:r>
            <a:r>
              <a:rPr lang="en-US" altLang="ja-JP" noProof="0" dirty="0" smtClean="0"/>
              <a:t> A160, 2012 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DVB-S2X </a:t>
            </a:r>
            <a:r>
              <a:rPr lang="en-US" altLang="ja-JP" dirty="0" err="1"/>
              <a:t>BlueBook</a:t>
            </a:r>
            <a:r>
              <a:rPr lang="en-US" altLang="ja-JP" dirty="0"/>
              <a:t> A83-2 / EN302307-2</a:t>
            </a:r>
            <a:endParaRPr lang="en-US" altLang="ja-JP" noProof="0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561</Words>
  <Application>Microsoft Office PowerPoint</Application>
  <PresentationFormat>On-screen Show (4:3)</PresentationFormat>
  <Paragraphs>203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Non-Uniform Constellations for Higher Order QAMs</vt:lpstr>
      <vt:lpstr>Motivation (1/2)</vt:lpstr>
      <vt:lpstr>Motivation (2/2)</vt:lpstr>
      <vt:lpstr>NUC: 1-D vs 2D</vt:lpstr>
      <vt:lpstr>NUC Example for different SNR Conditions</vt:lpstr>
      <vt:lpstr>Initial Simulations: Parameters</vt:lpstr>
      <vt:lpstr>Initial Simulations: Results Channel: AWGN</vt:lpstr>
      <vt:lpstr>Conclusions</vt:lpstr>
      <vt:lpstr>References</vt:lpstr>
      <vt:lpstr>Backup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Schneider, Daniel</cp:lastModifiedBy>
  <cp:revision>308</cp:revision>
  <cp:lastPrinted>1998-02-10T13:28:06Z</cp:lastPrinted>
  <dcterms:created xsi:type="dcterms:W3CDTF">2014-01-02T14:03:14Z</dcterms:created>
  <dcterms:modified xsi:type="dcterms:W3CDTF">2015-01-12T13:33:02Z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