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62" r:id="rId3"/>
    <p:sldId id="266" r:id="rId4"/>
    <p:sldId id="284" r:id="rId5"/>
    <p:sldId id="265" r:id="rId6"/>
    <p:sldId id="270" r:id="rId7"/>
    <p:sldId id="285" r:id="rId8"/>
    <p:sldId id="286" r:id="rId9"/>
    <p:sldId id="277" r:id="rId10"/>
    <p:sldId id="281" r:id="rId11"/>
    <p:sldId id="264" r:id="rId12"/>
  </p:sldIdLst>
  <p:sldSz cx="9144000" cy="6858000" type="screen4x3"/>
  <p:notesSz cx="6797675" cy="987425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guide id="3" orient="horz" pos="3064">
          <p15:clr>
            <a:srgbClr val="A4A3A4"/>
          </p15:clr>
        </p15:guide>
        <p15:guide id="4" pos="211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밝은 스타일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4660"/>
  </p:normalViewPr>
  <p:slideViewPr>
    <p:cSldViewPr>
      <p:cViewPr varScale="1">
        <p:scale>
          <a:sx n="88" d="100"/>
          <a:sy n="88" d="100"/>
        </p:scale>
        <p:origin x="-104" y="-75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orient="horz" pos="3064"/>
        <p:guide pos="2160"/>
        <p:guide pos="2117"/>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971" cy="493206"/>
          </a:xfrm>
          <a:prstGeom prst="rect">
            <a:avLst/>
          </a:prstGeom>
        </p:spPr>
        <p:txBody>
          <a:bodyPr vert="horz" lIns="91440" tIns="45720" rIns="91440" bIns="45720" rtlCol="0"/>
          <a:lstStyle>
            <a:lvl1pPr algn="l">
              <a:defRPr sz="1200"/>
            </a:lvl1pPr>
          </a:lstStyle>
          <a:p>
            <a:r>
              <a:rPr lang="en-US"/>
              <a:t>doc.: IEEE 802.11-yy/xxxxr0</a:t>
            </a:r>
          </a:p>
        </p:txBody>
      </p:sp>
      <p:sp>
        <p:nvSpPr>
          <p:cNvPr id="3" name="Date Placeholder 2"/>
          <p:cNvSpPr>
            <a:spLocks noGrp="1"/>
          </p:cNvSpPr>
          <p:nvPr>
            <p:ph type="dt" sz="quarter" idx="1"/>
          </p:nvPr>
        </p:nvSpPr>
        <p:spPr>
          <a:xfrm>
            <a:off x="3850148" y="0"/>
            <a:ext cx="2945971" cy="493206"/>
          </a:xfrm>
          <a:prstGeom prst="rect">
            <a:avLst/>
          </a:prstGeom>
        </p:spPr>
        <p:txBody>
          <a:bodyPr vert="horz" lIns="91440" tIns="45720" rIns="91440" bIns="45720" rtlCol="0"/>
          <a:lstStyle>
            <a:lvl1pPr algn="r">
              <a:defRPr sz="1200"/>
            </a:lvl1pPr>
          </a:lstStyle>
          <a:p>
            <a:r>
              <a:rPr lang="en-US" smtClean="0"/>
              <a:t>January 2015</a:t>
            </a:r>
            <a:endParaRPr lang="en-US"/>
          </a:p>
        </p:txBody>
      </p:sp>
      <p:sp>
        <p:nvSpPr>
          <p:cNvPr id="4" name="Footer Placeholder 3"/>
          <p:cNvSpPr>
            <a:spLocks noGrp="1"/>
          </p:cNvSpPr>
          <p:nvPr>
            <p:ph type="ftr" sz="quarter" idx="2"/>
          </p:nvPr>
        </p:nvSpPr>
        <p:spPr>
          <a:xfrm>
            <a:off x="0" y="9379356"/>
            <a:ext cx="2945971" cy="493206"/>
          </a:xfrm>
          <a:prstGeom prst="rect">
            <a:avLst/>
          </a:prstGeom>
        </p:spPr>
        <p:txBody>
          <a:bodyPr vert="horz" lIns="91440" tIns="45720" rIns="91440" bIns="45720" rtlCol="0" anchor="b"/>
          <a:lstStyle>
            <a:lvl1pPr algn="l">
              <a:defRPr sz="1200"/>
            </a:lvl1pPr>
          </a:lstStyle>
          <a:p>
            <a:r>
              <a:rPr lang="en-US"/>
              <a:t>Young-bin Kim, KAIST</a:t>
            </a:r>
          </a:p>
        </p:txBody>
      </p:sp>
      <p:sp>
        <p:nvSpPr>
          <p:cNvPr id="5" name="Slide Number Placeholder 4"/>
          <p:cNvSpPr>
            <a:spLocks noGrp="1"/>
          </p:cNvSpPr>
          <p:nvPr>
            <p:ph type="sldNum" sz="quarter" idx="3"/>
          </p:nvPr>
        </p:nvSpPr>
        <p:spPr>
          <a:xfrm>
            <a:off x="3850148" y="9379356"/>
            <a:ext cx="2945971" cy="493206"/>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797675" cy="9874250"/>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529336" y="103034"/>
            <a:ext cx="627166" cy="22464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41173" y="103034"/>
            <a:ext cx="809247" cy="22464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2015</a:t>
            </a:r>
          </a:p>
        </p:txBody>
      </p:sp>
      <p:sp>
        <p:nvSpPr>
          <p:cNvPr id="2052" name="Rectangle 4"/>
          <p:cNvSpPr>
            <a:spLocks noGrp="1" noRot="1" noChangeAspect="1" noChangeArrowheads="1"/>
          </p:cNvSpPr>
          <p:nvPr>
            <p:ph type="sldImg"/>
          </p:nvPr>
        </p:nvSpPr>
        <p:spPr bwMode="auto">
          <a:xfrm>
            <a:off x="939800" y="746125"/>
            <a:ext cx="4916488" cy="36893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735" y="4690523"/>
            <a:ext cx="4984651" cy="4442230"/>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52326" y="9560085"/>
            <a:ext cx="904177" cy="1925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Young-bin Kim, KAIST</a:t>
            </a:r>
          </a:p>
        </p:txBody>
      </p:sp>
      <p:sp>
        <p:nvSpPr>
          <p:cNvPr id="2055" name="Rectangle 7"/>
          <p:cNvSpPr>
            <a:spLocks noGrp="1" noChangeArrowheads="1"/>
          </p:cNvSpPr>
          <p:nvPr>
            <p:ph type="sldNum"/>
          </p:nvPr>
        </p:nvSpPr>
        <p:spPr bwMode="auto">
          <a:xfrm>
            <a:off x="3159176" y="9560085"/>
            <a:ext cx="501111" cy="38679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8092" y="9560085"/>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09648" y="9558396"/>
            <a:ext cx="5378380" cy="1689"/>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34948" y="315855"/>
            <a:ext cx="5527780" cy="1689"/>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January 2015</a:t>
            </a:r>
          </a:p>
        </p:txBody>
      </p:sp>
      <p:sp>
        <p:nvSpPr>
          <p:cNvPr id="6" name="Rectangle 6"/>
          <p:cNvSpPr>
            <a:spLocks noGrp="1" noChangeArrowheads="1"/>
          </p:cNvSpPr>
          <p:nvPr>
            <p:ph type="ftr"/>
          </p:nvPr>
        </p:nvSpPr>
        <p:spPr>
          <a:ln/>
        </p:spPr>
        <p:txBody>
          <a:bodyPr/>
          <a:lstStyle/>
          <a:p>
            <a:r>
              <a:rPr lang="en-US"/>
              <a:t>Young-bin Kim, KAIST</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31390" y="746565"/>
            <a:ext cx="4534896" cy="3690599"/>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05734" y="4690523"/>
            <a:ext cx="4986207" cy="454357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January 2015</a:t>
            </a:r>
          </a:p>
        </p:txBody>
      </p:sp>
      <p:sp>
        <p:nvSpPr>
          <p:cNvPr id="6" name="Rectangle 6"/>
          <p:cNvSpPr>
            <a:spLocks noGrp="1" noChangeArrowheads="1"/>
          </p:cNvSpPr>
          <p:nvPr>
            <p:ph type="ftr"/>
          </p:nvPr>
        </p:nvSpPr>
        <p:spPr>
          <a:ln/>
        </p:spPr>
        <p:txBody>
          <a:bodyPr/>
          <a:lstStyle/>
          <a:p>
            <a:r>
              <a:rPr lang="en-US"/>
              <a:t>Young-bin Kim, KAIST</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31390" y="746565"/>
            <a:ext cx="4534896" cy="3690599"/>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05734" y="4690523"/>
            <a:ext cx="4986207" cy="454357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January 2015</a:t>
            </a:r>
          </a:p>
        </p:txBody>
      </p:sp>
      <p:sp>
        <p:nvSpPr>
          <p:cNvPr id="6" name="Rectangle 6"/>
          <p:cNvSpPr>
            <a:spLocks noGrp="1" noChangeArrowheads="1"/>
          </p:cNvSpPr>
          <p:nvPr>
            <p:ph type="ftr"/>
          </p:nvPr>
        </p:nvSpPr>
        <p:spPr>
          <a:ln/>
        </p:spPr>
        <p:txBody>
          <a:bodyPr/>
          <a:lstStyle/>
          <a:p>
            <a:r>
              <a:rPr lang="en-US"/>
              <a:t>Young-bin Kim, KAIST</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938213" y="746125"/>
            <a:ext cx="4921250" cy="369093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05734" y="4690523"/>
            <a:ext cx="4986207" cy="454357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January 2015</a:t>
            </a:r>
          </a:p>
        </p:txBody>
      </p:sp>
      <p:sp>
        <p:nvSpPr>
          <p:cNvPr id="6" name="Rectangle 6"/>
          <p:cNvSpPr>
            <a:spLocks noGrp="1" noChangeArrowheads="1"/>
          </p:cNvSpPr>
          <p:nvPr>
            <p:ph type="ftr"/>
          </p:nvPr>
        </p:nvSpPr>
        <p:spPr>
          <a:ln/>
        </p:spPr>
        <p:txBody>
          <a:bodyPr/>
          <a:lstStyle/>
          <a:p>
            <a:r>
              <a:rPr lang="en-US"/>
              <a:t>Young-bin Kim, KAIST</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938213" y="746125"/>
            <a:ext cx="4921250" cy="369093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734" y="4690523"/>
            <a:ext cx="4986207" cy="454357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January 2015</a:t>
            </a:r>
          </a:p>
        </p:txBody>
      </p:sp>
      <p:sp>
        <p:nvSpPr>
          <p:cNvPr id="6" name="Rectangle 6"/>
          <p:cNvSpPr>
            <a:spLocks noGrp="1" noChangeArrowheads="1"/>
          </p:cNvSpPr>
          <p:nvPr>
            <p:ph type="ftr"/>
          </p:nvPr>
        </p:nvSpPr>
        <p:spPr>
          <a:ln/>
        </p:spPr>
        <p:txBody>
          <a:bodyPr/>
          <a:lstStyle/>
          <a:p>
            <a:r>
              <a:rPr lang="en-US"/>
              <a:t>Young-bin Kim, KAIST</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938213" y="746125"/>
            <a:ext cx="4921250" cy="369093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734" y="4690523"/>
            <a:ext cx="4986207" cy="454357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January 2015</a:t>
            </a:r>
          </a:p>
        </p:txBody>
      </p:sp>
      <p:sp>
        <p:nvSpPr>
          <p:cNvPr id="6" name="Rectangle 6"/>
          <p:cNvSpPr>
            <a:spLocks noGrp="1" noChangeArrowheads="1"/>
          </p:cNvSpPr>
          <p:nvPr>
            <p:ph type="ftr"/>
          </p:nvPr>
        </p:nvSpPr>
        <p:spPr>
          <a:ln/>
        </p:spPr>
        <p:txBody>
          <a:bodyPr/>
          <a:lstStyle/>
          <a:p>
            <a:r>
              <a:rPr lang="en-US"/>
              <a:t>Young-bin Kim, KAIST</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938213" y="746125"/>
            <a:ext cx="4921250" cy="369093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05734" y="4690523"/>
            <a:ext cx="4986207" cy="454357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775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January 2015</a:t>
            </a:r>
          </a:p>
        </p:txBody>
      </p:sp>
      <p:sp>
        <p:nvSpPr>
          <p:cNvPr id="6" name="Rectangle 6"/>
          <p:cNvSpPr>
            <a:spLocks noGrp="1" noChangeArrowheads="1"/>
          </p:cNvSpPr>
          <p:nvPr>
            <p:ph type="ftr"/>
          </p:nvPr>
        </p:nvSpPr>
        <p:spPr>
          <a:ln/>
        </p:spPr>
        <p:txBody>
          <a:bodyPr/>
          <a:lstStyle/>
          <a:p>
            <a:r>
              <a:rPr lang="en-US"/>
              <a:t>Young-bin Kim, KAIST</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938213" y="746125"/>
            <a:ext cx="4921250" cy="369093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734" y="4690523"/>
            <a:ext cx="4986207" cy="454357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January 2015</a:t>
            </a:r>
          </a:p>
        </p:txBody>
      </p:sp>
      <p:sp>
        <p:nvSpPr>
          <p:cNvPr id="6" name="Rectangle 6"/>
          <p:cNvSpPr>
            <a:spLocks noGrp="1" noChangeArrowheads="1"/>
          </p:cNvSpPr>
          <p:nvPr>
            <p:ph type="ftr"/>
          </p:nvPr>
        </p:nvSpPr>
        <p:spPr>
          <a:ln/>
        </p:spPr>
        <p:txBody>
          <a:bodyPr/>
          <a:lstStyle/>
          <a:p>
            <a:r>
              <a:rPr lang="en-US"/>
              <a:t>Young-bin Kim, KAIST</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938213" y="746125"/>
            <a:ext cx="4921250" cy="369093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05734" y="4690523"/>
            <a:ext cx="4986207" cy="454357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January 2015</a:t>
            </a:r>
          </a:p>
        </p:txBody>
      </p:sp>
      <p:sp>
        <p:nvSpPr>
          <p:cNvPr id="6" name="Rectangle 6"/>
          <p:cNvSpPr>
            <a:spLocks noGrp="1" noChangeArrowheads="1"/>
          </p:cNvSpPr>
          <p:nvPr>
            <p:ph type="ftr"/>
          </p:nvPr>
        </p:nvSpPr>
        <p:spPr>
          <a:ln/>
        </p:spPr>
        <p:txBody>
          <a:bodyPr/>
          <a:lstStyle/>
          <a:p>
            <a:r>
              <a:rPr lang="en-US"/>
              <a:t>Young-bin Kim, KAIST</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938213" y="746125"/>
            <a:ext cx="4921250" cy="369093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05734" y="4690523"/>
            <a:ext cx="4986207" cy="454357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67660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January 2015</a:t>
            </a:r>
          </a:p>
        </p:txBody>
      </p:sp>
      <p:sp>
        <p:nvSpPr>
          <p:cNvPr id="6" name="Rectangle 6"/>
          <p:cNvSpPr>
            <a:spLocks noGrp="1" noChangeArrowheads="1"/>
          </p:cNvSpPr>
          <p:nvPr>
            <p:ph type="ftr"/>
          </p:nvPr>
        </p:nvSpPr>
        <p:spPr>
          <a:ln/>
        </p:spPr>
        <p:txBody>
          <a:bodyPr/>
          <a:lstStyle/>
          <a:p>
            <a:r>
              <a:rPr lang="en-US"/>
              <a:t>Young-bin Kim, KAIST</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938213" y="746125"/>
            <a:ext cx="4921250" cy="369093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05734" y="4690523"/>
            <a:ext cx="4986207" cy="454357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810553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January 2015</a:t>
            </a:r>
          </a:p>
        </p:txBody>
      </p:sp>
      <p:sp>
        <p:nvSpPr>
          <p:cNvPr id="6" name="Rectangle 6"/>
          <p:cNvSpPr>
            <a:spLocks noGrp="1" noChangeArrowheads="1"/>
          </p:cNvSpPr>
          <p:nvPr>
            <p:ph type="ftr"/>
          </p:nvPr>
        </p:nvSpPr>
        <p:spPr>
          <a:ln/>
        </p:spPr>
        <p:txBody>
          <a:bodyPr/>
          <a:lstStyle/>
          <a:p>
            <a:r>
              <a:rPr lang="en-US"/>
              <a:t>Young-bin Kim, KAIST</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938213" y="746125"/>
            <a:ext cx="4921250" cy="369093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05734" y="4690523"/>
            <a:ext cx="4986207" cy="454357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smtClean="0"/>
              <a:t>January 2015</a:t>
            </a:r>
            <a:endParaRPr lang="en-GB"/>
          </a:p>
        </p:txBody>
      </p:sp>
      <p:sp>
        <p:nvSpPr>
          <p:cNvPr id="5" name="Footer Placeholder 4"/>
          <p:cNvSpPr>
            <a:spLocks noGrp="1"/>
          </p:cNvSpPr>
          <p:nvPr>
            <p:ph type="ftr" idx="11"/>
          </p:nvPr>
        </p:nvSpPr>
        <p:spPr/>
        <p:txBody>
          <a:bodyPr/>
          <a:lstStyle>
            <a:lvl1pPr>
              <a:defRPr/>
            </a:lvl1pPr>
          </a:lstStyle>
          <a:p>
            <a:r>
              <a:rPr lang="en-GB" smtClean="0"/>
              <a:t>Young-bin Kim, KAIST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Young-bin Kim, KAIST</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2015</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Date Placeholder 3"/>
          <p:cNvSpPr>
            <a:spLocks noGrp="1"/>
          </p:cNvSpPr>
          <p:nvPr>
            <p:ph type="dt" idx="10"/>
          </p:nvPr>
        </p:nvSpPr>
        <p:spPr/>
        <p:txBody>
          <a:bodyPr/>
          <a:lstStyle>
            <a:lvl1pPr>
              <a:defRPr/>
            </a:lvl1pPr>
          </a:lstStyle>
          <a:p>
            <a:r>
              <a:rPr lang="en-US" smtClean="0"/>
              <a:t>January 2015</a:t>
            </a:r>
            <a:endParaRPr lang="en-GB"/>
          </a:p>
        </p:txBody>
      </p:sp>
      <p:sp>
        <p:nvSpPr>
          <p:cNvPr id="5" name="Footer Placeholder 4"/>
          <p:cNvSpPr>
            <a:spLocks noGrp="1"/>
          </p:cNvSpPr>
          <p:nvPr>
            <p:ph type="ftr" idx="11"/>
          </p:nvPr>
        </p:nvSpPr>
        <p:spPr/>
        <p:txBody>
          <a:bodyPr/>
          <a:lstStyle>
            <a:lvl1pPr>
              <a:defRPr/>
            </a:lvl1pPr>
          </a:lstStyle>
          <a:p>
            <a:r>
              <a:rPr lang="en-GB" smtClean="0"/>
              <a:t>Young-bin Kim, KAIST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5" name="Date Placeholder 4"/>
          <p:cNvSpPr>
            <a:spLocks noGrp="1"/>
          </p:cNvSpPr>
          <p:nvPr>
            <p:ph type="dt" idx="10"/>
          </p:nvPr>
        </p:nvSpPr>
        <p:spPr/>
        <p:txBody>
          <a:bodyPr/>
          <a:lstStyle>
            <a:lvl1pPr>
              <a:defRPr/>
            </a:lvl1pPr>
          </a:lstStyle>
          <a:p>
            <a:r>
              <a:rPr lang="en-US" smtClean="0"/>
              <a:t>January 2015</a:t>
            </a:r>
            <a:endParaRPr lang="en-GB"/>
          </a:p>
        </p:txBody>
      </p:sp>
      <p:sp>
        <p:nvSpPr>
          <p:cNvPr id="6" name="Footer Placeholder 5"/>
          <p:cNvSpPr>
            <a:spLocks noGrp="1"/>
          </p:cNvSpPr>
          <p:nvPr>
            <p:ph type="ftr" idx="11"/>
          </p:nvPr>
        </p:nvSpPr>
        <p:spPr/>
        <p:txBody>
          <a:bodyPr/>
          <a:lstStyle>
            <a:lvl1pPr>
              <a:defRPr/>
            </a:lvl1pPr>
          </a:lstStyle>
          <a:p>
            <a:r>
              <a:rPr lang="en-GB" smtClean="0"/>
              <a:t>Young-bin Kim, KAIST</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7" name="Date Placeholder 6"/>
          <p:cNvSpPr>
            <a:spLocks noGrp="1"/>
          </p:cNvSpPr>
          <p:nvPr>
            <p:ph type="dt" idx="10"/>
          </p:nvPr>
        </p:nvSpPr>
        <p:spPr/>
        <p:txBody>
          <a:bodyPr/>
          <a:lstStyle>
            <a:lvl1pPr>
              <a:defRPr/>
            </a:lvl1pPr>
          </a:lstStyle>
          <a:p>
            <a:r>
              <a:rPr lang="en-US" smtClean="0"/>
              <a:t>January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Young-bin Kim, KAIST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smtClean="0"/>
              <a:t>January 2015</a:t>
            </a:r>
            <a:endParaRPr lang="en-GB"/>
          </a:p>
        </p:txBody>
      </p:sp>
      <p:sp>
        <p:nvSpPr>
          <p:cNvPr id="4" name="Footer Placeholder 3"/>
          <p:cNvSpPr>
            <a:spLocks noGrp="1"/>
          </p:cNvSpPr>
          <p:nvPr>
            <p:ph type="ftr" idx="11"/>
          </p:nvPr>
        </p:nvSpPr>
        <p:spPr/>
        <p:txBody>
          <a:bodyPr/>
          <a:lstStyle>
            <a:lvl1pPr>
              <a:defRPr/>
            </a:lvl1pPr>
          </a:lstStyle>
          <a:p>
            <a:r>
              <a:rPr lang="en-GB" smtClean="0"/>
              <a:t>Young-bin Kim, KAIST</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2015</a:t>
            </a:r>
            <a:endParaRPr lang="en-GB"/>
          </a:p>
        </p:txBody>
      </p:sp>
      <p:sp>
        <p:nvSpPr>
          <p:cNvPr id="3" name="Footer Placeholder 2"/>
          <p:cNvSpPr>
            <a:spLocks noGrp="1"/>
          </p:cNvSpPr>
          <p:nvPr>
            <p:ph type="ftr" idx="11"/>
          </p:nvPr>
        </p:nvSpPr>
        <p:spPr/>
        <p:txBody>
          <a:bodyPr/>
          <a:lstStyle>
            <a:lvl1pPr>
              <a:defRPr/>
            </a:lvl1pPr>
          </a:lstStyle>
          <a:p>
            <a:r>
              <a:rPr lang="en-GB" smtClean="0"/>
              <a:t>Young-bin Kim, KAIST</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Date Placeholder 3"/>
          <p:cNvSpPr>
            <a:spLocks noGrp="1"/>
          </p:cNvSpPr>
          <p:nvPr>
            <p:ph type="dt" idx="10"/>
          </p:nvPr>
        </p:nvSpPr>
        <p:spPr/>
        <p:txBody>
          <a:bodyPr/>
          <a:lstStyle>
            <a:lvl1pPr>
              <a:defRPr/>
            </a:lvl1pPr>
          </a:lstStyle>
          <a:p>
            <a:r>
              <a:rPr lang="en-US" smtClean="0"/>
              <a:t>January 2015</a:t>
            </a:r>
            <a:endParaRPr lang="en-GB"/>
          </a:p>
        </p:txBody>
      </p:sp>
      <p:sp>
        <p:nvSpPr>
          <p:cNvPr id="5" name="Footer Placeholder 4"/>
          <p:cNvSpPr>
            <a:spLocks noGrp="1"/>
          </p:cNvSpPr>
          <p:nvPr>
            <p:ph type="ftr" idx="11"/>
          </p:nvPr>
        </p:nvSpPr>
        <p:spPr/>
        <p:txBody>
          <a:bodyPr/>
          <a:lstStyle>
            <a:lvl1pPr>
              <a:defRPr/>
            </a:lvl1pPr>
          </a:lstStyle>
          <a:p>
            <a:r>
              <a:rPr lang="en-GB" smtClean="0"/>
              <a:t>Young-bin Kim, KAIST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ko-KR" altLang="en-US" smtClean="0"/>
              <a:t>마스터 제목 스타일 편집</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Date Placeholder 3"/>
          <p:cNvSpPr>
            <a:spLocks noGrp="1"/>
          </p:cNvSpPr>
          <p:nvPr>
            <p:ph type="dt" idx="10"/>
          </p:nvPr>
        </p:nvSpPr>
        <p:spPr/>
        <p:txBody>
          <a:bodyPr/>
          <a:lstStyle>
            <a:lvl1pPr>
              <a:defRPr/>
            </a:lvl1pPr>
          </a:lstStyle>
          <a:p>
            <a:r>
              <a:rPr lang="en-US" smtClean="0"/>
              <a:t>January 2015</a:t>
            </a:r>
            <a:endParaRPr lang="en-GB"/>
          </a:p>
        </p:txBody>
      </p:sp>
      <p:sp>
        <p:nvSpPr>
          <p:cNvPr id="5" name="Footer Placeholder 4"/>
          <p:cNvSpPr>
            <a:spLocks noGrp="1"/>
          </p:cNvSpPr>
          <p:nvPr>
            <p:ph type="ftr" idx="11"/>
          </p:nvPr>
        </p:nvSpPr>
        <p:spPr/>
        <p:txBody>
          <a:bodyPr/>
          <a:lstStyle>
            <a:lvl1pPr>
              <a:defRPr/>
            </a:lvl1pPr>
          </a:lstStyle>
          <a:p>
            <a:r>
              <a:rPr lang="en-GB" smtClean="0"/>
              <a:t>Young-bin Kim, KAIST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Young-bin Kim, KAIST</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802.11-14/0082r0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Young-bin Kim, KAIST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r>
              <a:rPr lang="en-GB" dirty="0" smtClean="0"/>
              <a:t>Considerations on </a:t>
            </a:r>
            <a:br>
              <a:rPr lang="en-GB" dirty="0" smtClean="0"/>
            </a:br>
            <a:r>
              <a:rPr lang="en-GB" dirty="0" err="1" smtClean="0"/>
              <a:t>11ax</a:t>
            </a:r>
            <a:r>
              <a:rPr lang="en-GB" dirty="0" smtClean="0"/>
              <a:t> OFDMA Frequency </a:t>
            </a:r>
            <a:r>
              <a:rPr lang="en-US"/>
              <a:t>Granularity</a:t>
            </a:r>
            <a:endParaRPr lang="en-GB" dirty="0"/>
          </a:p>
        </p:txBody>
      </p:sp>
      <p:sp>
        <p:nvSpPr>
          <p:cNvPr id="3074" name="Rectangle 2"/>
          <p:cNvSpPr>
            <a:spLocks noGrp="1" noChangeArrowheads="1"/>
          </p:cNvSpPr>
          <p:nvPr>
            <p:ph type="body" idx="1"/>
          </p:nvPr>
        </p:nvSpPr>
        <p:spPr>
          <a:xfrm>
            <a:off x="685800"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2015-01-12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62127380"/>
              </p:ext>
            </p:extLst>
          </p:nvPr>
        </p:nvGraphicFramePr>
        <p:xfrm>
          <a:off x="512763" y="2828925"/>
          <a:ext cx="7999412" cy="2309813"/>
        </p:xfrm>
        <a:graphic>
          <a:graphicData uri="http://schemas.openxmlformats.org/presentationml/2006/ole">
            <mc:AlternateContent xmlns:mc="http://schemas.openxmlformats.org/markup-compatibility/2006">
              <mc:Choice xmlns:v="urn:schemas-microsoft-com:vml" Requires="v">
                <p:oleObj spid="_x0000_s3110" name="Document" r:id="rId4" imgW="8255000" imgH="2387600" progId="Word.Document.8">
                  <p:embed/>
                </p:oleObj>
              </mc:Choice>
              <mc:Fallback>
                <p:oleObj name="Document" r:id="rId4" imgW="8255000" imgH="2387600" progId="Word.Document.8">
                  <p:embed/>
                  <p:pic>
                    <p:nvPicPr>
                      <p:cNvPr id="0" name="Picture 4"/>
                      <p:cNvPicPr>
                        <a:picLocks noChangeAspect="1" noChangeArrowheads="1"/>
                      </p:cNvPicPr>
                      <p:nvPr/>
                    </p:nvPicPr>
                    <p:blipFill>
                      <a:blip r:embed="rId5"/>
                      <a:srcRect/>
                      <a:stretch>
                        <a:fillRect/>
                      </a:stretch>
                    </p:blipFill>
                    <p:spPr bwMode="auto">
                      <a:xfrm>
                        <a:off x="512763" y="2828925"/>
                        <a:ext cx="7999412" cy="23098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2088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ko-KR" dirty="0"/>
              <a:t>January 2015</a:t>
            </a:r>
            <a:endParaRPr lang="en-GB" altLang="ko-KR"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Conclusions</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ltLang="ko-KR" dirty="0" smtClean="0"/>
              <a:t>Considering OFDMA with 256FFT for 20MHz bandwidth,  the candidate </a:t>
            </a:r>
            <a:r>
              <a:rPr lang="en-US" altLang="ko-KR" dirty="0" smtClean="0"/>
              <a:t>parameters for</a:t>
            </a:r>
            <a:r>
              <a:rPr lang="en-GB" altLang="ko-KR" dirty="0" smtClean="0"/>
              <a:t> frequency granularity can be as follows:</a:t>
            </a:r>
          </a:p>
          <a:p>
            <a:pPr lvl="1">
              <a:buFont typeface="Times New Roman" pitchFamily="16" charset="0"/>
              <a:buChar char="•"/>
            </a:pPr>
            <a:r>
              <a:rPr lang="en-GB" altLang="ko-KR" dirty="0"/>
              <a:t>S</a:t>
            </a:r>
            <a:r>
              <a:rPr lang="en-GB" altLang="ko-KR" dirty="0" smtClean="0"/>
              <a:t>ub-band partitioning: 4 or 8</a:t>
            </a:r>
          </a:p>
          <a:p>
            <a:pPr lvl="1">
              <a:buFont typeface="Times New Roman" pitchFamily="16" charset="0"/>
              <a:buChar char="•"/>
            </a:pPr>
            <a:r>
              <a:rPr lang="en-GB" altLang="ko-KR" dirty="0" smtClean="0"/>
              <a:t># of subcarriers for guard band: at most 12~16</a:t>
            </a:r>
          </a:p>
          <a:p>
            <a:pPr lvl="1">
              <a:buFont typeface="Times New Roman" pitchFamily="16" charset="0"/>
              <a:buChar char="•"/>
            </a:pPr>
            <a:r>
              <a:rPr lang="en-GB" altLang="ko-KR" dirty="0" smtClean="0"/>
              <a:t># of used subcarriers per frequency segment: 56 or 58</a:t>
            </a:r>
          </a:p>
          <a:p>
            <a:pPr lvl="1">
              <a:buFont typeface="Times New Roman" pitchFamily="16" charset="0"/>
              <a:buChar char="•"/>
            </a:pPr>
            <a:r>
              <a:rPr lang="en-GB" altLang="ko-KR" dirty="0" smtClean="0"/>
              <a:t># of pilot subcarriers based on pilot </a:t>
            </a:r>
            <a:r>
              <a:rPr lang="en-GB" altLang="ko-KR" dirty="0" err="1" smtClean="0"/>
              <a:t>overhea</a:t>
            </a:r>
            <a:r>
              <a:rPr lang="en-US" altLang="ko-KR" dirty="0" smtClean="0"/>
              <a:t>d: less than 4</a:t>
            </a:r>
            <a:endParaRPr lang="en-GB" altLang="ko-KR" dirty="0" smtClean="0"/>
          </a:p>
          <a:p>
            <a:pPr marL="0" indent="0"/>
            <a:endParaRPr lang="en-GB" altLang="ko-KR" dirty="0"/>
          </a:p>
        </p:txBody>
      </p:sp>
      <p:sp>
        <p:nvSpPr>
          <p:cNvPr id="7" name="Footer Placeholder 4"/>
          <p:cNvSpPr>
            <a:spLocks noGrp="1"/>
          </p:cNvSpPr>
          <p:nvPr>
            <p:ph type="ftr" idx="14"/>
          </p:nvPr>
        </p:nvSpPr>
        <p:spPr>
          <a:xfrm>
            <a:off x="5500694" y="6475413"/>
            <a:ext cx="3041644" cy="180975"/>
          </a:xfrm>
        </p:spPr>
        <p:txBody>
          <a:bodyPr/>
          <a:lstStyle/>
          <a:p>
            <a:r>
              <a:rPr lang="en-GB" dirty="0" smtClean="0"/>
              <a:t>Young-bin Kim, KAIST</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ko-KR" dirty="0"/>
              <a:t>January 2015</a:t>
            </a:r>
            <a:endParaRPr lang="en-GB" altLang="ko-KR"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556792"/>
            <a:ext cx="7772400" cy="4896544"/>
          </a:xfrm>
          <a:ln/>
        </p:spPr>
        <p:txBody>
          <a:bodyPr/>
          <a:lstStyle/>
          <a:p>
            <a:r>
              <a:rPr lang="en-US" altLang="ko-KR" sz="2000" dirty="0" smtClean="0"/>
              <a:t>[1</a:t>
            </a:r>
            <a:r>
              <a:rPr lang="en-US" altLang="ko-KR" sz="2000" dirty="0"/>
              <a:t>] </a:t>
            </a:r>
            <a:r>
              <a:rPr lang="en-US" altLang="ko-KR" sz="2000" dirty="0" smtClean="0"/>
              <a:t>11-14/1453r2, Spec Framework Proposal</a:t>
            </a:r>
          </a:p>
          <a:p>
            <a:r>
              <a:rPr lang="en-US" altLang="ko-KR" sz="2000" dirty="0" smtClean="0"/>
              <a:t>[2] 11-14/1227r3, OFDMA </a:t>
            </a:r>
            <a:r>
              <a:rPr lang="en-US" altLang="ko-KR" sz="2000" dirty="0"/>
              <a:t>Performance </a:t>
            </a:r>
            <a:r>
              <a:rPr lang="en-US" altLang="ko-KR" sz="2000" dirty="0" smtClean="0"/>
              <a:t>Analysis </a:t>
            </a:r>
          </a:p>
          <a:p>
            <a:r>
              <a:rPr lang="en-US" sz="2000" dirty="0" smtClean="0"/>
              <a:t>[3] 11-</a:t>
            </a:r>
            <a:r>
              <a:rPr lang="en-US" altLang="ko-KR" sz="2000" dirty="0" smtClean="0"/>
              <a:t>14/0804r1,</a:t>
            </a:r>
            <a:r>
              <a:rPr lang="en-US" sz="2000" dirty="0" smtClean="0"/>
              <a:t> Envisioning 11ax PHY Structure - Part I</a:t>
            </a:r>
          </a:p>
          <a:p>
            <a:r>
              <a:rPr lang="en-US" sz="2000" dirty="0" smtClean="0"/>
              <a:t>[4] 11-</a:t>
            </a:r>
            <a:r>
              <a:rPr lang="en-US" altLang="ko-KR" sz="2000" dirty="0" smtClean="0"/>
              <a:t>14/0801r0,</a:t>
            </a:r>
            <a:r>
              <a:rPr lang="en-US" sz="2000" dirty="0" smtClean="0"/>
              <a:t> Envisioning 11ax PHY Structure - Part II</a:t>
            </a:r>
          </a:p>
          <a:p>
            <a:r>
              <a:rPr lang="en-US" sz="2000" dirty="0" smtClean="0"/>
              <a:t>[5] 11-14/</a:t>
            </a:r>
            <a:r>
              <a:rPr lang="en-US" altLang="ko-KR" sz="2000" dirty="0" smtClean="0"/>
              <a:t>1228r2,</a:t>
            </a:r>
            <a:r>
              <a:rPr lang="en-US" sz="2000" dirty="0" smtClean="0"/>
              <a:t> Issues on 256-FFT per 20MHz </a:t>
            </a:r>
          </a:p>
          <a:p>
            <a:r>
              <a:rPr lang="en-US" sz="2000" dirty="0" smtClean="0"/>
              <a:t>[6] 11-</a:t>
            </a:r>
            <a:r>
              <a:rPr lang="en-US" altLang="ko-KR" sz="2000" dirty="0" smtClean="0"/>
              <a:t>10/1109r1,</a:t>
            </a:r>
            <a:r>
              <a:rPr lang="en-US" sz="2000" dirty="0" smtClean="0"/>
              <a:t> Spectral Mask and Flatness</a:t>
            </a:r>
            <a:r>
              <a:rPr lang="en-US" sz="2000" dirty="0"/>
              <a:t> </a:t>
            </a:r>
          </a:p>
          <a:p>
            <a:r>
              <a:rPr lang="en-US" sz="2000" dirty="0" smtClean="0"/>
              <a:t>[</a:t>
            </a:r>
            <a:r>
              <a:rPr lang="en-US" sz="2000" dirty="0"/>
              <a:t>7</a:t>
            </a:r>
            <a:r>
              <a:rPr lang="en-US" sz="2000" dirty="0" smtClean="0"/>
              <a:t>] 11-</a:t>
            </a:r>
            <a:r>
              <a:rPr lang="en-US" altLang="ko-KR" sz="2000" dirty="0" smtClean="0"/>
              <a:t>14/1452r0,</a:t>
            </a:r>
            <a:r>
              <a:rPr lang="en-US" sz="2000" dirty="0" smtClean="0"/>
              <a:t> Frequency Selective Scheduling in OFDMA</a:t>
            </a:r>
          </a:p>
          <a:p>
            <a:r>
              <a:rPr lang="en-US" sz="2000" dirty="0" smtClean="0"/>
              <a:t>[8] 11-</a:t>
            </a:r>
            <a:r>
              <a:rPr lang="en-US" altLang="ko-KR" sz="2000" dirty="0" smtClean="0"/>
              <a:t>14/0882r4,</a:t>
            </a:r>
            <a:r>
              <a:rPr lang="en-US" sz="2000" dirty="0" smtClean="0"/>
              <a:t> </a:t>
            </a:r>
            <a:r>
              <a:rPr lang="en-US" altLang="ko-KR" sz="2000" dirty="0" smtClean="0"/>
              <a:t>IEEE 802.11ax Channel Model Document</a:t>
            </a:r>
            <a:endParaRPr lang="en-US" sz="2000" dirty="0"/>
          </a:p>
        </p:txBody>
      </p:sp>
      <p:sp>
        <p:nvSpPr>
          <p:cNvPr id="7" name="Footer Placeholder 4"/>
          <p:cNvSpPr>
            <a:spLocks noGrp="1"/>
          </p:cNvSpPr>
          <p:nvPr>
            <p:ph type="ftr" idx="14"/>
          </p:nvPr>
        </p:nvSpPr>
        <p:spPr>
          <a:xfrm>
            <a:off x="5500694" y="6475413"/>
            <a:ext cx="3041644" cy="180975"/>
          </a:xfrm>
        </p:spPr>
        <p:txBody>
          <a:bodyPr/>
          <a:lstStyle/>
          <a:p>
            <a:r>
              <a:rPr lang="en-GB" dirty="0" smtClean="0"/>
              <a:t>Young-bin Kim, KAIST</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ko-KR" dirty="0"/>
              <a:t>January 2015</a:t>
            </a:r>
            <a:endParaRPr lang="en-GB" altLang="ko-KR"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Background</a:t>
            </a:r>
            <a:endParaRPr lang="en-US" dirty="0"/>
          </a:p>
        </p:txBody>
      </p:sp>
      <p:sp>
        <p:nvSpPr>
          <p:cNvPr id="9218" name="Rectangle 2"/>
          <p:cNvSpPr>
            <a:spLocks noGrp="1" noChangeArrowheads="1"/>
          </p:cNvSpPr>
          <p:nvPr>
            <p:ph type="body" idx="1"/>
          </p:nvPr>
        </p:nvSpPr>
        <p:spPr>
          <a:xfrm>
            <a:off x="685800" y="1844824"/>
            <a:ext cx="7772400" cy="4392488"/>
          </a:xfrm>
          <a:ln/>
        </p:spPr>
        <p:txBody>
          <a:bodyPr/>
          <a:lstStyle/>
          <a:p>
            <a:pPr latinLnBrk="0">
              <a:buFont typeface="Times New Roman" pitchFamily="16" charset="0"/>
              <a:buChar char="•"/>
            </a:pPr>
            <a:r>
              <a:rPr lang="en-GB" dirty="0" smtClean="0"/>
              <a:t>For 802.11ax, DL/UL OFDMA is one of key techniques for supporting MU transmission[</a:t>
            </a:r>
            <a:r>
              <a:rPr lang="en-US" dirty="0"/>
              <a:t>1</a:t>
            </a:r>
            <a:r>
              <a:rPr lang="en-GB" dirty="0" smtClean="0"/>
              <a:t>]. </a:t>
            </a:r>
          </a:p>
          <a:p>
            <a:pPr lvl="1" latinLnBrk="0">
              <a:buFont typeface="Times New Roman" pitchFamily="16" charset="0"/>
              <a:buChar char="•"/>
            </a:pPr>
            <a:r>
              <a:rPr lang="en-GB" dirty="0" smtClean="0"/>
              <a:t>Based on the analysis on the multi-user &amp; frequency diversity gain, there has been proposed that 4 or 8 </a:t>
            </a:r>
            <a:r>
              <a:rPr lang="en-GB" dirty="0" err="1" smtClean="0"/>
              <a:t>subbands</a:t>
            </a:r>
            <a:r>
              <a:rPr lang="en-GB" dirty="0" smtClean="0"/>
              <a:t> for 20MHz as a potential resource granularity [</a:t>
            </a:r>
            <a:r>
              <a:rPr lang="en-GB" dirty="0"/>
              <a:t>2</a:t>
            </a:r>
            <a:r>
              <a:rPr lang="en-GB" dirty="0" smtClean="0"/>
              <a:t>].</a:t>
            </a:r>
          </a:p>
          <a:p>
            <a:pPr latinLnBrk="0">
              <a:buFont typeface="Times New Roman" pitchFamily="16" charset="0"/>
              <a:buChar char="•"/>
            </a:pPr>
            <a:r>
              <a:rPr lang="en-GB" dirty="0" smtClean="0"/>
              <a:t>New OFDM numerology with 4 times FFT size for 20MHz is also proposed for 802.11ax</a:t>
            </a:r>
          </a:p>
          <a:p>
            <a:pPr lvl="1" latinLnBrk="0">
              <a:buFont typeface="Times New Roman" pitchFamily="16" charset="0"/>
              <a:buChar char="•"/>
            </a:pPr>
            <a:r>
              <a:rPr lang="en-GB" dirty="0" smtClean="0"/>
              <a:t>256 FFT size with normal 0.8us CP length in 20MHz BW can provide about 17% throughput improvement over that of 64 FFT size by CP overhead reduction [3-5].  </a:t>
            </a:r>
          </a:p>
          <a:p>
            <a:pPr latinLnBrk="0">
              <a:buFont typeface="Times New Roman" pitchFamily="16" charset="0"/>
              <a:buChar char="•"/>
            </a:pPr>
            <a:r>
              <a:rPr lang="en-GB" dirty="0" smtClean="0"/>
              <a:t>In this contribution, we consider further details on frequency granularity for OFDMA with 256 FFT.</a:t>
            </a:r>
          </a:p>
        </p:txBody>
      </p:sp>
      <p:sp>
        <p:nvSpPr>
          <p:cNvPr id="7" name="Footer Placeholder 4"/>
          <p:cNvSpPr>
            <a:spLocks noGrp="1"/>
          </p:cNvSpPr>
          <p:nvPr>
            <p:ph type="ftr" idx="14"/>
          </p:nvPr>
        </p:nvSpPr>
        <p:spPr>
          <a:xfrm>
            <a:off x="5500694" y="6453336"/>
            <a:ext cx="3041644" cy="180975"/>
          </a:xfrm>
        </p:spPr>
        <p:txBody>
          <a:bodyPr/>
          <a:lstStyle/>
          <a:p>
            <a:r>
              <a:rPr lang="en-GB" dirty="0" smtClean="0"/>
              <a:t>Young-bin Kim, KAIST</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ko-KR" dirty="0"/>
              <a:t>January 2015</a:t>
            </a:r>
            <a:endParaRPr lang="en-GB" altLang="ko-KR"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Parameters for 11ax PHY Structure </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latinLnBrk="0">
              <a:buFont typeface="Times New Roman" pitchFamily="16" charset="0"/>
              <a:buChar char="•"/>
            </a:pPr>
            <a:r>
              <a:rPr lang="en-GB" dirty="0" smtClean="0"/>
              <a:t>Basic Parameter Set of 20 MHz for 11ax PHY [1-5]</a:t>
            </a:r>
          </a:p>
          <a:p>
            <a:pPr latinLnBrk="0">
              <a:buFont typeface="Times New Roman" pitchFamily="16" charset="0"/>
              <a:buChar char="•"/>
            </a:pPr>
            <a:endParaRPr lang="en-GB" dirty="0"/>
          </a:p>
          <a:p>
            <a:pPr latinLnBrk="0">
              <a:buFont typeface="Times New Roman" pitchFamily="16" charset="0"/>
              <a:buChar char="•"/>
            </a:pPr>
            <a:endParaRPr lang="en-GB" dirty="0" smtClean="0"/>
          </a:p>
          <a:p>
            <a:pPr latinLnBrk="0">
              <a:buFont typeface="Times New Roman" pitchFamily="16" charset="0"/>
              <a:buChar char="•"/>
            </a:pPr>
            <a:endParaRPr lang="en-GB" dirty="0"/>
          </a:p>
          <a:p>
            <a:pPr latinLnBrk="0">
              <a:buFont typeface="Times New Roman" pitchFamily="16" charset="0"/>
              <a:buChar char="•"/>
            </a:pPr>
            <a:endParaRPr lang="en-GB" dirty="0" smtClean="0"/>
          </a:p>
          <a:p>
            <a:pPr marL="0" indent="0" latinLnBrk="0"/>
            <a:endParaRPr lang="en-GB" dirty="0" smtClean="0"/>
          </a:p>
          <a:p>
            <a:pPr latinLnBrk="0">
              <a:buFont typeface="Times New Roman" pitchFamily="16" charset="0"/>
              <a:buChar char="•"/>
            </a:pPr>
            <a:r>
              <a:rPr lang="en-GB" dirty="0" smtClean="0"/>
              <a:t>Need to determine the subcarrier allocation parameters</a:t>
            </a:r>
          </a:p>
          <a:p>
            <a:pPr lvl="1" latinLnBrk="0">
              <a:buFont typeface="Times New Roman" pitchFamily="16" charset="0"/>
              <a:buChar char="•"/>
            </a:pPr>
            <a:r>
              <a:rPr lang="en-GB" dirty="0" smtClean="0"/>
              <a:t>Number of subcarriers for guard band in 256 FFT for 20 MHz BW</a:t>
            </a:r>
          </a:p>
          <a:p>
            <a:pPr lvl="1" latinLnBrk="0">
              <a:buFont typeface="Times New Roman" pitchFamily="16" charset="0"/>
              <a:buChar char="•"/>
            </a:pPr>
            <a:r>
              <a:rPr lang="en-GB" dirty="0" smtClean="0"/>
              <a:t>Total number of  used subcarriers for data and pilots </a:t>
            </a:r>
          </a:p>
          <a:p>
            <a:pPr lvl="1" latinLnBrk="0">
              <a:buFont typeface="Times New Roman" pitchFamily="16" charset="0"/>
              <a:buChar char="•"/>
            </a:pPr>
            <a:r>
              <a:rPr lang="en-GB" dirty="0" smtClean="0"/>
              <a:t>Number of subcarriers per </a:t>
            </a:r>
            <a:r>
              <a:rPr lang="en-GB" dirty="0" err="1" smtClean="0"/>
              <a:t>subband</a:t>
            </a:r>
            <a:r>
              <a:rPr lang="en-GB" dirty="0" smtClean="0"/>
              <a:t> </a:t>
            </a:r>
          </a:p>
          <a:p>
            <a:pPr latinLnBrk="0">
              <a:buFont typeface="Times New Roman" pitchFamily="16" charset="0"/>
              <a:buChar char="•"/>
            </a:pPr>
            <a:endParaRPr lang="en-GB" dirty="0" smtClean="0"/>
          </a:p>
        </p:txBody>
      </p:sp>
      <p:graphicFrame>
        <p:nvGraphicFramePr>
          <p:cNvPr id="7" name="표 6"/>
          <p:cNvGraphicFramePr>
            <a:graphicFrameLocks noGrp="1"/>
          </p:cNvGraphicFramePr>
          <p:nvPr>
            <p:extLst>
              <p:ext uri="{D42A27DB-BD31-4B8C-83A1-F6EECF244321}">
                <p14:modId xmlns:p14="http://schemas.microsoft.com/office/powerpoint/2010/main" val="825464844"/>
              </p:ext>
            </p:extLst>
          </p:nvPr>
        </p:nvGraphicFramePr>
        <p:xfrm>
          <a:off x="899592" y="2523808"/>
          <a:ext cx="7200800" cy="1928908"/>
        </p:xfrm>
        <a:graphic>
          <a:graphicData uri="http://schemas.openxmlformats.org/drawingml/2006/table">
            <a:tbl>
              <a:tblPr firstRow="1" bandRow="1">
                <a:tableStyleId>{9D7B26C5-4107-4FEC-AEDC-1716B250A1EF}</a:tableStyleId>
              </a:tblPr>
              <a:tblGrid>
                <a:gridCol w="3491297"/>
                <a:gridCol w="3709503"/>
              </a:tblGrid>
              <a:tr h="401136">
                <a:tc>
                  <a:txBody>
                    <a:bodyPr/>
                    <a:lstStyle/>
                    <a:p>
                      <a:pPr algn="ctr" latinLnBrk="1"/>
                      <a:r>
                        <a:rPr lang="en-US" altLang="ko-KR" sz="1200" dirty="0" smtClean="0">
                          <a:latin typeface="+mn-lt"/>
                        </a:rPr>
                        <a:t>Parameters</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300" dirty="0" smtClean="0">
                          <a:latin typeface="+mn-lt"/>
                        </a:rPr>
                        <a:t>Values</a:t>
                      </a:r>
                      <a:endParaRPr lang="ko-KR" altLang="en-US" sz="13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r h="259711">
                <a:tc>
                  <a:txBody>
                    <a:bodyPr/>
                    <a:lstStyle/>
                    <a:p>
                      <a:pPr algn="ctr" latinLnBrk="1"/>
                      <a:r>
                        <a:rPr lang="en-US" altLang="ko-KR" sz="1400" dirty="0" smtClean="0">
                          <a:latin typeface="+mn-lt"/>
                        </a:rPr>
                        <a:t>Bandwidth</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20 MHz</a:t>
                      </a:r>
                      <a:r>
                        <a:rPr lang="en-US" altLang="ko-KR" sz="1200" baseline="0" dirty="0" smtClean="0">
                          <a:latin typeface="+mn-lt"/>
                        </a:rPr>
                        <a:t> (Other BWs needs to be extended)</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259711">
                <a:tc>
                  <a:txBody>
                    <a:bodyPr/>
                    <a:lstStyle/>
                    <a:p>
                      <a:pPr algn="ctr" latinLnBrk="1"/>
                      <a:r>
                        <a:rPr lang="en-US" altLang="ko-KR" sz="1400" dirty="0" smtClean="0">
                          <a:latin typeface="+mn-lt"/>
                        </a:rPr>
                        <a:t>Subcarrier frequency</a:t>
                      </a:r>
                      <a:r>
                        <a:rPr lang="en-US" altLang="ko-KR" sz="1400" baseline="0" dirty="0" smtClean="0">
                          <a:latin typeface="+mn-lt"/>
                        </a:rPr>
                        <a:t> </a:t>
                      </a:r>
                      <a:r>
                        <a:rPr lang="en-US" altLang="ko-KR" sz="1400" dirty="0" smtClean="0">
                          <a:latin typeface="+mn-lt"/>
                        </a:rPr>
                        <a:t>spacing</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78.125</a:t>
                      </a:r>
                      <a:r>
                        <a:rPr lang="en-US" altLang="ko-KR" sz="1200" baseline="0" dirty="0" smtClean="0">
                          <a:latin typeface="+mn-lt"/>
                        </a:rPr>
                        <a:t> kHz (256 FFT), 312.5 kHz (64 FFT)</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08573">
                <a:tc>
                  <a:txBody>
                    <a:bodyPr/>
                    <a:lstStyle/>
                    <a:p>
                      <a:pPr algn="ctr" latinLnBrk="1"/>
                      <a:r>
                        <a:rPr lang="en-US" altLang="ko-KR" sz="1400" dirty="0" smtClean="0">
                          <a:latin typeface="+mn-lt"/>
                        </a:rPr>
                        <a:t>IDFT/DFT period</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12.8</a:t>
                      </a:r>
                      <a:r>
                        <a:rPr lang="en-US" altLang="ko-KR" sz="1200" baseline="0" dirty="0" smtClean="0">
                          <a:latin typeface="+mn-lt"/>
                        </a:rPr>
                        <a:t> us (256 FFT), 3.2 us (64 FFT)</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160419">
                <a:tc>
                  <a:txBody>
                    <a:bodyPr/>
                    <a:lstStyle/>
                    <a:p>
                      <a:pPr algn="ctr" latinLnBrk="1"/>
                      <a:r>
                        <a:rPr lang="en-US" altLang="ko-KR" sz="1400" dirty="0" smtClean="0">
                          <a:latin typeface="+mn-lt"/>
                        </a:rPr>
                        <a:t>Guard interval</a:t>
                      </a:r>
                      <a:r>
                        <a:rPr lang="en-US" altLang="ko-KR" sz="1400" baseline="0" dirty="0" smtClean="0">
                          <a:latin typeface="+mn-lt"/>
                        </a:rPr>
                        <a:t> </a:t>
                      </a:r>
                      <a:r>
                        <a:rPr lang="en-US" altLang="ko-KR" sz="1400" dirty="0" smtClean="0">
                          <a:latin typeface="+mn-lt"/>
                        </a:rPr>
                        <a:t>duration</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0.8us</a:t>
                      </a:r>
                      <a:r>
                        <a:rPr lang="en-US" altLang="ko-KR" sz="1200" baseline="0" dirty="0" smtClean="0">
                          <a:latin typeface="+mn-lt"/>
                        </a:rPr>
                        <a:t>, Other CPs to be considered</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22080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dirty="0" smtClean="0">
                          <a:latin typeface="+mn-lt"/>
                        </a:rPr>
                        <a:t>Number of frequency</a:t>
                      </a:r>
                      <a:r>
                        <a:rPr lang="en-US" altLang="ko-KR" sz="1400" baseline="0" dirty="0" smtClean="0">
                          <a:latin typeface="+mn-lt"/>
                        </a:rPr>
                        <a:t> segments/</a:t>
                      </a:r>
                      <a:r>
                        <a:rPr lang="en-US" altLang="ko-KR" sz="1400" baseline="0" dirty="0" err="1" smtClean="0">
                          <a:latin typeface="+mn-lt"/>
                        </a:rPr>
                        <a:t>subbands</a:t>
                      </a:r>
                      <a:endParaRPr lang="ko-KR" altLang="en-US" sz="1400" dirty="0" smtClean="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4 or 8</a:t>
                      </a:r>
                      <a:r>
                        <a:rPr lang="en-US" altLang="ko-KR" sz="1200" baseline="0" dirty="0" smtClean="0">
                          <a:latin typeface="+mn-lt"/>
                        </a:rPr>
                        <a:t> </a:t>
                      </a:r>
                      <a:r>
                        <a:rPr lang="en-US" altLang="ko-KR" sz="1200" dirty="0" smtClean="0">
                          <a:latin typeface="+mn-lt"/>
                        </a:rPr>
                        <a:t>(256 FFT), 1</a:t>
                      </a:r>
                      <a:r>
                        <a:rPr lang="en-US" altLang="ko-KR" sz="1200" baseline="0" dirty="0" smtClean="0">
                          <a:latin typeface="+mn-lt"/>
                        </a:rPr>
                        <a:t> (64 FFT)</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8" name="Footer Placeholder 4"/>
          <p:cNvSpPr>
            <a:spLocks noGrp="1"/>
          </p:cNvSpPr>
          <p:nvPr>
            <p:ph type="ftr" idx="14"/>
          </p:nvPr>
        </p:nvSpPr>
        <p:spPr>
          <a:xfrm>
            <a:off x="5500694" y="6475413"/>
            <a:ext cx="3041644" cy="180975"/>
          </a:xfrm>
        </p:spPr>
        <p:txBody>
          <a:bodyPr/>
          <a:lstStyle/>
          <a:p>
            <a:r>
              <a:rPr lang="en-GB" dirty="0" smtClean="0"/>
              <a:t>Young-bin Kim, KAIST</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ko-KR" dirty="0"/>
              <a:t>January 2015</a:t>
            </a:r>
            <a:endParaRPr lang="en-GB" altLang="ko-KR"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958166" cy="1160462"/>
          </a:xfrm>
          <a:ln/>
        </p:spPr>
        <p:txBody>
          <a:bodyPr lIns="90000" tIns="46800" rIns="90000" bIns="46800"/>
          <a:lstStyle/>
          <a:p>
            <a:r>
              <a:rPr lang="en-US" altLang="ko-KR" dirty="0" smtClean="0"/>
              <a:t>Subcarrier </a:t>
            </a:r>
            <a:r>
              <a:rPr lang="en-US" dirty="0" smtClean="0"/>
              <a:t>Allocation for </a:t>
            </a:r>
            <a:r>
              <a:rPr lang="en-US" altLang="ko-KR" dirty="0" smtClean="0"/>
              <a:t>256 FFT </a:t>
            </a:r>
            <a:br>
              <a:rPr lang="en-US" altLang="ko-KR" dirty="0" smtClean="0"/>
            </a:br>
            <a:r>
              <a:rPr lang="en-US" altLang="ko-KR" dirty="0" smtClean="0"/>
              <a:t>– Guard Band Spacing</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latinLnBrk="0">
              <a:buFont typeface="Times New Roman" pitchFamily="16" charset="0"/>
              <a:buChar char="•"/>
            </a:pPr>
            <a:r>
              <a:rPr lang="en-GB" dirty="0" smtClean="0"/>
              <a:t>Spectral mask for 11ac was proposed in [6]</a:t>
            </a:r>
          </a:p>
          <a:p>
            <a:pPr lvl="1" latinLnBrk="0">
              <a:buFont typeface="Times New Roman" pitchFamily="16" charset="0"/>
              <a:buChar char="•"/>
            </a:pPr>
            <a:r>
              <a:rPr lang="en-GB" dirty="0" smtClean="0"/>
              <a:t>For 20MHz, +/-9 for 0dBr, +/-11 for -20dBr, +/-20 for 28dBr, and +/-30 for -40dBr</a:t>
            </a:r>
          </a:p>
          <a:p>
            <a:pPr latinLnBrk="0">
              <a:buFont typeface="Times New Roman" pitchFamily="16" charset="0"/>
              <a:buChar char="•"/>
            </a:pPr>
            <a:endParaRPr lang="en-GB" dirty="0" smtClean="0">
              <a:solidFill>
                <a:srgbClr val="FF0000"/>
              </a:solidFill>
            </a:endParaRPr>
          </a:p>
          <a:p>
            <a:pPr latinLnBrk="0">
              <a:buFont typeface="Times New Roman" pitchFamily="16" charset="0"/>
              <a:buChar char="•"/>
            </a:pPr>
            <a:endParaRPr lang="en-GB" dirty="0">
              <a:solidFill>
                <a:srgbClr val="FF0000"/>
              </a:solidFill>
            </a:endParaRPr>
          </a:p>
        </p:txBody>
      </p:sp>
      <p:pic>
        <p:nvPicPr>
          <p:cNvPr id="4098"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24562" y="2924944"/>
            <a:ext cx="7298126" cy="34012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직사각형 2"/>
          <p:cNvSpPr/>
          <p:nvPr/>
        </p:nvSpPr>
        <p:spPr bwMode="auto">
          <a:xfrm>
            <a:off x="3923928" y="3429000"/>
            <a:ext cx="1584176" cy="936104"/>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 name="TextBox 6"/>
          <p:cNvSpPr txBox="1"/>
          <p:nvPr/>
        </p:nvSpPr>
        <p:spPr>
          <a:xfrm>
            <a:off x="971600" y="3356992"/>
            <a:ext cx="2448272" cy="861774"/>
          </a:xfrm>
          <a:prstGeom prst="rect">
            <a:avLst/>
          </a:prstGeom>
          <a:noFill/>
          <a:ln>
            <a:solidFill>
              <a:schemeClr val="tx1"/>
            </a:solidFill>
          </a:ln>
        </p:spPr>
        <p:txBody>
          <a:bodyPr wrap="square" rtlCol="0">
            <a:spAutoFit/>
          </a:bodyPr>
          <a:lstStyle/>
          <a:p>
            <a:r>
              <a:rPr lang="en-US" altLang="ko-KR" sz="1000" dirty="0" smtClean="0">
                <a:solidFill>
                  <a:schemeClr val="tx1"/>
                </a:solidFill>
              </a:rPr>
              <a:t>The used subcarriers are allocated in flat region. In the ac case for 20MHz band, there are 56 used subcarriers. At least, 224 subcarriers can be considered in ax for 256FFT.      </a:t>
            </a:r>
            <a:endParaRPr lang="ko-KR" altLang="en-US" sz="1000" dirty="0">
              <a:solidFill>
                <a:schemeClr val="tx1"/>
              </a:solidFill>
            </a:endParaRPr>
          </a:p>
        </p:txBody>
      </p:sp>
      <p:sp>
        <p:nvSpPr>
          <p:cNvPr id="8" name="왼쪽 화살표 7"/>
          <p:cNvSpPr/>
          <p:nvPr/>
        </p:nvSpPr>
        <p:spPr bwMode="auto">
          <a:xfrm>
            <a:off x="3419872" y="3717032"/>
            <a:ext cx="864096" cy="216024"/>
          </a:xfrm>
          <a:prstGeom prst="lef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TextBox 11"/>
          <p:cNvSpPr txBox="1"/>
          <p:nvPr/>
        </p:nvSpPr>
        <p:spPr>
          <a:xfrm>
            <a:off x="6288390" y="3509794"/>
            <a:ext cx="2448272" cy="861774"/>
          </a:xfrm>
          <a:prstGeom prst="rect">
            <a:avLst/>
          </a:prstGeom>
          <a:noFill/>
          <a:ln>
            <a:solidFill>
              <a:schemeClr val="tx1"/>
            </a:solidFill>
          </a:ln>
        </p:spPr>
        <p:txBody>
          <a:bodyPr wrap="square" rtlCol="0">
            <a:spAutoFit/>
          </a:bodyPr>
          <a:lstStyle/>
          <a:p>
            <a:r>
              <a:rPr lang="en-US" altLang="ko-KR" sz="1000" dirty="0" smtClean="0">
                <a:solidFill>
                  <a:schemeClr val="tx1"/>
                </a:solidFill>
              </a:rPr>
              <a:t>For ac, </a:t>
            </a:r>
            <a:r>
              <a:rPr lang="en-US" altLang="ko-KR" sz="1000" dirty="0">
                <a:solidFill>
                  <a:schemeClr val="tx1"/>
                </a:solidFill>
              </a:rPr>
              <a:t>c</a:t>
            </a:r>
            <a:r>
              <a:rPr lang="en-US" altLang="ko-KR" sz="1000" dirty="0" smtClean="0">
                <a:solidFill>
                  <a:schemeClr val="tx1"/>
                </a:solidFill>
              </a:rPr>
              <a:t>onsidering a subcarrier for DC, 7 subcarriers are allocated for guard band (about 2MHz). For ax, at most 12~16 subcarriers (</a:t>
            </a:r>
            <a:r>
              <a:rPr lang="en-GB" altLang="ko-KR" sz="1000" dirty="0" smtClean="0">
                <a:solidFill>
                  <a:schemeClr val="tx1"/>
                </a:solidFill>
              </a:rPr>
              <a:t>937.5KHz~1.25MHz) </a:t>
            </a:r>
            <a:r>
              <a:rPr lang="en-US" altLang="ko-KR" sz="1000" dirty="0" smtClean="0">
                <a:solidFill>
                  <a:schemeClr val="tx1"/>
                </a:solidFill>
              </a:rPr>
              <a:t>can be considered for guard band.</a:t>
            </a:r>
            <a:endParaRPr lang="ko-KR" altLang="en-US" sz="1000" dirty="0">
              <a:solidFill>
                <a:schemeClr val="tx1"/>
              </a:solidFill>
            </a:endParaRPr>
          </a:p>
        </p:txBody>
      </p:sp>
      <p:sp>
        <p:nvSpPr>
          <p:cNvPr id="16" name="왼쪽 화살표 15"/>
          <p:cNvSpPr/>
          <p:nvPr/>
        </p:nvSpPr>
        <p:spPr bwMode="auto">
          <a:xfrm rot="10800000">
            <a:off x="3800787" y="4005064"/>
            <a:ext cx="2487602" cy="216024"/>
          </a:xfrm>
          <a:prstGeom prst="lef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왼쪽 화살표 16"/>
          <p:cNvSpPr/>
          <p:nvPr/>
        </p:nvSpPr>
        <p:spPr bwMode="auto">
          <a:xfrm rot="10800000">
            <a:off x="5570456" y="3812255"/>
            <a:ext cx="717933" cy="216024"/>
          </a:xfrm>
          <a:prstGeom prst="lef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Footer Placeholder 4"/>
          <p:cNvSpPr>
            <a:spLocks noGrp="1"/>
          </p:cNvSpPr>
          <p:nvPr>
            <p:ph type="ftr" idx="14"/>
          </p:nvPr>
        </p:nvSpPr>
        <p:spPr>
          <a:xfrm>
            <a:off x="5500694" y="6475413"/>
            <a:ext cx="3041644" cy="180975"/>
          </a:xfrm>
        </p:spPr>
        <p:txBody>
          <a:bodyPr/>
          <a:lstStyle/>
          <a:p>
            <a:r>
              <a:rPr lang="en-GB" dirty="0" smtClean="0"/>
              <a:t>Young-bin Kim, KAIST</a:t>
            </a:r>
            <a:endParaRPr lang="en-GB" dirty="0"/>
          </a:p>
        </p:txBody>
      </p:sp>
    </p:spTree>
    <p:extLst>
      <p:ext uri="{BB962C8B-B14F-4D97-AF65-F5344CB8AC3E}">
        <p14:creationId xmlns:p14="http://schemas.microsoft.com/office/powerpoint/2010/main" val="1376568635"/>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ko-KR" dirty="0"/>
              <a:t>January 2015</a:t>
            </a:r>
            <a:endParaRPr lang="en-GB" altLang="ko-KR"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ko-KR" dirty="0" smtClean="0"/>
              <a:t>Subcarrier Allocation for 256 FFT </a:t>
            </a:r>
            <a:br>
              <a:rPr lang="en-US" altLang="ko-KR" dirty="0" smtClean="0"/>
            </a:br>
            <a:r>
              <a:rPr lang="en-US" altLang="ko-KR" dirty="0" smtClean="0"/>
              <a:t>– Number of sub-bands </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latinLnBrk="0">
              <a:buFont typeface="Times New Roman" pitchFamily="16" charset="0"/>
              <a:buChar char="•"/>
            </a:pPr>
            <a:r>
              <a:rPr lang="en-GB" dirty="0" smtClean="0"/>
              <a:t> In [2] and [7], OFDMA based on </a:t>
            </a:r>
            <a:r>
              <a:rPr lang="en-GB" b="1" dirty="0" smtClean="0"/>
              <a:t>2.5MHz or 5MHz (8 and 4, respectively) </a:t>
            </a:r>
            <a:r>
              <a:rPr lang="en-GB" dirty="0" err="1" smtClean="0"/>
              <a:t>subband</a:t>
            </a:r>
            <a:r>
              <a:rPr lang="en-GB" dirty="0" smtClean="0"/>
              <a:t> </a:t>
            </a:r>
            <a:r>
              <a:rPr lang="en-US" dirty="0" smtClean="0"/>
              <a:t>is</a:t>
            </a:r>
            <a:r>
              <a:rPr lang="en-GB" dirty="0" smtClean="0"/>
              <a:t> considered according to channel models in order to obtain high throughput gain improvement over OFDM exploiting multi-user and frequency selective diversity.</a:t>
            </a:r>
          </a:p>
          <a:p>
            <a:pPr latinLnBrk="0">
              <a:buFont typeface="Times New Roman" pitchFamily="16" charset="0"/>
              <a:buChar char="•"/>
            </a:pPr>
            <a:endParaRPr lang="en-GB" dirty="0" smtClean="0"/>
          </a:p>
          <a:p>
            <a:pPr latinLnBrk="0">
              <a:buFont typeface="Times New Roman" pitchFamily="16" charset="0"/>
              <a:buChar char="•"/>
            </a:pPr>
            <a:r>
              <a:rPr lang="en-GB" dirty="0" smtClean="0"/>
              <a:t>In the next step, the number of subcarriers per sub-band needs to be determined commonly for 2.5MHz and 5MHz </a:t>
            </a:r>
            <a:r>
              <a:rPr lang="en-GB" dirty="0" err="1" smtClean="0"/>
              <a:t>subband</a:t>
            </a:r>
            <a:r>
              <a:rPr lang="en-GB" dirty="0" smtClean="0"/>
              <a:t> to reflect flexibility of resource allocation according to channel models.</a:t>
            </a:r>
          </a:p>
        </p:txBody>
      </p:sp>
      <p:sp>
        <p:nvSpPr>
          <p:cNvPr id="7" name="Footer Placeholder 4"/>
          <p:cNvSpPr>
            <a:spLocks noGrp="1"/>
          </p:cNvSpPr>
          <p:nvPr>
            <p:ph type="ftr" idx="14"/>
          </p:nvPr>
        </p:nvSpPr>
        <p:spPr>
          <a:xfrm>
            <a:off x="5500694" y="6475413"/>
            <a:ext cx="3041644" cy="180975"/>
          </a:xfrm>
        </p:spPr>
        <p:txBody>
          <a:bodyPr/>
          <a:lstStyle/>
          <a:p>
            <a:r>
              <a:rPr lang="en-GB" dirty="0" smtClean="0"/>
              <a:t>Young-bin Kim, KAIST</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ko-KR" dirty="0"/>
              <a:t>January 2015</a:t>
            </a:r>
            <a:endParaRPr lang="en-GB" altLang="ko-KR"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84213"/>
            <a:ext cx="8206680" cy="1160462"/>
          </a:xfrm>
          <a:ln/>
        </p:spPr>
        <p:txBody>
          <a:bodyPr lIns="90000" tIns="46800" rIns="90000" bIns="46800"/>
          <a:lstStyle/>
          <a:p>
            <a:r>
              <a:rPr lang="en-US" altLang="ko-KR" dirty="0" smtClean="0"/>
              <a:t>Subcarrier </a:t>
            </a:r>
            <a:r>
              <a:rPr lang="en-US" dirty="0" smtClean="0"/>
              <a:t>Allocation </a:t>
            </a:r>
            <a:r>
              <a:rPr lang="en-US" altLang="ko-KR" dirty="0" smtClean="0"/>
              <a:t>for 256 FFT </a:t>
            </a:r>
            <a:br>
              <a:rPr lang="en-US" altLang="ko-KR" dirty="0" smtClean="0"/>
            </a:br>
            <a:r>
              <a:rPr lang="en-US" altLang="ko-KR" dirty="0" smtClean="0"/>
              <a:t>– </a:t>
            </a:r>
            <a:r>
              <a:rPr lang="en-GB" altLang="ko-KR" dirty="0" smtClean="0"/>
              <a:t>Number of used subcarriers per </a:t>
            </a:r>
            <a:r>
              <a:rPr lang="en-GB" altLang="ko-KR" dirty="0" err="1" smtClean="0"/>
              <a:t>subband</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latinLnBrk="0">
              <a:buFont typeface="Times New Roman" pitchFamily="16" charset="0"/>
              <a:buChar char="•"/>
            </a:pPr>
            <a:r>
              <a:rPr lang="en-GB" dirty="0" smtClean="0"/>
              <a:t>The number of used subcarriers per </a:t>
            </a:r>
            <a:r>
              <a:rPr lang="en-GB" dirty="0" err="1" smtClean="0"/>
              <a:t>subband</a:t>
            </a:r>
            <a:r>
              <a:rPr lang="en-GB" dirty="0" smtClean="0"/>
              <a:t> is designed to be equally allocated to each subband for user fairness. </a:t>
            </a:r>
          </a:p>
          <a:p>
            <a:pPr latinLnBrk="0">
              <a:buFont typeface="Times New Roman" pitchFamily="16" charset="0"/>
              <a:buChar char="•"/>
            </a:pPr>
            <a:r>
              <a:rPr lang="en-GB" dirty="0" smtClean="0"/>
              <a:t>56, 57, and 58 subcarriers for </a:t>
            </a:r>
            <a:r>
              <a:rPr lang="en-GB" dirty="0" err="1" smtClean="0"/>
              <a:t>5 MHz </a:t>
            </a:r>
            <a:r>
              <a:rPr lang="en-GB" dirty="0" err="1"/>
              <a:t>subband</a:t>
            </a:r>
            <a:endParaRPr lang="en-GB" dirty="0" smtClean="0"/>
          </a:p>
          <a:p>
            <a:pPr lvl="1" latinLnBrk="0">
              <a:buFont typeface="Times New Roman" pitchFamily="16" charset="0"/>
              <a:buChar char="•"/>
            </a:pPr>
            <a:r>
              <a:rPr lang="en-GB" dirty="0" smtClean="0"/>
              <a:t>Let </a:t>
            </a:r>
            <a:r>
              <a:rPr lang="en-GB" i="1" dirty="0" smtClean="0"/>
              <a:t>n</a:t>
            </a:r>
            <a:r>
              <a:rPr lang="en-GB" dirty="0" smtClean="0"/>
              <a:t>=</a:t>
            </a:r>
            <a:r>
              <a:rPr lang="en-GB" altLang="ko-KR" dirty="0" smtClean="0"/>
              <a:t> # of used subcarriers per subband</a:t>
            </a:r>
            <a:endParaRPr lang="en-GB" dirty="0" smtClean="0"/>
          </a:p>
          <a:p>
            <a:pPr lvl="1" latinLnBrk="0">
              <a:buFont typeface="Times New Roman" pitchFamily="16" charset="0"/>
              <a:buChar char="•"/>
            </a:pPr>
            <a:r>
              <a:rPr lang="en-GB" dirty="0" smtClean="0"/>
              <a:t>{256-(16+15+1)}/4 = 56 ≤</a:t>
            </a:r>
            <a:r>
              <a:rPr lang="en-GB" altLang="ko-KR" i="1" dirty="0" smtClean="0"/>
              <a:t>  n</a:t>
            </a:r>
            <a:r>
              <a:rPr lang="en-GB" altLang="ko-KR" dirty="0" smtClean="0"/>
              <a:t>  ≤ 58={256-(11+10+3)}/4</a:t>
            </a:r>
          </a:p>
          <a:p>
            <a:pPr marL="457200" lvl="1" indent="0" latinLnBrk="0"/>
            <a:r>
              <a:rPr lang="ko-KR" altLang="en-US" dirty="0" smtClean="0">
                <a:solidFill>
                  <a:srgbClr val="FF0000"/>
                </a:solidFill>
              </a:rPr>
              <a:t> </a:t>
            </a:r>
            <a:endParaRPr lang="en-GB" dirty="0" smtClean="0">
              <a:solidFill>
                <a:srgbClr val="FF0000"/>
              </a:solidFill>
            </a:endParaRPr>
          </a:p>
          <a:p>
            <a:pPr latinLnBrk="0">
              <a:buFont typeface="Times New Roman" pitchFamily="16" charset="0"/>
              <a:buChar char="•"/>
            </a:pPr>
            <a:r>
              <a:rPr lang="en-GB" dirty="0" smtClean="0"/>
              <a:t>For flexible resource allocation between 2.5 and 5 MHz </a:t>
            </a:r>
            <a:r>
              <a:rPr lang="en-GB" dirty="0" err="1" smtClean="0"/>
              <a:t>subbands</a:t>
            </a:r>
            <a:r>
              <a:rPr lang="en-GB" dirty="0" smtClean="0"/>
              <a:t>, even number can be considered, i.e., 57 is excluded.</a:t>
            </a:r>
          </a:p>
          <a:p>
            <a:pPr lvl="1" latinLnBrk="0">
              <a:buFont typeface="Times New Roman" pitchFamily="16" charset="0"/>
              <a:buChar char="•"/>
            </a:pPr>
            <a:r>
              <a:rPr lang="en-GB" dirty="0" smtClean="0"/>
              <a:t>56 and 58 are candidates for the 4 </a:t>
            </a:r>
            <a:r>
              <a:rPr lang="en-GB" dirty="0" err="1" smtClean="0"/>
              <a:t>subband</a:t>
            </a:r>
            <a:r>
              <a:rPr lang="en-GB" dirty="0" smtClean="0"/>
              <a:t> case.</a:t>
            </a:r>
          </a:p>
        </p:txBody>
      </p:sp>
      <p:sp>
        <p:nvSpPr>
          <p:cNvPr id="7" name="TextBox 6"/>
          <p:cNvSpPr txBox="1"/>
          <p:nvPr/>
        </p:nvSpPr>
        <p:spPr>
          <a:xfrm>
            <a:off x="2339752" y="4435402"/>
            <a:ext cx="792088" cy="307777"/>
          </a:xfrm>
          <a:prstGeom prst="rect">
            <a:avLst/>
          </a:prstGeom>
          <a:noFill/>
        </p:spPr>
        <p:txBody>
          <a:bodyPr wrap="square" rtlCol="0">
            <a:spAutoFit/>
          </a:bodyPr>
          <a:lstStyle/>
          <a:p>
            <a:r>
              <a:rPr lang="en-US" altLang="ko-KR" sz="1400" dirty="0" smtClean="0">
                <a:solidFill>
                  <a:srgbClr val="FF0000"/>
                </a:solidFill>
              </a:rPr>
              <a:t>GB</a:t>
            </a:r>
            <a:endParaRPr lang="ko-KR" altLang="en-US" sz="1400" dirty="0">
              <a:solidFill>
                <a:srgbClr val="FF0000"/>
              </a:solidFill>
            </a:endParaRPr>
          </a:p>
        </p:txBody>
      </p:sp>
      <p:sp>
        <p:nvSpPr>
          <p:cNvPr id="8" name="TextBox 7"/>
          <p:cNvSpPr txBox="1"/>
          <p:nvPr/>
        </p:nvSpPr>
        <p:spPr>
          <a:xfrm>
            <a:off x="2915816" y="4221088"/>
            <a:ext cx="792088" cy="307777"/>
          </a:xfrm>
          <a:prstGeom prst="rect">
            <a:avLst/>
          </a:prstGeom>
          <a:noFill/>
        </p:spPr>
        <p:txBody>
          <a:bodyPr wrap="square" rtlCol="0">
            <a:spAutoFit/>
          </a:bodyPr>
          <a:lstStyle/>
          <a:p>
            <a:r>
              <a:rPr lang="en-US" altLang="ko-KR" sz="1400" dirty="0" smtClean="0">
                <a:solidFill>
                  <a:srgbClr val="FF0000"/>
                </a:solidFill>
              </a:rPr>
              <a:t>DC</a:t>
            </a:r>
            <a:endParaRPr lang="ko-KR" altLang="en-US" sz="1400" dirty="0">
              <a:solidFill>
                <a:srgbClr val="FF0000"/>
              </a:solidFill>
            </a:endParaRPr>
          </a:p>
        </p:txBody>
      </p:sp>
      <p:sp>
        <p:nvSpPr>
          <p:cNvPr id="9" name="왼쪽 중괄호 8"/>
          <p:cNvSpPr/>
          <p:nvPr/>
        </p:nvSpPr>
        <p:spPr bwMode="auto">
          <a:xfrm rot="16200000">
            <a:off x="2483768" y="4148510"/>
            <a:ext cx="216024" cy="504056"/>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Footer Placeholder 4"/>
          <p:cNvSpPr>
            <a:spLocks noGrp="1"/>
          </p:cNvSpPr>
          <p:nvPr>
            <p:ph type="ftr" idx="14"/>
          </p:nvPr>
        </p:nvSpPr>
        <p:spPr>
          <a:xfrm>
            <a:off x="5500694" y="6475413"/>
            <a:ext cx="3041644" cy="180975"/>
          </a:xfrm>
        </p:spPr>
        <p:txBody>
          <a:bodyPr/>
          <a:lstStyle/>
          <a:p>
            <a:r>
              <a:rPr lang="en-GB" dirty="0" smtClean="0"/>
              <a:t>Young-bin Kim, KAIST</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ko-KR" dirty="0"/>
              <a:t>January 2015</a:t>
            </a:r>
            <a:endParaRPr lang="en-GB" altLang="ko-KR"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685800" y="684213"/>
            <a:ext cx="8206680" cy="1160462"/>
          </a:xfrm>
          <a:ln/>
        </p:spPr>
        <p:txBody>
          <a:bodyPr lIns="90000" tIns="46800" rIns="90000" bIns="46800"/>
          <a:lstStyle/>
          <a:p>
            <a:r>
              <a:rPr lang="en-US" altLang="ko-KR" dirty="0" smtClean="0"/>
              <a:t>Subcarrier Allocation for 256FFT </a:t>
            </a:r>
            <a:br>
              <a:rPr lang="en-US" altLang="ko-KR" dirty="0" smtClean="0"/>
            </a:br>
            <a:r>
              <a:rPr lang="en-US" altLang="ko-KR" dirty="0" smtClean="0"/>
              <a:t>– </a:t>
            </a:r>
            <a:r>
              <a:rPr lang="en-GB" altLang="ko-KR" dirty="0" smtClean="0"/>
              <a:t>Number of pilot subcarriers per </a:t>
            </a:r>
            <a:r>
              <a:rPr lang="en-GB" altLang="ko-KR" dirty="0" err="1" smtClean="0"/>
              <a:t>subband</a:t>
            </a:r>
            <a:endParaRPr lang="en-US" dirty="0"/>
          </a:p>
        </p:txBody>
      </p:sp>
      <p:sp>
        <p:nvSpPr>
          <p:cNvPr id="10242" name="Rectangle 2"/>
          <p:cNvSpPr>
            <a:spLocks noGrp="1" noChangeArrowheads="1"/>
          </p:cNvSpPr>
          <p:nvPr>
            <p:ph type="body" idx="1"/>
          </p:nvPr>
        </p:nvSpPr>
        <p:spPr>
          <a:xfrm>
            <a:off x="685800" y="1956841"/>
            <a:ext cx="7772400" cy="4208463"/>
          </a:xfrm>
          <a:ln/>
        </p:spPr>
        <p:txBody>
          <a:bodyPr/>
          <a:lstStyle/>
          <a:p>
            <a:pPr latinLnBrk="0">
              <a:buFont typeface="Times New Roman" pitchFamily="16" charset="0"/>
              <a:buChar char="•"/>
            </a:pPr>
            <a:r>
              <a:rPr lang="en-GB" dirty="0" smtClean="0"/>
              <a:t>Coherence BW according to channel modes [</a:t>
            </a:r>
            <a:r>
              <a:rPr lang="en-GB" dirty="0"/>
              <a:t>8</a:t>
            </a:r>
            <a:r>
              <a:rPr lang="en-GB" dirty="0" smtClean="0"/>
              <a:t>]</a:t>
            </a:r>
          </a:p>
          <a:p>
            <a:pPr latinLnBrk="0">
              <a:lnSpc>
                <a:spcPct val="150000"/>
              </a:lnSpc>
              <a:buFont typeface="Times New Roman" pitchFamily="16" charset="0"/>
              <a:buChar char="•"/>
            </a:pPr>
            <a:endParaRPr lang="en-GB" dirty="0" smtClean="0"/>
          </a:p>
          <a:p>
            <a:pPr latinLnBrk="0">
              <a:buFont typeface="Times New Roman" pitchFamily="16" charset="0"/>
              <a:buChar char="•"/>
            </a:pPr>
            <a:endParaRPr lang="en-GB" dirty="0" smtClean="0"/>
          </a:p>
          <a:p>
            <a:pPr latinLnBrk="0">
              <a:lnSpc>
                <a:spcPct val="150000"/>
              </a:lnSpc>
              <a:buFont typeface="Times New Roman" pitchFamily="16" charset="0"/>
              <a:buChar char="•"/>
            </a:pPr>
            <a:endParaRPr lang="en-GB" dirty="0" smtClean="0"/>
          </a:p>
          <a:p>
            <a:pPr marL="0" indent="0" latinLnBrk="0"/>
            <a:endParaRPr lang="en-GB" dirty="0" smtClean="0"/>
          </a:p>
          <a:p>
            <a:pPr lvl="1" latinLnBrk="0">
              <a:buFont typeface="Times New Roman" pitchFamily="16" charset="0"/>
              <a:buChar char="•"/>
            </a:pPr>
            <a:r>
              <a:rPr lang="en-GB" dirty="0" smtClean="0"/>
              <a:t>Supporting outdoor channels, more pilots seem to be needed but comparable pilot overhead with legacy system is also necessary.</a:t>
            </a:r>
          </a:p>
          <a:p>
            <a:pPr latinLnBrk="0">
              <a:buFont typeface="Times New Roman" pitchFamily="16" charset="0"/>
              <a:buChar char="•"/>
            </a:pPr>
            <a:r>
              <a:rPr lang="en-GB" dirty="0" smtClean="0"/>
              <a:t>Since pilot overhead of 11n/ac for 20MHz BW is 0.071,  at most 4 pilots per 5MHz </a:t>
            </a:r>
            <a:r>
              <a:rPr lang="en-GB" dirty="0" err="1" smtClean="0"/>
              <a:t>subband</a:t>
            </a:r>
            <a:r>
              <a:rPr lang="en-GB" dirty="0" smtClean="0"/>
              <a:t> can be considered.  (4/58=0.071, 4/56=0.069)</a:t>
            </a:r>
          </a:p>
        </p:txBody>
      </p:sp>
      <p:graphicFrame>
        <p:nvGraphicFramePr>
          <p:cNvPr id="8" name="표 7"/>
          <p:cNvGraphicFramePr>
            <a:graphicFrameLocks noGrp="1"/>
          </p:cNvGraphicFramePr>
          <p:nvPr>
            <p:extLst>
              <p:ext uri="{D42A27DB-BD31-4B8C-83A1-F6EECF244321}">
                <p14:modId xmlns:p14="http://schemas.microsoft.com/office/powerpoint/2010/main" val="2397973988"/>
              </p:ext>
            </p:extLst>
          </p:nvPr>
        </p:nvGraphicFramePr>
        <p:xfrm>
          <a:off x="971600" y="2547932"/>
          <a:ext cx="7344815" cy="1866880"/>
        </p:xfrm>
        <a:graphic>
          <a:graphicData uri="http://schemas.openxmlformats.org/drawingml/2006/table">
            <a:tbl>
              <a:tblPr firstRow="1" bandRow="1">
                <a:tableStyleId>{9D7B26C5-4107-4FEC-AEDC-1716B250A1EF}</a:tableStyleId>
              </a:tblPr>
              <a:tblGrid>
                <a:gridCol w="1983100"/>
                <a:gridCol w="1689307"/>
                <a:gridCol w="1008113"/>
                <a:gridCol w="1584176"/>
                <a:gridCol w="1080119"/>
              </a:tblGrid>
              <a:tr h="401136">
                <a:tc>
                  <a:txBody>
                    <a:bodyPr/>
                    <a:lstStyle/>
                    <a:p>
                      <a:pPr algn="ctr" latinLnBrk="1"/>
                      <a:r>
                        <a:rPr lang="en-US" altLang="ko-KR" sz="1200" dirty="0" smtClean="0">
                          <a:latin typeface="+mn-lt"/>
                        </a:rPr>
                        <a:t>Parameters</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300" dirty="0" smtClean="0">
                          <a:latin typeface="+mn-lt"/>
                        </a:rPr>
                        <a:t>Scenario</a:t>
                      </a:r>
                      <a:endParaRPr lang="ko-KR" altLang="en-US" sz="13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300" dirty="0" smtClean="0">
                          <a:latin typeface="+mn-lt"/>
                        </a:rPr>
                        <a:t>DS (ns)</a:t>
                      </a:r>
                      <a:endParaRPr lang="ko-KR" altLang="en-US" sz="13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300" dirty="0" smtClean="0">
                          <a:latin typeface="+mn-lt"/>
                        </a:rPr>
                        <a:t>0.5-Coherence</a:t>
                      </a:r>
                      <a:r>
                        <a:rPr lang="en-US" altLang="ko-KR" sz="1300" baseline="0" dirty="0" smtClean="0">
                          <a:latin typeface="+mn-lt"/>
                        </a:rPr>
                        <a:t> BW (MHz)</a:t>
                      </a:r>
                      <a:endParaRPr lang="ko-KR" altLang="en-US" sz="13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300" dirty="0" smtClean="0">
                          <a:latin typeface="+mn-lt"/>
                        </a:rPr>
                        <a:t># of subcarriers</a:t>
                      </a:r>
                      <a:endParaRPr lang="ko-KR" altLang="en-US" sz="13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r h="268208">
                <a:tc rowSpan="3">
                  <a:txBody>
                    <a:bodyPr/>
                    <a:lstStyle/>
                    <a:p>
                      <a:pPr algn="ctr" latinLnBrk="1"/>
                      <a:r>
                        <a:rPr lang="en-US" altLang="ko-KR" sz="1400" dirty="0" err="1" smtClean="0">
                          <a:latin typeface="+mn-lt"/>
                        </a:rPr>
                        <a:t>UMi</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LOS</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65</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3.08</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39</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281920">
                <a:tc vMerge="1">
                  <a:txBody>
                    <a:bodyPr/>
                    <a:lstStyle/>
                    <a:p>
                      <a:pPr algn="ctr" latinLnBrk="1"/>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NLOS</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129</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1.55</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19</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216024">
                <a:tc vMerge="1">
                  <a:txBody>
                    <a:bodyPr/>
                    <a:lstStyle/>
                    <a:p>
                      <a:pPr algn="ctr" latinLnBrk="1"/>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O-to-I</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240</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0.83</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10</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160419">
                <a:tc rowSpan="2">
                  <a:txBody>
                    <a:bodyPr/>
                    <a:lstStyle/>
                    <a:p>
                      <a:pPr algn="ctr" latinLnBrk="1"/>
                      <a:r>
                        <a:rPr lang="en-US" altLang="ko-KR" sz="1400" dirty="0" err="1" smtClean="0">
                          <a:latin typeface="+mn-lt"/>
                        </a:rPr>
                        <a:t>UMa</a:t>
                      </a:r>
                      <a:endParaRPr lang="ko-KR" altLang="en-US" sz="1400" dirty="0" smtClean="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LOS</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93</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2.15</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27</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220801">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400" dirty="0" smtClean="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NLOS</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363</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0.55</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7</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9" name="Footer Placeholder 4"/>
          <p:cNvSpPr>
            <a:spLocks noGrp="1"/>
          </p:cNvSpPr>
          <p:nvPr>
            <p:ph type="ftr" idx="14"/>
          </p:nvPr>
        </p:nvSpPr>
        <p:spPr>
          <a:xfrm>
            <a:off x="5500694" y="6475413"/>
            <a:ext cx="3041644" cy="180975"/>
          </a:xfrm>
        </p:spPr>
        <p:txBody>
          <a:bodyPr/>
          <a:lstStyle/>
          <a:p>
            <a:r>
              <a:rPr lang="en-GB" dirty="0" smtClean="0"/>
              <a:t>Young-bin Kim, KAIST</a:t>
            </a:r>
            <a:endParaRPr lang="en-GB" dirty="0"/>
          </a:p>
        </p:txBody>
      </p:sp>
    </p:spTree>
    <p:extLst>
      <p:ext uri="{BB962C8B-B14F-4D97-AF65-F5344CB8AC3E}">
        <p14:creationId xmlns:p14="http://schemas.microsoft.com/office/powerpoint/2010/main" val="417585418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ko-KR" dirty="0"/>
              <a:t>January 2015</a:t>
            </a:r>
            <a:endParaRPr lang="en-GB" altLang="ko-KR"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467544" y="620688"/>
            <a:ext cx="8206680" cy="1160462"/>
          </a:xfrm>
          <a:ln/>
        </p:spPr>
        <p:txBody>
          <a:bodyPr lIns="90000" tIns="46800" rIns="90000" bIns="46800"/>
          <a:lstStyle/>
          <a:p>
            <a:r>
              <a:rPr lang="en-US" altLang="ko-KR" dirty="0" smtClean="0"/>
              <a:t>Subcarrier A</a:t>
            </a:r>
            <a:r>
              <a:rPr lang="en-US" dirty="0" smtClean="0"/>
              <a:t>llocation </a:t>
            </a:r>
            <a:r>
              <a:rPr lang="en-US" altLang="ko-KR" dirty="0" smtClean="0"/>
              <a:t>for 256 FFT: Summary</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marL="0" indent="0"/>
            <a:r>
              <a:rPr lang="en-GB" dirty="0" smtClean="0"/>
              <a:t> </a:t>
            </a:r>
          </a:p>
        </p:txBody>
      </p:sp>
      <p:graphicFrame>
        <p:nvGraphicFramePr>
          <p:cNvPr id="8" name="표 7"/>
          <p:cNvGraphicFramePr>
            <a:graphicFrameLocks noGrp="1"/>
          </p:cNvGraphicFramePr>
          <p:nvPr>
            <p:extLst>
              <p:ext uri="{D42A27DB-BD31-4B8C-83A1-F6EECF244321}">
                <p14:modId xmlns:p14="http://schemas.microsoft.com/office/powerpoint/2010/main" val="985431170"/>
              </p:ext>
            </p:extLst>
          </p:nvPr>
        </p:nvGraphicFramePr>
        <p:xfrm>
          <a:off x="611560" y="1855709"/>
          <a:ext cx="7776864" cy="4419525"/>
        </p:xfrm>
        <a:graphic>
          <a:graphicData uri="http://schemas.openxmlformats.org/drawingml/2006/table">
            <a:tbl>
              <a:tblPr firstRow="1" bandRow="1">
                <a:tableStyleId>{9D7B26C5-4107-4FEC-AEDC-1716B250A1EF}</a:tableStyleId>
              </a:tblPr>
              <a:tblGrid>
                <a:gridCol w="2721902"/>
                <a:gridCol w="1087321"/>
                <a:gridCol w="1087321"/>
                <a:gridCol w="1440160"/>
                <a:gridCol w="1440160"/>
              </a:tblGrid>
              <a:tr h="401136">
                <a:tc>
                  <a:txBody>
                    <a:bodyPr/>
                    <a:lstStyle/>
                    <a:p>
                      <a:pPr algn="ctr" latinLnBrk="1"/>
                      <a:r>
                        <a:rPr lang="en-US" altLang="ko-KR" sz="1400" dirty="0" smtClean="0">
                          <a:latin typeface="+mn-lt"/>
                        </a:rPr>
                        <a:t>Parameters for 20 MHz</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latinLnBrk="1"/>
                      <a:r>
                        <a:rPr lang="en-US" altLang="ko-KR" sz="1400" b="0" dirty="0" smtClean="0">
                          <a:latin typeface="+mn-lt"/>
                        </a:rPr>
                        <a:t>11 </a:t>
                      </a:r>
                      <a:r>
                        <a:rPr lang="en-US" altLang="ko-KR" sz="1400" b="0" dirty="0" err="1" smtClean="0">
                          <a:latin typeface="+mn-lt"/>
                        </a:rPr>
                        <a:t>a/g</a:t>
                      </a:r>
                      <a:r>
                        <a:rPr lang="en-US" altLang="ko-KR" sz="1400" b="0" dirty="0" smtClean="0">
                          <a:latin typeface="+mn-lt"/>
                        </a:rPr>
                        <a:t> </a:t>
                      </a:r>
                      <a:endParaRPr lang="ko-KR" altLang="en-US" sz="14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latinLnBrk="1"/>
                      <a:r>
                        <a:rPr lang="en-US" altLang="ko-KR" sz="1400" b="0" dirty="0" smtClean="0">
                          <a:latin typeface="+mn-lt"/>
                        </a:rPr>
                        <a:t>11n/ac</a:t>
                      </a:r>
                      <a:endParaRPr lang="ko-KR" altLang="en-US" sz="14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latinLnBrk="1"/>
                      <a:r>
                        <a:rPr lang="en-US" altLang="ko-KR" sz="1400" dirty="0" smtClean="0">
                          <a:latin typeface="+mn-lt"/>
                        </a:rPr>
                        <a:t>Option1 for ax</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latinLnBrk="1"/>
                      <a:r>
                        <a:rPr lang="en-US" altLang="ko-KR" sz="1400" dirty="0" smtClean="0">
                          <a:latin typeface="+mn-lt"/>
                        </a:rPr>
                        <a:t>Option 2 for ax</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75000"/>
                      </a:schemeClr>
                    </a:solidFill>
                  </a:tcPr>
                </a:tc>
              </a:tr>
              <a:tr h="380067">
                <a:tc>
                  <a:txBody>
                    <a:bodyPr/>
                    <a:lstStyle/>
                    <a:p>
                      <a:pPr algn="ctr" latinLnBrk="1"/>
                      <a:r>
                        <a:rPr lang="en-US" altLang="ko-KR" sz="1400" dirty="0" smtClean="0">
                          <a:latin typeface="+mn-lt"/>
                        </a:rPr>
                        <a:t># of</a:t>
                      </a:r>
                      <a:r>
                        <a:rPr lang="en-US" altLang="ko-KR" sz="1400" baseline="0" dirty="0" smtClean="0">
                          <a:latin typeface="+mn-lt"/>
                        </a:rPr>
                        <a:t> complex data numbers per frequency segment </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0" dirty="0" smtClean="0">
                          <a:latin typeface="+mn-lt"/>
                        </a:rPr>
                        <a:t>48</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0" dirty="0" smtClean="0">
                          <a:latin typeface="+mn-lt"/>
                        </a:rPr>
                        <a:t>52</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1" dirty="0" smtClean="0">
                          <a:latin typeface="+mn-lt"/>
                        </a:rPr>
                        <a:t>52 or more</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1" dirty="0" smtClean="0">
                          <a:latin typeface="+mn-lt"/>
                        </a:rPr>
                        <a:t>54 or more</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r h="259711">
                <a:tc>
                  <a:txBody>
                    <a:bodyPr/>
                    <a:lstStyle/>
                    <a:p>
                      <a:pPr algn="ctr" latinLnBrk="1"/>
                      <a:r>
                        <a:rPr lang="en-US" altLang="ko-KR" sz="1400" dirty="0" smtClean="0">
                          <a:latin typeface="+mn-lt"/>
                        </a:rPr>
                        <a:t>#</a:t>
                      </a:r>
                      <a:r>
                        <a:rPr lang="en-US" altLang="ko-KR" sz="1400" baseline="0" dirty="0" smtClean="0">
                          <a:latin typeface="+mn-lt"/>
                        </a:rPr>
                        <a:t> of pilot values per frequency segment</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0" dirty="0" smtClean="0">
                          <a:latin typeface="+mn-lt"/>
                        </a:rPr>
                        <a:t>4</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0" dirty="0" smtClean="0">
                          <a:latin typeface="+mn-lt"/>
                        </a:rPr>
                        <a:t>4</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1" dirty="0" smtClean="0">
                          <a:latin typeface="+mn-lt"/>
                        </a:rPr>
                        <a:t>4 or less</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1" dirty="0" smtClean="0">
                          <a:latin typeface="+mn-lt"/>
                        </a:rPr>
                        <a:t>4 or less</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r h="423867">
                <a:tc>
                  <a:txBody>
                    <a:bodyPr/>
                    <a:lstStyle/>
                    <a:p>
                      <a:pPr algn="ctr" latinLnBrk="1"/>
                      <a:r>
                        <a:rPr lang="en-US" altLang="ko-KR" sz="1400" dirty="0" smtClean="0">
                          <a:latin typeface="+mn-lt"/>
                        </a:rPr>
                        <a:t>Total # of</a:t>
                      </a:r>
                      <a:r>
                        <a:rPr lang="en-US" altLang="ko-KR" sz="1400" baseline="0" dirty="0" smtClean="0">
                          <a:latin typeface="+mn-lt"/>
                        </a:rPr>
                        <a:t> subcarriers per frequency segment</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0" dirty="0" smtClean="0">
                          <a:latin typeface="+mn-lt"/>
                        </a:rPr>
                        <a:t>52</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0" dirty="0" smtClean="0">
                          <a:latin typeface="+mn-lt"/>
                        </a:rPr>
                        <a:t>56</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1" dirty="0" smtClean="0">
                          <a:latin typeface="+mn-lt"/>
                        </a:rPr>
                        <a:t>56</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1" dirty="0" smtClean="0">
                          <a:latin typeface="+mn-lt"/>
                        </a:rPr>
                        <a:t>58</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r h="160419">
                <a:tc>
                  <a:txBody>
                    <a:bodyPr/>
                    <a:lstStyle/>
                    <a:p>
                      <a:pPr algn="ctr" latinLnBrk="1"/>
                      <a:r>
                        <a:rPr lang="en-US" altLang="ko-KR" sz="1400" dirty="0" smtClean="0">
                          <a:latin typeface="+mn-lt"/>
                        </a:rPr>
                        <a:t># of</a:t>
                      </a:r>
                      <a:r>
                        <a:rPr lang="en-US" altLang="ko-KR" sz="1400" baseline="0" dirty="0" smtClean="0">
                          <a:latin typeface="+mn-lt"/>
                        </a:rPr>
                        <a:t> frequency segment</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0" dirty="0" smtClean="0">
                          <a:latin typeface="+mn-lt"/>
                        </a:rPr>
                        <a:t>1</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0" dirty="0" smtClean="0">
                          <a:latin typeface="+mn-lt"/>
                        </a:rPr>
                        <a:t>1</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1" dirty="0" smtClean="0">
                          <a:latin typeface="+mn-lt"/>
                        </a:rPr>
                        <a:t>4</a:t>
                      </a:r>
                      <a:r>
                        <a:rPr lang="en-US" altLang="ko-KR" sz="1200" b="1" baseline="0" dirty="0" smtClean="0">
                          <a:latin typeface="+mn-lt"/>
                        </a:rPr>
                        <a:t> or 8</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1" dirty="0" smtClean="0">
                          <a:latin typeface="+mn-lt"/>
                        </a:rPr>
                        <a:t>4 or 8</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r h="392995">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dirty="0" smtClean="0">
                          <a:latin typeface="+mn-lt"/>
                        </a:rPr>
                        <a:t>Subcarrier frequency</a:t>
                      </a:r>
                      <a:r>
                        <a:rPr lang="en-US" altLang="ko-KR" sz="1400" baseline="0" dirty="0" smtClean="0">
                          <a:latin typeface="+mn-lt"/>
                        </a:rPr>
                        <a:t> spacing</a:t>
                      </a:r>
                      <a:endParaRPr lang="ko-KR" altLang="en-US" sz="1400" dirty="0" smtClean="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0" dirty="0" smtClean="0">
                          <a:latin typeface="+mn-lt"/>
                        </a:rPr>
                        <a:t>312.5</a:t>
                      </a:r>
                      <a:r>
                        <a:rPr lang="en-US" altLang="ko-KR" sz="1200" b="0" baseline="0" dirty="0" smtClean="0">
                          <a:latin typeface="+mn-lt"/>
                        </a:rPr>
                        <a:t> </a:t>
                      </a:r>
                      <a:r>
                        <a:rPr lang="en-US" altLang="ko-KR" sz="1200" b="0" dirty="0" smtClean="0">
                          <a:latin typeface="+mn-lt"/>
                        </a:rPr>
                        <a:t>KHz</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0" dirty="0" smtClean="0">
                          <a:latin typeface="+mn-lt"/>
                        </a:rPr>
                        <a:t>312.5 KHz</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1" dirty="0" smtClean="0">
                          <a:latin typeface="+mn-lt"/>
                        </a:rPr>
                        <a:t>78.125 KHz</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1" dirty="0" smtClean="0">
                          <a:latin typeface="+mn-lt"/>
                        </a:rPr>
                        <a:t>78.125 KHz</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r h="376227">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dirty="0" smtClean="0">
                          <a:latin typeface="+mn-lt"/>
                        </a:rPr>
                        <a:t>IDFT/DFT</a:t>
                      </a:r>
                      <a:r>
                        <a:rPr lang="en-US" altLang="ko-KR" sz="1400" baseline="0" dirty="0" smtClean="0">
                          <a:latin typeface="+mn-lt"/>
                        </a:rPr>
                        <a:t> period </a:t>
                      </a:r>
                      <a:endParaRPr lang="ko-KR" altLang="en-US" sz="1400" dirty="0" smtClean="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0" dirty="0" smtClean="0">
                          <a:latin typeface="+mn-lt"/>
                        </a:rPr>
                        <a:t>3.2 us</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0" dirty="0" smtClean="0">
                          <a:latin typeface="+mn-lt"/>
                        </a:rPr>
                        <a:t>3.2 us</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1" dirty="0" smtClean="0">
                          <a:latin typeface="+mn-lt"/>
                        </a:rPr>
                        <a:t>12.8 us</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1" dirty="0" smtClean="0">
                          <a:latin typeface="+mn-lt"/>
                        </a:rPr>
                        <a:t>12.8 us</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r h="566928">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dirty="0" smtClean="0">
                          <a:latin typeface="+mn-lt"/>
                        </a:rPr>
                        <a:t># of subcarriers</a:t>
                      </a:r>
                      <a:r>
                        <a:rPr lang="en-US" altLang="ko-KR" sz="1400" baseline="0" dirty="0" smtClean="0">
                          <a:latin typeface="+mn-lt"/>
                        </a:rPr>
                        <a:t> for guard band (left/right)</a:t>
                      </a:r>
                      <a:endParaRPr lang="ko-KR" altLang="en-US" sz="1400" dirty="0" smtClean="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0" dirty="0" smtClean="0">
                          <a:latin typeface="+mj-lt"/>
                        </a:rPr>
                        <a:t>4(1.25MHz)</a:t>
                      </a:r>
                    </a:p>
                    <a:p>
                      <a:pPr algn="ctr" latinLnBrk="1"/>
                      <a:r>
                        <a:rPr lang="en-US" altLang="ko-KR" sz="1200" b="0" dirty="0" smtClean="0">
                          <a:latin typeface="+mj-lt"/>
                        </a:rPr>
                        <a:t>/3(937.5KHz)</a:t>
                      </a:r>
                      <a:endParaRPr lang="ko-KR" altLang="en-US" sz="1200" b="0" dirty="0" smtClean="0">
                        <a:latin typeface="+mj-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0" dirty="0" smtClean="0">
                          <a:latin typeface="+mj-lt"/>
                        </a:rPr>
                        <a:t>4(1.25MHz)</a:t>
                      </a:r>
                    </a:p>
                    <a:p>
                      <a:pPr algn="ctr" latinLnBrk="1"/>
                      <a:r>
                        <a:rPr lang="en-US" altLang="ko-KR" sz="1200" b="0" dirty="0" smtClean="0">
                          <a:latin typeface="+mj-lt"/>
                        </a:rPr>
                        <a:t>/3(937.5KHz)</a:t>
                      </a:r>
                      <a:endParaRPr lang="ko-KR" altLang="en-US" sz="1200" b="0" dirty="0" smtClean="0">
                        <a:latin typeface="+mj-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1" dirty="0" smtClean="0">
                          <a:latin typeface="+mj-lt"/>
                        </a:rPr>
                        <a:t>15(1.17MHz)</a:t>
                      </a:r>
                    </a:p>
                    <a:p>
                      <a:pPr algn="ctr" latinLnBrk="1"/>
                      <a:r>
                        <a:rPr lang="en-US" altLang="ko-KR" sz="1200" b="1" dirty="0" smtClean="0">
                          <a:latin typeface="+mj-lt"/>
                        </a:rPr>
                        <a:t>/14(1.09MHz) or 16(1.25MHz)</a:t>
                      </a:r>
                    </a:p>
                    <a:p>
                      <a:pPr algn="ctr" latinLnBrk="1"/>
                      <a:r>
                        <a:rPr lang="en-US" altLang="ko-KR" sz="1200" b="1" dirty="0" smtClean="0">
                          <a:latin typeface="+mj-lt"/>
                        </a:rPr>
                        <a:t>/15(1.17MHz)</a:t>
                      </a:r>
                      <a:endParaRPr lang="ko-KR" altLang="en-US" sz="1200" b="1" dirty="0" smtClean="0">
                        <a:latin typeface="+mj-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1" dirty="0" smtClean="0">
                          <a:latin typeface="+mj-lt"/>
                        </a:rPr>
                        <a:t>11(859.4KHz)</a:t>
                      </a:r>
                    </a:p>
                    <a:p>
                      <a:pPr algn="ctr" latinLnBrk="1"/>
                      <a:r>
                        <a:rPr lang="en-US" altLang="ko-KR" sz="1200" b="1" dirty="0" smtClean="0">
                          <a:latin typeface="+mj-lt"/>
                        </a:rPr>
                        <a:t>/10(781.3KHz) or 12(937.5KHz)</a:t>
                      </a:r>
                    </a:p>
                    <a:p>
                      <a:pPr algn="ctr" latinLnBrk="1"/>
                      <a:r>
                        <a:rPr lang="en-US" altLang="ko-KR" sz="1200" b="1" dirty="0" smtClean="0">
                          <a:latin typeface="+mj-lt"/>
                        </a:rPr>
                        <a:t>/11(859.4KHz)</a:t>
                      </a:r>
                      <a:endParaRPr lang="ko-KR" altLang="en-US" sz="1200" b="1" dirty="0" smtClean="0">
                        <a:latin typeface="+mj-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r h="566928">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dirty="0" smtClean="0">
                          <a:latin typeface="+mn-lt"/>
                        </a:rPr>
                        <a:t>Pilot overhead</a:t>
                      </a:r>
                      <a:endParaRPr lang="ko-KR" altLang="en-US" sz="1400" dirty="0" smtClean="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0" dirty="0" smtClean="0">
                          <a:latin typeface="+mn-lt"/>
                        </a:rPr>
                        <a:t>4/52=0.077</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0" dirty="0" smtClean="0">
                          <a:latin typeface="+mn-lt"/>
                        </a:rPr>
                        <a:t>4/56=0.071</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1" dirty="0" smtClean="0">
                          <a:latin typeface="+mn-lt"/>
                        </a:rPr>
                        <a:t>4/56=0.071</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1" dirty="0" smtClean="0">
                          <a:latin typeface="+mn-lt"/>
                        </a:rPr>
                        <a:t>4/58=0.069</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sp>
        <p:nvSpPr>
          <p:cNvPr id="9" name="Footer Placeholder 4"/>
          <p:cNvSpPr>
            <a:spLocks noGrp="1"/>
          </p:cNvSpPr>
          <p:nvPr>
            <p:ph type="ftr" idx="14"/>
          </p:nvPr>
        </p:nvSpPr>
        <p:spPr>
          <a:xfrm>
            <a:off x="5500694" y="6475413"/>
            <a:ext cx="3041644" cy="180975"/>
          </a:xfrm>
        </p:spPr>
        <p:txBody>
          <a:bodyPr/>
          <a:lstStyle/>
          <a:p>
            <a:r>
              <a:rPr lang="en-GB" dirty="0" smtClean="0"/>
              <a:t>Young-bin Kim, KAIST</a:t>
            </a:r>
            <a:endParaRPr lang="en-GB" dirty="0"/>
          </a:p>
        </p:txBody>
      </p:sp>
    </p:spTree>
    <p:extLst>
      <p:ext uri="{BB962C8B-B14F-4D97-AF65-F5344CB8AC3E}">
        <p14:creationId xmlns:p14="http://schemas.microsoft.com/office/powerpoint/2010/main" val="111468316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ko-KR" dirty="0"/>
              <a:t>January 2015</a:t>
            </a:r>
            <a:endParaRPr lang="en-GB" altLang="ko-KR"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2" name="Rectangle 2"/>
          <p:cNvSpPr>
            <a:spLocks noGrp="1" noChangeArrowheads="1"/>
          </p:cNvSpPr>
          <p:nvPr>
            <p:ph type="body" idx="1"/>
          </p:nvPr>
        </p:nvSpPr>
        <p:spPr>
          <a:xfrm>
            <a:off x="685800" y="1668809"/>
            <a:ext cx="7772400" cy="4208463"/>
          </a:xfrm>
          <a:ln/>
        </p:spPr>
        <p:txBody>
          <a:bodyPr/>
          <a:lstStyle/>
          <a:p>
            <a:pPr>
              <a:buFont typeface="Times New Roman" pitchFamily="16" charset="0"/>
              <a:buChar char="•"/>
            </a:pPr>
            <a:r>
              <a:rPr lang="en-GB" dirty="0" smtClean="0"/>
              <a:t>The example for 256 FFT with 20MHz BW</a:t>
            </a:r>
          </a:p>
          <a:p>
            <a:pPr>
              <a:buFont typeface="Times New Roman" pitchFamily="16" charset="0"/>
              <a:buChar char="•"/>
            </a:pPr>
            <a:endParaRPr lang="en-GB" dirty="0" smtClean="0"/>
          </a:p>
          <a:p>
            <a:pPr>
              <a:buFont typeface="Times New Roman" pitchFamily="16" charset="0"/>
              <a:buChar char="•"/>
            </a:pPr>
            <a:endParaRPr lang="en-GB" dirty="0" smtClean="0"/>
          </a:p>
          <a:p>
            <a:pPr>
              <a:buFont typeface="Times New Roman" pitchFamily="16" charset="0"/>
              <a:buChar char="•"/>
            </a:pPr>
            <a:endParaRPr lang="en-GB" dirty="0" smtClean="0"/>
          </a:p>
          <a:p>
            <a:pPr>
              <a:buFont typeface="Times New Roman" pitchFamily="16" charset="0"/>
              <a:buChar char="•"/>
            </a:pPr>
            <a:endParaRPr lang="en-GB" dirty="0" smtClean="0"/>
          </a:p>
          <a:p>
            <a:pPr>
              <a:buFont typeface="Times New Roman" pitchFamily="16" charset="0"/>
              <a:buChar char="•"/>
            </a:pPr>
            <a:endParaRPr lang="en-GB" dirty="0" smtClean="0"/>
          </a:p>
          <a:p>
            <a:pPr>
              <a:buFont typeface="Times New Roman" pitchFamily="16" charset="0"/>
              <a:buChar char="•"/>
            </a:pPr>
            <a:endParaRPr lang="en-GB" dirty="0" smtClean="0"/>
          </a:p>
          <a:p>
            <a:pPr>
              <a:buFont typeface="Times New Roman" pitchFamily="16" charset="0"/>
              <a:buChar char="•"/>
            </a:pPr>
            <a:endParaRPr lang="en-GB" dirty="0" smtClean="0"/>
          </a:p>
        </p:txBody>
      </p:sp>
      <p:pic>
        <p:nvPicPr>
          <p:cNvPr id="1536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259632" y="2060848"/>
            <a:ext cx="6797436" cy="4608512"/>
          </a:xfrm>
          <a:prstGeom prst="rect">
            <a:avLst/>
          </a:prstGeom>
          <a:noFill/>
          <a:ln w="9525">
            <a:noFill/>
            <a:miter lim="800000"/>
            <a:headEnd/>
            <a:tailEnd/>
          </a:ln>
        </p:spPr>
      </p:pic>
      <p:sp>
        <p:nvSpPr>
          <p:cNvPr id="11" name="Rectangle 1"/>
          <p:cNvSpPr>
            <a:spLocks noGrp="1" noChangeArrowheads="1"/>
          </p:cNvSpPr>
          <p:nvPr>
            <p:ph type="title"/>
          </p:nvPr>
        </p:nvSpPr>
        <p:spPr>
          <a:xfrm>
            <a:off x="467544" y="620688"/>
            <a:ext cx="8352928" cy="1160462"/>
          </a:xfrm>
          <a:ln/>
        </p:spPr>
        <p:txBody>
          <a:bodyPr lIns="90000" tIns="46800" rIns="90000" bIns="46800"/>
          <a:lstStyle/>
          <a:p>
            <a:r>
              <a:rPr lang="en-US" altLang="ko-KR" dirty="0" smtClean="0"/>
              <a:t>Subcarrier A</a:t>
            </a:r>
            <a:r>
              <a:rPr lang="en-US" dirty="0" smtClean="0"/>
              <a:t>llocation </a:t>
            </a:r>
            <a:r>
              <a:rPr lang="en-US" altLang="ko-KR" dirty="0" smtClean="0"/>
              <a:t>for 256 FFT: Summary</a:t>
            </a:r>
            <a:endParaRPr lang="en-US" dirty="0"/>
          </a:p>
        </p:txBody>
      </p:sp>
      <p:sp>
        <p:nvSpPr>
          <p:cNvPr id="8" name="Footer Placeholder 4"/>
          <p:cNvSpPr>
            <a:spLocks noGrp="1"/>
          </p:cNvSpPr>
          <p:nvPr>
            <p:ph type="ftr" idx="14"/>
          </p:nvPr>
        </p:nvSpPr>
        <p:spPr>
          <a:xfrm>
            <a:off x="5500694" y="6475413"/>
            <a:ext cx="3041644" cy="180975"/>
          </a:xfrm>
        </p:spPr>
        <p:txBody>
          <a:bodyPr/>
          <a:lstStyle/>
          <a:p>
            <a:r>
              <a:rPr lang="en-GB" dirty="0" smtClean="0"/>
              <a:t>Young-bin Kim, KAIST</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2251</TotalTime>
  <Words>1406</Words>
  <Application>Microsoft Macintosh PowerPoint</Application>
  <PresentationFormat>On-screen Show (4:3)</PresentationFormat>
  <Paragraphs>238</Paragraphs>
  <Slides>11</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Microsoft Word 97 - 2004 Document</vt:lpstr>
      <vt:lpstr>Considerations on  11ax OFDMA Frequency Granularity</vt:lpstr>
      <vt:lpstr>Background</vt:lpstr>
      <vt:lpstr>Parameters for 11ax PHY Structure </vt:lpstr>
      <vt:lpstr>Subcarrier Allocation for 256 FFT  – Guard Band Spacing</vt:lpstr>
      <vt:lpstr>Subcarrier Allocation for 256 FFT  – Number of sub-bands </vt:lpstr>
      <vt:lpstr>Subcarrier Allocation for 256 FFT  – Number of used subcarriers per subband</vt:lpstr>
      <vt:lpstr>Subcarrier Allocation for 256FFT  – Number of pilot subcarriers per subband</vt:lpstr>
      <vt:lpstr>Subcarrier Allocation for 256 FFT: Summary</vt:lpstr>
      <vt:lpstr>Subcarrier Allocation for 256 FFT: Summary</vt:lpstr>
      <vt:lpstr>Conclusions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TGax PHY Structure Design</dc:title>
  <dc:creator>KAIST</dc:creator>
  <cp:lastModifiedBy>John Son</cp:lastModifiedBy>
  <cp:revision>180</cp:revision>
  <cp:lastPrinted>1601-01-01T00:00:00Z</cp:lastPrinted>
  <dcterms:created xsi:type="dcterms:W3CDTF">2015-01-05T15:34:57Z</dcterms:created>
  <dcterms:modified xsi:type="dcterms:W3CDTF">2015-01-12T06:46:14Z</dcterms:modified>
</cp:coreProperties>
</file>