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69" r:id="rId2"/>
    <p:sldId id="270" r:id="rId3"/>
    <p:sldId id="285" r:id="rId4"/>
    <p:sldId id="271" r:id="rId5"/>
    <p:sldId id="273" r:id="rId6"/>
    <p:sldId id="274" r:id="rId7"/>
    <p:sldId id="275" r:id="rId8"/>
    <p:sldId id="276" r:id="rId9"/>
    <p:sldId id="277" r:id="rId10"/>
    <p:sldId id="278" r:id="rId11"/>
    <p:sldId id="279" r:id="rId12"/>
    <p:sldId id="281" r:id="rId13"/>
    <p:sldId id="288" r:id="rId14"/>
    <p:sldId id="282" r:id="rId15"/>
    <p:sldId id="284" r:id="rId16"/>
    <p:sldId id="283" r:id="rId17"/>
    <p:sldId id="289" r:id="rId18"/>
    <p:sldId id="272" r:id="rId19"/>
    <p:sldId id="280" r:id="rId20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3" autoAdjust="0"/>
    <p:restoredTop sz="95742" autoAdjust="0"/>
  </p:normalViewPr>
  <p:slideViewPr>
    <p:cSldViewPr>
      <p:cViewPr varScale="1">
        <p:scale>
          <a:sx n="90" d="100"/>
          <a:sy n="90" d="100"/>
        </p:scale>
        <p:origin x="1170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2916" y="-9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doc.: IEEE 802.11-yy/1439r0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Daewon Lee, NEWRACOM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doc.: IEEE 802.11-yy/1439r0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 smtClean="0"/>
              <a:t>Daewon Lee, NEWRACOM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802.11-yy/1439r0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Daewon Lee, NEWRACOM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Page </a:t>
            </a:r>
            <a:fld id="{B376B859-F927-4FFC-938A-1E85F81B0C78}" type="slidenum">
              <a:rPr lang="en-US" smtClean="0">
                <a:cs typeface="Arial" charset="0"/>
              </a:rPr>
              <a:pPr/>
              <a:t>1</a:t>
            </a:fld>
            <a:endParaRPr lang="en-US" smtClean="0">
              <a:cs typeface="Arial" charset="0"/>
            </a:endParaRPr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9599516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802.11-yy/1439r0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Daewon Lee, NEWRACOM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44881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January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01433" y="6475413"/>
            <a:ext cx="1842492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Daewon Lee, NEWRACOM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January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Daewon Lee, NEWRACOM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January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Daewon Lee, NEWRACOM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January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01433" y="6475413"/>
            <a:ext cx="1842492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Daewon Lee, NEWRACOM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January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Daewon Lee, NEWRACOM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January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Daewon Lee, NEWRACOM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January 2015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Daewon Lee, NEWRACOM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January 2015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Daewon Lee, NEWRACOM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January 2015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Daewon Lee, NEWRACOM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January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Daewon Lee, NEWRACOM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January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Daewon Lee, NEWRACOM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34011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January 2015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727082" y="6475413"/>
            <a:ext cx="181684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smtClean="0"/>
              <a:t>Daewon Lee, NEWRACOM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doc.: IEEE </a:t>
            </a:r>
            <a:r>
              <a:rPr lang="en-US" sz="1800" b="1" dirty="0" smtClean="0">
                <a:cs typeface="+mn-cs"/>
              </a:rPr>
              <a:t>802.11-15/0079r1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2.w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January 2015</a:t>
            </a:r>
            <a:endParaRPr lang="en-US" dirty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27082" y="6475413"/>
            <a:ext cx="1816843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Daewon Lee, NEWRACOM</a:t>
            </a:r>
            <a:endParaRPr lang="en-US" dirty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066800"/>
          </a:xfrm>
        </p:spPr>
        <p:txBody>
          <a:bodyPr/>
          <a:lstStyle/>
          <a:p>
            <a:r>
              <a:rPr lang="en-US" dirty="0" smtClean="0"/>
              <a:t>OFDM Numerology for 11ax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2015-01-12</a:t>
            </a:r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533400" y="2133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9848514"/>
              </p:ext>
            </p:extLst>
          </p:nvPr>
        </p:nvGraphicFramePr>
        <p:xfrm>
          <a:off x="536575" y="2663825"/>
          <a:ext cx="8013700" cy="3725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80" name="Document" r:id="rId4" imgW="9019222" imgH="4205060" progId="Word.Document.8">
                  <p:embed/>
                </p:oleObj>
              </mc:Choice>
              <mc:Fallback>
                <p:oleObj name="Document" r:id="rId4" imgW="9019222" imgH="4205060" progId="Word.Document.8">
                  <p:embed/>
                  <p:pic>
                    <p:nvPicPr>
                      <p:cNvPr id="0" name="Picture 10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6575" y="2663825"/>
                        <a:ext cx="8013700" cy="37258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 between option 3 and 4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685800" y="5257800"/>
            <a:ext cx="7772400" cy="838200"/>
          </a:xfrm>
        </p:spPr>
        <p:txBody>
          <a:bodyPr/>
          <a:lstStyle/>
          <a:p>
            <a:r>
              <a:rPr lang="en-US" sz="1800" dirty="0" smtClean="0"/>
              <a:t>230 data/pilot tone is the maximum number of tones available without exceeding the power spectrum mask requirements</a:t>
            </a:r>
            <a:endParaRPr lang="en-US" sz="18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Daewon Lee, NEWRACOM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4A8CB34A-F2D3-4F3B-AD27-33B98B268C82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625" y="1781174"/>
            <a:ext cx="4533900" cy="340042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81525" y="1781175"/>
            <a:ext cx="4533900" cy="3400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4283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Observations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Option 2</a:t>
            </a:r>
            <a:r>
              <a:rPr lang="en-US" sz="2000" dirty="0" smtClean="0"/>
              <a:t>, </a:t>
            </a:r>
            <a:r>
              <a:rPr lang="en-US" sz="2000" dirty="0"/>
              <a:t>using 11ac 80 MHz numerology as base, is not </a:t>
            </a:r>
            <a:r>
              <a:rPr lang="en-US" sz="2000" dirty="0" smtClean="0"/>
              <a:t>feasible with existing spectral mask definitions</a:t>
            </a:r>
            <a:endParaRPr lang="en-US" sz="2000" dirty="0"/>
          </a:p>
          <a:p>
            <a:pPr lvl="1"/>
            <a:r>
              <a:rPr lang="en-US" sz="1800" dirty="0"/>
              <a:t>This method was ok in 11af, because the </a:t>
            </a:r>
            <a:r>
              <a:rPr lang="en-US" sz="1800" dirty="0" err="1"/>
              <a:t>bandwith</a:t>
            </a:r>
            <a:r>
              <a:rPr lang="en-US" sz="1800" dirty="0"/>
              <a:t> was for 6 MHz, while the numerology was for 5 </a:t>
            </a:r>
            <a:r>
              <a:rPr lang="en-US" sz="1800" dirty="0" err="1"/>
              <a:t>MHz.</a:t>
            </a:r>
            <a:r>
              <a:rPr lang="en-US" sz="1800" dirty="0"/>
              <a:t> This gave extra 1 MHz guard frequency to filter out adjacent channel </a:t>
            </a:r>
            <a:r>
              <a:rPr lang="en-US" sz="1800" dirty="0" smtClean="0"/>
              <a:t>leakages.</a:t>
            </a:r>
          </a:p>
          <a:p>
            <a:pPr lvl="1"/>
            <a:r>
              <a:rPr lang="en-US" sz="1800" dirty="0" smtClean="0"/>
              <a:t>In case new spectral mask can be considered, option 2 might be feasible. W</a:t>
            </a:r>
            <a:r>
              <a:rPr lang="en-US" dirty="0" smtClean="0"/>
              <a:t>ider </a:t>
            </a:r>
            <a:r>
              <a:rPr lang="en-US" dirty="0"/>
              <a:t>spectral mask </a:t>
            </a:r>
            <a:r>
              <a:rPr lang="en-US" dirty="0" smtClean="0"/>
              <a:t>may be considered for 11ax if it does not issues to legacy systems and maintain the same </a:t>
            </a:r>
            <a:r>
              <a:rPr lang="en-US" dirty="0"/>
              <a:t>ACI rejection level.</a:t>
            </a:r>
          </a:p>
          <a:p>
            <a:r>
              <a:rPr lang="en-US" sz="2000" dirty="0" smtClean="0"/>
              <a:t>With </a:t>
            </a:r>
            <a:r>
              <a:rPr lang="en-US" sz="2000" dirty="0" smtClean="0"/>
              <a:t>78.125 </a:t>
            </a:r>
            <a:r>
              <a:rPr lang="en-US" sz="2000" dirty="0"/>
              <a:t>kHz </a:t>
            </a:r>
            <a:r>
              <a:rPr lang="en-US" sz="2000" dirty="0" smtClean="0"/>
              <a:t>subcarrier </a:t>
            </a:r>
            <a:r>
              <a:rPr lang="en-US" sz="2000" dirty="0" smtClean="0"/>
              <a:t>spacing, Up </a:t>
            </a:r>
            <a:r>
              <a:rPr lang="en-US" sz="2000" dirty="0"/>
              <a:t>to 230 tones </a:t>
            </a:r>
            <a:r>
              <a:rPr lang="en-US" sz="2000" dirty="0" smtClean="0"/>
              <a:t>in 20MHz may </a:t>
            </a:r>
            <a:r>
              <a:rPr lang="en-US" sz="2000" dirty="0"/>
              <a:t>be usable </a:t>
            </a:r>
            <a:r>
              <a:rPr lang="en-US" sz="2000" dirty="0" smtClean="0"/>
              <a:t>based </a:t>
            </a:r>
            <a:r>
              <a:rPr lang="en-US" sz="2000" dirty="0"/>
              <a:t>on current 20 MHz spectral mask.</a:t>
            </a:r>
          </a:p>
          <a:p>
            <a:r>
              <a:rPr lang="en-US" sz="2200" dirty="0" smtClean="0"/>
              <a:t>The actual number should be chosen such that potential technologies for 11ax, such as OFDMA, can be implemented with ease.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Daewon Lee, NEWRACOM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042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Expansion to 40/80/160 MHz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/>
              <a:t>Alternative 1</a:t>
            </a:r>
          </a:p>
          <a:p>
            <a:pPr lvl="1"/>
            <a:r>
              <a:rPr lang="en-US" sz="1600" dirty="0"/>
              <a:t>Direct multiplication of 20 MHz</a:t>
            </a:r>
          </a:p>
          <a:p>
            <a:pPr lvl="1"/>
            <a:r>
              <a:rPr lang="en-US" sz="1600" dirty="0"/>
              <a:t>No further optimization to use the guard subcarriers between </a:t>
            </a:r>
            <a:r>
              <a:rPr lang="en-US" sz="1600" dirty="0" smtClean="0"/>
              <a:t>bands</a:t>
            </a:r>
          </a:p>
          <a:p>
            <a:pPr lvl="1"/>
            <a:r>
              <a:rPr lang="en-US" sz="1600" dirty="0" smtClean="0"/>
              <a:t>Ease to scale sub-channel definitions for OFDMA</a:t>
            </a:r>
            <a:endParaRPr lang="en-US" sz="1600" dirty="0"/>
          </a:p>
          <a:p>
            <a:pPr lvl="1"/>
            <a:endParaRPr lang="en-US" sz="1600" dirty="0" smtClean="0"/>
          </a:p>
          <a:p>
            <a:endParaRPr lang="en-US" sz="1800" dirty="0"/>
          </a:p>
          <a:p>
            <a:endParaRPr lang="en-US" sz="1800" dirty="0" smtClean="0"/>
          </a:p>
          <a:p>
            <a:endParaRPr lang="en-US" sz="1800" dirty="0" smtClean="0"/>
          </a:p>
          <a:p>
            <a:r>
              <a:rPr lang="en-US" sz="1800" dirty="0" smtClean="0"/>
              <a:t>Alternative 2</a:t>
            </a:r>
          </a:p>
          <a:p>
            <a:pPr marL="685800" lvl="2" indent="-342900"/>
            <a:r>
              <a:rPr lang="en-US" sz="1600" dirty="0"/>
              <a:t>Optimized to use all available </a:t>
            </a:r>
            <a:r>
              <a:rPr lang="en-US" sz="1600" dirty="0" smtClean="0"/>
              <a:t>spectrum</a:t>
            </a:r>
          </a:p>
          <a:p>
            <a:pPr marL="685800" lvl="2" indent="-342900"/>
            <a:r>
              <a:rPr lang="en-US" sz="1600" dirty="0" smtClean="0"/>
              <a:t>sub-channel </a:t>
            </a:r>
            <a:r>
              <a:rPr lang="en-US" sz="1600" dirty="0"/>
              <a:t>definitions for </a:t>
            </a:r>
            <a:r>
              <a:rPr lang="en-US" sz="1600" dirty="0" smtClean="0"/>
              <a:t>OFDMA becomes complicated</a:t>
            </a:r>
            <a:endParaRPr lang="en-US" sz="1600" dirty="0"/>
          </a:p>
          <a:p>
            <a:pPr marL="685800" lvl="2" indent="-342900"/>
            <a:endParaRPr lang="en-US" sz="1600" dirty="0"/>
          </a:p>
          <a:p>
            <a:endParaRPr lang="en-US" sz="1800" dirty="0" smtClean="0"/>
          </a:p>
          <a:p>
            <a:endParaRPr lang="en-US" sz="1800" dirty="0"/>
          </a:p>
          <a:p>
            <a:endParaRPr lang="en-US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Daewon Lee, NEWRACOM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7" name="Trapezoid 6"/>
          <p:cNvSpPr/>
          <p:nvPr/>
        </p:nvSpPr>
        <p:spPr bwMode="auto">
          <a:xfrm>
            <a:off x="2347096" y="3497196"/>
            <a:ext cx="1541463" cy="7620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Trapezoid 7"/>
          <p:cNvSpPr/>
          <p:nvPr/>
        </p:nvSpPr>
        <p:spPr bwMode="auto">
          <a:xfrm>
            <a:off x="4103349" y="3497196"/>
            <a:ext cx="1541463" cy="7620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9" name="Straight Connector 8"/>
          <p:cNvCxnSpPr/>
          <p:nvPr/>
        </p:nvCxnSpPr>
        <p:spPr bwMode="auto">
          <a:xfrm>
            <a:off x="2248862" y="3286499"/>
            <a:ext cx="0" cy="11430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0" name="Straight Connector 9"/>
          <p:cNvCxnSpPr/>
          <p:nvPr/>
        </p:nvCxnSpPr>
        <p:spPr bwMode="auto">
          <a:xfrm>
            <a:off x="4001462" y="3306696"/>
            <a:ext cx="0" cy="11430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1" name="Straight Connector 10"/>
          <p:cNvCxnSpPr/>
          <p:nvPr/>
        </p:nvCxnSpPr>
        <p:spPr bwMode="auto">
          <a:xfrm>
            <a:off x="5764160" y="3295679"/>
            <a:ext cx="0" cy="11430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2" name="Straight Arrow Connector 11"/>
          <p:cNvCxnSpPr/>
          <p:nvPr/>
        </p:nvCxnSpPr>
        <p:spPr bwMode="auto">
          <a:xfrm>
            <a:off x="2248862" y="4341363"/>
            <a:ext cx="17526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13" name="Straight Arrow Connector 12"/>
          <p:cNvCxnSpPr/>
          <p:nvPr/>
        </p:nvCxnSpPr>
        <p:spPr bwMode="auto">
          <a:xfrm>
            <a:off x="4001462" y="4342740"/>
            <a:ext cx="17526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14" name="TextBox 13"/>
          <p:cNvSpPr txBox="1"/>
          <p:nvPr/>
        </p:nvSpPr>
        <p:spPr>
          <a:xfrm>
            <a:off x="2798972" y="4349296"/>
            <a:ext cx="7120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20 MHz</a:t>
            </a:r>
            <a:endParaRPr lang="en-US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4551571" y="4371201"/>
            <a:ext cx="7120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20 MHz</a:t>
            </a:r>
            <a:endParaRPr lang="en-US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1337797" y="3719499"/>
            <a:ext cx="7120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4</a:t>
            </a:r>
            <a:r>
              <a:rPr lang="en-US" b="1" dirty="0" smtClean="0"/>
              <a:t>0 MHz</a:t>
            </a:r>
            <a:endParaRPr lang="en-US" b="1" dirty="0"/>
          </a:p>
        </p:txBody>
      </p:sp>
      <p:cxnSp>
        <p:nvCxnSpPr>
          <p:cNvPr id="17" name="Straight Arrow Connector 16"/>
          <p:cNvCxnSpPr/>
          <p:nvPr/>
        </p:nvCxnSpPr>
        <p:spPr bwMode="auto">
          <a:xfrm>
            <a:off x="3675271" y="3678185"/>
            <a:ext cx="630991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18" name="TextBox 17"/>
          <p:cNvSpPr txBox="1"/>
          <p:nvPr/>
        </p:nvSpPr>
        <p:spPr>
          <a:xfrm>
            <a:off x="3627871" y="3381448"/>
            <a:ext cx="67839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Unused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19" name="Straight Connector 18"/>
          <p:cNvCxnSpPr>
            <a:endCxn id="20" idx="1"/>
          </p:cNvCxnSpPr>
          <p:nvPr/>
        </p:nvCxnSpPr>
        <p:spPr bwMode="auto">
          <a:xfrm>
            <a:off x="4103349" y="3678185"/>
            <a:ext cx="1885956" cy="69737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20" name="TextBox 19"/>
          <p:cNvSpPr txBox="1"/>
          <p:nvPr/>
        </p:nvSpPr>
        <p:spPr>
          <a:xfrm>
            <a:off x="5989305" y="3960057"/>
            <a:ext cx="280268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Guard Band Gap: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Approximately 2 MHz of spectrum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5.6% of potential capacity for 40 MHz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8.3% of potential capacity for 80 MHz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21" name="Trapezoid 20"/>
          <p:cNvSpPr/>
          <p:nvPr/>
        </p:nvSpPr>
        <p:spPr bwMode="auto">
          <a:xfrm>
            <a:off x="2374136" y="5544697"/>
            <a:ext cx="3334897" cy="7620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22" name="Straight Connector 21"/>
          <p:cNvCxnSpPr/>
          <p:nvPr/>
        </p:nvCxnSpPr>
        <p:spPr bwMode="auto">
          <a:xfrm>
            <a:off x="2275902" y="5334000"/>
            <a:ext cx="0" cy="11430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3" name="Straight Connector 22"/>
          <p:cNvCxnSpPr/>
          <p:nvPr/>
        </p:nvCxnSpPr>
        <p:spPr bwMode="auto">
          <a:xfrm>
            <a:off x="4028502" y="5354197"/>
            <a:ext cx="0" cy="11430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4" name="Straight Connector 23"/>
          <p:cNvCxnSpPr/>
          <p:nvPr/>
        </p:nvCxnSpPr>
        <p:spPr bwMode="auto">
          <a:xfrm>
            <a:off x="5791200" y="5343180"/>
            <a:ext cx="0" cy="11430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5" name="Straight Arrow Connector 24"/>
          <p:cNvCxnSpPr/>
          <p:nvPr/>
        </p:nvCxnSpPr>
        <p:spPr bwMode="auto">
          <a:xfrm>
            <a:off x="2275902" y="6388864"/>
            <a:ext cx="17526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26" name="Straight Arrow Connector 25"/>
          <p:cNvCxnSpPr/>
          <p:nvPr/>
        </p:nvCxnSpPr>
        <p:spPr bwMode="auto">
          <a:xfrm>
            <a:off x="4028502" y="6390241"/>
            <a:ext cx="17526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27" name="TextBox 26"/>
          <p:cNvSpPr txBox="1"/>
          <p:nvPr/>
        </p:nvSpPr>
        <p:spPr>
          <a:xfrm>
            <a:off x="1364837" y="5767000"/>
            <a:ext cx="7120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4</a:t>
            </a:r>
            <a:r>
              <a:rPr lang="en-US" b="1" dirty="0" smtClean="0"/>
              <a:t>0 MHz</a:t>
            </a:r>
            <a:endParaRPr lang="en-US" b="1" dirty="0"/>
          </a:p>
        </p:txBody>
      </p:sp>
      <p:sp>
        <p:nvSpPr>
          <p:cNvPr id="28" name="Rectangle 27"/>
          <p:cNvSpPr/>
          <p:nvPr/>
        </p:nvSpPr>
        <p:spPr bwMode="auto">
          <a:xfrm>
            <a:off x="4839662" y="3497196"/>
            <a:ext cx="45719" cy="7620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3090999" y="3496628"/>
            <a:ext cx="45719" cy="7620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4004723" y="5541871"/>
            <a:ext cx="45719" cy="7620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7034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The guard band gap between 20 MHz channels is 28 subcarriers with </a:t>
            </a:r>
            <a:r>
              <a:rPr lang="en-US" sz="1800" dirty="0"/>
              <a:t>78.125 kHz subcarrier </a:t>
            </a:r>
            <a:r>
              <a:rPr lang="en-US" sz="1800" dirty="0" smtClean="0"/>
              <a:t>spacing</a:t>
            </a:r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r>
              <a:rPr lang="en-US" sz="2000" dirty="0" smtClean="0"/>
              <a:t>Depending how resource allocation for OFDMA is defined, the extra 28 subcarriers may pose some challenges to definition of sub-channels.</a:t>
            </a:r>
          </a:p>
          <a:p>
            <a:r>
              <a:rPr lang="en-US" sz="2000" dirty="0" smtClean="0"/>
              <a:t>However, the 28 subcarriers represents approximately 5 ~ 8% extra resources.</a:t>
            </a:r>
          </a:p>
          <a:p>
            <a:r>
              <a:rPr lang="en-US" sz="2000" dirty="0" smtClean="0"/>
              <a:t>Therefore, some further discussion will be needed on design and support of OFDMA before conclusions are made.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Daewon Lee, NEWRACOM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7" name="Trapezoid 6"/>
          <p:cNvSpPr/>
          <p:nvPr/>
        </p:nvSpPr>
        <p:spPr bwMode="auto">
          <a:xfrm>
            <a:off x="2588735" y="3124200"/>
            <a:ext cx="1541463" cy="7620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Trapezoid 7"/>
          <p:cNvSpPr/>
          <p:nvPr/>
        </p:nvSpPr>
        <p:spPr bwMode="auto">
          <a:xfrm>
            <a:off x="4344988" y="3124200"/>
            <a:ext cx="1541463" cy="7620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9" name="Straight Connector 8"/>
          <p:cNvCxnSpPr/>
          <p:nvPr/>
        </p:nvCxnSpPr>
        <p:spPr bwMode="auto">
          <a:xfrm>
            <a:off x="2490501" y="2913503"/>
            <a:ext cx="0" cy="11430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0" name="Straight Connector 9"/>
          <p:cNvCxnSpPr/>
          <p:nvPr/>
        </p:nvCxnSpPr>
        <p:spPr bwMode="auto">
          <a:xfrm>
            <a:off x="4243101" y="2933700"/>
            <a:ext cx="0" cy="11430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1" name="Straight Connector 10"/>
          <p:cNvCxnSpPr/>
          <p:nvPr/>
        </p:nvCxnSpPr>
        <p:spPr bwMode="auto">
          <a:xfrm>
            <a:off x="6005799" y="2922683"/>
            <a:ext cx="0" cy="11430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2" name="Straight Arrow Connector 11"/>
          <p:cNvCxnSpPr/>
          <p:nvPr/>
        </p:nvCxnSpPr>
        <p:spPr bwMode="auto">
          <a:xfrm>
            <a:off x="2490501" y="3968367"/>
            <a:ext cx="17526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13" name="Straight Arrow Connector 12"/>
          <p:cNvCxnSpPr/>
          <p:nvPr/>
        </p:nvCxnSpPr>
        <p:spPr bwMode="auto">
          <a:xfrm>
            <a:off x="4243101" y="3969744"/>
            <a:ext cx="17526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14" name="TextBox 13"/>
          <p:cNvSpPr txBox="1"/>
          <p:nvPr/>
        </p:nvSpPr>
        <p:spPr>
          <a:xfrm>
            <a:off x="3040611" y="3976300"/>
            <a:ext cx="7120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20 MHz</a:t>
            </a:r>
            <a:endParaRPr lang="en-US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4793210" y="3998205"/>
            <a:ext cx="7120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20 MHz</a:t>
            </a:r>
            <a:endParaRPr lang="en-US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1579436" y="3346503"/>
            <a:ext cx="7120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4</a:t>
            </a:r>
            <a:r>
              <a:rPr lang="en-US" b="1" dirty="0" smtClean="0"/>
              <a:t>0 MHz</a:t>
            </a:r>
            <a:endParaRPr lang="en-US" b="1" dirty="0"/>
          </a:p>
        </p:txBody>
      </p:sp>
      <p:sp>
        <p:nvSpPr>
          <p:cNvPr id="20" name="Rectangle 19"/>
          <p:cNvSpPr/>
          <p:nvPr/>
        </p:nvSpPr>
        <p:spPr bwMode="auto">
          <a:xfrm>
            <a:off x="5081301" y="3124200"/>
            <a:ext cx="45719" cy="7620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3332638" y="3123632"/>
            <a:ext cx="45719" cy="7620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23" name="Straight Connector 22"/>
          <p:cNvCxnSpPr/>
          <p:nvPr/>
        </p:nvCxnSpPr>
        <p:spPr bwMode="auto">
          <a:xfrm>
            <a:off x="3932294" y="2923067"/>
            <a:ext cx="0" cy="12573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4" name="Straight Connector 23"/>
          <p:cNvCxnSpPr/>
          <p:nvPr/>
        </p:nvCxnSpPr>
        <p:spPr bwMode="auto">
          <a:xfrm>
            <a:off x="4531261" y="2922683"/>
            <a:ext cx="0" cy="12573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6" name="Straight Arrow Connector 25"/>
          <p:cNvCxnSpPr/>
          <p:nvPr/>
        </p:nvCxnSpPr>
        <p:spPr bwMode="auto">
          <a:xfrm>
            <a:off x="3932294" y="3048000"/>
            <a:ext cx="598967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27" name="TextBox 26"/>
          <p:cNvSpPr txBox="1"/>
          <p:nvPr/>
        </p:nvSpPr>
        <p:spPr>
          <a:xfrm>
            <a:off x="2934914" y="2609030"/>
            <a:ext cx="29338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28 subcarriers (may include some DC tones)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2961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Maximum Spectral Efficiency Gain with 0.4 us CP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Daewon Lee, NEWRACOM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2705040" y="2222500"/>
            <a:ext cx="181322" cy="685800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2882840" y="2222500"/>
            <a:ext cx="1219200" cy="685800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2895600" y="3594100"/>
            <a:ext cx="4876800" cy="6858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4279840" y="2222500"/>
            <a:ext cx="1219200" cy="685800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5676840" y="2222500"/>
            <a:ext cx="1219200" cy="685800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7073840" y="2222500"/>
            <a:ext cx="1219200" cy="685800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3" name="Straight Connector 12"/>
          <p:cNvCxnSpPr/>
          <p:nvPr/>
        </p:nvCxnSpPr>
        <p:spPr bwMode="auto">
          <a:xfrm>
            <a:off x="2705040" y="1917700"/>
            <a:ext cx="0" cy="2895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4" name="Straight Connector 13"/>
          <p:cNvCxnSpPr/>
          <p:nvPr/>
        </p:nvCxnSpPr>
        <p:spPr bwMode="auto">
          <a:xfrm>
            <a:off x="7772400" y="1866900"/>
            <a:ext cx="0" cy="2895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5" name="Straight Arrow Connector 14"/>
          <p:cNvCxnSpPr/>
          <p:nvPr/>
        </p:nvCxnSpPr>
        <p:spPr bwMode="auto">
          <a:xfrm>
            <a:off x="2882840" y="4466857"/>
            <a:ext cx="48768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16" name="TextBox 15"/>
          <p:cNvSpPr txBox="1"/>
          <p:nvPr/>
        </p:nvSpPr>
        <p:spPr>
          <a:xfrm>
            <a:off x="4876741" y="4485501"/>
            <a:ext cx="62869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12.8 us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654181" y="4599801"/>
            <a:ext cx="5517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0.4 us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2543464" y="1602601"/>
            <a:ext cx="5517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0.4 us</a:t>
            </a:r>
            <a:endParaRPr lang="en-US" dirty="0"/>
          </a:p>
        </p:txBody>
      </p:sp>
      <p:cxnSp>
        <p:nvCxnSpPr>
          <p:cNvPr id="19" name="Straight Arrow Connector 18"/>
          <p:cNvCxnSpPr/>
          <p:nvPr/>
        </p:nvCxnSpPr>
        <p:spPr bwMode="auto">
          <a:xfrm>
            <a:off x="2857440" y="2070100"/>
            <a:ext cx="1188146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20" name="TextBox 19"/>
          <p:cNvSpPr txBox="1"/>
          <p:nvPr/>
        </p:nvSpPr>
        <p:spPr>
          <a:xfrm>
            <a:off x="3205935" y="1756767"/>
            <a:ext cx="5517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3.2 us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423152" y="2426900"/>
            <a:ext cx="21584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Subcarrier Spacing 312.5 kHz</a:t>
            </a:r>
          </a:p>
          <a:p>
            <a:r>
              <a:rPr lang="en-US" b="1" dirty="0" smtClean="0"/>
              <a:t>(64 FFT in 20 MHz)</a:t>
            </a:r>
            <a:endParaRPr lang="en-US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355445" y="3830251"/>
            <a:ext cx="22353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Subcarrier Spacing 78.125 kHz</a:t>
            </a:r>
          </a:p>
          <a:p>
            <a:r>
              <a:rPr lang="en-US" b="1" dirty="0" smtClean="0"/>
              <a:t>(256 </a:t>
            </a:r>
            <a:r>
              <a:rPr lang="en-US" b="1" dirty="0"/>
              <a:t>FFT in 20 MHz</a:t>
            </a:r>
            <a:r>
              <a:rPr lang="en-US" b="1" dirty="0" smtClean="0"/>
              <a:t>)</a:t>
            </a:r>
            <a:endParaRPr lang="en-US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1066800" y="4978400"/>
            <a:ext cx="702948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Single [78.125 kHz] OFDM symbol (13.2 us) = 3.67 [312.5kHz] OFDM Symbol</a:t>
            </a:r>
            <a:endParaRPr lang="en-US" sz="1600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5337464" y="5376446"/>
            <a:ext cx="271901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52 x 3.67 = 190.67 Data tones</a:t>
            </a:r>
            <a:endParaRPr lang="en-US" sz="16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1903876" y="5374502"/>
            <a:ext cx="29883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[estimated] 226 – 214 data tones</a:t>
            </a:r>
            <a:endParaRPr lang="en-US" sz="16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1666310" y="5865982"/>
            <a:ext cx="677948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</a:rPr>
              <a:t>18.53 % ~ 12.24 % spectral efficiency gain compared to 64 FFT per 20MHz</a:t>
            </a:r>
            <a:endParaRPr lang="en-US" sz="1600" b="1" dirty="0">
              <a:solidFill>
                <a:srgbClr val="FF0000"/>
              </a:solidFill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4102040" y="2222500"/>
            <a:ext cx="181322" cy="685800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5499040" y="2222500"/>
            <a:ext cx="181322" cy="685800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6896040" y="2222500"/>
            <a:ext cx="181322" cy="685800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2715980" y="3594100"/>
            <a:ext cx="181322" cy="685800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31" name="Straight Arrow Connector 30"/>
          <p:cNvCxnSpPr/>
          <p:nvPr/>
        </p:nvCxnSpPr>
        <p:spPr bwMode="auto">
          <a:xfrm>
            <a:off x="2479384" y="1981200"/>
            <a:ext cx="236596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32" name="Straight Arrow Connector 31"/>
          <p:cNvCxnSpPr/>
          <p:nvPr/>
        </p:nvCxnSpPr>
        <p:spPr bwMode="auto">
          <a:xfrm flipH="1">
            <a:off x="2870200" y="1987144"/>
            <a:ext cx="199618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33" name="Straight Arrow Connector 32"/>
          <p:cNvCxnSpPr/>
          <p:nvPr/>
        </p:nvCxnSpPr>
        <p:spPr bwMode="auto">
          <a:xfrm>
            <a:off x="2479384" y="4599801"/>
            <a:ext cx="236596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34" name="Straight Arrow Connector 33"/>
          <p:cNvCxnSpPr/>
          <p:nvPr/>
        </p:nvCxnSpPr>
        <p:spPr bwMode="auto">
          <a:xfrm flipH="1">
            <a:off x="2870200" y="4605745"/>
            <a:ext cx="199618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2579704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Maximum Spectral Efficiency Gain with 0.8 us CP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Daewon Lee, NEWRACOM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35" name="Rectangle 34"/>
          <p:cNvSpPr/>
          <p:nvPr/>
        </p:nvSpPr>
        <p:spPr bwMode="auto">
          <a:xfrm>
            <a:off x="2578100" y="2153056"/>
            <a:ext cx="304800" cy="685800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6" name="Rectangle 35"/>
          <p:cNvSpPr/>
          <p:nvPr/>
        </p:nvSpPr>
        <p:spPr bwMode="auto">
          <a:xfrm>
            <a:off x="2882900" y="2153056"/>
            <a:ext cx="1219200" cy="685800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7" name="Rectangle 36"/>
          <p:cNvSpPr/>
          <p:nvPr/>
        </p:nvSpPr>
        <p:spPr bwMode="auto">
          <a:xfrm>
            <a:off x="2882900" y="3524656"/>
            <a:ext cx="4876800" cy="6858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8" name="Rectangle 37"/>
          <p:cNvSpPr/>
          <p:nvPr/>
        </p:nvSpPr>
        <p:spPr bwMode="auto">
          <a:xfrm>
            <a:off x="2578100" y="3524656"/>
            <a:ext cx="304800" cy="685800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9" name="Rectangle 38"/>
          <p:cNvSpPr/>
          <p:nvPr/>
        </p:nvSpPr>
        <p:spPr bwMode="auto">
          <a:xfrm>
            <a:off x="4102100" y="2153056"/>
            <a:ext cx="304800" cy="685800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0" name="Rectangle 39"/>
          <p:cNvSpPr/>
          <p:nvPr/>
        </p:nvSpPr>
        <p:spPr bwMode="auto">
          <a:xfrm>
            <a:off x="4406900" y="2153056"/>
            <a:ext cx="1219200" cy="685800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1" name="Rectangle 40"/>
          <p:cNvSpPr/>
          <p:nvPr/>
        </p:nvSpPr>
        <p:spPr bwMode="auto">
          <a:xfrm>
            <a:off x="5626100" y="2153056"/>
            <a:ext cx="304800" cy="685800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2" name="Rectangle 41"/>
          <p:cNvSpPr/>
          <p:nvPr/>
        </p:nvSpPr>
        <p:spPr bwMode="auto">
          <a:xfrm>
            <a:off x="5930900" y="2153056"/>
            <a:ext cx="1219200" cy="685800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7150100" y="2153056"/>
            <a:ext cx="304800" cy="685800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4" name="Rectangle 43"/>
          <p:cNvSpPr/>
          <p:nvPr/>
        </p:nvSpPr>
        <p:spPr bwMode="auto">
          <a:xfrm>
            <a:off x="7454900" y="2153056"/>
            <a:ext cx="1219200" cy="685800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45" name="Straight Connector 44"/>
          <p:cNvCxnSpPr/>
          <p:nvPr/>
        </p:nvCxnSpPr>
        <p:spPr bwMode="auto">
          <a:xfrm>
            <a:off x="2578100" y="1848256"/>
            <a:ext cx="0" cy="2895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46" name="Straight Connector 45"/>
          <p:cNvCxnSpPr/>
          <p:nvPr/>
        </p:nvCxnSpPr>
        <p:spPr bwMode="auto">
          <a:xfrm>
            <a:off x="7759700" y="1772056"/>
            <a:ext cx="0" cy="2895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47" name="Straight Arrow Connector 46"/>
          <p:cNvCxnSpPr/>
          <p:nvPr/>
        </p:nvCxnSpPr>
        <p:spPr bwMode="auto">
          <a:xfrm>
            <a:off x="2578100" y="4362856"/>
            <a:ext cx="3048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48" name="Straight Arrow Connector 47"/>
          <p:cNvCxnSpPr/>
          <p:nvPr/>
        </p:nvCxnSpPr>
        <p:spPr bwMode="auto">
          <a:xfrm>
            <a:off x="2882900" y="4362856"/>
            <a:ext cx="48768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49" name="TextBox 48"/>
          <p:cNvSpPr txBox="1"/>
          <p:nvPr/>
        </p:nvSpPr>
        <p:spPr>
          <a:xfrm>
            <a:off x="4749801" y="4416057"/>
            <a:ext cx="62869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12.8 us</a:t>
            </a:r>
            <a:endParaRPr lang="en-US" dirty="0"/>
          </a:p>
        </p:txBody>
      </p:sp>
      <p:sp>
        <p:nvSpPr>
          <p:cNvPr id="50" name="TextBox 49"/>
          <p:cNvSpPr txBox="1"/>
          <p:nvPr/>
        </p:nvSpPr>
        <p:spPr>
          <a:xfrm>
            <a:off x="2552700" y="4454158"/>
            <a:ext cx="5517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0.8 us</a:t>
            </a:r>
            <a:endParaRPr lang="en-US" dirty="0"/>
          </a:p>
        </p:txBody>
      </p:sp>
      <p:sp>
        <p:nvSpPr>
          <p:cNvPr id="51" name="TextBox 50"/>
          <p:cNvSpPr txBox="1"/>
          <p:nvPr/>
        </p:nvSpPr>
        <p:spPr>
          <a:xfrm>
            <a:off x="2454623" y="1647457"/>
            <a:ext cx="5517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0.8 us</a:t>
            </a:r>
            <a:endParaRPr lang="en-US" dirty="0"/>
          </a:p>
        </p:txBody>
      </p:sp>
      <p:cxnSp>
        <p:nvCxnSpPr>
          <p:cNvPr id="52" name="Straight Arrow Connector 51"/>
          <p:cNvCxnSpPr/>
          <p:nvPr/>
        </p:nvCxnSpPr>
        <p:spPr bwMode="auto">
          <a:xfrm>
            <a:off x="2578100" y="2000656"/>
            <a:ext cx="3048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53" name="Straight Arrow Connector 52"/>
          <p:cNvCxnSpPr/>
          <p:nvPr/>
        </p:nvCxnSpPr>
        <p:spPr bwMode="auto">
          <a:xfrm>
            <a:off x="2913954" y="2000656"/>
            <a:ext cx="1188146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54" name="TextBox 53"/>
          <p:cNvSpPr txBox="1"/>
          <p:nvPr/>
        </p:nvSpPr>
        <p:spPr>
          <a:xfrm>
            <a:off x="3216623" y="1661358"/>
            <a:ext cx="5517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3.2 us</a:t>
            </a:r>
            <a:endParaRPr lang="en-US" dirty="0"/>
          </a:p>
        </p:txBody>
      </p:sp>
      <p:sp>
        <p:nvSpPr>
          <p:cNvPr id="55" name="TextBox 54"/>
          <p:cNvSpPr txBox="1"/>
          <p:nvPr/>
        </p:nvSpPr>
        <p:spPr>
          <a:xfrm>
            <a:off x="296212" y="2357456"/>
            <a:ext cx="21584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Subcarrier Spacing 312.5 kHz</a:t>
            </a:r>
          </a:p>
          <a:p>
            <a:r>
              <a:rPr lang="en-US" b="1" dirty="0" smtClean="0"/>
              <a:t>(64 FFT in 20 MHz)</a:t>
            </a:r>
            <a:endParaRPr lang="en-US" b="1" dirty="0"/>
          </a:p>
        </p:txBody>
      </p:sp>
      <p:sp>
        <p:nvSpPr>
          <p:cNvPr id="56" name="TextBox 55"/>
          <p:cNvSpPr txBox="1"/>
          <p:nvPr/>
        </p:nvSpPr>
        <p:spPr>
          <a:xfrm>
            <a:off x="228505" y="3760807"/>
            <a:ext cx="22353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Subcarrier Spacing 78.125 kHz</a:t>
            </a:r>
          </a:p>
          <a:p>
            <a:r>
              <a:rPr lang="en-US" b="1" dirty="0" smtClean="0"/>
              <a:t>(256 </a:t>
            </a:r>
            <a:r>
              <a:rPr lang="en-US" b="1" dirty="0"/>
              <a:t>FFT in 20 MHz</a:t>
            </a:r>
            <a:r>
              <a:rPr lang="en-US" b="1" dirty="0" smtClean="0"/>
              <a:t>)</a:t>
            </a:r>
            <a:endParaRPr lang="en-US" b="1" dirty="0"/>
          </a:p>
        </p:txBody>
      </p:sp>
      <p:sp>
        <p:nvSpPr>
          <p:cNvPr id="57" name="TextBox 56"/>
          <p:cNvSpPr txBox="1"/>
          <p:nvPr/>
        </p:nvSpPr>
        <p:spPr>
          <a:xfrm>
            <a:off x="943452" y="5030004"/>
            <a:ext cx="692689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Single [78.125 kHz] OFDM symbol (13.6 us) = 3.4 [312.5kHz] OFDM Symbol</a:t>
            </a:r>
            <a:endParaRPr lang="en-US" sz="1600" b="1" dirty="0"/>
          </a:p>
        </p:txBody>
      </p:sp>
      <p:sp>
        <p:nvSpPr>
          <p:cNvPr id="58" name="TextBox 57"/>
          <p:cNvSpPr txBox="1"/>
          <p:nvPr/>
        </p:nvSpPr>
        <p:spPr>
          <a:xfrm>
            <a:off x="5214116" y="5428050"/>
            <a:ext cx="251383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52 x 3.4 = 176.8 Data tones</a:t>
            </a:r>
            <a:endParaRPr lang="en-US" sz="1600" b="1" dirty="0"/>
          </a:p>
        </p:txBody>
      </p:sp>
      <p:sp>
        <p:nvSpPr>
          <p:cNvPr id="59" name="TextBox 58"/>
          <p:cNvSpPr txBox="1"/>
          <p:nvPr/>
        </p:nvSpPr>
        <p:spPr>
          <a:xfrm>
            <a:off x="1780528" y="5426106"/>
            <a:ext cx="29883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[estimated] 226 – 214 data tones</a:t>
            </a:r>
            <a:endParaRPr lang="en-US" sz="1600" b="1" dirty="0"/>
          </a:p>
        </p:txBody>
      </p:sp>
      <p:sp>
        <p:nvSpPr>
          <p:cNvPr id="60" name="TextBox 59"/>
          <p:cNvSpPr txBox="1"/>
          <p:nvPr/>
        </p:nvSpPr>
        <p:spPr>
          <a:xfrm>
            <a:off x="1271654" y="5908090"/>
            <a:ext cx="66768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</a:rPr>
              <a:t>27.8 % ~ 21.04 % </a:t>
            </a:r>
            <a:r>
              <a:rPr lang="en-US" sz="1600" b="1" dirty="0">
                <a:solidFill>
                  <a:srgbClr val="FF0000"/>
                </a:solidFill>
              </a:rPr>
              <a:t>spectral efficiency gain compared to 64 FFT per </a:t>
            </a:r>
            <a:r>
              <a:rPr lang="en-US" sz="1600" b="1" dirty="0" smtClean="0">
                <a:solidFill>
                  <a:srgbClr val="FF0000"/>
                </a:solidFill>
              </a:rPr>
              <a:t>20MHz</a:t>
            </a:r>
            <a:endParaRPr lang="en-US" sz="1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5912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Maximum Spectral Efficiency Gain with </a:t>
            </a:r>
            <a:r>
              <a:rPr lang="en-US" sz="2400" dirty="0" smtClean="0"/>
              <a:t>1.6 </a:t>
            </a:r>
            <a:r>
              <a:rPr lang="en-US" sz="2400" dirty="0"/>
              <a:t>us CP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Daewon Lee, NEWRACOM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1049818" y="5054600"/>
            <a:ext cx="692689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Single [78.125 kHz] OFDM symbol (14.4 us) = 3 [312.5kHz] OFDM Symbol</a:t>
            </a:r>
            <a:endParaRPr lang="en-US" sz="1600" b="1" dirty="0"/>
          </a:p>
        </p:txBody>
      </p:sp>
      <p:sp>
        <p:nvSpPr>
          <p:cNvPr id="36" name="TextBox 35"/>
          <p:cNvSpPr txBox="1"/>
          <p:nvPr/>
        </p:nvSpPr>
        <p:spPr>
          <a:xfrm>
            <a:off x="5320482" y="5452646"/>
            <a:ext cx="220605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52 x 3 = 156 Data tones</a:t>
            </a:r>
            <a:endParaRPr lang="en-US" sz="1600" b="1" dirty="0"/>
          </a:p>
        </p:txBody>
      </p:sp>
      <p:sp>
        <p:nvSpPr>
          <p:cNvPr id="37" name="TextBox 36"/>
          <p:cNvSpPr txBox="1"/>
          <p:nvPr/>
        </p:nvSpPr>
        <p:spPr>
          <a:xfrm>
            <a:off x="1886894" y="5450702"/>
            <a:ext cx="29883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[estimated] 226 – 214 data tones</a:t>
            </a:r>
            <a:endParaRPr lang="en-US" sz="1600" b="1" dirty="0"/>
          </a:p>
        </p:txBody>
      </p:sp>
      <p:sp>
        <p:nvSpPr>
          <p:cNvPr id="38" name="TextBox 37"/>
          <p:cNvSpPr txBox="1"/>
          <p:nvPr/>
        </p:nvSpPr>
        <p:spPr>
          <a:xfrm>
            <a:off x="1485470" y="6024531"/>
            <a:ext cx="677948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</a:rPr>
              <a:t>44.87 % ~ 37.18 % </a:t>
            </a:r>
            <a:r>
              <a:rPr lang="en-US" sz="1600" b="1" dirty="0">
                <a:solidFill>
                  <a:srgbClr val="FF0000"/>
                </a:solidFill>
              </a:rPr>
              <a:t>spectral efficiency gain compared to 64 FFT per </a:t>
            </a:r>
            <a:r>
              <a:rPr lang="en-US" sz="1600" b="1" dirty="0" smtClean="0">
                <a:solidFill>
                  <a:srgbClr val="FF0000"/>
                </a:solidFill>
              </a:rPr>
              <a:t>20MHz</a:t>
            </a:r>
            <a:endParaRPr lang="en-US" sz="1600" b="1" dirty="0">
              <a:solidFill>
                <a:srgbClr val="FF0000"/>
              </a:solidFill>
            </a:endParaRPr>
          </a:p>
        </p:txBody>
      </p:sp>
      <p:sp>
        <p:nvSpPr>
          <p:cNvPr id="39" name="Rectangle 38"/>
          <p:cNvSpPr/>
          <p:nvPr/>
        </p:nvSpPr>
        <p:spPr bwMode="auto">
          <a:xfrm>
            <a:off x="3187700" y="2164073"/>
            <a:ext cx="1219200" cy="685800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0" name="Rectangle 39"/>
          <p:cNvSpPr/>
          <p:nvPr/>
        </p:nvSpPr>
        <p:spPr bwMode="auto">
          <a:xfrm>
            <a:off x="3187700" y="3524656"/>
            <a:ext cx="4876800" cy="6858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1" name="Rectangle 40"/>
          <p:cNvSpPr/>
          <p:nvPr/>
        </p:nvSpPr>
        <p:spPr bwMode="auto">
          <a:xfrm>
            <a:off x="2578099" y="3524656"/>
            <a:ext cx="609601" cy="685800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2" name="Rectangle 41"/>
          <p:cNvSpPr/>
          <p:nvPr/>
        </p:nvSpPr>
        <p:spPr bwMode="auto">
          <a:xfrm>
            <a:off x="5016500" y="2164956"/>
            <a:ext cx="1219200" cy="685800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6845301" y="2164073"/>
            <a:ext cx="1219200" cy="685800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44" name="Straight Connector 43"/>
          <p:cNvCxnSpPr/>
          <p:nvPr/>
        </p:nvCxnSpPr>
        <p:spPr bwMode="auto">
          <a:xfrm>
            <a:off x="2578100" y="1848256"/>
            <a:ext cx="0" cy="2895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45" name="Straight Connector 44"/>
          <p:cNvCxnSpPr/>
          <p:nvPr/>
        </p:nvCxnSpPr>
        <p:spPr bwMode="auto">
          <a:xfrm>
            <a:off x="8064501" y="1835557"/>
            <a:ext cx="0" cy="2895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46" name="Straight Arrow Connector 45"/>
          <p:cNvCxnSpPr/>
          <p:nvPr/>
        </p:nvCxnSpPr>
        <p:spPr bwMode="auto">
          <a:xfrm>
            <a:off x="2578100" y="4362856"/>
            <a:ext cx="596900" cy="675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47" name="Straight Arrow Connector 46"/>
          <p:cNvCxnSpPr/>
          <p:nvPr/>
        </p:nvCxnSpPr>
        <p:spPr bwMode="auto">
          <a:xfrm>
            <a:off x="3175000" y="4369612"/>
            <a:ext cx="48768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48" name="TextBox 47"/>
          <p:cNvSpPr txBox="1"/>
          <p:nvPr/>
        </p:nvSpPr>
        <p:spPr>
          <a:xfrm>
            <a:off x="4749801" y="4416057"/>
            <a:ext cx="62869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12.8 us</a:t>
            </a:r>
            <a:endParaRPr lang="en-US" dirty="0"/>
          </a:p>
        </p:txBody>
      </p:sp>
      <p:sp>
        <p:nvSpPr>
          <p:cNvPr id="49" name="TextBox 48"/>
          <p:cNvSpPr txBox="1"/>
          <p:nvPr/>
        </p:nvSpPr>
        <p:spPr>
          <a:xfrm>
            <a:off x="2552700" y="4454158"/>
            <a:ext cx="5517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1.6 us</a:t>
            </a:r>
            <a:endParaRPr lang="en-US" dirty="0"/>
          </a:p>
        </p:txBody>
      </p:sp>
      <p:sp>
        <p:nvSpPr>
          <p:cNvPr id="50" name="TextBox 49"/>
          <p:cNvSpPr txBox="1"/>
          <p:nvPr/>
        </p:nvSpPr>
        <p:spPr>
          <a:xfrm>
            <a:off x="2547046" y="1660150"/>
            <a:ext cx="5517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1.6 us</a:t>
            </a:r>
            <a:endParaRPr lang="en-US" dirty="0"/>
          </a:p>
        </p:txBody>
      </p:sp>
      <p:cxnSp>
        <p:nvCxnSpPr>
          <p:cNvPr id="51" name="Straight Arrow Connector 50"/>
          <p:cNvCxnSpPr/>
          <p:nvPr/>
        </p:nvCxnSpPr>
        <p:spPr bwMode="auto">
          <a:xfrm>
            <a:off x="2578100" y="2000656"/>
            <a:ext cx="526354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52" name="Straight Arrow Connector 51"/>
          <p:cNvCxnSpPr/>
          <p:nvPr/>
        </p:nvCxnSpPr>
        <p:spPr bwMode="auto">
          <a:xfrm>
            <a:off x="3187700" y="2000656"/>
            <a:ext cx="1188146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53" name="TextBox 52"/>
          <p:cNvSpPr txBox="1"/>
          <p:nvPr/>
        </p:nvSpPr>
        <p:spPr>
          <a:xfrm>
            <a:off x="3495491" y="1660792"/>
            <a:ext cx="5517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3.2 us</a:t>
            </a:r>
            <a:endParaRPr lang="en-US" dirty="0"/>
          </a:p>
        </p:txBody>
      </p:sp>
      <p:sp>
        <p:nvSpPr>
          <p:cNvPr id="54" name="TextBox 53"/>
          <p:cNvSpPr txBox="1"/>
          <p:nvPr/>
        </p:nvSpPr>
        <p:spPr>
          <a:xfrm>
            <a:off x="296212" y="2357456"/>
            <a:ext cx="21584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Subcarrier Spacing 312.5 kHz</a:t>
            </a:r>
          </a:p>
          <a:p>
            <a:r>
              <a:rPr lang="en-US" b="1" dirty="0" smtClean="0"/>
              <a:t>(64 FFT in 20 MHz)</a:t>
            </a:r>
            <a:endParaRPr lang="en-US" b="1" dirty="0"/>
          </a:p>
        </p:txBody>
      </p:sp>
      <p:sp>
        <p:nvSpPr>
          <p:cNvPr id="55" name="TextBox 54"/>
          <p:cNvSpPr txBox="1"/>
          <p:nvPr/>
        </p:nvSpPr>
        <p:spPr>
          <a:xfrm>
            <a:off x="228505" y="3760807"/>
            <a:ext cx="22353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Subcarrier Spacing 78.125 kHz</a:t>
            </a:r>
          </a:p>
          <a:p>
            <a:r>
              <a:rPr lang="en-US" b="1" dirty="0" smtClean="0"/>
              <a:t>(256 </a:t>
            </a:r>
            <a:r>
              <a:rPr lang="en-US" b="1" dirty="0"/>
              <a:t>FFT in 20 MHz</a:t>
            </a:r>
            <a:r>
              <a:rPr lang="en-US" b="1" dirty="0" smtClean="0"/>
              <a:t>)</a:t>
            </a:r>
            <a:endParaRPr lang="en-US" b="1" dirty="0"/>
          </a:p>
        </p:txBody>
      </p:sp>
      <p:sp>
        <p:nvSpPr>
          <p:cNvPr id="56" name="Rectangle 55"/>
          <p:cNvSpPr/>
          <p:nvPr/>
        </p:nvSpPr>
        <p:spPr bwMode="auto">
          <a:xfrm>
            <a:off x="2578099" y="2164956"/>
            <a:ext cx="609601" cy="685800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7" name="Rectangle 56"/>
          <p:cNvSpPr/>
          <p:nvPr/>
        </p:nvSpPr>
        <p:spPr bwMode="auto">
          <a:xfrm>
            <a:off x="4406900" y="2164956"/>
            <a:ext cx="609601" cy="685800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8" name="Rectangle 57"/>
          <p:cNvSpPr/>
          <p:nvPr/>
        </p:nvSpPr>
        <p:spPr bwMode="auto">
          <a:xfrm>
            <a:off x="6235700" y="2164073"/>
            <a:ext cx="609601" cy="685800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0323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Discussions on potential efficiency gains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traditional deployment environments (e.g. Indoor) that has small channel delay spread, use of smaller subcarrier spacing results in modest maximum spectral efficiency gains, approximately 10% ~ 20%.</a:t>
            </a:r>
          </a:p>
          <a:p>
            <a:r>
              <a:rPr lang="en-US" dirty="0" smtClean="0"/>
              <a:t>For deployments with large channel delay spread, use of small subcarrier spacing definitely improves overall efficiency.</a:t>
            </a:r>
          </a:p>
          <a:p>
            <a:r>
              <a:rPr lang="en-US" dirty="0" smtClean="0"/>
              <a:t>Therefore, </a:t>
            </a:r>
            <a:r>
              <a:rPr lang="en-US" dirty="0" err="1" smtClean="0"/>
              <a:t>TGax</a:t>
            </a:r>
            <a:r>
              <a:rPr lang="en-US" dirty="0" smtClean="0"/>
              <a:t> group needs to discuss the supported deployment type (and supported channel delay spreads) for 11ax, before determination and adoption of larger FFT sizes.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Daewon Lee, NEWRACOM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48794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  <a:defRPr/>
            </a:pPr>
            <a:r>
              <a:rPr lang="en-US" altLang="ko-KR" dirty="0" err="1" smtClean="0">
                <a:ea typeface="굴림" charset="-127"/>
              </a:rPr>
              <a:t>Jinsoo</a:t>
            </a:r>
            <a:r>
              <a:rPr lang="en-US" altLang="ko-KR" dirty="0" smtClean="0">
                <a:ea typeface="굴림" charset="-127"/>
              </a:rPr>
              <a:t> </a:t>
            </a:r>
            <a:r>
              <a:rPr lang="en-US" altLang="ko-KR" dirty="0">
                <a:ea typeface="굴림" charset="-127"/>
              </a:rPr>
              <a:t>Choi, </a:t>
            </a:r>
            <a:r>
              <a:rPr lang="en-US" altLang="ko-KR" dirty="0" smtClean="0">
                <a:ea typeface="굴림" charset="-127"/>
              </a:rPr>
              <a:t>et al., “</a:t>
            </a:r>
            <a:r>
              <a:rPr lang="en-US" altLang="ko-KR" dirty="0" smtClean="0"/>
              <a:t>Envisioning </a:t>
            </a:r>
            <a:r>
              <a:rPr lang="en-US" altLang="ko-KR" dirty="0"/>
              <a:t>11ax PHY Structure - Part I,” doc. num. 11-14/0804r1, July 2014.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en-US" altLang="ko-KR" dirty="0" err="1">
                <a:ea typeface="굴림" charset="-127"/>
              </a:rPr>
              <a:t>Dongguk</a:t>
            </a:r>
            <a:r>
              <a:rPr lang="en-US" altLang="ko-KR" dirty="0">
                <a:ea typeface="굴림" charset="-127"/>
              </a:rPr>
              <a:t> Lim, </a:t>
            </a:r>
            <a:r>
              <a:rPr lang="en-US" altLang="ko-KR" dirty="0" smtClean="0">
                <a:ea typeface="굴림" charset="-127"/>
              </a:rPr>
              <a:t>et al., “</a:t>
            </a:r>
            <a:r>
              <a:rPr lang="en-US" altLang="ko-KR" dirty="0" smtClean="0"/>
              <a:t>Envisioning </a:t>
            </a:r>
            <a:r>
              <a:rPr lang="en-US" altLang="ko-KR" dirty="0"/>
              <a:t>11ax PHY Structure - Part II,” doc. num. </a:t>
            </a:r>
            <a:r>
              <a:rPr lang="en-US" altLang="ko-KR" dirty="0">
                <a:ea typeface="굴림" charset="-127"/>
              </a:rPr>
              <a:t>11-14/0801r0, July 2014.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en-US" dirty="0" err="1" smtClean="0"/>
              <a:t>Heejung</a:t>
            </a:r>
            <a:r>
              <a:rPr lang="en-US" dirty="0" smtClean="0"/>
              <a:t> Yu, et al., “Issues on 256-FFT per 20MHz” doc. num. 11-14/1228r1, November 2014</a:t>
            </a:r>
            <a:endParaRPr lang="en-US" altLang="ko-KR" dirty="0" smtClean="0">
              <a:ea typeface="굴림" charset="-127"/>
            </a:endParaRP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Daewon Lee, NEWRACOM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630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Annex: Time Windowing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τ</a:t>
            </a:r>
            <a:r>
              <a:rPr lang="en-US" dirty="0"/>
              <a:t> = 100ns (T</a:t>
            </a:r>
            <a:r>
              <a:rPr lang="en-US" baseline="-25000" dirty="0"/>
              <a:t>TR</a:t>
            </a:r>
            <a:r>
              <a:rPr lang="en-US" dirty="0"/>
              <a:t>), time window roll-off period</a:t>
            </a:r>
          </a:p>
          <a:p>
            <a:r>
              <a:rPr lang="en-US" dirty="0"/>
              <a:t>T : OFDM Symbol duration + CP duration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Other time windowing is possible. This is the example from 802.11a specification.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Daewon Lee, NEWRACOM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89948" y="3245073"/>
            <a:ext cx="4638177" cy="1681163"/>
          </a:xfrm>
          <a:prstGeom prst="rect">
            <a:avLst/>
          </a:prstGeom>
        </p:spPr>
      </p:pic>
      <p:graphicFrame>
        <p:nvGraphicFramePr>
          <p:cNvPr id="8" name="Content Placeholder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25509751"/>
              </p:ext>
            </p:extLst>
          </p:nvPr>
        </p:nvGraphicFramePr>
        <p:xfrm>
          <a:off x="263525" y="3105372"/>
          <a:ext cx="4081463" cy="1960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1" name="Equation" r:id="rId4" imgW="2908080" imgH="1396800" progId="Equation.3">
                  <p:embed/>
                </p:oleObj>
              </mc:Choice>
              <mc:Fallback>
                <p:oleObj name="Equation" r:id="rId4" imgW="2908080" imgH="13968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63525" y="3105372"/>
                        <a:ext cx="4081463" cy="19605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90289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Motivation for new OFDM numerology</a:t>
            </a:r>
          </a:p>
          <a:p>
            <a:pPr lvl="1"/>
            <a:r>
              <a:rPr lang="en-US" sz="1800" dirty="0" smtClean="0"/>
              <a:t>312.5kHz subcarrier spacing was design for 11a in the late 1990s</a:t>
            </a:r>
          </a:p>
          <a:p>
            <a:pPr lvl="2"/>
            <a:r>
              <a:rPr lang="en-US" sz="1600" dirty="0" smtClean="0"/>
              <a:t>Some improvements, such as 4 more data subcarriers in 11n (HT), and support of 40/80/160MHz, have been made.</a:t>
            </a:r>
          </a:p>
          <a:p>
            <a:pPr lvl="1"/>
            <a:r>
              <a:rPr lang="en-US" sz="1800" dirty="0" smtClean="0"/>
              <a:t>Reconsideration of CP length to support of outdoor environments that potentially has large channel delay spreads. [1] [2]</a:t>
            </a:r>
          </a:p>
          <a:p>
            <a:pPr lvl="1"/>
            <a:r>
              <a:rPr lang="en-US" sz="1800" dirty="0" smtClean="0"/>
              <a:t>Reconsideration of subcarrier spacing, to enable longer OFDM symbols for higher efficiency. </a:t>
            </a:r>
            <a:r>
              <a:rPr lang="en-US" sz="1800" dirty="0"/>
              <a:t>[1] [2]</a:t>
            </a:r>
            <a:endParaRPr lang="en-US" sz="1800" dirty="0" smtClean="0"/>
          </a:p>
          <a:p>
            <a:r>
              <a:rPr lang="en-US" sz="2000" dirty="0" smtClean="0"/>
              <a:t>However, ANY changes to numerology should be reviewed carefully and benefits should be clearly identified, as it has significant impact to transceiver implementation.</a:t>
            </a:r>
          </a:p>
          <a:p>
            <a:pPr lvl="1"/>
            <a:r>
              <a:rPr lang="en-US" sz="1800" dirty="0" smtClean="0"/>
              <a:t>Some discussion on issues with new OFDM numerology has been discussed in [3]</a:t>
            </a:r>
          </a:p>
          <a:p>
            <a:pPr lvl="1"/>
            <a:endParaRPr lang="en-US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Daewon Lee, NEWRACOM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095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many usable tones with larger FFT size in 20MHz?</a:t>
            </a:r>
          </a:p>
          <a:p>
            <a:endParaRPr lang="en-US" dirty="0" smtClean="0"/>
          </a:p>
          <a:p>
            <a:r>
              <a:rPr lang="en-US" dirty="0" smtClean="0"/>
              <a:t>How to expand the numerology from 20MHz to 40/80/160MHz?</a:t>
            </a:r>
          </a:p>
          <a:p>
            <a:endParaRPr lang="en-US" dirty="0" smtClean="0"/>
          </a:p>
          <a:p>
            <a:r>
              <a:rPr lang="en-US" dirty="0" smtClean="0"/>
              <a:t>What is the expected potential gains?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Daewon Lee, NEWRACOM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506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Candidates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Current numerology</a:t>
            </a:r>
          </a:p>
          <a:p>
            <a:pPr lvl="1"/>
            <a:r>
              <a:rPr lang="en-US" sz="1800" dirty="0" smtClean="0"/>
              <a:t>312.5 kHz subcarrier spacing, 64 FFT per 20MHz</a:t>
            </a:r>
          </a:p>
          <a:p>
            <a:pPr lvl="1"/>
            <a:r>
              <a:rPr lang="en-US" sz="1800" dirty="0" smtClean="0"/>
              <a:t>56 tones + 1 DC tone used</a:t>
            </a:r>
          </a:p>
          <a:p>
            <a:endParaRPr lang="en-US" sz="2000" dirty="0" smtClean="0"/>
          </a:p>
          <a:p>
            <a:r>
              <a:rPr lang="en-US" sz="2000" dirty="0" smtClean="0"/>
              <a:t>Potential new numerology </a:t>
            </a:r>
            <a:endParaRPr lang="en-US" sz="2000" dirty="0"/>
          </a:p>
          <a:p>
            <a:pPr lvl="1"/>
            <a:r>
              <a:rPr lang="en-US" sz="1800" dirty="0" smtClean="0"/>
              <a:t>78.125 kHz </a:t>
            </a:r>
            <a:r>
              <a:rPr lang="en-US" sz="1800" dirty="0"/>
              <a:t>subcarrier spacing, </a:t>
            </a:r>
            <a:r>
              <a:rPr lang="en-US" sz="1800" dirty="0" smtClean="0"/>
              <a:t>256 </a:t>
            </a:r>
            <a:r>
              <a:rPr lang="en-US" sz="1800" dirty="0"/>
              <a:t>FFT per </a:t>
            </a:r>
            <a:r>
              <a:rPr lang="en-US" sz="1800" dirty="0" smtClean="0"/>
              <a:t>20MHz</a:t>
            </a:r>
          </a:p>
          <a:p>
            <a:pPr lvl="1"/>
            <a:r>
              <a:rPr lang="en-US" sz="1800" dirty="0" smtClean="0"/>
              <a:t>How many tones?</a:t>
            </a:r>
          </a:p>
          <a:p>
            <a:pPr lvl="2"/>
            <a:r>
              <a:rPr lang="en-US" sz="1600" dirty="0" smtClean="0"/>
              <a:t>Number of tones used for 256 FFT per 20MHz, should be based such that power spectral mask can be met with reasonable implementation complexity</a:t>
            </a:r>
          </a:p>
          <a:p>
            <a:pPr lvl="2"/>
            <a:endParaRPr lang="en-US" sz="1600" dirty="0"/>
          </a:p>
          <a:p>
            <a:r>
              <a:rPr lang="en-US" sz="2000" dirty="0" smtClean="0"/>
              <a:t>Please note that the 78.126kHz is just an example for discussions. Similar spectrum mask analysis would need to performed for other potential numerologies.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Daewon Lee, NEWRACOM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478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Compared OFDM Numerology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20 MHz System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1600" dirty="0"/>
              <a:t>64 FFT</a:t>
            </a:r>
          </a:p>
          <a:p>
            <a:pPr marL="1257300" lvl="2" indent="-457200"/>
            <a:r>
              <a:rPr lang="en-US" sz="1400" dirty="0" smtClean="0"/>
              <a:t>56 data/pilot tones</a:t>
            </a:r>
            <a:endParaRPr lang="en-US" sz="1400" dirty="0"/>
          </a:p>
          <a:p>
            <a:pPr marL="1257300" lvl="2" indent="-457200"/>
            <a:r>
              <a:rPr lang="en-US" sz="1400" dirty="0"/>
              <a:t>Existing 11ac numerology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1600" dirty="0"/>
              <a:t>256 FFT</a:t>
            </a:r>
          </a:p>
          <a:p>
            <a:pPr marL="1257300" lvl="2" indent="-457200"/>
            <a:r>
              <a:rPr lang="en-US" sz="1400" dirty="0" smtClean="0"/>
              <a:t>242 data/pilot tones</a:t>
            </a:r>
            <a:endParaRPr lang="en-US" sz="1400" dirty="0"/>
          </a:p>
          <a:p>
            <a:pPr marL="1257300" lvl="2" indent="-457200"/>
            <a:r>
              <a:rPr lang="en-US" sz="1400" dirty="0"/>
              <a:t>Using 80 MHz 11ac numerology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1600" dirty="0"/>
              <a:t>256 FFT</a:t>
            </a:r>
          </a:p>
          <a:p>
            <a:pPr marL="1257300" lvl="2" indent="-457200"/>
            <a:r>
              <a:rPr lang="en-US" sz="1400" dirty="0" smtClean="0"/>
              <a:t>224 data/pilot tones</a:t>
            </a:r>
            <a:endParaRPr lang="en-US" sz="1400" dirty="0"/>
          </a:p>
          <a:p>
            <a:pPr marL="1257300" lvl="2" indent="-457200"/>
            <a:r>
              <a:rPr lang="en-US" sz="1400" dirty="0"/>
              <a:t>4 times the 64 FFT </a:t>
            </a:r>
            <a:r>
              <a:rPr lang="en-US" sz="1400" dirty="0" smtClean="0"/>
              <a:t>numerology, occupies </a:t>
            </a:r>
            <a:r>
              <a:rPr lang="en-US" sz="1400" dirty="0"/>
              <a:t>+-8.75 MHz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1600" dirty="0"/>
              <a:t>256 FFT</a:t>
            </a:r>
          </a:p>
          <a:p>
            <a:pPr marL="1257300" lvl="2" indent="-457200"/>
            <a:r>
              <a:rPr lang="en-US" sz="1400" dirty="0"/>
              <a:t>230 </a:t>
            </a:r>
            <a:r>
              <a:rPr lang="en-US" sz="1400" dirty="0" smtClean="0"/>
              <a:t>data/pilot tones </a:t>
            </a:r>
            <a:endParaRPr lang="en-US" sz="1400" dirty="0"/>
          </a:p>
          <a:p>
            <a:pPr marL="1257300" lvl="2" indent="-457200"/>
            <a:r>
              <a:rPr lang="en-US" sz="1400" dirty="0" smtClean="0"/>
              <a:t>Maximal </a:t>
            </a:r>
            <a:r>
              <a:rPr lang="en-US" sz="1400" dirty="0"/>
              <a:t>number of tones within +- </a:t>
            </a:r>
            <a:r>
              <a:rPr lang="en-US" sz="1400" dirty="0" smtClean="0"/>
              <a:t>9MHz, occupies </a:t>
            </a:r>
            <a:r>
              <a:rPr lang="en-US" sz="1400" dirty="0"/>
              <a:t>+-8.9844 </a:t>
            </a:r>
            <a:r>
              <a:rPr lang="en-US" sz="1400" dirty="0" smtClean="0"/>
              <a:t>MHz</a:t>
            </a:r>
            <a:endParaRPr lang="en-US" sz="1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Daewon Lee, NEWRACOM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088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Daewon Lee, NEWRACOM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9640" y="3636963"/>
            <a:ext cx="7360920" cy="280035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0590" y="723106"/>
            <a:ext cx="7354252" cy="280035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239736" y="838200"/>
            <a:ext cx="11272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/>
              <a:t>Option 1)</a:t>
            </a: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2298262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January 2015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Daewon Lee, NEWRACOM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4A8CB34A-F2D3-4F3B-AD27-33B98B268C82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2974" y="740320"/>
            <a:ext cx="7354252" cy="28003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29640" y="3653947"/>
            <a:ext cx="7360920" cy="2800350"/>
          </a:xfrm>
          <a:prstGeom prst="rect">
            <a:avLst/>
          </a:prstGeom>
        </p:spPr>
      </p:pic>
      <p:sp>
        <p:nvSpPr>
          <p:cNvPr id="7" name="Oval 6"/>
          <p:cNvSpPr/>
          <p:nvPr/>
        </p:nvSpPr>
        <p:spPr bwMode="auto">
          <a:xfrm>
            <a:off x="5181600" y="3886200"/>
            <a:ext cx="304800" cy="685800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ys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4040188" y="3886200"/>
            <a:ext cx="304800" cy="685800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ys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 bwMode="auto">
          <a:xfrm>
            <a:off x="5486400" y="4343400"/>
            <a:ext cx="2283618" cy="71072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1" name="Straight Arrow Connector 10"/>
          <p:cNvCxnSpPr/>
          <p:nvPr/>
        </p:nvCxnSpPr>
        <p:spPr bwMode="auto">
          <a:xfrm>
            <a:off x="4343400" y="4510207"/>
            <a:ext cx="3427412" cy="63227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4" name="TextBox 13"/>
          <p:cNvSpPr txBox="1"/>
          <p:nvPr/>
        </p:nvSpPr>
        <p:spPr>
          <a:xfrm>
            <a:off x="7770018" y="4690498"/>
            <a:ext cx="120369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Unable to met the power spectrum mask</a:t>
            </a:r>
          </a:p>
          <a:p>
            <a:r>
              <a:rPr lang="en-US" b="1" dirty="0"/>
              <a:t>w</a:t>
            </a:r>
            <a:r>
              <a:rPr lang="en-US" b="1" dirty="0" smtClean="0"/>
              <a:t>ithout significantly sacrificing EVM</a:t>
            </a:r>
            <a:endParaRPr lang="en-US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239736" y="838200"/>
            <a:ext cx="11272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/>
              <a:t>Option 2)</a:t>
            </a: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1431067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January 2015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Daewon Lee, NEWRACOM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4A8CB34A-F2D3-4F3B-AD27-33B98B268C82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0531" y="735409"/>
            <a:ext cx="7354252" cy="28003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3863" y="3661568"/>
            <a:ext cx="7360920" cy="280035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39736" y="838200"/>
            <a:ext cx="11272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/>
              <a:t>Option 3)</a:t>
            </a: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21025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January 2015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Daewon Lee, NEWRACOM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4A8CB34A-F2D3-4F3B-AD27-33B98B268C82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8243" y="728662"/>
            <a:ext cx="7354252" cy="28003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9640" y="3648075"/>
            <a:ext cx="7360920" cy="280035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39736" y="838200"/>
            <a:ext cx="11272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/>
              <a:t>Option 4)</a:t>
            </a: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329954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91646</TotalTime>
  <Words>1282</Words>
  <Application>Microsoft Office PowerPoint</Application>
  <PresentationFormat>On-screen Show (4:3)</PresentationFormat>
  <Paragraphs>214</Paragraphs>
  <Slides>19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굴림</vt:lpstr>
      <vt:lpstr>Arial</vt:lpstr>
      <vt:lpstr>Times New Roman</vt:lpstr>
      <vt:lpstr>802-11-Submission</vt:lpstr>
      <vt:lpstr>Microsoft Word 97 - 2003 Document</vt:lpstr>
      <vt:lpstr>Equation</vt:lpstr>
      <vt:lpstr>OFDM Numerology for 11ax</vt:lpstr>
      <vt:lpstr>Background</vt:lpstr>
      <vt:lpstr>Discussion Topics</vt:lpstr>
      <vt:lpstr>Some Candidates</vt:lpstr>
      <vt:lpstr>Compared OFDM Numerology</vt:lpstr>
      <vt:lpstr>PowerPoint Presentation</vt:lpstr>
      <vt:lpstr>PowerPoint Presentation</vt:lpstr>
      <vt:lpstr>PowerPoint Presentation</vt:lpstr>
      <vt:lpstr>PowerPoint Presentation</vt:lpstr>
      <vt:lpstr>Comparison between option 3 and 4</vt:lpstr>
      <vt:lpstr>Observations</vt:lpstr>
      <vt:lpstr>Expansion to 40/80/160 MHz</vt:lpstr>
      <vt:lpstr>Discussions</vt:lpstr>
      <vt:lpstr>Maximum Spectral Efficiency Gain with 0.4 us CP</vt:lpstr>
      <vt:lpstr>Maximum Spectral Efficiency Gain with 0.8 us CP</vt:lpstr>
      <vt:lpstr>Maximum Spectral Efficiency Gain with 1.6 us CP</vt:lpstr>
      <vt:lpstr>Discussions on potential efficiency gains</vt:lpstr>
      <vt:lpstr>Reference</vt:lpstr>
      <vt:lpstr>Annex: Time Windowing</vt:lpstr>
    </vt:vector>
  </TitlesOfParts>
  <Company>AT&amp;T Labs Research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Preamble Considerations in Large Channel Delay Spread Scenarios</dc:title>
  <dc:creator>Daewon Lee</dc:creator>
  <cp:lastModifiedBy>Daewon Lee</cp:lastModifiedBy>
  <cp:revision>1221</cp:revision>
  <cp:lastPrinted>1998-02-10T13:28:06Z</cp:lastPrinted>
  <dcterms:created xsi:type="dcterms:W3CDTF">2007-05-21T21:00:37Z</dcterms:created>
  <dcterms:modified xsi:type="dcterms:W3CDTF">2015-01-12T16:44:52Z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