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91" r:id="rId2"/>
    <p:sldId id="292" r:id="rId3"/>
    <p:sldId id="294" r:id="rId4"/>
    <p:sldId id="295" r:id="rId5"/>
    <p:sldId id="296" r:id="rId6"/>
    <p:sldId id="297" r:id="rId7"/>
    <p:sldId id="305" r:id="rId8"/>
    <p:sldId id="299" r:id="rId9"/>
    <p:sldId id="304" r:id="rId10"/>
    <p:sldId id="301" r:id="rId11"/>
    <p:sldId id="307" r:id="rId12"/>
    <p:sldId id="308" r:id="rId13"/>
    <p:sldId id="298" r:id="rId14"/>
    <p:sldId id="293" r:id="rId15"/>
    <p:sldId id="306" r:id="rId16"/>
    <p:sldId id="309" r:id="rId17"/>
    <p:sldId id="310" r:id="rId18"/>
    <p:sldId id="311" r:id="rId19"/>
    <p:sldId id="312" r:id="rId20"/>
    <p:sldId id="313"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4" autoAdjust="0"/>
    <p:restoredTop sz="99548" autoAdjust="0"/>
  </p:normalViewPr>
  <p:slideViewPr>
    <p:cSldViewPr>
      <p:cViewPr varScale="1">
        <p:scale>
          <a:sx n="88" d="100"/>
          <a:sy n="88" d="100"/>
        </p:scale>
        <p:origin x="1374"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varScale="1">
        <p:scale>
          <a:sx n="54" d="100"/>
          <a:sy n="54" d="100"/>
        </p:scale>
        <p:origin x="-2916"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3434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11"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7"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594032" y="6475413"/>
            <a:ext cx="1949893" cy="184666"/>
          </a:xfrm>
          <a:ln/>
        </p:spPr>
        <p:txBody>
          <a:bodyPr/>
          <a:lstStyle>
            <a:lvl1pPr>
              <a:defRPr/>
            </a:lvl1pPr>
          </a:lstStyle>
          <a:p>
            <a:pPr>
              <a:defRPr/>
            </a:pPr>
            <a:r>
              <a:rPr lang="en-US" altLang="ko-KR" dirty="0" smtClean="0"/>
              <a:t>Young Hoon Kwon, </a:t>
            </a:r>
            <a:r>
              <a:rPr lang="en-US" altLang="ko-KR" dirty="0" err="1" smtClean="0"/>
              <a:t>Newracom</a:t>
            </a:r>
            <a:endParaRPr lang="en-US" altLang="ko-KR" dirty="0"/>
          </a:p>
        </p:txBody>
      </p:sp>
      <p:sp>
        <p:nvSpPr>
          <p:cNvPr id="9" name="Rectangle 4"/>
          <p:cNvSpPr>
            <a:spLocks noGrp="1" noChangeArrowheads="1"/>
          </p:cNvSpPr>
          <p:nvPr>
            <p:ph type="dt" sz="half" idx="13"/>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2015</a:t>
            </a:r>
            <a:endParaRPr lang="en-US" dirty="0"/>
          </a:p>
        </p:txBody>
      </p:sp>
      <p:sp>
        <p:nvSpPr>
          <p:cNvPr id="1029" name="Rectangle 5"/>
          <p:cNvSpPr>
            <a:spLocks noGrp="1" noChangeArrowheads="1"/>
          </p:cNvSpPr>
          <p:nvPr>
            <p:ph type="ftr" sz="quarter" idx="3"/>
          </p:nvPr>
        </p:nvSpPr>
        <p:spPr bwMode="auto">
          <a:xfrm>
            <a:off x="6356787" y="6475413"/>
            <a:ext cx="218713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Young Hoon Kwon, NEWRACOM</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802.11-15/0068r0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80743412-9668-4686-B109-E3B2457EFEE3}" type="slidenum">
              <a:rPr lang="en-US" smtClean="0"/>
              <a:pPr>
                <a:defRPr/>
              </a:pPr>
              <a:t>1</a:t>
            </a:fld>
            <a:endParaRPr lang="en-US"/>
          </a:p>
        </p:txBody>
      </p:sp>
      <p:sp>
        <p:nvSpPr>
          <p:cNvPr id="5" name="Footer Placeholder 4"/>
          <p:cNvSpPr>
            <a:spLocks noGrp="1"/>
          </p:cNvSpPr>
          <p:nvPr>
            <p:ph type="ftr" sz="quarter" idx="3"/>
          </p:nvPr>
        </p:nvSpPr>
        <p:spPr/>
        <p:txBody>
          <a:bodyPr/>
          <a:lstStyle/>
          <a:p>
            <a:pPr>
              <a:defRPr/>
            </a:pPr>
            <a:r>
              <a:rPr lang="en-US" altLang="ko-KR" smtClean="0"/>
              <a:t>Young Hoon Kwon, NEWRACOM</a:t>
            </a:r>
            <a:endParaRPr lang="en-US" altLang="ko-KR" dirty="0"/>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
        <p:nvSpPr>
          <p:cNvPr id="7" name="Rectangle 2"/>
          <p:cNvSpPr txBox="1">
            <a:spLocks noChangeArrowheads="1"/>
          </p:cNvSpPr>
          <p:nvPr/>
        </p:nvSpPr>
        <p:spPr bwMode="auto">
          <a:xfrm>
            <a:off x="381000" y="685800"/>
            <a:ext cx="83058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smtClean="0"/>
              <a:t>Support of Outdoor Environments</a:t>
            </a:r>
          </a:p>
        </p:txBody>
      </p:sp>
      <p:sp>
        <p:nvSpPr>
          <p:cNvPr id="8"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lnSpcReduction="10000"/>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sz="2000" kern="0" dirty="0" smtClean="0"/>
              <a:t>Date:</a:t>
            </a:r>
            <a:r>
              <a:rPr lang="en-US" sz="2000" b="0" kern="0" dirty="0" smtClean="0"/>
              <a:t> 2015-01-12</a:t>
            </a:r>
          </a:p>
        </p:txBody>
      </p:sp>
      <p:sp>
        <p:nvSpPr>
          <p:cNvPr id="9"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Object 9"/>
          <p:cNvGraphicFramePr>
            <a:graphicFrameLocks noChangeAspect="1"/>
          </p:cNvGraphicFramePr>
          <p:nvPr>
            <p:extLst>
              <p:ext uri="{D42A27DB-BD31-4B8C-83A1-F6EECF244321}">
                <p14:modId xmlns:p14="http://schemas.microsoft.com/office/powerpoint/2010/main" val="3856602788"/>
              </p:ext>
            </p:extLst>
          </p:nvPr>
        </p:nvGraphicFramePr>
        <p:xfrm>
          <a:off x="527050" y="2590800"/>
          <a:ext cx="8101013" cy="3740150"/>
        </p:xfrm>
        <a:graphic>
          <a:graphicData uri="http://schemas.openxmlformats.org/presentationml/2006/ole">
            <mc:AlternateContent xmlns:mc="http://schemas.openxmlformats.org/markup-compatibility/2006">
              <mc:Choice xmlns:v="urn:schemas-microsoft-com:vml" Requires="v">
                <p:oleObj spid="_x0000_s2067" name="Document" r:id="rId3" imgW="9006370" imgH="4166068" progId="Word.Document.8">
                  <p:embed/>
                </p:oleObj>
              </mc:Choice>
              <mc:Fallback>
                <p:oleObj name="Document" r:id="rId3" imgW="9006370" imgH="4166068" progId="Word.Document.8">
                  <p:embed/>
                  <p:pic>
                    <p:nvPicPr>
                      <p:cNvPr id="0" name=""/>
                      <p:cNvPicPr>
                        <a:picLocks noChangeAspect="1" noChangeArrowheads="1"/>
                      </p:cNvPicPr>
                      <p:nvPr/>
                    </p:nvPicPr>
                    <p:blipFill>
                      <a:blip r:embed="rId4"/>
                      <a:srcRect/>
                      <a:stretch>
                        <a:fillRect/>
                      </a:stretch>
                    </p:blipFill>
                    <p:spPr bwMode="auto">
                      <a:xfrm>
                        <a:off x="527050" y="2590800"/>
                        <a:ext cx="8101013" cy="3740150"/>
                      </a:xfrm>
                      <a:prstGeom prst="rect">
                        <a:avLst/>
                      </a:prstGeom>
                      <a:noFill/>
                      <a:extLst/>
                    </p:spPr>
                  </p:pic>
                </p:oleObj>
              </mc:Fallback>
            </mc:AlternateContent>
          </a:graphicData>
        </a:graphic>
      </p:graphicFrame>
    </p:spTree>
    <p:extLst>
      <p:ext uri="{BB962C8B-B14F-4D97-AF65-F5344CB8AC3E}">
        <p14:creationId xmlns:p14="http://schemas.microsoft.com/office/powerpoint/2010/main" val="28749367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L-SIG decoding performance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
        <p:nvSpPr>
          <p:cNvPr id="8" name="Content Placeholder 7"/>
          <p:cNvSpPr>
            <a:spLocks noGrp="1"/>
          </p:cNvSpPr>
          <p:nvPr>
            <p:ph idx="1"/>
          </p:nvPr>
        </p:nvSpPr>
        <p:spPr>
          <a:xfrm>
            <a:off x="609600" y="4572000"/>
            <a:ext cx="8305800" cy="1752600"/>
          </a:xfrm>
        </p:spPr>
        <p:txBody>
          <a:bodyPr>
            <a:normAutofit fontScale="62500" lnSpcReduction="20000"/>
          </a:bodyPr>
          <a:lstStyle/>
          <a:p>
            <a:pPr>
              <a:lnSpc>
                <a:spcPct val="120000"/>
              </a:lnSpc>
            </a:pPr>
            <a:r>
              <a:rPr lang="en-US" dirty="0"/>
              <a:t>L-SIG uses L-LTF for channel </a:t>
            </a:r>
            <a:r>
              <a:rPr lang="en-US" dirty="0" smtClean="0"/>
              <a:t>estimation</a:t>
            </a:r>
          </a:p>
          <a:p>
            <a:pPr>
              <a:lnSpc>
                <a:spcPct val="120000"/>
              </a:lnSpc>
            </a:pPr>
            <a:r>
              <a:rPr lang="en-US" dirty="0" smtClean="0"/>
              <a:t>L-LTF </a:t>
            </a:r>
            <a:r>
              <a:rPr lang="en-US" dirty="0"/>
              <a:t>has Double GI (1.6us cyclic prefix), which is twice as large as L-SIG </a:t>
            </a:r>
            <a:r>
              <a:rPr lang="en-US" dirty="0" smtClean="0"/>
              <a:t>GI</a:t>
            </a:r>
            <a:endParaRPr lang="en-US" dirty="0"/>
          </a:p>
          <a:p>
            <a:pPr>
              <a:lnSpc>
                <a:spcPct val="120000"/>
              </a:lnSpc>
            </a:pPr>
            <a:r>
              <a:rPr lang="en-US" dirty="0" smtClean="0"/>
              <a:t>There </a:t>
            </a:r>
            <a:r>
              <a:rPr lang="en-US" dirty="0"/>
              <a:t>are some gains from higher channel frequency selectivity (i.e. frequency diversity gain</a:t>
            </a:r>
            <a:r>
              <a:rPr lang="en-US" dirty="0" smtClean="0"/>
              <a:t>)</a:t>
            </a:r>
          </a:p>
          <a:p>
            <a:pPr>
              <a:lnSpc>
                <a:spcPct val="120000"/>
              </a:lnSpc>
            </a:pPr>
            <a:r>
              <a:rPr lang="en-US" dirty="0" smtClean="0"/>
              <a:t>For 97% of NLOS STAs (ITU </a:t>
            </a:r>
            <a:r>
              <a:rPr lang="en-US" dirty="0" err="1" smtClean="0"/>
              <a:t>UMi</a:t>
            </a:r>
            <a:r>
              <a:rPr lang="en-US" dirty="0" smtClean="0"/>
              <a:t>), there’s only negligible performance degradation in L-SIG decoding due to excess delay spread.</a:t>
            </a:r>
            <a:endParaRPr lang="en-US" dirty="0"/>
          </a:p>
        </p:txBody>
      </p:sp>
      <p:pic>
        <p:nvPicPr>
          <p:cNvPr id="9" name="Picture 8"/>
          <p:cNvPicPr>
            <a:picLocks noChangeAspect="1"/>
          </p:cNvPicPr>
          <p:nvPr/>
        </p:nvPicPr>
        <p:blipFill>
          <a:blip r:embed="rId2"/>
          <a:stretch>
            <a:fillRect/>
          </a:stretch>
        </p:blipFill>
        <p:spPr>
          <a:xfrm>
            <a:off x="182823" y="1699036"/>
            <a:ext cx="4084377" cy="2871067"/>
          </a:xfrm>
          <a:prstGeom prst="rect">
            <a:avLst/>
          </a:prstGeom>
        </p:spPr>
      </p:pic>
      <p:pic>
        <p:nvPicPr>
          <p:cNvPr id="10" name="Picture 9"/>
          <p:cNvPicPr>
            <a:picLocks noChangeAspect="1"/>
          </p:cNvPicPr>
          <p:nvPr/>
        </p:nvPicPr>
        <p:blipFill>
          <a:blip r:embed="rId3"/>
          <a:stretch>
            <a:fillRect/>
          </a:stretch>
        </p:blipFill>
        <p:spPr>
          <a:xfrm>
            <a:off x="4630826" y="1676400"/>
            <a:ext cx="4132174" cy="2904666"/>
          </a:xfrm>
          <a:prstGeom prst="rect">
            <a:avLst/>
          </a:prstGeom>
        </p:spPr>
      </p:pic>
    </p:spTree>
    <p:extLst>
      <p:ext uri="{BB962C8B-B14F-4D97-AF65-F5344CB8AC3E}">
        <p14:creationId xmlns:p14="http://schemas.microsoft.com/office/powerpoint/2010/main" val="21090487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Legacy(11a) Data 20 </a:t>
            </a:r>
            <a:r>
              <a:rPr lang="en-US" dirty="0"/>
              <a:t>Bytes, MCS 0</a:t>
            </a:r>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11</a:t>
            </a:fld>
            <a:endParaRPr lang="en-US" altLang="zh-CN"/>
          </a:p>
        </p:txBody>
      </p:sp>
      <p:pic>
        <p:nvPicPr>
          <p:cNvPr id="6" name="Picture 5"/>
          <p:cNvPicPr>
            <a:picLocks noChangeAspect="1"/>
          </p:cNvPicPr>
          <p:nvPr/>
        </p:nvPicPr>
        <p:blipFill>
          <a:blip r:embed="rId2"/>
          <a:stretch>
            <a:fillRect/>
          </a:stretch>
        </p:blipFill>
        <p:spPr>
          <a:xfrm>
            <a:off x="4457700" y="1828800"/>
            <a:ext cx="4533900" cy="3400425"/>
          </a:xfrm>
          <a:prstGeom prst="rect">
            <a:avLst/>
          </a:prstGeom>
        </p:spPr>
      </p:pic>
      <p:pic>
        <p:nvPicPr>
          <p:cNvPr id="7" name="Picture 6"/>
          <p:cNvPicPr>
            <a:picLocks noChangeAspect="1"/>
          </p:cNvPicPr>
          <p:nvPr/>
        </p:nvPicPr>
        <p:blipFill>
          <a:blip r:embed="rId3"/>
          <a:stretch>
            <a:fillRect/>
          </a:stretch>
        </p:blipFill>
        <p:spPr>
          <a:xfrm>
            <a:off x="0" y="1828800"/>
            <a:ext cx="4533900" cy="3400425"/>
          </a:xfrm>
          <a:prstGeom prst="rect">
            <a:avLst/>
          </a:prstGeom>
        </p:spPr>
      </p:pic>
      <p:sp>
        <p:nvSpPr>
          <p:cNvPr id="8" name="Content Placeholder 7"/>
          <p:cNvSpPr>
            <a:spLocks noGrp="1"/>
          </p:cNvSpPr>
          <p:nvPr>
            <p:ph idx="1"/>
          </p:nvPr>
        </p:nvSpPr>
        <p:spPr>
          <a:xfrm>
            <a:off x="609600" y="5305424"/>
            <a:ext cx="8305800" cy="866776"/>
          </a:xfrm>
        </p:spPr>
        <p:txBody>
          <a:bodyPr>
            <a:normAutofit fontScale="70000" lnSpcReduction="20000"/>
          </a:bodyPr>
          <a:lstStyle/>
          <a:p>
            <a:pPr>
              <a:lnSpc>
                <a:spcPct val="120000"/>
              </a:lnSpc>
            </a:pPr>
            <a:r>
              <a:rPr lang="en-US" dirty="0" smtClean="0"/>
              <a:t>For 97% of NLOS STAs (ITU </a:t>
            </a:r>
            <a:r>
              <a:rPr lang="en-US" dirty="0" err="1" smtClean="0"/>
              <a:t>UMi</a:t>
            </a:r>
            <a:r>
              <a:rPr lang="en-US" dirty="0" smtClean="0"/>
              <a:t>), there’s only up to 1dB performance degradation in decoding non-HT short control frames due to excess delay spread.</a:t>
            </a:r>
          </a:p>
          <a:p>
            <a:pPr>
              <a:lnSpc>
                <a:spcPct val="120000"/>
              </a:lnSpc>
            </a:pPr>
            <a:endParaRPr lang="en-US" dirty="0"/>
          </a:p>
        </p:txBody>
      </p:sp>
    </p:spTree>
    <p:extLst>
      <p:ext uri="{BB962C8B-B14F-4D97-AF65-F5344CB8AC3E}">
        <p14:creationId xmlns:p14="http://schemas.microsoft.com/office/powerpoint/2010/main" val="30515763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Legacy(11a) Data 500 </a:t>
            </a:r>
            <a:r>
              <a:rPr lang="en-US" dirty="0"/>
              <a:t>Bytes, MCS 0</a:t>
            </a:r>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12</a:t>
            </a:fld>
            <a:endParaRPr lang="en-US" altLang="zh-CN"/>
          </a:p>
        </p:txBody>
      </p:sp>
      <p:pic>
        <p:nvPicPr>
          <p:cNvPr id="6" name="Picture 5"/>
          <p:cNvPicPr>
            <a:picLocks noChangeAspect="1"/>
          </p:cNvPicPr>
          <p:nvPr/>
        </p:nvPicPr>
        <p:blipFill>
          <a:blip r:embed="rId2"/>
          <a:stretch>
            <a:fillRect/>
          </a:stretch>
        </p:blipFill>
        <p:spPr>
          <a:xfrm>
            <a:off x="4457700" y="1781175"/>
            <a:ext cx="4533900" cy="3400425"/>
          </a:xfrm>
          <a:prstGeom prst="rect">
            <a:avLst/>
          </a:prstGeom>
        </p:spPr>
      </p:pic>
      <p:pic>
        <p:nvPicPr>
          <p:cNvPr id="7" name="Picture 6"/>
          <p:cNvPicPr>
            <a:picLocks noChangeAspect="1"/>
          </p:cNvPicPr>
          <p:nvPr/>
        </p:nvPicPr>
        <p:blipFill>
          <a:blip r:embed="rId3"/>
          <a:stretch>
            <a:fillRect/>
          </a:stretch>
        </p:blipFill>
        <p:spPr>
          <a:xfrm>
            <a:off x="114300" y="1781175"/>
            <a:ext cx="4533900" cy="3400425"/>
          </a:xfrm>
          <a:prstGeom prst="rect">
            <a:avLst/>
          </a:prstGeom>
        </p:spPr>
      </p:pic>
      <p:sp>
        <p:nvSpPr>
          <p:cNvPr id="8" name="Content Placeholder 7"/>
          <p:cNvSpPr>
            <a:spLocks noGrp="1"/>
          </p:cNvSpPr>
          <p:nvPr>
            <p:ph idx="1"/>
          </p:nvPr>
        </p:nvSpPr>
        <p:spPr>
          <a:xfrm>
            <a:off x="609600" y="5305423"/>
            <a:ext cx="8305800" cy="1169989"/>
          </a:xfrm>
        </p:spPr>
        <p:txBody>
          <a:bodyPr>
            <a:normAutofit fontScale="62500" lnSpcReduction="20000"/>
          </a:bodyPr>
          <a:lstStyle/>
          <a:p>
            <a:pPr>
              <a:lnSpc>
                <a:spcPct val="120000"/>
              </a:lnSpc>
            </a:pPr>
            <a:r>
              <a:rPr lang="en-US" dirty="0" smtClean="0"/>
              <a:t>For 13% of NLOS STAs (ITU </a:t>
            </a:r>
            <a:r>
              <a:rPr lang="en-US" dirty="0" err="1" smtClean="0"/>
              <a:t>UMi</a:t>
            </a:r>
            <a:r>
              <a:rPr lang="en-US" dirty="0" smtClean="0"/>
              <a:t>) STAs experience over 3dB performance degradation in decoding non-HT management frames due to excess delay spread.</a:t>
            </a:r>
          </a:p>
          <a:p>
            <a:pPr>
              <a:lnSpc>
                <a:spcPct val="120000"/>
              </a:lnSpc>
            </a:pPr>
            <a:r>
              <a:rPr lang="en-US" dirty="0" smtClean="0"/>
              <a:t>More than 3% of NLOS STAs (ITU </a:t>
            </a:r>
            <a:r>
              <a:rPr lang="en-US" dirty="0" err="1" smtClean="0"/>
              <a:t>UMi</a:t>
            </a:r>
            <a:r>
              <a:rPr lang="en-US" dirty="0" smtClean="0"/>
              <a:t>) STAs cannot meet 10% PER in decoding non-HT management frames due to excess delay spread.</a:t>
            </a:r>
            <a:endParaRPr lang="en-US" dirty="0"/>
          </a:p>
        </p:txBody>
      </p:sp>
    </p:spTree>
    <p:extLst>
      <p:ext uri="{BB962C8B-B14F-4D97-AF65-F5344CB8AC3E}">
        <p14:creationId xmlns:p14="http://schemas.microsoft.com/office/powerpoint/2010/main" val="4225286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a:xfrm>
            <a:off x="685800" y="1981199"/>
            <a:ext cx="8153400" cy="4494213"/>
          </a:xfrm>
        </p:spPr>
        <p:txBody>
          <a:bodyPr>
            <a:normAutofit fontScale="92500"/>
          </a:bodyPr>
          <a:lstStyle/>
          <a:p>
            <a:r>
              <a:rPr lang="en-US" dirty="0" smtClean="0"/>
              <a:t>Several issues in supporting outdoor environment were considered, and their impact was analyzed.</a:t>
            </a:r>
          </a:p>
          <a:p>
            <a:pPr lvl="1"/>
            <a:r>
              <a:rPr lang="en-US" dirty="0" smtClean="0"/>
              <a:t>Legacy fields at the PHY header</a:t>
            </a:r>
          </a:p>
          <a:p>
            <a:pPr lvl="2"/>
            <a:r>
              <a:rPr lang="en-US" dirty="0" smtClean="0"/>
              <a:t>Negligible performance degradation is observed.</a:t>
            </a:r>
          </a:p>
          <a:p>
            <a:pPr lvl="1"/>
            <a:r>
              <a:rPr lang="en-US" dirty="0" smtClean="0"/>
              <a:t>Short control frames in non-HT frame format</a:t>
            </a:r>
          </a:p>
          <a:p>
            <a:pPr lvl="2"/>
            <a:r>
              <a:rPr lang="en-US" dirty="0" smtClean="0"/>
              <a:t>Slight performance degradation (less than 1dB for most STAs) was observed.</a:t>
            </a:r>
          </a:p>
          <a:p>
            <a:pPr lvl="2"/>
            <a:r>
              <a:rPr lang="en-US" dirty="0" smtClean="0"/>
              <a:t>Even though protection coverage of control frames may be slightly reduced, it may not have any critical performance degradation.</a:t>
            </a:r>
          </a:p>
          <a:p>
            <a:pPr lvl="1"/>
            <a:r>
              <a:rPr lang="en-US" dirty="0" smtClean="0"/>
              <a:t>Management frames in non-HT frame format</a:t>
            </a:r>
          </a:p>
          <a:p>
            <a:pPr lvl="2"/>
            <a:r>
              <a:rPr lang="en-US" dirty="0"/>
              <a:t>For 13% of NLOS STAs (ITU </a:t>
            </a:r>
            <a:r>
              <a:rPr lang="en-US" dirty="0" err="1"/>
              <a:t>UMi</a:t>
            </a:r>
            <a:r>
              <a:rPr lang="en-US" dirty="0"/>
              <a:t>) STAs experience over 3dB performance </a:t>
            </a:r>
            <a:r>
              <a:rPr lang="en-US" dirty="0" smtClean="0"/>
              <a:t>degradation, and 3% of STAs may not receive management frames under 10% PER target.</a:t>
            </a:r>
          </a:p>
          <a:p>
            <a:pPr lvl="2"/>
            <a:r>
              <a:rPr lang="en-US" dirty="0" smtClean="0"/>
              <a:t>Overall BSS coverage may be limited by Beacon frame transmission performance.</a:t>
            </a:r>
          </a:p>
          <a:p>
            <a:pPr lvl="1"/>
            <a:endParaRPr lang="en-US" dirty="0" smtClean="0"/>
          </a:p>
          <a:p>
            <a:pPr lvl="1"/>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467551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smtClean="0"/>
              <a:t>[1] 11-14/0165r1, “</a:t>
            </a:r>
            <a:r>
              <a:rPr lang="en-GB" dirty="0"/>
              <a:t>802.11 HEW SG Proposed </a:t>
            </a:r>
            <a:r>
              <a:rPr lang="en-GB" dirty="0" smtClean="0"/>
              <a:t>PAR”.</a:t>
            </a:r>
          </a:p>
          <a:p>
            <a:pPr marL="461963" indent="-461963">
              <a:buNone/>
            </a:pPr>
            <a:r>
              <a:rPr lang="en-GB" dirty="0" smtClean="0"/>
              <a:t>[2] 11-14/1439r0, “</a:t>
            </a:r>
            <a:r>
              <a:rPr lang="en-US" dirty="0"/>
              <a:t>Preamble Considerations in Large Channel Delay Spread Scenarios</a:t>
            </a:r>
            <a:r>
              <a:rPr lang="en-GB" dirty="0" smtClean="0"/>
              <a:t>”</a:t>
            </a:r>
          </a:p>
          <a:p>
            <a:pPr marL="461963" indent="-461963">
              <a:buNone/>
            </a:pPr>
            <a:r>
              <a:rPr lang="en-GB" dirty="0" smtClean="0"/>
              <a:t>[3] </a:t>
            </a:r>
            <a:r>
              <a:rPr lang="en-GB" dirty="0"/>
              <a:t>IEEE 802.11-14/0882r3, “IEEE 802.11ax Channel Model Document”</a:t>
            </a:r>
          </a:p>
          <a:p>
            <a:pPr marL="461963" indent="-461963">
              <a:buNone/>
            </a:pPr>
            <a:r>
              <a:rPr lang="en-GB" dirty="0" smtClean="0"/>
              <a:t>[4] 11-13/0843r0, “</a:t>
            </a:r>
            <a:r>
              <a:rPr lang="en-US" altLang="ko-KR" dirty="0"/>
              <a:t>Further evaluation on outdoor Wi-Fi</a:t>
            </a:r>
            <a:r>
              <a:rPr lang="en-GB" dirty="0" smtClean="0"/>
              <a:t>”</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32848945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SIG-A decoding performance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
        <p:nvSpPr>
          <p:cNvPr id="7" name="TextBox 6"/>
          <p:cNvSpPr txBox="1"/>
          <p:nvPr/>
        </p:nvSpPr>
        <p:spPr>
          <a:xfrm>
            <a:off x="457200" y="5922268"/>
            <a:ext cx="8340687" cy="307777"/>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t>Similar observations as L-SIG</a:t>
            </a:r>
            <a:endParaRPr lang="en-US" sz="1400" b="1" dirty="0"/>
          </a:p>
        </p:txBody>
      </p:sp>
      <p:pic>
        <p:nvPicPr>
          <p:cNvPr id="8" name="Picture 7"/>
          <p:cNvPicPr>
            <a:picLocks noChangeAspect="1"/>
          </p:cNvPicPr>
          <p:nvPr/>
        </p:nvPicPr>
        <p:blipFill>
          <a:blip r:embed="rId2"/>
          <a:stretch>
            <a:fillRect/>
          </a:stretch>
        </p:blipFill>
        <p:spPr>
          <a:xfrm>
            <a:off x="4575902" y="1676400"/>
            <a:ext cx="4533900" cy="3400425"/>
          </a:xfrm>
          <a:prstGeom prst="rect">
            <a:avLst/>
          </a:prstGeom>
        </p:spPr>
      </p:pic>
      <p:pic>
        <p:nvPicPr>
          <p:cNvPr id="9" name="Picture 8"/>
          <p:cNvPicPr>
            <a:picLocks noChangeAspect="1"/>
          </p:cNvPicPr>
          <p:nvPr/>
        </p:nvPicPr>
        <p:blipFill>
          <a:blip r:embed="rId3"/>
          <a:stretch>
            <a:fillRect/>
          </a:stretch>
        </p:blipFill>
        <p:spPr>
          <a:xfrm>
            <a:off x="-4590" y="1676401"/>
            <a:ext cx="4533900" cy="3400425"/>
          </a:xfrm>
          <a:prstGeom prst="rect">
            <a:avLst/>
          </a:prstGeom>
        </p:spPr>
      </p:pic>
    </p:spTree>
    <p:extLst>
      <p:ext uri="{BB962C8B-B14F-4D97-AF65-F5344CB8AC3E}">
        <p14:creationId xmlns:p14="http://schemas.microsoft.com/office/powerpoint/2010/main" val="33299585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VHT </a:t>
            </a:r>
            <a:r>
              <a:rPr lang="en-US" dirty="0" smtClean="0"/>
              <a:t>Data</a:t>
            </a:r>
            <a:r>
              <a:rPr lang="en-US" dirty="0"/>
              <a:t>: 32 </a:t>
            </a:r>
            <a:r>
              <a:rPr lang="en-US" dirty="0" smtClean="0"/>
              <a:t>Bytes, MCS 0</a:t>
            </a:r>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16</a:t>
            </a:fld>
            <a:endParaRPr lang="en-US" altLang="zh-CN"/>
          </a:p>
        </p:txBody>
      </p:sp>
      <p:sp>
        <p:nvSpPr>
          <p:cNvPr id="8" name="TextBox 7"/>
          <p:cNvSpPr txBox="1"/>
          <p:nvPr/>
        </p:nvSpPr>
        <p:spPr>
          <a:xfrm>
            <a:off x="127173" y="5153243"/>
            <a:ext cx="8254828" cy="954107"/>
          </a:xfrm>
          <a:prstGeom prst="rect">
            <a:avLst/>
          </a:prstGeom>
          <a:noFill/>
        </p:spPr>
        <p:txBody>
          <a:bodyPr wrap="square" rtlCol="0">
            <a:spAutoFit/>
          </a:bodyPr>
          <a:lstStyle/>
          <a:p>
            <a:pPr marL="285750" indent="-285750">
              <a:buFont typeface="Arial" panose="020B0604020202020204" pitchFamily="34" charset="0"/>
              <a:buChar char="•"/>
            </a:pPr>
            <a:r>
              <a:rPr lang="en-US" sz="1400" b="1" dirty="0" smtClean="0"/>
              <a:t>Data uses VHT-LTF for channel estimation</a:t>
            </a:r>
          </a:p>
          <a:p>
            <a:pPr marL="285750" indent="-285750">
              <a:buFont typeface="Arial" panose="020B0604020202020204" pitchFamily="34" charset="0"/>
              <a:buChar char="•"/>
            </a:pPr>
            <a:r>
              <a:rPr lang="en-US" sz="1400" b="1" dirty="0" smtClean="0"/>
              <a:t>VHT-LTF is more susceptible to ISI compared to L-LTF</a:t>
            </a:r>
          </a:p>
          <a:p>
            <a:pPr marL="285750" indent="-285750">
              <a:buFont typeface="Arial" panose="020B0604020202020204" pitchFamily="34" charset="0"/>
              <a:buChar char="•"/>
            </a:pPr>
            <a:r>
              <a:rPr lang="en-US" sz="1400" b="1" dirty="0" smtClean="0"/>
              <a:t>The channel estimation error from ISI negates all gains from frequency diversity</a:t>
            </a:r>
          </a:p>
          <a:p>
            <a:pPr marL="285750" indent="-285750">
              <a:buFont typeface="Arial" panose="020B0604020202020204" pitchFamily="34" charset="0"/>
              <a:buChar char="•"/>
            </a:pPr>
            <a:r>
              <a:rPr lang="en-US" sz="1400" b="1" dirty="0" smtClean="0"/>
              <a:t>Approx. 1.5dB loss for 32 Byte data at MCS 0</a:t>
            </a:r>
            <a:endParaRPr lang="en-US" sz="1400" b="1" dirty="0"/>
          </a:p>
        </p:txBody>
      </p:sp>
      <p:pic>
        <p:nvPicPr>
          <p:cNvPr id="3" name="Picture 2"/>
          <p:cNvPicPr>
            <a:picLocks noChangeAspect="1"/>
          </p:cNvPicPr>
          <p:nvPr/>
        </p:nvPicPr>
        <p:blipFill>
          <a:blip r:embed="rId2"/>
          <a:stretch>
            <a:fillRect/>
          </a:stretch>
        </p:blipFill>
        <p:spPr>
          <a:xfrm>
            <a:off x="4414791" y="1568785"/>
            <a:ext cx="4533900" cy="3400425"/>
          </a:xfrm>
          <a:prstGeom prst="rect">
            <a:avLst/>
          </a:prstGeom>
        </p:spPr>
      </p:pic>
      <p:pic>
        <p:nvPicPr>
          <p:cNvPr id="7" name="Picture 6"/>
          <p:cNvPicPr>
            <a:picLocks noChangeAspect="1"/>
          </p:cNvPicPr>
          <p:nvPr/>
        </p:nvPicPr>
        <p:blipFill>
          <a:blip r:embed="rId3"/>
          <a:stretch>
            <a:fillRect/>
          </a:stretch>
        </p:blipFill>
        <p:spPr>
          <a:xfrm>
            <a:off x="102385" y="1568786"/>
            <a:ext cx="4533900" cy="3400425"/>
          </a:xfrm>
          <a:prstGeom prst="rect">
            <a:avLst/>
          </a:prstGeom>
        </p:spPr>
      </p:pic>
    </p:spTree>
    <p:extLst>
      <p:ext uri="{BB962C8B-B14F-4D97-AF65-F5344CB8AC3E}">
        <p14:creationId xmlns:p14="http://schemas.microsoft.com/office/powerpoint/2010/main" val="15702491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VHT Data</a:t>
            </a:r>
            <a:r>
              <a:rPr lang="en-US" dirty="0"/>
              <a:t>: </a:t>
            </a:r>
            <a:r>
              <a:rPr lang="en-US" dirty="0" smtClean="0"/>
              <a:t>500 </a:t>
            </a:r>
            <a:r>
              <a:rPr lang="en-US" dirty="0"/>
              <a:t>Bytes, MCS </a:t>
            </a:r>
            <a:r>
              <a:rPr lang="en-US" dirty="0" smtClean="0"/>
              <a:t>0</a:t>
            </a:r>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17</a:t>
            </a:fld>
            <a:endParaRPr lang="en-US" altLang="zh-CN"/>
          </a:p>
        </p:txBody>
      </p:sp>
      <p:pic>
        <p:nvPicPr>
          <p:cNvPr id="6" name="Picture 5"/>
          <p:cNvPicPr>
            <a:picLocks noChangeAspect="1"/>
          </p:cNvPicPr>
          <p:nvPr/>
        </p:nvPicPr>
        <p:blipFill>
          <a:blip r:embed="rId2"/>
          <a:stretch>
            <a:fillRect/>
          </a:stretch>
        </p:blipFill>
        <p:spPr>
          <a:xfrm>
            <a:off x="4595411" y="2057400"/>
            <a:ext cx="4533900" cy="3400425"/>
          </a:xfrm>
          <a:prstGeom prst="rect">
            <a:avLst/>
          </a:prstGeom>
        </p:spPr>
      </p:pic>
      <p:pic>
        <p:nvPicPr>
          <p:cNvPr id="3" name="Picture 2"/>
          <p:cNvPicPr>
            <a:picLocks noChangeAspect="1"/>
          </p:cNvPicPr>
          <p:nvPr/>
        </p:nvPicPr>
        <p:blipFill>
          <a:blip r:embed="rId3"/>
          <a:stretch>
            <a:fillRect/>
          </a:stretch>
        </p:blipFill>
        <p:spPr>
          <a:xfrm>
            <a:off x="8731" y="2057399"/>
            <a:ext cx="4533900" cy="3400425"/>
          </a:xfrm>
          <a:prstGeom prst="rect">
            <a:avLst/>
          </a:prstGeom>
        </p:spPr>
      </p:pic>
    </p:spTree>
    <p:extLst>
      <p:ext uri="{BB962C8B-B14F-4D97-AF65-F5344CB8AC3E}">
        <p14:creationId xmlns:p14="http://schemas.microsoft.com/office/powerpoint/2010/main" val="42834444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VHT Data: 500 Bytes, MCS </a:t>
            </a:r>
            <a:r>
              <a:rPr lang="en-US" dirty="0" smtClean="0"/>
              <a:t>2</a:t>
            </a:r>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18</a:t>
            </a:fld>
            <a:endParaRPr lang="en-US" altLang="zh-CN"/>
          </a:p>
        </p:txBody>
      </p:sp>
      <p:pic>
        <p:nvPicPr>
          <p:cNvPr id="6" name="Picture 5"/>
          <p:cNvPicPr>
            <a:picLocks noChangeAspect="1"/>
          </p:cNvPicPr>
          <p:nvPr/>
        </p:nvPicPr>
        <p:blipFill>
          <a:blip r:embed="rId2"/>
          <a:stretch>
            <a:fillRect/>
          </a:stretch>
        </p:blipFill>
        <p:spPr>
          <a:xfrm>
            <a:off x="4588066" y="2020792"/>
            <a:ext cx="4533900" cy="3400425"/>
          </a:xfrm>
          <a:prstGeom prst="rect">
            <a:avLst/>
          </a:prstGeom>
        </p:spPr>
      </p:pic>
      <p:pic>
        <p:nvPicPr>
          <p:cNvPr id="3" name="Picture 2"/>
          <p:cNvPicPr>
            <a:picLocks noChangeAspect="1"/>
          </p:cNvPicPr>
          <p:nvPr/>
        </p:nvPicPr>
        <p:blipFill>
          <a:blip r:embed="rId3"/>
          <a:stretch>
            <a:fillRect/>
          </a:stretch>
        </p:blipFill>
        <p:spPr>
          <a:xfrm>
            <a:off x="54166" y="2020792"/>
            <a:ext cx="4533900" cy="3400425"/>
          </a:xfrm>
          <a:prstGeom prst="rect">
            <a:avLst/>
          </a:prstGeom>
        </p:spPr>
      </p:pic>
    </p:spTree>
    <p:extLst>
      <p:ext uri="{BB962C8B-B14F-4D97-AF65-F5344CB8AC3E}">
        <p14:creationId xmlns:p14="http://schemas.microsoft.com/office/powerpoint/2010/main" val="4448171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VHT Data: 500 Bytes, MCS </a:t>
            </a:r>
            <a:r>
              <a:rPr lang="en-US" dirty="0" smtClean="0"/>
              <a:t>5</a:t>
            </a:r>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19</a:t>
            </a:fld>
            <a:endParaRPr lang="en-US" altLang="zh-CN"/>
          </a:p>
        </p:txBody>
      </p:sp>
      <p:pic>
        <p:nvPicPr>
          <p:cNvPr id="6" name="Picture 5"/>
          <p:cNvPicPr>
            <a:picLocks noChangeAspect="1"/>
          </p:cNvPicPr>
          <p:nvPr/>
        </p:nvPicPr>
        <p:blipFill>
          <a:blip r:embed="rId2"/>
          <a:stretch>
            <a:fillRect/>
          </a:stretch>
        </p:blipFill>
        <p:spPr>
          <a:xfrm>
            <a:off x="4610100" y="1996922"/>
            <a:ext cx="4533900" cy="3400425"/>
          </a:xfrm>
          <a:prstGeom prst="rect">
            <a:avLst/>
          </a:prstGeom>
        </p:spPr>
      </p:pic>
      <p:pic>
        <p:nvPicPr>
          <p:cNvPr id="3" name="Picture 2"/>
          <p:cNvPicPr>
            <a:picLocks noChangeAspect="1"/>
          </p:cNvPicPr>
          <p:nvPr/>
        </p:nvPicPr>
        <p:blipFill>
          <a:blip r:embed="rId3"/>
          <a:stretch>
            <a:fillRect/>
          </a:stretch>
        </p:blipFill>
        <p:spPr>
          <a:xfrm>
            <a:off x="110169" y="1996922"/>
            <a:ext cx="4533900" cy="3400425"/>
          </a:xfrm>
          <a:prstGeom prst="rect">
            <a:avLst/>
          </a:prstGeom>
        </p:spPr>
      </p:pic>
    </p:spTree>
    <p:extLst>
      <p:ext uri="{BB962C8B-B14F-4D97-AF65-F5344CB8AC3E}">
        <p14:creationId xmlns:p14="http://schemas.microsoft.com/office/powerpoint/2010/main" val="35032542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Backgrounds</a:t>
            </a:r>
            <a:endParaRPr lang="en-US" dirty="0"/>
          </a:p>
        </p:txBody>
      </p:sp>
      <p:sp>
        <p:nvSpPr>
          <p:cNvPr id="3" name="Content Placeholder 2"/>
          <p:cNvSpPr>
            <a:spLocks noGrp="1"/>
          </p:cNvSpPr>
          <p:nvPr>
            <p:ph idx="1"/>
          </p:nvPr>
        </p:nvSpPr>
        <p:spPr/>
        <p:txBody>
          <a:bodyPr>
            <a:normAutofit/>
          </a:bodyPr>
          <a:lstStyle/>
          <a:p>
            <a:r>
              <a:rPr lang="en-US" dirty="0" err="1" smtClean="0"/>
              <a:t>TGax</a:t>
            </a:r>
            <a:r>
              <a:rPr lang="en-US" dirty="0" smtClean="0"/>
              <a:t> includes outdoor environment as one of possible operation scenarios.</a:t>
            </a:r>
          </a:p>
          <a:p>
            <a:pPr lvl="1"/>
            <a:r>
              <a:rPr lang="en-US" dirty="0" smtClean="0"/>
              <a:t>In PAR [1]:</a:t>
            </a:r>
          </a:p>
          <a:p>
            <a:pPr marL="857250" lvl="2" indent="0">
              <a:buNone/>
            </a:pPr>
            <a:r>
              <a:rPr lang="en-GB" dirty="0" smtClean="0"/>
              <a:t>... </a:t>
            </a:r>
            <a:r>
              <a:rPr lang="en-GB" dirty="0"/>
              <a:t>Improvements will be made to support environments such as wireless corporate office, </a:t>
            </a:r>
            <a:r>
              <a:rPr lang="en-GB" b="1" i="1" dirty="0"/>
              <a:t>outdoor hotspot</a:t>
            </a:r>
            <a:r>
              <a:rPr lang="en-GB" dirty="0"/>
              <a:t>, dense residential apartments, and stadiums</a:t>
            </a:r>
            <a:r>
              <a:rPr lang="en-GB" dirty="0" smtClean="0"/>
              <a:t>.</a:t>
            </a:r>
          </a:p>
          <a:p>
            <a:r>
              <a:rPr lang="en-GB" dirty="0" smtClean="0"/>
              <a:t>As current IEEE 802.11 protocol is optimized for indoor environments, supporting outdoor operation may require quite a lot of modification from current protocol.</a:t>
            </a:r>
          </a:p>
          <a:p>
            <a:pPr lvl="1"/>
            <a:r>
              <a:rPr lang="en-GB" dirty="0" smtClean="0"/>
              <a:t>It is needed to consider the extent of modification that is beneficial and reasonable.</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10246660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VHT Data: 500 Bytes, MCS 7</a:t>
            </a:r>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20</a:t>
            </a:fld>
            <a:endParaRPr lang="en-US" altLang="zh-CN"/>
          </a:p>
        </p:txBody>
      </p:sp>
      <p:pic>
        <p:nvPicPr>
          <p:cNvPr id="6" name="Picture 5"/>
          <p:cNvPicPr>
            <a:picLocks noChangeAspect="1"/>
          </p:cNvPicPr>
          <p:nvPr/>
        </p:nvPicPr>
        <p:blipFill>
          <a:blip r:embed="rId2"/>
          <a:stretch>
            <a:fillRect/>
          </a:stretch>
        </p:blipFill>
        <p:spPr>
          <a:xfrm>
            <a:off x="4560074" y="1753520"/>
            <a:ext cx="4533900" cy="3400425"/>
          </a:xfrm>
          <a:prstGeom prst="rect">
            <a:avLst/>
          </a:prstGeom>
        </p:spPr>
      </p:pic>
      <p:pic>
        <p:nvPicPr>
          <p:cNvPr id="3" name="Picture 2"/>
          <p:cNvPicPr>
            <a:picLocks noChangeAspect="1"/>
          </p:cNvPicPr>
          <p:nvPr/>
        </p:nvPicPr>
        <p:blipFill>
          <a:blip r:embed="rId3"/>
          <a:stretch>
            <a:fillRect/>
          </a:stretch>
        </p:blipFill>
        <p:spPr>
          <a:xfrm>
            <a:off x="26174" y="1753519"/>
            <a:ext cx="4533900" cy="3400425"/>
          </a:xfrm>
          <a:prstGeom prst="rect">
            <a:avLst/>
          </a:prstGeom>
        </p:spPr>
      </p:pic>
    </p:spTree>
    <p:extLst>
      <p:ext uri="{BB962C8B-B14F-4D97-AF65-F5344CB8AC3E}">
        <p14:creationId xmlns:p14="http://schemas.microsoft.com/office/powerpoint/2010/main" val="4146367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Outdoor environments</a:t>
            </a:r>
            <a:endParaRPr lang="en-US" dirty="0"/>
          </a:p>
        </p:txBody>
      </p:sp>
      <p:sp>
        <p:nvSpPr>
          <p:cNvPr id="3" name="Content Placeholder 2"/>
          <p:cNvSpPr>
            <a:spLocks noGrp="1"/>
          </p:cNvSpPr>
          <p:nvPr>
            <p:ph idx="1"/>
          </p:nvPr>
        </p:nvSpPr>
        <p:spPr>
          <a:xfrm>
            <a:off x="685800" y="1981200"/>
            <a:ext cx="8001000" cy="4343400"/>
          </a:xfrm>
        </p:spPr>
        <p:txBody>
          <a:bodyPr>
            <a:normAutofit/>
          </a:bodyPr>
          <a:lstStyle/>
          <a:p>
            <a:r>
              <a:rPr lang="en-US" dirty="0" smtClean="0"/>
              <a:t>Channel statistics of outdoor environments are severer than indoor environments, and several solutions were discussed to resolve these issues:</a:t>
            </a:r>
          </a:p>
          <a:p>
            <a:pPr lvl="1"/>
            <a:r>
              <a:rPr lang="en-US" dirty="0" smtClean="0"/>
              <a:t>Large delay spread [2][3]</a:t>
            </a:r>
          </a:p>
          <a:p>
            <a:pPr lvl="2"/>
            <a:r>
              <a:rPr lang="en-US" dirty="0"/>
              <a:t>Longer Guard Interval to cope with most of channel delay spread.</a:t>
            </a:r>
          </a:p>
          <a:p>
            <a:pPr lvl="2"/>
            <a:r>
              <a:rPr lang="en-US" dirty="0"/>
              <a:t>Longer OFDM symbol duration by using larger FFT size to compensate for additional overhead of using longer GI value</a:t>
            </a:r>
            <a:r>
              <a:rPr lang="en-US" dirty="0" smtClean="0"/>
              <a:t>.</a:t>
            </a:r>
          </a:p>
          <a:p>
            <a:pPr lvl="1"/>
            <a:r>
              <a:rPr lang="en-US" dirty="0" smtClean="0"/>
              <a:t>Faster channel variation in time [4]</a:t>
            </a:r>
          </a:p>
          <a:p>
            <a:pPr lvl="2"/>
            <a:r>
              <a:rPr lang="en-US" dirty="0"/>
              <a:t>Traveling or scattered pilot design to obtain up to date channel status information while decoding a packet</a:t>
            </a:r>
            <a:endParaRPr lang="en-US" dirty="0" smtClean="0"/>
          </a:p>
          <a:p>
            <a:r>
              <a:rPr lang="en-US" dirty="0"/>
              <a:t>However, these are several more </a:t>
            </a:r>
            <a:r>
              <a:rPr lang="en-US" dirty="0" smtClean="0"/>
              <a:t>issues to be considered, especially to support backward compatibility.</a:t>
            </a:r>
            <a:endParaRPr lang="en-US" dirty="0"/>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3574052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Preamble structure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Even if longer GI and longer symbol duration is used for 802.11ax frame, due to support of backward compatibility, it is highly likely that new preamble format will start from Legacy fields, similar to 802.11n/ac.</a:t>
            </a:r>
          </a:p>
          <a:p>
            <a:r>
              <a:rPr lang="en-US" dirty="0" smtClean="0"/>
              <a:t>Therefore, we need to check if Legacy fields work well in outdoor environment.</a:t>
            </a:r>
          </a:p>
          <a:p>
            <a:pPr lvl="1"/>
            <a:r>
              <a:rPr lang="en-US" dirty="0" smtClean="0"/>
              <a:t>If decoding of L-SIG field fails, regardless of GI duration of new PHY format, it is highly likely that receiver may not decode the received frame successfully.</a:t>
            </a:r>
          </a:p>
          <a:p>
            <a:r>
              <a:rPr lang="en-US" dirty="0" smtClean="0"/>
              <a:t>If L-SIG decoding performance is degraded a lot in outdoor environment, we may need to consider preamble structure that can overcome L-SIG decoding failure such as</a:t>
            </a:r>
          </a:p>
          <a:p>
            <a:pPr lvl="1"/>
            <a:r>
              <a:rPr lang="en-US" dirty="0" smtClean="0"/>
              <a:t>Can detect and decode HE-SIG field even if L-SIG decoding fails.</a:t>
            </a:r>
          </a:p>
          <a:p>
            <a:pPr lvl="1"/>
            <a:r>
              <a:rPr lang="en-US" dirty="0" smtClean="0"/>
              <a:t>Not relying on information on L-SIG field</a:t>
            </a:r>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3852037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frame transmission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Due to backward compatibility and more robust protection, non-HT (duplicated) frame format is widely used for some of control frame transmission.</a:t>
            </a:r>
          </a:p>
          <a:p>
            <a:pPr lvl="1"/>
            <a:r>
              <a:rPr lang="en-US" dirty="0" smtClean="0"/>
              <a:t>RTS/CTS frame</a:t>
            </a:r>
          </a:p>
          <a:p>
            <a:pPr lvl="1"/>
            <a:r>
              <a:rPr lang="en-US" dirty="0" smtClean="0"/>
              <a:t>ACK/BA frame</a:t>
            </a:r>
          </a:p>
          <a:p>
            <a:r>
              <a:rPr lang="en-US" dirty="0" smtClean="0"/>
              <a:t>Therefore, even though </a:t>
            </a:r>
            <a:r>
              <a:rPr lang="en-US" dirty="0"/>
              <a:t>longer GI and longer symbol duration is used for 802.11ax frame, </a:t>
            </a:r>
            <a:r>
              <a:rPr lang="en-US" dirty="0" smtClean="0"/>
              <a:t>there’s still chances that outdoor performance will be limited by these control frame transmission.</a:t>
            </a:r>
          </a:p>
          <a:p>
            <a:r>
              <a:rPr lang="en-US" dirty="0"/>
              <a:t>If </a:t>
            </a:r>
            <a:r>
              <a:rPr lang="en-US" dirty="0" smtClean="0"/>
              <a:t>reception performance of legacy control frames is </a:t>
            </a:r>
            <a:r>
              <a:rPr lang="en-US" dirty="0"/>
              <a:t>degraded a lot in outdoor environment, we may need to consider </a:t>
            </a:r>
            <a:r>
              <a:rPr lang="en-US" dirty="0" smtClean="0"/>
              <a:t>additional protection mechanisms such as</a:t>
            </a:r>
          </a:p>
          <a:p>
            <a:pPr lvl="1"/>
            <a:r>
              <a:rPr lang="en-US" dirty="0" smtClean="0"/>
              <a:t>Additional use of RTS/CTS frame exchange in HE frame format</a:t>
            </a:r>
          </a:p>
          <a:p>
            <a:pPr lvl="1"/>
            <a:r>
              <a:rPr lang="en-US" dirty="0" smtClean="0"/>
              <a:t>CTS-to-Self in non-HT frame format followed by RTS/CTS frame exchange in HE frame format</a:t>
            </a:r>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72451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frame </a:t>
            </a:r>
            <a:r>
              <a:rPr lang="en-US" dirty="0"/>
              <a:t>t</a:t>
            </a:r>
            <a:r>
              <a:rPr lang="en-US" dirty="0" smtClean="0"/>
              <a:t>ransmission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 it is possible that legacy STAs may be associated with an outdoor 802.11ax AP, management frames may be transmitted in non-HT frame format, unless the AP doesn’t allow legacy STA’s association.</a:t>
            </a:r>
          </a:p>
          <a:p>
            <a:pPr lvl="1"/>
            <a:r>
              <a:rPr lang="en-US" dirty="0" smtClean="0"/>
              <a:t>Beacon frame</a:t>
            </a:r>
          </a:p>
          <a:p>
            <a:r>
              <a:rPr lang="en-US" dirty="0" smtClean="0"/>
              <a:t>Therefore, </a:t>
            </a:r>
            <a:r>
              <a:rPr lang="en-US" dirty="0"/>
              <a:t>even though longer GI and longer symbol duration is used for 802.11ax frame, there’s still chances that outdoor </a:t>
            </a:r>
            <a:r>
              <a:rPr lang="en-US" dirty="0" smtClean="0"/>
              <a:t>STAs may miss critical management frames, or the coverage of an BSS may be limited by that of non-HT frame transmission.</a:t>
            </a:r>
          </a:p>
          <a:p>
            <a:r>
              <a:rPr lang="en-US" dirty="0"/>
              <a:t>If </a:t>
            </a:r>
            <a:r>
              <a:rPr lang="en-US" dirty="0" smtClean="0"/>
              <a:t>reception performance of management frames in legacy format </a:t>
            </a:r>
            <a:r>
              <a:rPr lang="en-US" dirty="0"/>
              <a:t>is degraded a lot in outdoor environment, we may need to </a:t>
            </a:r>
            <a:r>
              <a:rPr lang="en-US" dirty="0" smtClean="0"/>
              <a:t>consider to limit the usage cases such as</a:t>
            </a:r>
          </a:p>
          <a:p>
            <a:pPr lvl="1"/>
            <a:r>
              <a:rPr lang="en-US" dirty="0" smtClean="0"/>
              <a:t>Sending management frames in HE format only, which implies that legacy STAs will not be associated to the outdoor BSS.</a:t>
            </a:r>
          </a:p>
          <a:p>
            <a:pPr lvl="1"/>
            <a:r>
              <a:rPr lang="en-US" dirty="0" smtClean="0"/>
              <a:t>Sending management frames in both legacy and HE format, which may increase additional signaling overhead.</a:t>
            </a:r>
          </a:p>
          <a:p>
            <a:pPr lvl="1"/>
            <a:endParaRPr lang="en-US" dirty="0"/>
          </a:p>
          <a:p>
            <a:endParaRPr lang="en-US" dirty="0"/>
          </a:p>
          <a:p>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spTree>
    <p:extLst>
      <p:ext uri="{BB962C8B-B14F-4D97-AF65-F5344CB8AC3E}">
        <p14:creationId xmlns:p14="http://schemas.microsoft.com/office/powerpoint/2010/main" val="12987018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Simulation Setup</a:t>
            </a:r>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80D34A9-977E-4772-9FA9-D5B4D7D17BEB}" type="slidenum">
              <a:rPr lang="en-US" altLang="zh-CN" smtClean="0"/>
              <a:pPr>
                <a:defRPr/>
              </a:pPr>
              <a:t>7</a:t>
            </a:fld>
            <a:endParaRPr lang="en-US" altLang="zh-CN"/>
          </a:p>
        </p:txBody>
      </p:sp>
      <p:graphicFrame>
        <p:nvGraphicFramePr>
          <p:cNvPr id="8" name="Table 7"/>
          <p:cNvGraphicFramePr>
            <a:graphicFrameLocks noGrp="1"/>
          </p:cNvGraphicFramePr>
          <p:nvPr>
            <p:extLst/>
          </p:nvPr>
        </p:nvGraphicFramePr>
        <p:xfrm>
          <a:off x="1447800" y="1752600"/>
          <a:ext cx="6096000" cy="3901440"/>
        </p:xfrm>
        <a:graphic>
          <a:graphicData uri="http://schemas.openxmlformats.org/drawingml/2006/table">
            <a:tbl>
              <a:tblPr firstRow="1" bandRow="1">
                <a:tableStyleId>{5940675A-B579-460E-94D1-54222C63F5DA}</a:tableStyleId>
              </a:tblPr>
              <a:tblGrid>
                <a:gridCol w="3048000"/>
                <a:gridCol w="3048000"/>
              </a:tblGrid>
              <a:tr h="370840">
                <a:tc>
                  <a:txBody>
                    <a:bodyPr/>
                    <a:lstStyle/>
                    <a:p>
                      <a:pPr algn="ctr"/>
                      <a:r>
                        <a:rPr lang="en-US" sz="1400" b="1" dirty="0" smtClean="0"/>
                        <a:t>Parameters</a:t>
                      </a:r>
                      <a:endParaRPr lang="en-US" sz="1400" b="1" dirty="0"/>
                    </a:p>
                  </a:txBody>
                  <a:tcPr/>
                </a:tc>
                <a:tc>
                  <a:txBody>
                    <a:bodyPr/>
                    <a:lstStyle/>
                    <a:p>
                      <a:pPr algn="ctr"/>
                      <a:r>
                        <a:rPr lang="en-US" sz="1400" b="1" dirty="0" smtClean="0"/>
                        <a:t>Values</a:t>
                      </a:r>
                      <a:endParaRPr lang="en-US" sz="1400" b="1" dirty="0"/>
                    </a:p>
                  </a:txBody>
                  <a:tcPr/>
                </a:tc>
              </a:tr>
              <a:tr h="370840">
                <a:tc>
                  <a:txBody>
                    <a:bodyPr/>
                    <a:lstStyle/>
                    <a:p>
                      <a:r>
                        <a:rPr lang="en-US" sz="1400" dirty="0" smtClean="0"/>
                        <a:t>System Bandwidth</a:t>
                      </a:r>
                      <a:endParaRPr lang="en-US" sz="1400" dirty="0"/>
                    </a:p>
                  </a:txBody>
                  <a:tcPr/>
                </a:tc>
                <a:tc>
                  <a:txBody>
                    <a:bodyPr/>
                    <a:lstStyle/>
                    <a:p>
                      <a:r>
                        <a:rPr lang="en-US" sz="1400" dirty="0" smtClean="0"/>
                        <a:t>20</a:t>
                      </a:r>
                      <a:r>
                        <a:rPr lang="en-US" sz="1400" baseline="0" dirty="0" smtClean="0"/>
                        <a:t> MHz</a:t>
                      </a:r>
                      <a:endParaRPr lang="en-US" sz="1400" dirty="0"/>
                    </a:p>
                  </a:txBody>
                  <a:tcPr/>
                </a:tc>
              </a:tr>
              <a:tr h="370840">
                <a:tc>
                  <a:txBody>
                    <a:bodyPr/>
                    <a:lstStyle/>
                    <a:p>
                      <a:r>
                        <a:rPr lang="en-US" sz="1400" dirty="0" smtClean="0"/>
                        <a:t>Channel Models</a:t>
                      </a:r>
                      <a:endParaRPr lang="en-US" sz="1400" dirty="0"/>
                    </a:p>
                  </a:txBody>
                  <a:tcPr/>
                </a:tc>
                <a:tc>
                  <a:txBody>
                    <a:bodyPr/>
                    <a:lstStyle/>
                    <a:p>
                      <a:r>
                        <a:rPr lang="en-US" sz="1400" dirty="0" smtClean="0"/>
                        <a:t>- </a:t>
                      </a:r>
                      <a:r>
                        <a:rPr lang="en-US" sz="1400" baseline="0" dirty="0" smtClean="0"/>
                        <a:t> </a:t>
                      </a:r>
                      <a:r>
                        <a:rPr lang="en-US" sz="1400" dirty="0" smtClean="0"/>
                        <a:t>ITU </a:t>
                      </a:r>
                      <a:r>
                        <a:rPr lang="en-US" sz="1400" dirty="0" err="1" smtClean="0"/>
                        <a:t>UMi</a:t>
                      </a:r>
                      <a:r>
                        <a:rPr lang="en-US" sz="1400" dirty="0" smtClean="0"/>
                        <a:t> NLOS</a:t>
                      </a:r>
                    </a:p>
                    <a:p>
                      <a:r>
                        <a:rPr lang="en-US" sz="1400" dirty="0" smtClean="0"/>
                        <a:t>-  3GPP</a:t>
                      </a:r>
                      <a:r>
                        <a:rPr lang="en-US" sz="1400" baseline="0" dirty="0" smtClean="0"/>
                        <a:t> EPA</a:t>
                      </a:r>
                    </a:p>
                    <a:p>
                      <a:r>
                        <a:rPr lang="en-US" sz="1400" baseline="0" dirty="0" smtClean="0"/>
                        <a:t>-  3GPP ETU</a:t>
                      </a:r>
                      <a:endParaRPr lang="en-US" sz="1400" dirty="0"/>
                    </a:p>
                  </a:txBody>
                  <a:tcPr/>
                </a:tc>
              </a:tr>
              <a:tr h="370840">
                <a:tc>
                  <a:txBody>
                    <a:bodyPr/>
                    <a:lstStyle/>
                    <a:p>
                      <a:r>
                        <a:rPr lang="en-US" sz="1400" dirty="0" smtClean="0"/>
                        <a:t>Channel Estimation</a:t>
                      </a:r>
                      <a:endParaRPr lang="en-US" sz="1400" dirty="0"/>
                    </a:p>
                  </a:txBody>
                  <a:tcPr/>
                </a:tc>
                <a:tc>
                  <a:txBody>
                    <a:bodyPr/>
                    <a:lstStyle/>
                    <a:p>
                      <a:r>
                        <a:rPr lang="en-US" sz="1400" dirty="0" smtClean="0"/>
                        <a:t>Real channel estimation</a:t>
                      </a:r>
                    </a:p>
                    <a:p>
                      <a:pPr marL="285750" indent="-285750" algn="l">
                        <a:buFontTx/>
                        <a:buChar char="-"/>
                      </a:pPr>
                      <a:r>
                        <a:rPr lang="en-US" sz="1400" baseline="0" dirty="0" smtClean="0"/>
                        <a:t>Based on L-LTF for L-SIG, SIG-A, legacy Data</a:t>
                      </a:r>
                    </a:p>
                    <a:p>
                      <a:pPr marL="285750" indent="-285750" algn="l">
                        <a:buFontTx/>
                        <a:buChar char="-"/>
                      </a:pPr>
                      <a:r>
                        <a:rPr lang="en-US" sz="1400" baseline="0" dirty="0" smtClean="0"/>
                        <a:t>Based on VHT-LTF for VHT Data</a:t>
                      </a:r>
                      <a:endParaRPr lang="en-US" sz="1400" dirty="0"/>
                    </a:p>
                  </a:txBody>
                  <a:tcPr/>
                </a:tc>
              </a:tr>
              <a:tr h="370840">
                <a:tc>
                  <a:txBody>
                    <a:bodyPr/>
                    <a:lstStyle/>
                    <a:p>
                      <a:r>
                        <a:rPr lang="en-US" sz="1400" dirty="0" smtClean="0"/>
                        <a:t>Cyclic prefix</a:t>
                      </a:r>
                      <a:r>
                        <a:rPr lang="en-US" sz="1400" baseline="0" dirty="0" smtClean="0"/>
                        <a:t> length</a:t>
                      </a:r>
                      <a:endParaRPr lang="en-US" sz="1400" dirty="0"/>
                    </a:p>
                  </a:txBody>
                  <a:tcPr/>
                </a:tc>
                <a:tc>
                  <a:txBody>
                    <a:bodyPr/>
                    <a:lstStyle/>
                    <a:p>
                      <a:r>
                        <a:rPr lang="en-US" sz="1400" dirty="0" smtClean="0"/>
                        <a:t>0.8 us (for all OFDM symbols)</a:t>
                      </a:r>
                      <a:endParaRPr lang="en-US" sz="1400" dirty="0"/>
                    </a:p>
                  </a:txBody>
                  <a:tcPr/>
                </a:tc>
              </a:tr>
              <a:tr h="370840">
                <a:tc>
                  <a:txBody>
                    <a:bodyPr/>
                    <a:lstStyle/>
                    <a:p>
                      <a:r>
                        <a:rPr lang="en-US" sz="1400" dirty="0" smtClean="0"/>
                        <a:t>Residual Frequency offset</a:t>
                      </a:r>
                      <a:endParaRPr lang="en-US" sz="1400" dirty="0"/>
                    </a:p>
                  </a:txBody>
                  <a:tcPr/>
                </a:tc>
                <a:tc>
                  <a:txBody>
                    <a:bodyPr/>
                    <a:lstStyle/>
                    <a:p>
                      <a:r>
                        <a:rPr lang="en-US" sz="1400" dirty="0" smtClean="0"/>
                        <a:t>None</a:t>
                      </a:r>
                      <a:endParaRPr lang="en-US" sz="1400" dirty="0"/>
                    </a:p>
                  </a:txBody>
                  <a:tcPr/>
                </a:tc>
              </a:tr>
              <a:tr h="370840">
                <a:tc>
                  <a:txBody>
                    <a:bodyPr/>
                    <a:lstStyle/>
                    <a:p>
                      <a:r>
                        <a:rPr lang="en-US" sz="1400" dirty="0" smtClean="0"/>
                        <a:t>Symbol</a:t>
                      </a:r>
                      <a:r>
                        <a:rPr lang="en-US" sz="1400" baseline="0" dirty="0" smtClean="0"/>
                        <a:t> Timing estimation</a:t>
                      </a:r>
                      <a:endParaRPr lang="en-US" sz="1400" dirty="0"/>
                    </a:p>
                  </a:txBody>
                  <a:tcPr/>
                </a:tc>
                <a:tc>
                  <a:txBody>
                    <a:bodyPr/>
                    <a:lstStyle/>
                    <a:p>
                      <a:r>
                        <a:rPr lang="en-US" sz="1400" dirty="0" smtClean="0"/>
                        <a:t>Ideal (perfectly</a:t>
                      </a:r>
                      <a:r>
                        <a:rPr lang="en-US" sz="1400" baseline="0" dirty="0" smtClean="0"/>
                        <a:t> known)</a:t>
                      </a:r>
                      <a:endParaRPr lang="en-US" sz="1400" dirty="0"/>
                    </a:p>
                  </a:txBody>
                  <a:tcPr/>
                </a:tc>
              </a:tr>
              <a:tr h="370840">
                <a:tc>
                  <a:txBody>
                    <a:bodyPr/>
                    <a:lstStyle/>
                    <a:p>
                      <a:r>
                        <a:rPr lang="en-US" sz="1400" dirty="0" smtClean="0"/>
                        <a:t>Phase</a:t>
                      </a:r>
                      <a:r>
                        <a:rPr lang="en-US" sz="1400" baseline="0" dirty="0" smtClean="0"/>
                        <a:t> Noise</a:t>
                      </a:r>
                      <a:endParaRPr lang="en-US" sz="1400" dirty="0"/>
                    </a:p>
                  </a:txBody>
                  <a:tcPr/>
                </a:tc>
                <a:tc>
                  <a:txBody>
                    <a:bodyPr/>
                    <a:lstStyle/>
                    <a:p>
                      <a:r>
                        <a:rPr lang="en-US" sz="1400" dirty="0" smtClean="0"/>
                        <a:t>None</a:t>
                      </a:r>
                      <a:endParaRPr lang="en-US" sz="1400" dirty="0"/>
                    </a:p>
                  </a:txBody>
                  <a:tcPr/>
                </a:tc>
              </a:tr>
            </a:tbl>
          </a:graphicData>
        </a:graphic>
      </p:graphicFrame>
    </p:spTree>
    <p:extLst>
      <p:ext uri="{BB962C8B-B14F-4D97-AF65-F5344CB8AC3E}">
        <p14:creationId xmlns:p14="http://schemas.microsoft.com/office/powerpoint/2010/main" val="595483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Power delay profile for outdoor channels</a:t>
            </a:r>
            <a:endParaRPr lang="en-US" dirty="0"/>
          </a:p>
        </p:txBody>
      </p:sp>
      <p:sp>
        <p:nvSpPr>
          <p:cNvPr id="3" name="Content Placeholder 2"/>
          <p:cNvSpPr>
            <a:spLocks noGrp="1"/>
          </p:cNvSpPr>
          <p:nvPr>
            <p:ph idx="1"/>
          </p:nvPr>
        </p:nvSpPr>
        <p:spPr/>
        <p:txBody>
          <a:bodyPr/>
          <a:lstStyle/>
          <a:p>
            <a:r>
              <a:rPr lang="en-US" dirty="0" smtClean="0"/>
              <a:t>Fixed power delay profiles</a:t>
            </a:r>
            <a:endParaRPr lang="en-US" dirty="0"/>
          </a:p>
        </p:txBody>
      </p:sp>
      <p:sp>
        <p:nvSpPr>
          <p:cNvPr id="4" name="Footer Placeholder 3"/>
          <p:cNvSpPr>
            <a:spLocks noGrp="1"/>
          </p:cNvSpPr>
          <p:nvPr>
            <p:ph type="ftr" sz="quarter" idx="11"/>
          </p:nvPr>
        </p:nvSpPr>
        <p:spPr/>
        <p:txBody>
          <a:bodyPr/>
          <a:lstStyle/>
          <a:p>
            <a:pPr>
              <a:defRPr/>
            </a:pPr>
            <a:r>
              <a:rPr lang="en-US" altLang="ko-KR" smtClean="0"/>
              <a:t>Young Hoon Kwon, Newracom</a:t>
            </a:r>
            <a:endParaRPr lang="en-US" altLang="ko-KR"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Date Placeholder 5"/>
          <p:cNvSpPr>
            <a:spLocks noGrp="1"/>
          </p:cNvSpPr>
          <p:nvPr>
            <p:ph type="dt" sz="half" idx="2"/>
          </p:nvPr>
        </p:nvSpPr>
        <p:spPr/>
        <p:txBody>
          <a:bodyPr/>
          <a:lstStyle/>
          <a:p>
            <a:pPr>
              <a:defRPr/>
            </a:pPr>
            <a:r>
              <a:rPr lang="en-US" smtClean="0"/>
              <a:t>January 2015</a:t>
            </a:r>
            <a:endParaRPr lang="en-US" dirty="0"/>
          </a:p>
        </p:txBody>
      </p:sp>
      <p:pic>
        <p:nvPicPr>
          <p:cNvPr id="7" name="Content Placeholder 7"/>
          <p:cNvPicPr>
            <a:picLocks noChangeAspect="1"/>
          </p:cNvPicPr>
          <p:nvPr/>
        </p:nvPicPr>
        <p:blipFill>
          <a:blip r:embed="rId2"/>
          <a:stretch>
            <a:fillRect/>
          </a:stretch>
        </p:blipFill>
        <p:spPr bwMode="auto">
          <a:xfrm>
            <a:off x="668591" y="2438400"/>
            <a:ext cx="3911600" cy="2933700"/>
          </a:xfrm>
          <a:prstGeom prst="rect">
            <a:avLst/>
          </a:prstGeom>
          <a:noFill/>
          <a:ln w="9525">
            <a:noFill/>
            <a:miter lim="800000"/>
            <a:headEnd/>
            <a:tailEnd/>
          </a:ln>
        </p:spPr>
      </p:pic>
      <p:pic>
        <p:nvPicPr>
          <p:cNvPr id="8" name="Picture 7"/>
          <p:cNvPicPr>
            <a:picLocks noChangeAspect="1"/>
          </p:cNvPicPr>
          <p:nvPr/>
        </p:nvPicPr>
        <p:blipFill>
          <a:blip r:embed="rId3"/>
          <a:stretch>
            <a:fillRect/>
          </a:stretch>
        </p:blipFill>
        <p:spPr>
          <a:xfrm>
            <a:off x="4572000" y="2438400"/>
            <a:ext cx="3880378" cy="2910283"/>
          </a:xfrm>
          <a:prstGeom prst="rect">
            <a:avLst/>
          </a:prstGeom>
        </p:spPr>
      </p:pic>
      <p:sp>
        <p:nvSpPr>
          <p:cNvPr id="9" name="TextBox 8"/>
          <p:cNvSpPr txBox="1"/>
          <p:nvPr/>
        </p:nvSpPr>
        <p:spPr>
          <a:xfrm>
            <a:off x="5410200" y="2664023"/>
            <a:ext cx="2651623" cy="307777"/>
          </a:xfrm>
          <a:prstGeom prst="rect">
            <a:avLst/>
          </a:prstGeom>
          <a:noFill/>
        </p:spPr>
        <p:txBody>
          <a:bodyPr wrap="none" rtlCol="0">
            <a:spAutoFit/>
          </a:bodyPr>
          <a:lstStyle/>
          <a:p>
            <a:r>
              <a:rPr lang="en-US" sz="1400" b="1" dirty="0" smtClean="0">
                <a:solidFill>
                  <a:srgbClr val="FF0000"/>
                </a:solidFill>
              </a:rPr>
              <a:t>Close-up of the figure on the left</a:t>
            </a:r>
            <a:endParaRPr lang="en-US" sz="1400" b="1" dirty="0">
              <a:solidFill>
                <a:srgbClr val="FF0000"/>
              </a:solidFill>
            </a:endParaRPr>
          </a:p>
        </p:txBody>
      </p:sp>
      <p:graphicFrame>
        <p:nvGraphicFramePr>
          <p:cNvPr id="10" name="Content Placeholder 10"/>
          <p:cNvGraphicFramePr>
            <a:graphicFrameLocks/>
          </p:cNvGraphicFramePr>
          <p:nvPr>
            <p:extLst>
              <p:ext uri="{D42A27DB-BD31-4B8C-83A1-F6EECF244321}">
                <p14:modId xmlns:p14="http://schemas.microsoft.com/office/powerpoint/2010/main" val="3204407669"/>
              </p:ext>
            </p:extLst>
          </p:nvPr>
        </p:nvGraphicFramePr>
        <p:xfrm>
          <a:off x="876301" y="5501640"/>
          <a:ext cx="7581899" cy="822960"/>
        </p:xfrm>
        <a:graphic>
          <a:graphicData uri="http://schemas.openxmlformats.org/drawingml/2006/table">
            <a:tbl>
              <a:tblPr firstRow="1" bandRow="1">
                <a:tableStyleId>{5940675A-B579-460E-94D1-54222C63F5DA}</a:tableStyleId>
              </a:tblPr>
              <a:tblGrid>
                <a:gridCol w="1558895"/>
                <a:gridCol w="1003834"/>
                <a:gridCol w="1003834"/>
                <a:gridCol w="1003834"/>
                <a:gridCol w="1003834"/>
                <a:gridCol w="1003834"/>
                <a:gridCol w="1003834"/>
              </a:tblGrid>
              <a:tr h="204192">
                <a:tc>
                  <a:txBody>
                    <a:bodyPr/>
                    <a:lstStyle/>
                    <a:p>
                      <a:pPr algn="ctr"/>
                      <a:endParaRPr lang="en-US" sz="12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3GPP EPA</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3GPP ETU</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ITU </a:t>
                      </a:r>
                      <a:r>
                        <a:rPr lang="en-US" sz="1200" dirty="0" err="1" smtClean="0"/>
                        <a:t>Ped</a:t>
                      </a:r>
                      <a:r>
                        <a:rPr lang="en-US" sz="1200" dirty="0" smtClean="0"/>
                        <a:t>-A</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ITU </a:t>
                      </a:r>
                      <a:r>
                        <a:rPr lang="en-US" sz="1200" dirty="0" err="1" smtClean="0"/>
                        <a:t>Ped</a:t>
                      </a:r>
                      <a:r>
                        <a:rPr lang="en-US" sz="1200" dirty="0" smtClean="0"/>
                        <a:t>-B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TGac</a:t>
                      </a:r>
                      <a:r>
                        <a:rPr lang="en-US" sz="1200" dirty="0" smtClean="0"/>
                        <a:t> B</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t>TGac</a:t>
                      </a:r>
                      <a:r>
                        <a:rPr lang="en-US" sz="1200" dirty="0" smtClean="0"/>
                        <a:t> D</a:t>
                      </a:r>
                    </a:p>
                  </a:txBody>
                  <a:tcPr anchor="ctr"/>
                </a:tc>
              </a:tr>
              <a:tr h="2041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RMS Delay Spread</a:t>
                      </a:r>
                    </a:p>
                  </a:txBody>
                  <a:tcPr anchor="ctr"/>
                </a:tc>
                <a:tc>
                  <a:txBody>
                    <a:bodyPr/>
                    <a:lstStyle/>
                    <a:p>
                      <a:pPr algn="ctr"/>
                      <a:r>
                        <a:rPr lang="en-US" sz="1200" kern="1200" dirty="0" smtClean="0">
                          <a:solidFill>
                            <a:schemeClr val="tx1"/>
                          </a:solidFill>
                          <a:latin typeface="+mn-lt"/>
                          <a:ea typeface="+mn-ea"/>
                          <a:cs typeface="+mn-cs"/>
                        </a:rPr>
                        <a:t>43.13 ns</a:t>
                      </a:r>
                      <a:endParaRPr lang="en-US" sz="1200" kern="1200" dirty="0">
                        <a:solidFill>
                          <a:schemeClr val="tx1"/>
                        </a:solidFill>
                        <a:latin typeface="+mn-lt"/>
                        <a:ea typeface="+mn-ea"/>
                        <a:cs typeface="+mn-cs"/>
                      </a:endParaRPr>
                    </a:p>
                  </a:txBody>
                  <a:tcPr anchor="ctr"/>
                </a:tc>
                <a:tc>
                  <a:txBody>
                    <a:bodyPr/>
                    <a:lstStyle/>
                    <a:p>
                      <a:pPr algn="ctr"/>
                      <a:r>
                        <a:rPr lang="en-US" sz="1200" dirty="0" smtClean="0"/>
                        <a:t>990.94 ns</a:t>
                      </a:r>
                      <a:endParaRPr lang="en-US" sz="1200" dirty="0"/>
                    </a:p>
                  </a:txBody>
                  <a:tcPr anchor="ctr"/>
                </a:tc>
                <a:tc>
                  <a:txBody>
                    <a:bodyPr/>
                    <a:lstStyle/>
                    <a:p>
                      <a:pPr algn="ctr"/>
                      <a:r>
                        <a:rPr lang="en-US" sz="1200" dirty="0" smtClean="0"/>
                        <a:t>45.99 ns</a:t>
                      </a:r>
                      <a:endParaRPr lang="en-US" sz="1200" dirty="0"/>
                    </a:p>
                  </a:txBody>
                  <a:tcPr anchor="ctr"/>
                </a:tc>
                <a:tc>
                  <a:txBody>
                    <a:bodyPr/>
                    <a:lstStyle/>
                    <a:p>
                      <a:pPr algn="ctr"/>
                      <a:r>
                        <a:rPr lang="en-US" sz="1200" dirty="0" smtClean="0"/>
                        <a:t>633.42 ns</a:t>
                      </a:r>
                      <a:endParaRPr lang="en-US" sz="1200" dirty="0"/>
                    </a:p>
                  </a:txBody>
                  <a:tcPr anchor="ctr"/>
                </a:tc>
                <a:tc>
                  <a:txBody>
                    <a:bodyPr/>
                    <a:lstStyle/>
                    <a:p>
                      <a:pPr algn="ctr"/>
                      <a:r>
                        <a:rPr lang="en-US" sz="1200" dirty="0" smtClean="0"/>
                        <a:t>15.65 ns</a:t>
                      </a:r>
                      <a:endParaRPr lang="en-US" sz="1200" dirty="0"/>
                    </a:p>
                  </a:txBody>
                  <a:tcPr anchor="ctr"/>
                </a:tc>
                <a:tc>
                  <a:txBody>
                    <a:bodyPr/>
                    <a:lstStyle/>
                    <a:p>
                      <a:pPr algn="ctr"/>
                      <a:r>
                        <a:rPr lang="en-US" sz="1200" dirty="0" smtClean="0"/>
                        <a:t>49.95 ns</a:t>
                      </a:r>
                      <a:endParaRPr lang="en-US" sz="1200" dirty="0"/>
                    </a:p>
                  </a:txBody>
                  <a:tcPr anchor="ctr"/>
                </a:tc>
              </a:tr>
              <a:tr h="20419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t>Max Delay Spread</a:t>
                      </a:r>
                    </a:p>
                  </a:txBody>
                  <a:tcPr anchor="ctr"/>
                </a:tc>
                <a:tc>
                  <a:txBody>
                    <a:bodyPr/>
                    <a:lstStyle/>
                    <a:p>
                      <a:pPr algn="ctr"/>
                      <a:r>
                        <a:rPr lang="en-US" sz="1200" dirty="0" smtClean="0"/>
                        <a:t>410 ns</a:t>
                      </a:r>
                      <a:endParaRPr lang="en-US" sz="1200" dirty="0"/>
                    </a:p>
                  </a:txBody>
                  <a:tcPr anchor="ctr"/>
                </a:tc>
                <a:tc>
                  <a:txBody>
                    <a:bodyPr/>
                    <a:lstStyle/>
                    <a:p>
                      <a:pPr algn="ctr"/>
                      <a:r>
                        <a:rPr lang="en-US" sz="1200" dirty="0" smtClean="0"/>
                        <a:t>5000 ns</a:t>
                      </a:r>
                      <a:endParaRPr lang="en-US" sz="1200" dirty="0"/>
                    </a:p>
                  </a:txBody>
                  <a:tcPr anchor="ctr"/>
                </a:tc>
                <a:tc>
                  <a:txBody>
                    <a:bodyPr/>
                    <a:lstStyle/>
                    <a:p>
                      <a:pPr algn="ctr"/>
                      <a:r>
                        <a:rPr lang="en-US" sz="1200" dirty="0" smtClean="0"/>
                        <a:t>410 ns</a:t>
                      </a:r>
                      <a:endParaRPr lang="en-US" sz="1200" dirty="0"/>
                    </a:p>
                  </a:txBody>
                  <a:tcPr anchor="ctr"/>
                </a:tc>
                <a:tc>
                  <a:txBody>
                    <a:bodyPr/>
                    <a:lstStyle/>
                    <a:p>
                      <a:pPr algn="ctr"/>
                      <a:r>
                        <a:rPr lang="en-US" sz="1200" dirty="0" smtClean="0"/>
                        <a:t>3700 ns</a:t>
                      </a:r>
                      <a:endParaRPr lang="en-US" sz="1200" dirty="0"/>
                    </a:p>
                  </a:txBody>
                  <a:tcPr anchor="ctr"/>
                </a:tc>
                <a:tc>
                  <a:txBody>
                    <a:bodyPr/>
                    <a:lstStyle/>
                    <a:p>
                      <a:pPr algn="ctr"/>
                      <a:r>
                        <a:rPr lang="en-US" sz="1200" dirty="0" smtClean="0"/>
                        <a:t>80 ns</a:t>
                      </a:r>
                      <a:endParaRPr lang="en-US" sz="1200" dirty="0"/>
                    </a:p>
                  </a:txBody>
                  <a:tcPr anchor="ctr"/>
                </a:tc>
                <a:tc>
                  <a:txBody>
                    <a:bodyPr/>
                    <a:lstStyle/>
                    <a:p>
                      <a:pPr algn="ctr"/>
                      <a:r>
                        <a:rPr lang="en-US" sz="1200" dirty="0" smtClean="0"/>
                        <a:t>390 ns</a:t>
                      </a:r>
                      <a:endParaRPr lang="en-US" sz="1200" dirty="0"/>
                    </a:p>
                  </a:txBody>
                  <a:tcPr anchor="ctr"/>
                </a:tc>
              </a:tr>
            </a:tbl>
          </a:graphicData>
        </a:graphic>
      </p:graphicFrame>
    </p:spTree>
    <p:extLst>
      <p:ext uri="{BB962C8B-B14F-4D97-AF65-F5344CB8AC3E}">
        <p14:creationId xmlns:p14="http://schemas.microsoft.com/office/powerpoint/2010/main" val="16130125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Random Power Delay Profile (ITU </a:t>
            </a:r>
            <a:r>
              <a:rPr lang="en-US" dirty="0" err="1" smtClean="0"/>
              <a:t>UMi</a:t>
            </a:r>
            <a:r>
              <a:rPr lang="en-US" dirty="0" smtClean="0"/>
              <a:t>)</a:t>
            </a:r>
            <a:endParaRPr lang="en-US" dirty="0"/>
          </a:p>
        </p:txBody>
      </p:sp>
      <p:sp>
        <p:nvSpPr>
          <p:cNvPr id="3" name="Content Placeholder 2"/>
          <p:cNvSpPr>
            <a:spLocks noGrp="1"/>
          </p:cNvSpPr>
          <p:nvPr>
            <p:ph idx="1"/>
          </p:nvPr>
        </p:nvSpPr>
        <p:spPr>
          <a:xfrm>
            <a:off x="381000" y="4495800"/>
            <a:ext cx="8305800" cy="1600200"/>
          </a:xfrm>
        </p:spPr>
        <p:txBody>
          <a:bodyPr>
            <a:normAutofit fontScale="85000" lnSpcReduction="10000"/>
          </a:bodyPr>
          <a:lstStyle/>
          <a:p>
            <a:r>
              <a:rPr lang="en-US" sz="1800" dirty="0"/>
              <a:t>Total leakage power of excess delay beyond 800ns and maximum delay spread is shown above.</a:t>
            </a:r>
          </a:p>
          <a:p>
            <a:r>
              <a:rPr lang="en-US" sz="1800" dirty="0"/>
              <a:t>Statistically,</a:t>
            </a:r>
          </a:p>
          <a:p>
            <a:pPr lvl="1"/>
            <a:r>
              <a:rPr lang="en-US" sz="1400" dirty="0"/>
              <a:t>13% of the NLOS/</a:t>
            </a:r>
            <a:r>
              <a:rPr lang="en-US" sz="1400" dirty="0" err="1"/>
              <a:t>OtoI</a:t>
            </a:r>
            <a:r>
              <a:rPr lang="en-US" sz="1400" dirty="0"/>
              <a:t> users have total leakage power of more than 20% in the excess </a:t>
            </a:r>
            <a:r>
              <a:rPr lang="en-US" sz="1400" dirty="0" smtClean="0"/>
              <a:t>delay (&gt;0.8us)</a:t>
            </a:r>
            <a:endParaRPr lang="en-US" sz="1400" dirty="0"/>
          </a:p>
          <a:p>
            <a:pPr lvl="1"/>
            <a:r>
              <a:rPr lang="en-US" sz="1400" dirty="0" smtClean="0"/>
              <a:t>6% </a:t>
            </a:r>
            <a:r>
              <a:rPr lang="en-US" sz="1400" dirty="0"/>
              <a:t>of the NLOS/</a:t>
            </a:r>
            <a:r>
              <a:rPr lang="en-US" sz="1400" dirty="0" err="1"/>
              <a:t>OtoI</a:t>
            </a:r>
            <a:r>
              <a:rPr lang="en-US" sz="1400" dirty="0"/>
              <a:t> users have total leakage power of more than </a:t>
            </a:r>
            <a:r>
              <a:rPr lang="en-US" sz="1400" dirty="0" smtClean="0"/>
              <a:t>40</a:t>
            </a:r>
            <a:r>
              <a:rPr lang="en-US" sz="1400" dirty="0"/>
              <a:t>% in the excess delay (&gt;0.8us)</a:t>
            </a:r>
          </a:p>
          <a:p>
            <a:pPr lvl="1"/>
            <a:r>
              <a:rPr lang="en-US" sz="1400" dirty="0" smtClean="0"/>
              <a:t>3% of the NLOS/</a:t>
            </a:r>
            <a:r>
              <a:rPr lang="en-US" sz="1400" dirty="0" err="1" smtClean="0"/>
              <a:t>OtoI</a:t>
            </a:r>
            <a:r>
              <a:rPr lang="en-US" sz="1400" dirty="0" smtClean="0"/>
              <a:t> users have total leakage power of more than 60% in the excess delay </a:t>
            </a:r>
            <a:r>
              <a:rPr lang="en-US" sz="1400" dirty="0"/>
              <a:t>(&gt;0.8us)</a:t>
            </a:r>
          </a:p>
          <a:p>
            <a:pPr lvl="1"/>
            <a:r>
              <a:rPr lang="en-US" sz="1400" dirty="0" smtClean="0"/>
              <a:t>0.5% </a:t>
            </a:r>
            <a:r>
              <a:rPr lang="en-US" sz="1400" dirty="0"/>
              <a:t>of the NLOS/</a:t>
            </a:r>
            <a:r>
              <a:rPr lang="en-US" sz="1400" dirty="0" err="1"/>
              <a:t>OtoI</a:t>
            </a:r>
            <a:r>
              <a:rPr lang="en-US" sz="1400" dirty="0"/>
              <a:t> users have total leakage power of more than </a:t>
            </a:r>
            <a:r>
              <a:rPr lang="en-US" sz="1400" dirty="0" smtClean="0"/>
              <a:t>80</a:t>
            </a:r>
            <a:r>
              <a:rPr lang="en-US" sz="1400" dirty="0"/>
              <a:t>% in the excess delay (&gt;0.8us)</a:t>
            </a:r>
          </a:p>
          <a:p>
            <a:pPr lvl="1"/>
            <a:r>
              <a:rPr lang="en-US" sz="1400" dirty="0" smtClean="0"/>
              <a:t>than </a:t>
            </a:r>
            <a:r>
              <a:rPr lang="en-US" sz="1400" dirty="0"/>
              <a:t>800 ns.</a:t>
            </a:r>
          </a:p>
          <a:p>
            <a:pPr lvl="1"/>
            <a:endParaRPr lang="en-US" sz="1400" dirty="0"/>
          </a:p>
          <a:p>
            <a:pPr lvl="1"/>
            <a:endParaRPr lang="en-US" sz="1400" dirty="0"/>
          </a:p>
          <a:p>
            <a:endParaRPr lang="en-US" sz="1800" dirty="0"/>
          </a:p>
          <a:p>
            <a:endParaRPr lang="en-US" dirty="0"/>
          </a:p>
        </p:txBody>
      </p:sp>
      <p:sp>
        <p:nvSpPr>
          <p:cNvPr id="4" name="Footer Placeholder 3"/>
          <p:cNvSpPr>
            <a:spLocks noGrp="1"/>
          </p:cNvSpPr>
          <p:nvPr>
            <p:ph type="ftr" sz="quarter" idx="4294967295"/>
          </p:nvPr>
        </p:nvSpPr>
        <p:spPr>
          <a:xfrm>
            <a:off x="7889402" y="6475413"/>
            <a:ext cx="797398" cy="184666"/>
          </a:xfrm>
          <a:prstGeom prst="rect">
            <a:avLst/>
          </a:prstGeom>
        </p:spPr>
        <p:txBody>
          <a:bodyPr/>
          <a:lstStyle/>
          <a:p>
            <a:pPr>
              <a:defRPr/>
            </a:pPr>
            <a:r>
              <a:rPr lang="en-US" dirty="0" smtClean="0"/>
              <a:t>NEWRACOM</a:t>
            </a:r>
            <a:endParaRPr lang="en-US" dirty="0"/>
          </a:p>
        </p:txBody>
      </p:sp>
      <p:sp>
        <p:nvSpPr>
          <p:cNvPr id="5" name="Slide Number Placeholder 4"/>
          <p:cNvSpPr>
            <a:spLocks noGrp="1"/>
          </p:cNvSpPr>
          <p:nvPr>
            <p:ph type="sldNum" sz="quarter" idx="11"/>
          </p:nvPr>
        </p:nvSpPr>
        <p:spPr/>
        <p:txBody>
          <a:bodyPr/>
          <a:lstStyle/>
          <a:p>
            <a:pPr>
              <a:defRPr/>
            </a:pPr>
            <a:r>
              <a:rPr lang="en-US" altLang="zh-CN" smtClean="0"/>
              <a:t>Slide </a:t>
            </a:r>
            <a:fld id="{6D95A7B8-55C1-4C66-83D5-FB0E0203E204}" type="slidenum">
              <a:rPr lang="en-US" altLang="zh-CN" smtClean="0"/>
              <a:pPr>
                <a:defRPr/>
              </a:pPr>
              <a:t>9</a:t>
            </a:fld>
            <a:endParaRPr lang="en-US" altLang="zh-CN"/>
          </a:p>
        </p:txBody>
      </p:sp>
      <p:pic>
        <p:nvPicPr>
          <p:cNvPr id="8" name="Picture 7"/>
          <p:cNvPicPr>
            <a:picLocks noChangeAspect="1"/>
          </p:cNvPicPr>
          <p:nvPr/>
        </p:nvPicPr>
        <p:blipFill>
          <a:blip r:embed="rId2"/>
          <a:stretch>
            <a:fillRect/>
          </a:stretch>
        </p:blipFill>
        <p:spPr>
          <a:xfrm>
            <a:off x="4800600" y="1456063"/>
            <a:ext cx="4000500" cy="3000375"/>
          </a:xfrm>
          <a:prstGeom prst="rect">
            <a:avLst/>
          </a:prstGeom>
        </p:spPr>
      </p:pic>
      <p:pic>
        <p:nvPicPr>
          <p:cNvPr id="6" name="Picture 5"/>
          <p:cNvPicPr>
            <a:picLocks noChangeAspect="1"/>
          </p:cNvPicPr>
          <p:nvPr/>
        </p:nvPicPr>
        <p:blipFill>
          <a:blip r:embed="rId3"/>
          <a:stretch>
            <a:fillRect/>
          </a:stretch>
        </p:blipFill>
        <p:spPr>
          <a:xfrm>
            <a:off x="533400" y="1456062"/>
            <a:ext cx="4000500" cy="3000375"/>
          </a:xfrm>
          <a:prstGeom prst="rect">
            <a:avLst/>
          </a:prstGeom>
        </p:spPr>
      </p:pic>
    </p:spTree>
    <p:extLst>
      <p:ext uri="{BB962C8B-B14F-4D97-AF65-F5344CB8AC3E}">
        <p14:creationId xmlns:p14="http://schemas.microsoft.com/office/powerpoint/2010/main" val="569058201"/>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92748</TotalTime>
  <Words>1396</Words>
  <Application>Microsoft Office PowerPoint</Application>
  <PresentationFormat>On-screen Show (4:3)</PresentationFormat>
  <Paragraphs>181</Paragraphs>
  <Slides>20</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4" baseType="lpstr">
      <vt:lpstr>Arial</vt:lpstr>
      <vt:lpstr>Times New Roman</vt:lpstr>
      <vt:lpstr>802-11-Submission</vt:lpstr>
      <vt:lpstr>Microsoft Word 97 - 2003 Document</vt:lpstr>
      <vt:lpstr>PowerPoint Presentation</vt:lpstr>
      <vt:lpstr>Backgrounds</vt:lpstr>
      <vt:lpstr>Outdoor environments</vt:lpstr>
      <vt:lpstr>Preamble structure</vt:lpstr>
      <vt:lpstr>Control frame transmission</vt:lpstr>
      <vt:lpstr>Management frame transmission</vt:lpstr>
      <vt:lpstr>Simulation Setup</vt:lpstr>
      <vt:lpstr>Power delay profile for outdoor channels</vt:lpstr>
      <vt:lpstr>Random Power Delay Profile (ITU UMi)</vt:lpstr>
      <vt:lpstr>L-SIG decoding performance</vt:lpstr>
      <vt:lpstr>Legacy(11a) Data 20 Bytes, MCS 0</vt:lpstr>
      <vt:lpstr>Legacy(11a) Data 500 Bytes, MCS 0</vt:lpstr>
      <vt:lpstr>Conclusions</vt:lpstr>
      <vt:lpstr>References</vt:lpstr>
      <vt:lpstr>Appendix: SIG-A decoding performance</vt:lpstr>
      <vt:lpstr>Appendix: VHT Data: 32 Bytes, MCS 0</vt:lpstr>
      <vt:lpstr>VHT Data: 500 Bytes, MCS 0</vt:lpstr>
      <vt:lpstr>Appendix: VHT Data: 500 Bytes, MCS 2</vt:lpstr>
      <vt:lpstr>Appendix: VHT Data: 500 Bytes, MCS 5</vt:lpstr>
      <vt:lpstr>Appendix: VHT Data: 500 Bytes, MCS 7</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Young Hoon Kwon</dc:creator>
  <cp:lastModifiedBy>YKWON</cp:lastModifiedBy>
  <cp:revision>974</cp:revision>
  <cp:lastPrinted>1998-02-10T13:28:06Z</cp:lastPrinted>
  <dcterms:created xsi:type="dcterms:W3CDTF">2007-05-21T21:00:37Z</dcterms:created>
  <dcterms:modified xsi:type="dcterms:W3CDTF">2015-01-12T14:17:45Z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