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72" r:id="rId5"/>
    <p:sldId id="274" r:id="rId6"/>
    <p:sldId id="263" r:id="rId7"/>
    <p:sldId id="273" r:id="rId8"/>
    <p:sldId id="268" r:id="rId9"/>
    <p:sldId id="269" r:id="rId10"/>
    <p:sldId id="271" r:id="rId11"/>
    <p:sldId id="267" r:id="rId12"/>
    <p:sldId id="275" r:id="rId13"/>
  </p:sldIdLst>
  <p:sldSz cx="9144000" cy="6858000" type="screen4x3"/>
  <p:notesSz cx="6789738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81" userDrawn="1">
          <p15:clr>
            <a:srgbClr val="A4A3A4"/>
          </p15:clr>
        </p15:guide>
        <p15:guide id="2" pos="211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-11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20" y="-84"/>
      </p:cViewPr>
      <p:guideLst>
        <p:guide orient="horz" pos="3081"/>
        <p:guide pos="211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653" y="0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653" y="9432134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89738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2880" y="103613"/>
            <a:ext cx="626434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0424" y="103613"/>
            <a:ext cx="80830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78831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46193" y="9613881"/>
            <a:ext cx="903122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5487" y="9613880"/>
            <a:ext cx="500526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7265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8819" y="9612182"/>
            <a:ext cx="537210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207" y="317633"/>
            <a:ext cx="5521325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0069" y="750766"/>
            <a:ext cx="4529601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0069" y="750766"/>
            <a:ext cx="4529601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50888"/>
            <a:ext cx="4946650" cy="3709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86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802.11-15/0064r1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 on UL-MU overheads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</a:t>
            </a:r>
            <a:r>
              <a:rPr lang="en-US" altLang="ja-JP" sz="2000" b="0" dirty="0" smtClean="0"/>
              <a:t>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57517"/>
              </p:ext>
            </p:extLst>
          </p:nvPr>
        </p:nvGraphicFramePr>
        <p:xfrm>
          <a:off x="519113" y="2286000"/>
          <a:ext cx="7697787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36743" imgH="3350950" progId="Word.Document.8">
                  <p:embed/>
                </p:oleObj>
              </mc:Choice>
              <mc:Fallback>
                <p:oleObj name="Document" r:id="rId4" imgW="8236743" imgH="33509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97787" cy="312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18648" cy="1065213"/>
          </a:xfrm>
        </p:spPr>
        <p:txBody>
          <a:bodyPr/>
          <a:lstStyle/>
          <a:p>
            <a:r>
              <a:rPr kumimoji="1" lang="en-US" altLang="ja-JP" dirty="0" smtClean="0"/>
              <a:t>Throughput comparison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initial phase methods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161806"/>
            <a:ext cx="7770813" cy="9326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Initial phase: method 1 vs. method 2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DL response phase: method B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14525"/>
            <a:ext cx="45624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2638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98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From the results…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DL BA responses </a:t>
            </a:r>
            <a:r>
              <a:rPr lang="en-US" altLang="ja-JP" dirty="0" smtClean="0"/>
              <a:t>after UL-MU transmission should </a:t>
            </a:r>
            <a:r>
              <a:rPr lang="en-US" altLang="ja-JP" dirty="0"/>
              <a:t>be </a:t>
            </a:r>
            <a:r>
              <a:rPr lang="en-US" altLang="ja-JP" dirty="0" smtClean="0"/>
              <a:t>multiplexed (in some way, such as transmit in DL MU or extend BA frame format to carry multiple STAs’ responses).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Initial phase prior to UL-MU transmission should be simple</a:t>
            </a:r>
            <a:r>
              <a:rPr lang="en-US" altLang="ja-JP" dirty="0"/>
              <a:t>. </a:t>
            </a:r>
            <a:r>
              <a:rPr lang="en-US" altLang="ja-JP" dirty="0" smtClean="0"/>
              <a:t>Need to find a more </a:t>
            </a:r>
            <a:r>
              <a:rPr lang="en-US" altLang="ja-JP" dirty="0"/>
              <a:t>rough way to grasp or estimate TX </a:t>
            </a:r>
            <a:r>
              <a:rPr lang="en-US" altLang="ja-JP" dirty="0" smtClean="0"/>
              <a:t>demands.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7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agree to include in the specification framework a mechanism by which DL </a:t>
            </a:r>
            <a:r>
              <a:rPr lang="en-US" altLang="ja-JP" dirty="0" smtClean="0"/>
              <a:t>BA/ACKs, </a:t>
            </a:r>
            <a:r>
              <a:rPr lang="en-US" altLang="ja-JP" dirty="0"/>
              <a:t>in responses to UL MU transmission, are multiplexed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err="1" smtClean="0"/>
              <a:t>eg</a:t>
            </a:r>
            <a:r>
              <a:rPr lang="en-US" altLang="ja-JP" dirty="0" smtClean="0"/>
              <a:t>. DL MU-MIMO, DL-OFDMA, single PSDU</a:t>
            </a:r>
          </a:p>
          <a:p>
            <a:pPr lvl="1">
              <a:buFont typeface="Arial" pitchFamily="34" charset="0"/>
              <a:buChar char="•"/>
            </a:pPr>
            <a:endParaRPr kumimoji="1"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Yes: 60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No</a:t>
            </a:r>
            <a:r>
              <a:rPr kumimoji="1" lang="en-US" altLang="ja-JP" dirty="0" smtClean="0"/>
              <a:t>: 1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Abstain</a:t>
            </a:r>
            <a:r>
              <a:rPr lang="en-US" altLang="ja-JP" dirty="0" smtClean="0"/>
              <a:t>: 51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6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considers impact of UL-MU overheads.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UL-MU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UL-MU is more difficult than DL-MU because STAs have to synchronize their transmissions.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easiest way to achieve synchronization is by an AP’s support.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 smtClean="0"/>
              <a:t>But </a:t>
            </a:r>
            <a:r>
              <a:rPr lang="en-GB" altLang="ja-JP" dirty="0"/>
              <a:t>the AP doesn’t really know which STA has data to transmit.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To find out STAs’ transmission demands, asking one by one is the steadiest way, but that will be a large overhead. 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On the other hand, if we can do UL MU transmission for data, then response frames can also be in MU transmission.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Assume to divide into 3 phases for UL-MU transmission.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75656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Initial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3491880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UL data transmission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5508104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DL response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1187624" y="479715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8246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Initial phase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Assume two </a:t>
            </a:r>
            <a:r>
              <a:rPr lang="en-US" altLang="ja-JP" dirty="0" smtClean="0"/>
              <a:t>approaches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746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3319331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3930000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5271429"/>
            <a:ext cx="11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16200000">
            <a:off x="137447" y="4638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686510" y="3161898"/>
            <a:ext cx="5425570" cy="2525029"/>
            <a:chOff x="686509" y="3161898"/>
            <a:chExt cx="8277979" cy="2525029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6" name="テキスト ボックス 15"/>
          <p:cNvSpPr txBox="1"/>
          <p:nvPr/>
        </p:nvSpPr>
        <p:spPr>
          <a:xfrm>
            <a:off x="7867077" y="2792566"/>
            <a:ext cx="707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5754742"/>
            <a:ext cx="348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N_m</a:t>
            </a:r>
            <a:r>
              <a:rPr kumimoji="1" lang="en-US" altLang="ja-JP" sz="1600" dirty="0">
                <a:solidFill>
                  <a:schemeClr val="tx1"/>
                </a:solidFill>
              </a:rPr>
              <a:t>: number of STAs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multiplexed </a:t>
            </a:r>
            <a:r>
              <a:rPr kumimoji="1" lang="en-US" altLang="ja-JP" sz="1600" dirty="0">
                <a:solidFill>
                  <a:schemeClr val="tx1"/>
                </a:solidFill>
              </a:rPr>
              <a:t>(4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99592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71936" y="3365497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52056" y="2792566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11832" y="27925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 bwMode="auto">
          <a:xfrm>
            <a:off x="798077" y="2555612"/>
            <a:ext cx="5358099" cy="3312368"/>
          </a:xfrm>
          <a:prstGeom prst="roundRect">
            <a:avLst>
              <a:gd name="adj" fmla="val 5044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6562942" y="2555612"/>
            <a:ext cx="2463026" cy="3312368"/>
          </a:xfrm>
          <a:prstGeom prst="roundRect">
            <a:avLst>
              <a:gd name="adj" fmla="val 7386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7584" y="3119507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46524" y="369243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3126" y="5951021"/>
            <a:ext cx="911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C00000"/>
                </a:solidFill>
              </a:rPr>
              <a:t>Note: above conventional frames were used as substitutes for throughput calculation  (may be too convenient)</a:t>
            </a:r>
            <a:endParaRPr kumimoji="1" lang="ja-JP" altLang="en-US" sz="1800" b="1" dirty="0" smtClean="0">
              <a:solidFill>
                <a:srgbClr val="C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92280" y="1700808"/>
            <a:ext cx="2002854" cy="306467"/>
          </a:xfrm>
          <a:prstGeom prst="wedgeRoundRectCallout">
            <a:avLst>
              <a:gd name="adj1" fmla="val -24605"/>
              <a:gd name="adj2" fmla="val 805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none" lIns="0" tIns="0" rIns="0" bIns="0" rtlCol="0" anchor="ctr" anchorCtr="0">
            <a:normAutofit/>
          </a:bodyPr>
          <a:lstStyle>
            <a:defPPr>
              <a:defRPr lang="en-GB"/>
            </a:defPPr>
            <a:lvl1pPr>
              <a:defRPr kumimoji="1" sz="18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altLang="ja-JP" dirty="0"/>
              <a:t>ref. doc.11-14/0598</a:t>
            </a:r>
            <a:endParaRPr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5949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1840" y="3979157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9593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80128" y="5317595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32637" y="3165032"/>
            <a:ext cx="1295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err="1" smtClean="0">
                <a:solidFill>
                  <a:srgbClr val="C00000"/>
                </a:solidFill>
              </a:rPr>
              <a:t>QoS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 CF-Poll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283968" y="1819989"/>
            <a:ext cx="2749522" cy="612934"/>
          </a:xfrm>
          <a:prstGeom prst="wedgeRoundRectCallout">
            <a:avLst>
              <a:gd name="adj1" fmla="val -59504"/>
              <a:gd name="adj2" fmla="val -305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 asks STAs one by one if they have </a:t>
            </a:r>
            <a:r>
              <a:rPr kumimoji="1" lang="en-US" altLang="ja-JP" sz="1800" dirty="0" err="1">
                <a:solidFill>
                  <a:schemeClr val="tx1"/>
                </a:solidFill>
              </a:rPr>
              <a:t>Tx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demands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39587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1</a:t>
            </a:r>
            <a:endParaRPr kumimoji="1" lang="ja-JP" altLang="en-US" b="1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70154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2</a:t>
            </a:r>
            <a:endParaRPr kumimoji="1" lang="ja-JP" altLang="en-US" b="1" dirty="0" smtClean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68003" y="3367651"/>
            <a:ext cx="707353" cy="36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algn="ctr"/>
            <a:r>
              <a:rPr kumimoji="1" lang="en-US" altLang="ja-JP" sz="1400" dirty="0" err="1" smtClean="0">
                <a:solidFill>
                  <a:schemeClr val="tx1"/>
                </a:solidFill>
              </a:rPr>
              <a:t>TxReq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52131" y="3769834"/>
            <a:ext cx="883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to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STAs</a:t>
            </a: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7990766" y="3161898"/>
            <a:ext cx="0" cy="572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 flipH="1">
            <a:off x="8101476" y="3161898"/>
            <a:ext cx="246" cy="11865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8494822" y="3161898"/>
            <a:ext cx="0" cy="25250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8101476" y="44244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121006" y="3707740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73839" y="3131676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6444207" y="3153000"/>
            <a:ext cx="2544661" cy="2525029"/>
            <a:chOff x="686509" y="3161898"/>
            <a:chExt cx="8277979" cy="2525029"/>
          </a:xfrm>
        </p:grpSpPr>
        <p:cxnSp>
          <p:nvCxnSpPr>
            <p:cNvPr id="52" name="直線矢印コネクタ 5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直線矢印コネクタ 5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直線矢印コネクタ 5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6" name="テキスト ボックス 55"/>
          <p:cNvSpPr txBox="1"/>
          <p:nvPr/>
        </p:nvSpPr>
        <p:spPr>
          <a:xfrm>
            <a:off x="4497298" y="1420584"/>
            <a:ext cx="3376542" cy="272415"/>
          </a:xfrm>
          <a:prstGeom prst="wedgeRoundRectCallout">
            <a:avLst>
              <a:gd name="adj1" fmla="val -58234"/>
              <a:gd name="adj2" fmla="val 5138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Both exchanges in legacy rate (24 Mbps)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DL response phase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134672" cy="45376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Assume two approaches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9624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3535355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96" y="4146024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496" y="5487453"/>
            <a:ext cx="11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137447" y="485476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86510" y="3377922"/>
            <a:ext cx="5499834" cy="2525029"/>
            <a:chOff x="686509" y="3377922"/>
            <a:chExt cx="8277979" cy="2525029"/>
          </a:xfrm>
        </p:grpSpPr>
        <p:cxnSp>
          <p:nvCxnSpPr>
            <p:cNvPr id="23" name="直線矢印コネクタ 22"/>
            <p:cNvCxnSpPr/>
            <p:nvPr/>
          </p:nvCxnSpPr>
          <p:spPr bwMode="auto">
            <a:xfrm>
              <a:off x="686509" y="3377922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86509" y="395085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直線矢印コネクタ 27"/>
            <p:cNvCxnSpPr/>
            <p:nvPr/>
          </p:nvCxnSpPr>
          <p:spPr bwMode="auto">
            <a:xfrm>
              <a:off x="686509" y="456451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直線矢印コネクタ 28"/>
            <p:cNvCxnSpPr/>
            <p:nvPr/>
          </p:nvCxnSpPr>
          <p:spPr bwMode="auto">
            <a:xfrm>
              <a:off x="686509" y="5902951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2" name="テキスト ボックス 31"/>
          <p:cNvSpPr txBox="1"/>
          <p:nvPr/>
        </p:nvSpPr>
        <p:spPr>
          <a:xfrm>
            <a:off x="7293941" y="3008590"/>
            <a:ext cx="707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071554" y="1624031"/>
            <a:ext cx="1737142" cy="612934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>
            <a:defPPr>
              <a:defRPr lang="en-GB"/>
            </a:defPPr>
            <a:lvl1pPr>
              <a:defRPr kumimoji="1" sz="18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BA to </a:t>
            </a:r>
            <a:r>
              <a:rPr lang="en-US" altLang="ja-JP" dirty="0"/>
              <a:t>all </a:t>
            </a:r>
            <a:r>
              <a:rPr lang="en-US" altLang="ja-JP" dirty="0" err="1"/>
              <a:t>N_m</a:t>
            </a:r>
            <a:r>
              <a:rPr lang="en-US" altLang="ja-JP" dirty="0"/>
              <a:t> </a:t>
            </a:r>
            <a:r>
              <a:rPr lang="en-US" altLang="ja-JP" dirty="0" smtClean="0"/>
              <a:t>STAs by </a:t>
            </a:r>
            <a:r>
              <a:rPr lang="en-US" altLang="ja-JP" dirty="0"/>
              <a:t>DL-MU</a:t>
            </a:r>
            <a:endParaRPr lang="ja-JP" altLang="en-US" dirty="0"/>
          </a:p>
        </p:txBody>
      </p:sp>
      <p:cxnSp>
        <p:nvCxnSpPr>
          <p:cNvPr id="34" name="直線矢印コネクタ 33"/>
          <p:cNvCxnSpPr/>
          <p:nvPr/>
        </p:nvCxnSpPr>
        <p:spPr bwMode="auto">
          <a:xfrm>
            <a:off x="7425230" y="3377922"/>
            <a:ext cx="0" cy="572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536186" y="3377922"/>
            <a:ext cx="0" cy="12297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7929286" y="3377922"/>
            <a:ext cx="0" cy="25250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661172" y="6084004"/>
            <a:ext cx="348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N_m</a:t>
            </a:r>
            <a:r>
              <a:rPr kumimoji="1" lang="en-US" altLang="ja-JP" sz="1600" dirty="0">
                <a:solidFill>
                  <a:schemeClr val="tx1"/>
                </a:solidFill>
              </a:rPr>
              <a:t>: number of STAs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multiplexed </a:t>
            </a:r>
            <a:r>
              <a:rPr kumimoji="1" lang="en-US" altLang="ja-JP" sz="1600" dirty="0">
                <a:solidFill>
                  <a:schemeClr val="tx1"/>
                </a:solidFill>
              </a:rPr>
              <a:t>(4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9592" y="3581521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671936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1504" y="4195181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03848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19736" y="5533619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92080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997205" y="46404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798077" y="2771636"/>
            <a:ext cx="5459566" cy="3312368"/>
          </a:xfrm>
          <a:prstGeom prst="roundRect">
            <a:avLst>
              <a:gd name="adj" fmla="val 577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角丸四角形 50"/>
          <p:cNvSpPr/>
          <p:nvPr/>
        </p:nvSpPr>
        <p:spPr bwMode="auto">
          <a:xfrm>
            <a:off x="6607968" y="2771636"/>
            <a:ext cx="2356520" cy="3312368"/>
          </a:xfrm>
          <a:prstGeom prst="roundRect">
            <a:avLst>
              <a:gd name="adj" fmla="val 7874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12865" y="2310417"/>
            <a:ext cx="150204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 algn="ctr">
              <a:defRPr kumimoji="1" b="1"/>
            </a:lvl1pPr>
          </a:lstStyle>
          <a:p>
            <a:r>
              <a:rPr lang="en-US" altLang="ja-JP" dirty="0"/>
              <a:t>method A</a:t>
            </a:r>
            <a:endParaRPr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982282" y="2310417"/>
            <a:ext cx="150138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 algn="ctr">
              <a:defRPr kumimoji="1" b="1"/>
            </a:lvl1pPr>
          </a:lstStyle>
          <a:p>
            <a:r>
              <a:rPr lang="en-US" altLang="ja-JP" dirty="0"/>
              <a:t>method B</a:t>
            </a:r>
            <a:endParaRPr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535940" y="46404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462496" y="2023978"/>
            <a:ext cx="2145472" cy="612934"/>
          </a:xfrm>
          <a:prstGeom prst="wedgeRoundRectCallout">
            <a:avLst>
              <a:gd name="adj1" fmla="val -59504"/>
              <a:gd name="adj2" fmla="val -305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All exchange in legacy rate (24 Mbps)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6526994" y="3381056"/>
            <a:ext cx="2318106" cy="2525029"/>
            <a:chOff x="686509" y="3377922"/>
            <a:chExt cx="8277979" cy="2525029"/>
          </a:xfrm>
        </p:grpSpPr>
        <p:cxnSp>
          <p:nvCxnSpPr>
            <p:cNvPr id="43" name="直線矢印コネクタ 42"/>
            <p:cNvCxnSpPr/>
            <p:nvPr/>
          </p:nvCxnSpPr>
          <p:spPr bwMode="auto">
            <a:xfrm>
              <a:off x="686509" y="3377922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直線矢印コネクタ 43"/>
            <p:cNvCxnSpPr/>
            <p:nvPr/>
          </p:nvCxnSpPr>
          <p:spPr bwMode="auto">
            <a:xfrm>
              <a:off x="686509" y="395085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直線矢印コネクタ 51"/>
            <p:cNvCxnSpPr/>
            <p:nvPr/>
          </p:nvCxnSpPr>
          <p:spPr bwMode="auto">
            <a:xfrm>
              <a:off x="686509" y="456451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686509" y="5902951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Comparison cases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25" name="正方形/長方形 24"/>
          <p:cNvSpPr/>
          <p:nvPr/>
        </p:nvSpPr>
        <p:spPr bwMode="auto">
          <a:xfrm>
            <a:off x="1475656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Initial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491880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UL data transmission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508104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DL response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>
            <a:off x="1187624" y="3140968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1615451" y="4214366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1</a:t>
            </a:r>
            <a:endParaRPr kumimoji="1" lang="ja-JP" altLang="en-US" b="1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15451" y="5078462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2</a:t>
            </a:r>
            <a:endParaRPr kumimoji="1" lang="ja-JP" altLang="en-US" b="1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621177" y="4214366"/>
            <a:ext cx="150204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A</a:t>
            </a:r>
            <a:endParaRPr kumimoji="1" lang="ja-JP" altLang="en-US" b="1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621507" y="5078462"/>
            <a:ext cx="150138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B</a:t>
            </a:r>
            <a:endParaRPr kumimoji="1" lang="ja-JP" altLang="en-US" b="1" dirty="0" smtClean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064053" y="4358382"/>
            <a:ext cx="2557124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3064053" y="4358382"/>
            <a:ext cx="2557454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3064053" y="5438502"/>
            <a:ext cx="2557454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3063723" y="4574406"/>
            <a:ext cx="2557454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3563888" y="3284984"/>
            <a:ext cx="558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Throughput comparison on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DL response phase methods (method 1-A and 1-B) 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47" name="フリーフォーム 46"/>
          <p:cNvSpPr/>
          <p:nvPr/>
        </p:nvSpPr>
        <p:spPr bwMode="auto">
          <a:xfrm>
            <a:off x="4433456" y="4252913"/>
            <a:ext cx="283241" cy="688255"/>
          </a:xfrm>
          <a:custGeom>
            <a:avLst/>
            <a:gdLst>
              <a:gd name="connsiteX0" fmla="*/ 0 w 272045"/>
              <a:gd name="connsiteY0" fmla="*/ 57743 h 742288"/>
              <a:gd name="connsiteX1" fmla="*/ 124691 w 272045"/>
              <a:gd name="connsiteY1" fmla="*/ 2325 h 742288"/>
              <a:gd name="connsiteX2" fmla="*/ 249382 w 272045"/>
              <a:gd name="connsiteY2" fmla="*/ 127016 h 742288"/>
              <a:gd name="connsiteX3" fmla="*/ 263236 w 272045"/>
              <a:gd name="connsiteY3" fmla="*/ 584216 h 742288"/>
              <a:gd name="connsiteX4" fmla="*/ 152400 w 272045"/>
              <a:gd name="connsiteY4" fmla="*/ 736616 h 742288"/>
              <a:gd name="connsiteX5" fmla="*/ 41564 w 272045"/>
              <a:gd name="connsiteY5" fmla="*/ 695052 h 742288"/>
              <a:gd name="connsiteX0" fmla="*/ 55418 w 327463"/>
              <a:gd name="connsiteY0" fmla="*/ 57743 h 737980"/>
              <a:gd name="connsiteX1" fmla="*/ 180109 w 327463"/>
              <a:gd name="connsiteY1" fmla="*/ 2325 h 737980"/>
              <a:gd name="connsiteX2" fmla="*/ 304800 w 327463"/>
              <a:gd name="connsiteY2" fmla="*/ 127016 h 737980"/>
              <a:gd name="connsiteX3" fmla="*/ 318654 w 327463"/>
              <a:gd name="connsiteY3" fmla="*/ 584216 h 737980"/>
              <a:gd name="connsiteX4" fmla="*/ 207818 w 327463"/>
              <a:gd name="connsiteY4" fmla="*/ 736616 h 737980"/>
              <a:gd name="connsiteX5" fmla="*/ 0 w 327463"/>
              <a:gd name="connsiteY5" fmla="*/ 653488 h 737980"/>
              <a:gd name="connsiteX0" fmla="*/ 55418 w 332564"/>
              <a:gd name="connsiteY0" fmla="*/ 57743 h 737980"/>
              <a:gd name="connsiteX1" fmla="*/ 180109 w 332564"/>
              <a:gd name="connsiteY1" fmla="*/ 2325 h 737980"/>
              <a:gd name="connsiteX2" fmla="*/ 304800 w 332564"/>
              <a:gd name="connsiteY2" fmla="*/ 127016 h 737980"/>
              <a:gd name="connsiteX3" fmla="*/ 318654 w 332564"/>
              <a:gd name="connsiteY3" fmla="*/ 584216 h 737980"/>
              <a:gd name="connsiteX4" fmla="*/ 138545 w 332564"/>
              <a:gd name="connsiteY4" fmla="*/ 736616 h 737980"/>
              <a:gd name="connsiteX5" fmla="*/ 0 w 332564"/>
              <a:gd name="connsiteY5" fmla="*/ 653488 h 737980"/>
              <a:gd name="connsiteX0" fmla="*/ 55418 w 329500"/>
              <a:gd name="connsiteY0" fmla="*/ 57743 h 751619"/>
              <a:gd name="connsiteX1" fmla="*/ 180109 w 329500"/>
              <a:gd name="connsiteY1" fmla="*/ 2325 h 751619"/>
              <a:gd name="connsiteX2" fmla="*/ 304800 w 329500"/>
              <a:gd name="connsiteY2" fmla="*/ 127016 h 751619"/>
              <a:gd name="connsiteX3" fmla="*/ 318654 w 329500"/>
              <a:gd name="connsiteY3" fmla="*/ 584216 h 751619"/>
              <a:gd name="connsiteX4" fmla="*/ 180109 w 329500"/>
              <a:gd name="connsiteY4" fmla="*/ 750470 h 751619"/>
              <a:gd name="connsiteX5" fmla="*/ 0 w 329500"/>
              <a:gd name="connsiteY5" fmla="*/ 653488 h 751619"/>
              <a:gd name="connsiteX0" fmla="*/ 13855 w 287937"/>
              <a:gd name="connsiteY0" fmla="*/ 57743 h 757064"/>
              <a:gd name="connsiteX1" fmla="*/ 138546 w 287937"/>
              <a:gd name="connsiteY1" fmla="*/ 2325 h 757064"/>
              <a:gd name="connsiteX2" fmla="*/ 263237 w 287937"/>
              <a:gd name="connsiteY2" fmla="*/ 127016 h 757064"/>
              <a:gd name="connsiteX3" fmla="*/ 277091 w 287937"/>
              <a:gd name="connsiteY3" fmla="*/ 584216 h 757064"/>
              <a:gd name="connsiteX4" fmla="*/ 138546 w 287937"/>
              <a:gd name="connsiteY4" fmla="*/ 750470 h 757064"/>
              <a:gd name="connsiteX5" fmla="*/ 0 w 287937"/>
              <a:gd name="connsiteY5" fmla="*/ 708906 h 757064"/>
              <a:gd name="connsiteX0" fmla="*/ 13855 w 306366"/>
              <a:gd name="connsiteY0" fmla="*/ 57743 h 757064"/>
              <a:gd name="connsiteX1" fmla="*/ 138546 w 306366"/>
              <a:gd name="connsiteY1" fmla="*/ 2325 h 757064"/>
              <a:gd name="connsiteX2" fmla="*/ 263237 w 306366"/>
              <a:gd name="connsiteY2" fmla="*/ 127016 h 757064"/>
              <a:gd name="connsiteX3" fmla="*/ 277091 w 306366"/>
              <a:gd name="connsiteY3" fmla="*/ 584216 h 757064"/>
              <a:gd name="connsiteX4" fmla="*/ 138546 w 306366"/>
              <a:gd name="connsiteY4" fmla="*/ 750470 h 757064"/>
              <a:gd name="connsiteX5" fmla="*/ 0 w 306366"/>
              <a:gd name="connsiteY5" fmla="*/ 708906 h 757064"/>
              <a:gd name="connsiteX0" fmla="*/ 13855 w 306366"/>
              <a:gd name="connsiteY0" fmla="*/ 57743 h 752295"/>
              <a:gd name="connsiteX1" fmla="*/ 138546 w 306366"/>
              <a:gd name="connsiteY1" fmla="*/ 2325 h 752295"/>
              <a:gd name="connsiteX2" fmla="*/ 263237 w 306366"/>
              <a:gd name="connsiteY2" fmla="*/ 127016 h 752295"/>
              <a:gd name="connsiteX3" fmla="*/ 277091 w 306366"/>
              <a:gd name="connsiteY3" fmla="*/ 584216 h 752295"/>
              <a:gd name="connsiteX4" fmla="*/ 138546 w 306366"/>
              <a:gd name="connsiteY4" fmla="*/ 750470 h 752295"/>
              <a:gd name="connsiteX5" fmla="*/ 0 w 306366"/>
              <a:gd name="connsiteY5" fmla="*/ 708906 h 752295"/>
              <a:gd name="connsiteX0" fmla="*/ 13855 w 296982"/>
              <a:gd name="connsiteY0" fmla="*/ 57743 h 755386"/>
              <a:gd name="connsiteX1" fmla="*/ 138546 w 296982"/>
              <a:gd name="connsiteY1" fmla="*/ 2325 h 755386"/>
              <a:gd name="connsiteX2" fmla="*/ 263237 w 296982"/>
              <a:gd name="connsiteY2" fmla="*/ 127016 h 755386"/>
              <a:gd name="connsiteX3" fmla="*/ 264391 w 296982"/>
              <a:gd name="connsiteY3" fmla="*/ 609616 h 755386"/>
              <a:gd name="connsiteX4" fmla="*/ 138546 w 296982"/>
              <a:gd name="connsiteY4" fmla="*/ 750470 h 755386"/>
              <a:gd name="connsiteX5" fmla="*/ 0 w 296982"/>
              <a:gd name="connsiteY5" fmla="*/ 708906 h 755386"/>
              <a:gd name="connsiteX0" fmla="*/ 13855 w 288746"/>
              <a:gd name="connsiteY0" fmla="*/ 57743 h 755386"/>
              <a:gd name="connsiteX1" fmla="*/ 138546 w 288746"/>
              <a:gd name="connsiteY1" fmla="*/ 2325 h 755386"/>
              <a:gd name="connsiteX2" fmla="*/ 263237 w 288746"/>
              <a:gd name="connsiteY2" fmla="*/ 127016 h 755386"/>
              <a:gd name="connsiteX3" fmla="*/ 264391 w 288746"/>
              <a:gd name="connsiteY3" fmla="*/ 609616 h 755386"/>
              <a:gd name="connsiteX4" fmla="*/ 138546 w 288746"/>
              <a:gd name="connsiteY4" fmla="*/ 750470 h 755386"/>
              <a:gd name="connsiteX5" fmla="*/ 0 w 288746"/>
              <a:gd name="connsiteY5" fmla="*/ 708906 h 755386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79482"/>
              <a:gd name="connsiteY0" fmla="*/ 59120 h 754394"/>
              <a:gd name="connsiteX1" fmla="*/ 138546 w 279482"/>
              <a:gd name="connsiteY1" fmla="*/ 3702 h 754394"/>
              <a:gd name="connsiteX2" fmla="*/ 263237 w 279482"/>
              <a:gd name="connsiteY2" fmla="*/ 153793 h 754394"/>
              <a:gd name="connsiteX3" fmla="*/ 264391 w 279482"/>
              <a:gd name="connsiteY3" fmla="*/ 610993 h 754394"/>
              <a:gd name="connsiteX4" fmla="*/ 138546 w 279482"/>
              <a:gd name="connsiteY4" fmla="*/ 751847 h 754394"/>
              <a:gd name="connsiteX5" fmla="*/ 0 w 279482"/>
              <a:gd name="connsiteY5" fmla="*/ 710283 h 754394"/>
              <a:gd name="connsiteX0" fmla="*/ 13855 w 283241"/>
              <a:gd name="connsiteY0" fmla="*/ 58764 h 754038"/>
              <a:gd name="connsiteX1" fmla="*/ 138546 w 283241"/>
              <a:gd name="connsiteY1" fmla="*/ 3346 h 754038"/>
              <a:gd name="connsiteX2" fmla="*/ 269587 w 283241"/>
              <a:gd name="connsiteY2" fmla="*/ 147087 h 754038"/>
              <a:gd name="connsiteX3" fmla="*/ 264391 w 283241"/>
              <a:gd name="connsiteY3" fmla="*/ 610637 h 754038"/>
              <a:gd name="connsiteX4" fmla="*/ 138546 w 283241"/>
              <a:gd name="connsiteY4" fmla="*/ 751491 h 754038"/>
              <a:gd name="connsiteX5" fmla="*/ 0 w 283241"/>
              <a:gd name="connsiteY5" fmla="*/ 709927 h 754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241" h="754038">
                <a:moveTo>
                  <a:pt x="13855" y="58764"/>
                </a:moveTo>
                <a:cubicBezTo>
                  <a:pt x="55418" y="25282"/>
                  <a:pt x="95924" y="-11375"/>
                  <a:pt x="138546" y="3346"/>
                </a:cubicBezTo>
                <a:cubicBezTo>
                  <a:pt x="181168" y="18067"/>
                  <a:pt x="248613" y="45872"/>
                  <a:pt x="269587" y="147087"/>
                </a:cubicBezTo>
                <a:cubicBezTo>
                  <a:pt x="290561" y="248302"/>
                  <a:pt x="286231" y="509903"/>
                  <a:pt x="264391" y="610637"/>
                </a:cubicBezTo>
                <a:cubicBezTo>
                  <a:pt x="242551" y="711371"/>
                  <a:pt x="195311" y="741293"/>
                  <a:pt x="138546" y="751491"/>
                </a:cubicBezTo>
                <a:cubicBezTo>
                  <a:pt x="81781" y="761689"/>
                  <a:pt x="36945" y="739945"/>
                  <a:pt x="0" y="70992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コネクタ 48"/>
          <p:cNvCxnSpPr>
            <a:stCxn id="43" idx="2"/>
            <a:endCxn id="47" idx="2"/>
          </p:cNvCxnSpPr>
          <p:nvPr/>
        </p:nvCxnSpPr>
        <p:spPr bwMode="auto">
          <a:xfrm flipH="1">
            <a:off x="4703043" y="4115981"/>
            <a:ext cx="1650901" cy="2711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899592" y="5661248"/>
            <a:ext cx="5884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Throughput comparison on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initial phase </a:t>
            </a:r>
            <a:r>
              <a:rPr kumimoji="1" lang="en-US" altLang="ja-JP" b="1" dirty="0">
                <a:solidFill>
                  <a:schemeClr val="tx1"/>
                </a:solidFill>
              </a:rPr>
              <a:t>methods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(method 1-B and method 2-B)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9" name="フリーフォーム 58"/>
          <p:cNvSpPr/>
          <p:nvPr/>
        </p:nvSpPr>
        <p:spPr bwMode="auto">
          <a:xfrm flipH="1">
            <a:off x="4059209" y="4860994"/>
            <a:ext cx="283241" cy="688255"/>
          </a:xfrm>
          <a:custGeom>
            <a:avLst/>
            <a:gdLst>
              <a:gd name="connsiteX0" fmla="*/ 0 w 272045"/>
              <a:gd name="connsiteY0" fmla="*/ 57743 h 742288"/>
              <a:gd name="connsiteX1" fmla="*/ 124691 w 272045"/>
              <a:gd name="connsiteY1" fmla="*/ 2325 h 742288"/>
              <a:gd name="connsiteX2" fmla="*/ 249382 w 272045"/>
              <a:gd name="connsiteY2" fmla="*/ 127016 h 742288"/>
              <a:gd name="connsiteX3" fmla="*/ 263236 w 272045"/>
              <a:gd name="connsiteY3" fmla="*/ 584216 h 742288"/>
              <a:gd name="connsiteX4" fmla="*/ 152400 w 272045"/>
              <a:gd name="connsiteY4" fmla="*/ 736616 h 742288"/>
              <a:gd name="connsiteX5" fmla="*/ 41564 w 272045"/>
              <a:gd name="connsiteY5" fmla="*/ 695052 h 742288"/>
              <a:gd name="connsiteX0" fmla="*/ 55418 w 327463"/>
              <a:gd name="connsiteY0" fmla="*/ 57743 h 737980"/>
              <a:gd name="connsiteX1" fmla="*/ 180109 w 327463"/>
              <a:gd name="connsiteY1" fmla="*/ 2325 h 737980"/>
              <a:gd name="connsiteX2" fmla="*/ 304800 w 327463"/>
              <a:gd name="connsiteY2" fmla="*/ 127016 h 737980"/>
              <a:gd name="connsiteX3" fmla="*/ 318654 w 327463"/>
              <a:gd name="connsiteY3" fmla="*/ 584216 h 737980"/>
              <a:gd name="connsiteX4" fmla="*/ 207818 w 327463"/>
              <a:gd name="connsiteY4" fmla="*/ 736616 h 737980"/>
              <a:gd name="connsiteX5" fmla="*/ 0 w 327463"/>
              <a:gd name="connsiteY5" fmla="*/ 653488 h 737980"/>
              <a:gd name="connsiteX0" fmla="*/ 55418 w 332564"/>
              <a:gd name="connsiteY0" fmla="*/ 57743 h 737980"/>
              <a:gd name="connsiteX1" fmla="*/ 180109 w 332564"/>
              <a:gd name="connsiteY1" fmla="*/ 2325 h 737980"/>
              <a:gd name="connsiteX2" fmla="*/ 304800 w 332564"/>
              <a:gd name="connsiteY2" fmla="*/ 127016 h 737980"/>
              <a:gd name="connsiteX3" fmla="*/ 318654 w 332564"/>
              <a:gd name="connsiteY3" fmla="*/ 584216 h 737980"/>
              <a:gd name="connsiteX4" fmla="*/ 138545 w 332564"/>
              <a:gd name="connsiteY4" fmla="*/ 736616 h 737980"/>
              <a:gd name="connsiteX5" fmla="*/ 0 w 332564"/>
              <a:gd name="connsiteY5" fmla="*/ 653488 h 737980"/>
              <a:gd name="connsiteX0" fmla="*/ 55418 w 329500"/>
              <a:gd name="connsiteY0" fmla="*/ 57743 h 751619"/>
              <a:gd name="connsiteX1" fmla="*/ 180109 w 329500"/>
              <a:gd name="connsiteY1" fmla="*/ 2325 h 751619"/>
              <a:gd name="connsiteX2" fmla="*/ 304800 w 329500"/>
              <a:gd name="connsiteY2" fmla="*/ 127016 h 751619"/>
              <a:gd name="connsiteX3" fmla="*/ 318654 w 329500"/>
              <a:gd name="connsiteY3" fmla="*/ 584216 h 751619"/>
              <a:gd name="connsiteX4" fmla="*/ 180109 w 329500"/>
              <a:gd name="connsiteY4" fmla="*/ 750470 h 751619"/>
              <a:gd name="connsiteX5" fmla="*/ 0 w 329500"/>
              <a:gd name="connsiteY5" fmla="*/ 653488 h 751619"/>
              <a:gd name="connsiteX0" fmla="*/ 13855 w 287937"/>
              <a:gd name="connsiteY0" fmla="*/ 57743 h 757064"/>
              <a:gd name="connsiteX1" fmla="*/ 138546 w 287937"/>
              <a:gd name="connsiteY1" fmla="*/ 2325 h 757064"/>
              <a:gd name="connsiteX2" fmla="*/ 263237 w 287937"/>
              <a:gd name="connsiteY2" fmla="*/ 127016 h 757064"/>
              <a:gd name="connsiteX3" fmla="*/ 277091 w 287937"/>
              <a:gd name="connsiteY3" fmla="*/ 584216 h 757064"/>
              <a:gd name="connsiteX4" fmla="*/ 138546 w 287937"/>
              <a:gd name="connsiteY4" fmla="*/ 750470 h 757064"/>
              <a:gd name="connsiteX5" fmla="*/ 0 w 287937"/>
              <a:gd name="connsiteY5" fmla="*/ 708906 h 757064"/>
              <a:gd name="connsiteX0" fmla="*/ 13855 w 306366"/>
              <a:gd name="connsiteY0" fmla="*/ 57743 h 757064"/>
              <a:gd name="connsiteX1" fmla="*/ 138546 w 306366"/>
              <a:gd name="connsiteY1" fmla="*/ 2325 h 757064"/>
              <a:gd name="connsiteX2" fmla="*/ 263237 w 306366"/>
              <a:gd name="connsiteY2" fmla="*/ 127016 h 757064"/>
              <a:gd name="connsiteX3" fmla="*/ 277091 w 306366"/>
              <a:gd name="connsiteY3" fmla="*/ 584216 h 757064"/>
              <a:gd name="connsiteX4" fmla="*/ 138546 w 306366"/>
              <a:gd name="connsiteY4" fmla="*/ 750470 h 757064"/>
              <a:gd name="connsiteX5" fmla="*/ 0 w 306366"/>
              <a:gd name="connsiteY5" fmla="*/ 708906 h 757064"/>
              <a:gd name="connsiteX0" fmla="*/ 13855 w 306366"/>
              <a:gd name="connsiteY0" fmla="*/ 57743 h 752295"/>
              <a:gd name="connsiteX1" fmla="*/ 138546 w 306366"/>
              <a:gd name="connsiteY1" fmla="*/ 2325 h 752295"/>
              <a:gd name="connsiteX2" fmla="*/ 263237 w 306366"/>
              <a:gd name="connsiteY2" fmla="*/ 127016 h 752295"/>
              <a:gd name="connsiteX3" fmla="*/ 277091 w 306366"/>
              <a:gd name="connsiteY3" fmla="*/ 584216 h 752295"/>
              <a:gd name="connsiteX4" fmla="*/ 138546 w 306366"/>
              <a:gd name="connsiteY4" fmla="*/ 750470 h 752295"/>
              <a:gd name="connsiteX5" fmla="*/ 0 w 306366"/>
              <a:gd name="connsiteY5" fmla="*/ 708906 h 752295"/>
              <a:gd name="connsiteX0" fmla="*/ 13855 w 296982"/>
              <a:gd name="connsiteY0" fmla="*/ 57743 h 755386"/>
              <a:gd name="connsiteX1" fmla="*/ 138546 w 296982"/>
              <a:gd name="connsiteY1" fmla="*/ 2325 h 755386"/>
              <a:gd name="connsiteX2" fmla="*/ 263237 w 296982"/>
              <a:gd name="connsiteY2" fmla="*/ 127016 h 755386"/>
              <a:gd name="connsiteX3" fmla="*/ 264391 w 296982"/>
              <a:gd name="connsiteY3" fmla="*/ 609616 h 755386"/>
              <a:gd name="connsiteX4" fmla="*/ 138546 w 296982"/>
              <a:gd name="connsiteY4" fmla="*/ 750470 h 755386"/>
              <a:gd name="connsiteX5" fmla="*/ 0 w 296982"/>
              <a:gd name="connsiteY5" fmla="*/ 708906 h 755386"/>
              <a:gd name="connsiteX0" fmla="*/ 13855 w 288746"/>
              <a:gd name="connsiteY0" fmla="*/ 57743 h 755386"/>
              <a:gd name="connsiteX1" fmla="*/ 138546 w 288746"/>
              <a:gd name="connsiteY1" fmla="*/ 2325 h 755386"/>
              <a:gd name="connsiteX2" fmla="*/ 263237 w 288746"/>
              <a:gd name="connsiteY2" fmla="*/ 127016 h 755386"/>
              <a:gd name="connsiteX3" fmla="*/ 264391 w 288746"/>
              <a:gd name="connsiteY3" fmla="*/ 609616 h 755386"/>
              <a:gd name="connsiteX4" fmla="*/ 138546 w 288746"/>
              <a:gd name="connsiteY4" fmla="*/ 750470 h 755386"/>
              <a:gd name="connsiteX5" fmla="*/ 0 w 288746"/>
              <a:gd name="connsiteY5" fmla="*/ 708906 h 755386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79482"/>
              <a:gd name="connsiteY0" fmla="*/ 59120 h 754394"/>
              <a:gd name="connsiteX1" fmla="*/ 138546 w 279482"/>
              <a:gd name="connsiteY1" fmla="*/ 3702 h 754394"/>
              <a:gd name="connsiteX2" fmla="*/ 263237 w 279482"/>
              <a:gd name="connsiteY2" fmla="*/ 153793 h 754394"/>
              <a:gd name="connsiteX3" fmla="*/ 264391 w 279482"/>
              <a:gd name="connsiteY3" fmla="*/ 610993 h 754394"/>
              <a:gd name="connsiteX4" fmla="*/ 138546 w 279482"/>
              <a:gd name="connsiteY4" fmla="*/ 751847 h 754394"/>
              <a:gd name="connsiteX5" fmla="*/ 0 w 279482"/>
              <a:gd name="connsiteY5" fmla="*/ 710283 h 754394"/>
              <a:gd name="connsiteX0" fmla="*/ 13855 w 283241"/>
              <a:gd name="connsiteY0" fmla="*/ 58764 h 754038"/>
              <a:gd name="connsiteX1" fmla="*/ 138546 w 283241"/>
              <a:gd name="connsiteY1" fmla="*/ 3346 h 754038"/>
              <a:gd name="connsiteX2" fmla="*/ 269587 w 283241"/>
              <a:gd name="connsiteY2" fmla="*/ 147087 h 754038"/>
              <a:gd name="connsiteX3" fmla="*/ 264391 w 283241"/>
              <a:gd name="connsiteY3" fmla="*/ 610637 h 754038"/>
              <a:gd name="connsiteX4" fmla="*/ 138546 w 283241"/>
              <a:gd name="connsiteY4" fmla="*/ 751491 h 754038"/>
              <a:gd name="connsiteX5" fmla="*/ 0 w 283241"/>
              <a:gd name="connsiteY5" fmla="*/ 709927 h 754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241" h="754038">
                <a:moveTo>
                  <a:pt x="13855" y="58764"/>
                </a:moveTo>
                <a:cubicBezTo>
                  <a:pt x="55418" y="25282"/>
                  <a:pt x="95924" y="-11375"/>
                  <a:pt x="138546" y="3346"/>
                </a:cubicBezTo>
                <a:cubicBezTo>
                  <a:pt x="181168" y="18067"/>
                  <a:pt x="248613" y="45872"/>
                  <a:pt x="269587" y="147087"/>
                </a:cubicBezTo>
                <a:cubicBezTo>
                  <a:pt x="290561" y="248302"/>
                  <a:pt x="286231" y="509903"/>
                  <a:pt x="264391" y="610637"/>
                </a:cubicBezTo>
                <a:cubicBezTo>
                  <a:pt x="242551" y="711371"/>
                  <a:pt x="195311" y="741293"/>
                  <a:pt x="138546" y="751491"/>
                </a:cubicBezTo>
                <a:cubicBezTo>
                  <a:pt x="81781" y="761689"/>
                  <a:pt x="36945" y="739945"/>
                  <a:pt x="0" y="70992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コネクタ 59"/>
          <p:cNvCxnSpPr>
            <a:stCxn id="58" idx="0"/>
            <a:endCxn id="59" idx="3"/>
          </p:cNvCxnSpPr>
          <p:nvPr/>
        </p:nvCxnSpPr>
        <p:spPr bwMode="auto">
          <a:xfrm flipV="1">
            <a:off x="3842076" y="5418358"/>
            <a:ext cx="235983" cy="2428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7669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calculation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err="1" smtClean="0"/>
              <a:t>N_m</a:t>
            </a:r>
            <a:r>
              <a:rPr lang="en-US" altLang="ja-JP" dirty="0" smtClean="0"/>
              <a:t>: number of STAs multiplexed (and also inquired for method </a:t>
            </a:r>
            <a:r>
              <a:rPr lang="en-US" altLang="ja-JP" dirty="0"/>
              <a:t>1) (4)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assumed OFDMA using short GI for MU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TXOP limit = 0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20 MHz bandwidth, 1SS, MCS 8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assumed 24 us for HE preamble part (+4 us to VHT preamble)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full buffer, error free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3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comparison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DL response </a:t>
            </a:r>
            <a:r>
              <a:rPr lang="en-US" altLang="ja-JP" dirty="0" smtClean="0"/>
              <a:t>phase</a:t>
            </a:r>
            <a:r>
              <a:rPr kumimoji="1" lang="en-US" altLang="ja-JP" dirty="0" smtClean="0"/>
              <a:t> methods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161806"/>
            <a:ext cx="7770813" cy="9326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Initial phase: method 1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DL response phase: method A vs. method B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14525"/>
            <a:ext cx="45624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49" y="2052638"/>
            <a:ext cx="45720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892</TotalTime>
  <Words>700</Words>
  <Application>Microsoft Office PowerPoint</Application>
  <PresentationFormat>画面に合わせる (4:3)</PresentationFormat>
  <Paragraphs>166</Paragraphs>
  <Slides>12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Consideration on UL-MU overheads</vt:lpstr>
      <vt:lpstr>Abstract</vt:lpstr>
      <vt:lpstr>UL-MU</vt:lpstr>
      <vt:lpstr>UL-MU</vt:lpstr>
      <vt:lpstr>Initial phase</vt:lpstr>
      <vt:lpstr>DL response phase</vt:lpstr>
      <vt:lpstr>Comparison cases</vt:lpstr>
      <vt:lpstr>Throughput calculation</vt:lpstr>
      <vt:lpstr>Throughput comparison on  DL response phase methods </vt:lpstr>
      <vt:lpstr>Throughput comparison on  initial phase methods </vt:lpstr>
      <vt:lpstr>From the results…</vt:lpstr>
      <vt:lpstr>Straw Poll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UL-MU overheads</dc:title>
  <dc:creator>Tomoko Adachi</dc:creator>
  <cp:lastModifiedBy>adachi0</cp:lastModifiedBy>
  <cp:revision>82</cp:revision>
  <cp:lastPrinted>2015-01-08T05:45:08Z</cp:lastPrinted>
  <dcterms:created xsi:type="dcterms:W3CDTF">2014-10-27T05:47:55Z</dcterms:created>
  <dcterms:modified xsi:type="dcterms:W3CDTF">2015-01-14T15:02:51Z</dcterms:modified>
</cp:coreProperties>
</file>