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-93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4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 et.al.,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 Wang et.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Yu Wang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4.xml"/><Relationship Id="rId7" Type="http://schemas.openxmlformats.org/officeDocument/2006/relationships/image" Target="cid:image002.png@01CF1805.46D6A950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dirty="0" smtClean="0"/>
              <a:t>Yu Wang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Modeling components impacting throughput gain from CCAT adjustment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99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962794"/>
              </p:ext>
            </p:extLst>
          </p:nvPr>
        </p:nvGraphicFramePr>
        <p:xfrm>
          <a:off x="509588" y="2455863"/>
          <a:ext cx="7680325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4" imgW="8237952" imgH="3948989" progId="Word.Document.8">
                  <p:embed/>
                </p:oleObj>
              </mc:Choice>
              <mc:Fallback>
                <p:oleObj name="Document" r:id="rId4" imgW="8237952" imgH="39489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455863"/>
                        <a:ext cx="7680325" cy="367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26541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realistic models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223988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Non-ideal LA &amp; PR, 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Gain in average user throughput: </a:t>
            </a:r>
            <a:r>
              <a:rPr lang="en-US" dirty="0">
                <a:solidFill>
                  <a:srgbClr val="0070C0"/>
                </a:solidFill>
              </a:rPr>
              <a:t>6%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Gain in spatial reuse measured by AP transmitting time: </a:t>
            </a:r>
            <a:r>
              <a:rPr lang="en-US" b="1" dirty="0">
                <a:solidFill>
                  <a:srgbClr val="00B050"/>
                </a:solidFill>
              </a:rPr>
              <a:t>178%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Loss in transmission rate: </a:t>
            </a:r>
            <a:r>
              <a:rPr lang="en-US" b="1" dirty="0">
                <a:solidFill>
                  <a:srgbClr val="FF0000"/>
                </a:solidFill>
              </a:rPr>
              <a:t>40%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Loss due to increased packet loss : </a:t>
            </a:r>
            <a:r>
              <a:rPr lang="en-US" b="1" dirty="0">
                <a:solidFill>
                  <a:srgbClr val="FF0000"/>
                </a:solidFill>
              </a:rPr>
              <a:t>40</a:t>
            </a:r>
            <a:r>
              <a:rPr lang="en-US" b="1" dirty="0" smtClean="0">
                <a:solidFill>
                  <a:srgbClr val="FF0000"/>
                </a:solidFill>
              </a:rPr>
              <a:t>%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4057650"/>
            <a:ext cx="3228975" cy="2209800"/>
            <a:chOff x="0" y="4057650"/>
            <a:chExt cx="3228975" cy="2209800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4057650"/>
              <a:ext cx="3228975" cy="2209800"/>
              <a:chOff x="0" y="4057650"/>
              <a:chExt cx="3228975" cy="2209800"/>
            </a:xfrm>
          </p:grpSpPr>
          <p:sp>
            <p:nvSpPr>
              <p:cNvPr id="3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0" y="4057650"/>
                <a:ext cx="3228975" cy="2209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457200" y="4219575"/>
                <a:ext cx="2466975" cy="18002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457200" y="4219575"/>
                <a:ext cx="2466975" cy="1800225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7"/>
              <p:cNvSpPr>
                <a:spLocks noChangeShapeType="1"/>
              </p:cNvSpPr>
              <p:nvPr/>
            </p:nvSpPr>
            <p:spPr bwMode="auto">
              <a:xfrm flipV="1">
                <a:off x="866775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 flipV="1">
                <a:off x="1685925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9"/>
              <p:cNvSpPr>
                <a:spLocks noChangeShapeType="1"/>
              </p:cNvSpPr>
              <p:nvPr/>
            </p:nvSpPr>
            <p:spPr bwMode="auto">
              <a:xfrm flipV="1">
                <a:off x="2505075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11"/>
              <p:cNvSpPr>
                <a:spLocks noChangeShapeType="1"/>
              </p:cNvSpPr>
              <p:nvPr/>
            </p:nvSpPr>
            <p:spPr bwMode="auto">
              <a:xfrm>
                <a:off x="457200" y="55626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12"/>
              <p:cNvSpPr>
                <a:spLocks noChangeShapeType="1"/>
              </p:cNvSpPr>
              <p:nvPr/>
            </p:nvSpPr>
            <p:spPr bwMode="auto">
              <a:xfrm>
                <a:off x="457200" y="5114925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13"/>
              <p:cNvSpPr>
                <a:spLocks noChangeShapeType="1"/>
              </p:cNvSpPr>
              <p:nvPr/>
            </p:nvSpPr>
            <p:spPr bwMode="auto">
              <a:xfrm>
                <a:off x="457200" y="466725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14"/>
              <p:cNvSpPr>
                <a:spLocks noChangeShapeType="1"/>
              </p:cNvSpPr>
              <p:nvPr/>
            </p:nvSpPr>
            <p:spPr bwMode="auto">
              <a:xfrm>
                <a:off x="457200" y="4219575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15"/>
              <p:cNvSpPr>
                <a:spLocks noChangeShapeType="1"/>
              </p:cNvSpPr>
              <p:nvPr/>
            </p:nvSpPr>
            <p:spPr bwMode="auto">
              <a:xfrm>
                <a:off x="457200" y="4219575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16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17"/>
              <p:cNvSpPr>
                <a:spLocks noChangeShapeType="1"/>
              </p:cNvSpPr>
              <p:nvPr/>
            </p:nvSpPr>
            <p:spPr bwMode="auto">
              <a:xfrm flipV="1">
                <a:off x="2924175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18"/>
              <p:cNvSpPr>
                <a:spLocks noChangeShapeType="1"/>
              </p:cNvSpPr>
              <p:nvPr/>
            </p:nvSpPr>
            <p:spPr bwMode="auto">
              <a:xfrm flipV="1">
                <a:off x="457200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19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 flipV="1">
                <a:off x="457200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 flipV="1">
                <a:off x="866775" y="599122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866775" y="4219575"/>
                <a:ext cx="0" cy="190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23"/>
              <p:cNvSpPr>
                <a:spLocks noChangeArrowheads="1"/>
              </p:cNvSpPr>
              <p:nvPr/>
            </p:nvSpPr>
            <p:spPr bwMode="auto">
              <a:xfrm>
                <a:off x="619125" y="604837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-82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 flipV="1">
                <a:off x="1685925" y="599122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685925" y="4219575"/>
                <a:ext cx="0" cy="190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26"/>
              <p:cNvSpPr>
                <a:spLocks noChangeArrowheads="1"/>
              </p:cNvSpPr>
              <p:nvPr/>
            </p:nvSpPr>
            <p:spPr bwMode="auto">
              <a:xfrm>
                <a:off x="1438275" y="604837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-70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 flipV="1">
                <a:off x="2505075" y="599122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2505075" y="4219575"/>
                <a:ext cx="0" cy="190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29"/>
              <p:cNvSpPr>
                <a:spLocks noChangeArrowheads="1"/>
              </p:cNvSpPr>
              <p:nvPr/>
            </p:nvSpPr>
            <p:spPr bwMode="auto">
              <a:xfrm>
                <a:off x="2257425" y="604837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-50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 flipH="1">
                <a:off x="2895600" y="601980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32"/>
              <p:cNvSpPr>
                <a:spLocks noChangeArrowheads="1"/>
              </p:cNvSpPr>
              <p:nvPr/>
            </p:nvSpPr>
            <p:spPr bwMode="auto">
              <a:xfrm>
                <a:off x="352425" y="5943600"/>
                <a:ext cx="12382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Line 33"/>
              <p:cNvSpPr>
                <a:spLocks noChangeShapeType="1"/>
              </p:cNvSpPr>
              <p:nvPr/>
            </p:nvSpPr>
            <p:spPr bwMode="auto">
              <a:xfrm>
                <a:off x="457200" y="556260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34"/>
              <p:cNvSpPr>
                <a:spLocks noChangeShapeType="1"/>
              </p:cNvSpPr>
              <p:nvPr/>
            </p:nvSpPr>
            <p:spPr bwMode="auto">
              <a:xfrm flipH="1">
                <a:off x="2895600" y="556260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35"/>
              <p:cNvSpPr>
                <a:spLocks noChangeArrowheads="1"/>
              </p:cNvSpPr>
              <p:nvPr/>
            </p:nvSpPr>
            <p:spPr bwMode="auto">
              <a:xfrm>
                <a:off x="247650" y="5486400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Line 36"/>
              <p:cNvSpPr>
                <a:spLocks noChangeShapeType="1"/>
              </p:cNvSpPr>
              <p:nvPr/>
            </p:nvSpPr>
            <p:spPr bwMode="auto">
              <a:xfrm>
                <a:off x="457200" y="5114925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Line 37"/>
              <p:cNvSpPr>
                <a:spLocks noChangeShapeType="1"/>
              </p:cNvSpPr>
              <p:nvPr/>
            </p:nvSpPr>
            <p:spPr bwMode="auto">
              <a:xfrm flipH="1">
                <a:off x="2895600" y="5114925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38"/>
              <p:cNvSpPr>
                <a:spLocks noChangeArrowheads="1"/>
              </p:cNvSpPr>
              <p:nvPr/>
            </p:nvSpPr>
            <p:spPr bwMode="auto">
              <a:xfrm>
                <a:off x="247650" y="5038725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Line 39"/>
              <p:cNvSpPr>
                <a:spLocks noChangeShapeType="1"/>
              </p:cNvSpPr>
              <p:nvPr/>
            </p:nvSpPr>
            <p:spPr bwMode="auto">
              <a:xfrm>
                <a:off x="457200" y="466725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40"/>
              <p:cNvSpPr>
                <a:spLocks noChangeShapeType="1"/>
              </p:cNvSpPr>
              <p:nvPr/>
            </p:nvSpPr>
            <p:spPr bwMode="auto">
              <a:xfrm flipH="1">
                <a:off x="2895600" y="466725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41"/>
              <p:cNvSpPr>
                <a:spLocks noChangeArrowheads="1"/>
              </p:cNvSpPr>
              <p:nvPr/>
            </p:nvSpPr>
            <p:spPr bwMode="auto">
              <a:xfrm>
                <a:off x="247650" y="4591050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Line 42"/>
              <p:cNvSpPr>
                <a:spLocks noChangeShapeType="1"/>
              </p:cNvSpPr>
              <p:nvPr/>
            </p:nvSpPr>
            <p:spPr bwMode="auto">
              <a:xfrm>
                <a:off x="457200" y="4219575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Line 43"/>
              <p:cNvSpPr>
                <a:spLocks noChangeShapeType="1"/>
              </p:cNvSpPr>
              <p:nvPr/>
            </p:nvSpPr>
            <p:spPr bwMode="auto">
              <a:xfrm flipH="1">
                <a:off x="2895600" y="4219575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44"/>
              <p:cNvSpPr>
                <a:spLocks noChangeArrowheads="1"/>
              </p:cNvSpPr>
              <p:nvPr/>
            </p:nvSpPr>
            <p:spPr bwMode="auto">
              <a:xfrm>
                <a:off x="247650" y="4143375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Line 45"/>
              <p:cNvSpPr>
                <a:spLocks noChangeShapeType="1"/>
              </p:cNvSpPr>
              <p:nvPr/>
            </p:nvSpPr>
            <p:spPr bwMode="auto">
              <a:xfrm>
                <a:off x="457200" y="4219575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46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47"/>
              <p:cNvSpPr>
                <a:spLocks noChangeShapeType="1"/>
              </p:cNvSpPr>
              <p:nvPr/>
            </p:nvSpPr>
            <p:spPr bwMode="auto">
              <a:xfrm flipV="1">
                <a:off x="2924175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Line 48"/>
              <p:cNvSpPr>
                <a:spLocks noChangeShapeType="1"/>
              </p:cNvSpPr>
              <p:nvPr/>
            </p:nvSpPr>
            <p:spPr bwMode="auto">
              <a:xfrm flipV="1">
                <a:off x="457200" y="4219575"/>
                <a:ext cx="0" cy="1800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49"/>
              <p:cNvSpPr>
                <a:spLocks noChangeArrowheads="1"/>
              </p:cNvSpPr>
              <p:nvPr/>
            </p:nvSpPr>
            <p:spPr bwMode="auto">
              <a:xfrm>
                <a:off x="609600" y="4400550"/>
                <a:ext cx="142875" cy="161925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50"/>
              <p:cNvSpPr>
                <a:spLocks noChangeArrowheads="1"/>
              </p:cNvSpPr>
              <p:nvPr/>
            </p:nvSpPr>
            <p:spPr bwMode="auto">
              <a:xfrm>
                <a:off x="609600" y="4400550"/>
                <a:ext cx="142875" cy="16192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51"/>
              <p:cNvSpPr>
                <a:spLocks noChangeArrowheads="1"/>
              </p:cNvSpPr>
              <p:nvPr/>
            </p:nvSpPr>
            <p:spPr bwMode="auto">
              <a:xfrm>
                <a:off x="1428750" y="4610100"/>
                <a:ext cx="142875" cy="140970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52"/>
              <p:cNvSpPr>
                <a:spLocks noChangeArrowheads="1"/>
              </p:cNvSpPr>
              <p:nvPr/>
            </p:nvSpPr>
            <p:spPr bwMode="auto">
              <a:xfrm>
                <a:off x="1428750" y="4610100"/>
                <a:ext cx="142875" cy="140970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53"/>
              <p:cNvSpPr>
                <a:spLocks noChangeArrowheads="1"/>
              </p:cNvSpPr>
              <p:nvPr/>
            </p:nvSpPr>
            <p:spPr bwMode="auto">
              <a:xfrm>
                <a:off x="2247900" y="5505450"/>
                <a:ext cx="152400" cy="51435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54"/>
              <p:cNvSpPr>
                <a:spLocks noChangeArrowheads="1"/>
              </p:cNvSpPr>
              <p:nvPr/>
            </p:nvSpPr>
            <p:spPr bwMode="auto">
              <a:xfrm>
                <a:off x="2247900" y="5505450"/>
                <a:ext cx="152400" cy="5143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Line 55"/>
              <p:cNvSpPr>
                <a:spLocks noChangeShapeType="1"/>
              </p:cNvSpPr>
              <p:nvPr/>
            </p:nvSpPr>
            <p:spPr bwMode="auto">
              <a:xfrm>
                <a:off x="457200" y="6019800"/>
                <a:ext cx="24669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56"/>
              <p:cNvSpPr>
                <a:spLocks noChangeArrowheads="1"/>
              </p:cNvSpPr>
              <p:nvPr/>
            </p:nvSpPr>
            <p:spPr bwMode="auto">
              <a:xfrm>
                <a:off x="790575" y="6000750"/>
                <a:ext cx="142875" cy="19050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57"/>
              <p:cNvSpPr>
                <a:spLocks noChangeArrowheads="1"/>
              </p:cNvSpPr>
              <p:nvPr/>
            </p:nvSpPr>
            <p:spPr bwMode="auto">
              <a:xfrm>
                <a:off x="790575" y="6000750"/>
                <a:ext cx="142875" cy="190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58"/>
              <p:cNvSpPr>
                <a:spLocks noChangeArrowheads="1"/>
              </p:cNvSpPr>
              <p:nvPr/>
            </p:nvSpPr>
            <p:spPr bwMode="auto">
              <a:xfrm>
                <a:off x="1609725" y="5991225"/>
                <a:ext cx="152400" cy="28575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59"/>
              <p:cNvSpPr>
                <a:spLocks noChangeArrowheads="1"/>
              </p:cNvSpPr>
              <p:nvPr/>
            </p:nvSpPr>
            <p:spPr bwMode="auto">
              <a:xfrm>
                <a:off x="1609725" y="5991225"/>
                <a:ext cx="152400" cy="2857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60"/>
              <p:cNvSpPr>
                <a:spLocks noChangeArrowheads="1"/>
              </p:cNvSpPr>
              <p:nvPr/>
            </p:nvSpPr>
            <p:spPr bwMode="auto">
              <a:xfrm>
                <a:off x="2438400" y="5991225"/>
                <a:ext cx="142875" cy="28575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61"/>
              <p:cNvSpPr>
                <a:spLocks noChangeArrowheads="1"/>
              </p:cNvSpPr>
              <p:nvPr/>
            </p:nvSpPr>
            <p:spPr bwMode="auto">
              <a:xfrm>
                <a:off x="2438400" y="5991225"/>
                <a:ext cx="142875" cy="2857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62"/>
              <p:cNvSpPr>
                <a:spLocks noChangeArrowheads="1"/>
              </p:cNvSpPr>
              <p:nvPr/>
            </p:nvSpPr>
            <p:spPr bwMode="auto">
              <a:xfrm>
                <a:off x="971550" y="5400675"/>
                <a:ext cx="152400" cy="61912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63"/>
              <p:cNvSpPr>
                <a:spLocks noChangeArrowheads="1"/>
              </p:cNvSpPr>
              <p:nvPr/>
            </p:nvSpPr>
            <p:spPr bwMode="auto">
              <a:xfrm>
                <a:off x="971550" y="5400675"/>
                <a:ext cx="152400" cy="6191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64"/>
              <p:cNvSpPr>
                <a:spLocks noChangeArrowheads="1"/>
              </p:cNvSpPr>
              <p:nvPr/>
            </p:nvSpPr>
            <p:spPr bwMode="auto">
              <a:xfrm>
                <a:off x="1800225" y="5191125"/>
                <a:ext cx="142875" cy="82867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65"/>
              <p:cNvSpPr>
                <a:spLocks noChangeArrowheads="1"/>
              </p:cNvSpPr>
              <p:nvPr/>
            </p:nvSpPr>
            <p:spPr bwMode="auto">
              <a:xfrm>
                <a:off x="1800225" y="5191125"/>
                <a:ext cx="142875" cy="82867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66"/>
              <p:cNvSpPr>
                <a:spLocks noChangeArrowheads="1"/>
              </p:cNvSpPr>
              <p:nvPr/>
            </p:nvSpPr>
            <p:spPr bwMode="auto">
              <a:xfrm>
                <a:off x="2619375" y="4295775"/>
                <a:ext cx="142875" cy="172402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67"/>
              <p:cNvSpPr>
                <a:spLocks noChangeArrowheads="1"/>
              </p:cNvSpPr>
              <p:nvPr/>
            </p:nvSpPr>
            <p:spPr bwMode="auto">
              <a:xfrm>
                <a:off x="2619375" y="4295775"/>
                <a:ext cx="142875" cy="17240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68"/>
              <p:cNvSpPr>
                <a:spLocks noChangeArrowheads="1"/>
              </p:cNvSpPr>
              <p:nvPr/>
            </p:nvSpPr>
            <p:spPr bwMode="auto">
              <a:xfrm rot="16200000">
                <a:off x="-269605" y="5022900"/>
                <a:ext cx="764633" cy="153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AP state </a:t>
                </a:r>
                <a:r>
                  <a:rPr lang="en-US" sz="1000" dirty="0" smtClean="0">
                    <a:solidFill>
                      <a:srgbClr val="000000"/>
                    </a:solidFill>
                    <a:latin typeface="Helvetica" pitchFamily="34" charset="0"/>
                    <a:cs typeface="Arial" pitchFamily="34" charset="0"/>
                  </a:rPr>
                  <a:t>ratio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69"/>
              <p:cNvSpPr>
                <a:spLocks noChangeArrowheads="1"/>
              </p:cNvSpPr>
              <p:nvPr/>
            </p:nvSpPr>
            <p:spPr bwMode="auto">
              <a:xfrm>
                <a:off x="438150" y="5953125"/>
                <a:ext cx="952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70"/>
              <p:cNvSpPr>
                <a:spLocks noChangeArrowheads="1"/>
              </p:cNvSpPr>
              <p:nvPr/>
            </p:nvSpPr>
            <p:spPr bwMode="auto">
              <a:xfrm>
                <a:off x="2914650" y="4143375"/>
                <a:ext cx="952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69753" y="4295775"/>
              <a:ext cx="1028700" cy="571500"/>
              <a:chOff x="2423424" y="6219825"/>
              <a:chExt cx="1028700" cy="571500"/>
            </a:xfrm>
          </p:grpSpPr>
          <p:sp>
            <p:nvSpPr>
              <p:cNvPr id="10" name="Rectangle 71"/>
              <p:cNvSpPr>
                <a:spLocks noChangeArrowheads="1"/>
              </p:cNvSpPr>
              <p:nvPr/>
            </p:nvSpPr>
            <p:spPr bwMode="auto">
              <a:xfrm>
                <a:off x="2423424" y="6219825"/>
                <a:ext cx="1028700" cy="5715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72"/>
              <p:cNvSpPr>
                <a:spLocks noChangeArrowheads="1"/>
              </p:cNvSpPr>
              <p:nvPr/>
            </p:nvSpPr>
            <p:spPr bwMode="auto">
              <a:xfrm>
                <a:off x="2423424" y="6219825"/>
                <a:ext cx="1028700" cy="5715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73"/>
              <p:cNvSpPr>
                <a:spLocks noChangeShapeType="1"/>
              </p:cNvSpPr>
              <p:nvPr/>
            </p:nvSpPr>
            <p:spPr bwMode="auto">
              <a:xfrm>
                <a:off x="2423424" y="6219825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4"/>
              <p:cNvSpPr>
                <a:spLocks noChangeShapeType="1"/>
              </p:cNvSpPr>
              <p:nvPr/>
            </p:nvSpPr>
            <p:spPr bwMode="auto">
              <a:xfrm>
                <a:off x="2423424" y="6791325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75"/>
              <p:cNvSpPr>
                <a:spLocks noChangeShapeType="1"/>
              </p:cNvSpPr>
              <p:nvPr/>
            </p:nvSpPr>
            <p:spPr bwMode="auto">
              <a:xfrm flipV="1">
                <a:off x="3452124" y="6219825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76"/>
              <p:cNvSpPr>
                <a:spLocks noChangeShapeType="1"/>
              </p:cNvSpPr>
              <p:nvPr/>
            </p:nvSpPr>
            <p:spPr bwMode="auto">
              <a:xfrm flipV="1">
                <a:off x="2423424" y="6219825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7"/>
              <p:cNvSpPr>
                <a:spLocks noChangeShapeType="1"/>
              </p:cNvSpPr>
              <p:nvPr/>
            </p:nvSpPr>
            <p:spPr bwMode="auto">
              <a:xfrm>
                <a:off x="2423424" y="6791325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78"/>
              <p:cNvSpPr>
                <a:spLocks noChangeShapeType="1"/>
              </p:cNvSpPr>
              <p:nvPr/>
            </p:nvSpPr>
            <p:spPr bwMode="auto">
              <a:xfrm flipV="1">
                <a:off x="2423424" y="6219825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79"/>
              <p:cNvSpPr>
                <a:spLocks noChangeShapeType="1"/>
              </p:cNvSpPr>
              <p:nvPr/>
            </p:nvSpPr>
            <p:spPr bwMode="auto">
              <a:xfrm>
                <a:off x="2423424" y="6219825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80"/>
              <p:cNvSpPr>
                <a:spLocks noChangeShapeType="1"/>
              </p:cNvSpPr>
              <p:nvPr/>
            </p:nvSpPr>
            <p:spPr bwMode="auto">
              <a:xfrm>
                <a:off x="2423424" y="6791325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81"/>
              <p:cNvSpPr>
                <a:spLocks noChangeShapeType="1"/>
              </p:cNvSpPr>
              <p:nvPr/>
            </p:nvSpPr>
            <p:spPr bwMode="auto">
              <a:xfrm flipV="1">
                <a:off x="3452124" y="6219825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 flipV="1">
                <a:off x="2423424" y="6219825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83"/>
              <p:cNvSpPr>
                <a:spLocks noChangeArrowheads="1"/>
              </p:cNvSpPr>
              <p:nvPr/>
            </p:nvSpPr>
            <p:spPr bwMode="auto">
              <a:xfrm>
                <a:off x="2918724" y="6257925"/>
                <a:ext cx="3619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Defer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Rectangle 84"/>
              <p:cNvSpPr>
                <a:spLocks noChangeArrowheads="1"/>
              </p:cNvSpPr>
              <p:nvPr/>
            </p:nvSpPr>
            <p:spPr bwMode="auto">
              <a:xfrm>
                <a:off x="2499624" y="6257925"/>
                <a:ext cx="381000" cy="13335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85"/>
              <p:cNvSpPr>
                <a:spLocks noChangeArrowheads="1"/>
              </p:cNvSpPr>
              <p:nvPr/>
            </p:nvSpPr>
            <p:spPr bwMode="auto">
              <a:xfrm>
                <a:off x="2499624" y="6257925"/>
                <a:ext cx="381000" cy="1333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86"/>
              <p:cNvSpPr>
                <a:spLocks noChangeArrowheads="1"/>
              </p:cNvSpPr>
              <p:nvPr/>
            </p:nvSpPr>
            <p:spPr bwMode="auto">
              <a:xfrm>
                <a:off x="2918724" y="6438900"/>
                <a:ext cx="50482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Receive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Rectangle 87"/>
              <p:cNvSpPr>
                <a:spLocks noChangeArrowheads="1"/>
              </p:cNvSpPr>
              <p:nvPr/>
            </p:nvSpPr>
            <p:spPr bwMode="auto">
              <a:xfrm>
                <a:off x="2499624" y="6438900"/>
                <a:ext cx="381000" cy="123825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88"/>
              <p:cNvSpPr>
                <a:spLocks noChangeArrowheads="1"/>
              </p:cNvSpPr>
              <p:nvPr/>
            </p:nvSpPr>
            <p:spPr bwMode="auto">
              <a:xfrm>
                <a:off x="2499624" y="6438900"/>
                <a:ext cx="381000" cy="1238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89"/>
              <p:cNvSpPr>
                <a:spLocks noChangeArrowheads="1"/>
              </p:cNvSpPr>
              <p:nvPr/>
            </p:nvSpPr>
            <p:spPr bwMode="auto">
              <a:xfrm>
                <a:off x="2918724" y="6610350"/>
                <a:ext cx="5334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Transmit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90"/>
              <p:cNvSpPr>
                <a:spLocks noChangeArrowheads="1"/>
              </p:cNvSpPr>
              <p:nvPr/>
            </p:nvSpPr>
            <p:spPr bwMode="auto">
              <a:xfrm>
                <a:off x="2499624" y="6610350"/>
                <a:ext cx="381000" cy="133350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91"/>
              <p:cNvSpPr>
                <a:spLocks noChangeArrowheads="1"/>
              </p:cNvSpPr>
              <p:nvPr/>
            </p:nvSpPr>
            <p:spPr bwMode="auto">
              <a:xfrm>
                <a:off x="2499624" y="6610350"/>
                <a:ext cx="381000" cy="1333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8" name="Group 4"/>
          <p:cNvGrpSpPr>
            <a:grpSpLocks noChangeAspect="1"/>
          </p:cNvGrpSpPr>
          <p:nvPr/>
        </p:nvGrpSpPr>
        <p:grpSpPr bwMode="auto">
          <a:xfrm>
            <a:off x="2990850" y="4019550"/>
            <a:ext cx="3228975" cy="2247900"/>
            <a:chOff x="1884" y="2532"/>
            <a:chExt cx="2034" cy="1416"/>
          </a:xfrm>
        </p:grpSpPr>
        <p:sp>
          <p:nvSpPr>
            <p:cNvPr id="9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890" y="2532"/>
              <a:ext cx="2028" cy="1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154" y="2670"/>
              <a:ext cx="1572" cy="1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2154" y="2670"/>
              <a:ext cx="1572" cy="112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7"/>
            <p:cNvSpPr>
              <a:spLocks noChangeShapeType="1"/>
            </p:cNvSpPr>
            <p:nvPr/>
          </p:nvSpPr>
          <p:spPr bwMode="auto">
            <a:xfrm flipV="1">
              <a:off x="2412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8"/>
            <p:cNvSpPr>
              <a:spLocks noChangeShapeType="1"/>
            </p:cNvSpPr>
            <p:nvPr/>
          </p:nvSpPr>
          <p:spPr bwMode="auto">
            <a:xfrm flipV="1">
              <a:off x="2940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"/>
            <p:cNvSpPr>
              <a:spLocks noChangeShapeType="1"/>
            </p:cNvSpPr>
            <p:nvPr/>
          </p:nvSpPr>
          <p:spPr bwMode="auto">
            <a:xfrm flipV="1">
              <a:off x="3462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0"/>
            <p:cNvSpPr>
              <a:spLocks noChangeShapeType="1"/>
            </p:cNvSpPr>
            <p:nvPr/>
          </p:nvSpPr>
          <p:spPr bwMode="auto">
            <a:xfrm>
              <a:off x="2154" y="379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1"/>
            <p:cNvSpPr>
              <a:spLocks noChangeShapeType="1"/>
            </p:cNvSpPr>
            <p:nvPr/>
          </p:nvSpPr>
          <p:spPr bwMode="auto">
            <a:xfrm>
              <a:off x="2154" y="3600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2"/>
            <p:cNvSpPr>
              <a:spLocks noChangeShapeType="1"/>
            </p:cNvSpPr>
            <p:nvPr/>
          </p:nvSpPr>
          <p:spPr bwMode="auto">
            <a:xfrm>
              <a:off x="2154" y="3414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3"/>
            <p:cNvSpPr>
              <a:spLocks noChangeShapeType="1"/>
            </p:cNvSpPr>
            <p:nvPr/>
          </p:nvSpPr>
          <p:spPr bwMode="auto">
            <a:xfrm>
              <a:off x="2154" y="3228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4"/>
            <p:cNvSpPr>
              <a:spLocks noChangeShapeType="1"/>
            </p:cNvSpPr>
            <p:nvPr/>
          </p:nvSpPr>
          <p:spPr bwMode="auto">
            <a:xfrm>
              <a:off x="2154" y="304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5"/>
            <p:cNvSpPr>
              <a:spLocks noChangeShapeType="1"/>
            </p:cNvSpPr>
            <p:nvPr/>
          </p:nvSpPr>
          <p:spPr bwMode="auto">
            <a:xfrm>
              <a:off x="2154" y="2856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6"/>
            <p:cNvSpPr>
              <a:spLocks noChangeShapeType="1"/>
            </p:cNvSpPr>
            <p:nvPr/>
          </p:nvSpPr>
          <p:spPr bwMode="auto">
            <a:xfrm>
              <a:off x="2154" y="2670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7"/>
            <p:cNvSpPr>
              <a:spLocks noChangeShapeType="1"/>
            </p:cNvSpPr>
            <p:nvPr/>
          </p:nvSpPr>
          <p:spPr bwMode="auto">
            <a:xfrm>
              <a:off x="2154" y="2670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8"/>
            <p:cNvSpPr>
              <a:spLocks noChangeShapeType="1"/>
            </p:cNvSpPr>
            <p:nvPr/>
          </p:nvSpPr>
          <p:spPr bwMode="auto">
            <a:xfrm>
              <a:off x="2154" y="379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flipV="1">
              <a:off x="3726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flipV="1">
              <a:off x="2154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21"/>
            <p:cNvSpPr>
              <a:spLocks noChangeShapeType="1"/>
            </p:cNvSpPr>
            <p:nvPr/>
          </p:nvSpPr>
          <p:spPr bwMode="auto">
            <a:xfrm>
              <a:off x="2154" y="379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22"/>
            <p:cNvSpPr>
              <a:spLocks noChangeShapeType="1"/>
            </p:cNvSpPr>
            <p:nvPr/>
          </p:nvSpPr>
          <p:spPr bwMode="auto">
            <a:xfrm flipV="1">
              <a:off x="2154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flipV="1">
              <a:off x="2412" y="377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>
              <a:off x="2412" y="2670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2256" y="3810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-82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Line 26"/>
            <p:cNvSpPr>
              <a:spLocks noChangeShapeType="1"/>
            </p:cNvSpPr>
            <p:nvPr/>
          </p:nvSpPr>
          <p:spPr bwMode="auto">
            <a:xfrm flipV="1">
              <a:off x="2940" y="377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27"/>
            <p:cNvSpPr>
              <a:spLocks noChangeShapeType="1"/>
            </p:cNvSpPr>
            <p:nvPr/>
          </p:nvSpPr>
          <p:spPr bwMode="auto">
            <a:xfrm>
              <a:off x="2940" y="2670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2784" y="3810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-70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Line 29"/>
            <p:cNvSpPr>
              <a:spLocks noChangeShapeType="1"/>
            </p:cNvSpPr>
            <p:nvPr/>
          </p:nvSpPr>
          <p:spPr bwMode="auto">
            <a:xfrm flipV="1">
              <a:off x="3462" y="377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30"/>
            <p:cNvSpPr>
              <a:spLocks noChangeShapeType="1"/>
            </p:cNvSpPr>
            <p:nvPr/>
          </p:nvSpPr>
          <p:spPr bwMode="auto">
            <a:xfrm>
              <a:off x="3462" y="2670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31"/>
            <p:cNvSpPr>
              <a:spLocks noChangeArrowheads="1"/>
            </p:cNvSpPr>
            <p:nvPr/>
          </p:nvSpPr>
          <p:spPr bwMode="auto">
            <a:xfrm>
              <a:off x="3306" y="3810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-50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Line 32"/>
            <p:cNvSpPr>
              <a:spLocks noChangeShapeType="1"/>
            </p:cNvSpPr>
            <p:nvPr/>
          </p:nvSpPr>
          <p:spPr bwMode="auto">
            <a:xfrm>
              <a:off x="2154" y="3792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33"/>
            <p:cNvSpPr>
              <a:spLocks noChangeShapeType="1"/>
            </p:cNvSpPr>
            <p:nvPr/>
          </p:nvSpPr>
          <p:spPr bwMode="auto">
            <a:xfrm flipH="1">
              <a:off x="3708" y="3792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34"/>
            <p:cNvSpPr>
              <a:spLocks noChangeArrowheads="1"/>
            </p:cNvSpPr>
            <p:nvPr/>
          </p:nvSpPr>
          <p:spPr bwMode="auto">
            <a:xfrm>
              <a:off x="2088" y="3744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Line 35"/>
            <p:cNvSpPr>
              <a:spLocks noChangeShapeType="1"/>
            </p:cNvSpPr>
            <p:nvPr/>
          </p:nvSpPr>
          <p:spPr bwMode="auto">
            <a:xfrm>
              <a:off x="2154" y="3600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36"/>
            <p:cNvSpPr>
              <a:spLocks noChangeShapeType="1"/>
            </p:cNvSpPr>
            <p:nvPr/>
          </p:nvSpPr>
          <p:spPr bwMode="auto">
            <a:xfrm flipH="1">
              <a:off x="3708" y="3600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37"/>
            <p:cNvSpPr>
              <a:spLocks noChangeArrowheads="1"/>
            </p:cNvSpPr>
            <p:nvPr/>
          </p:nvSpPr>
          <p:spPr bwMode="auto">
            <a:xfrm>
              <a:off x="2088" y="3552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Line 38"/>
            <p:cNvSpPr>
              <a:spLocks noChangeShapeType="1"/>
            </p:cNvSpPr>
            <p:nvPr/>
          </p:nvSpPr>
          <p:spPr bwMode="auto">
            <a:xfrm>
              <a:off x="2154" y="3414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39"/>
            <p:cNvSpPr>
              <a:spLocks noChangeShapeType="1"/>
            </p:cNvSpPr>
            <p:nvPr/>
          </p:nvSpPr>
          <p:spPr bwMode="auto">
            <a:xfrm flipH="1">
              <a:off x="3708" y="3414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40"/>
            <p:cNvSpPr>
              <a:spLocks noChangeArrowheads="1"/>
            </p:cNvSpPr>
            <p:nvPr/>
          </p:nvSpPr>
          <p:spPr bwMode="auto">
            <a:xfrm>
              <a:off x="2088" y="3366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Line 41"/>
            <p:cNvSpPr>
              <a:spLocks noChangeShapeType="1"/>
            </p:cNvSpPr>
            <p:nvPr/>
          </p:nvSpPr>
          <p:spPr bwMode="auto">
            <a:xfrm>
              <a:off x="2154" y="3228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42"/>
            <p:cNvSpPr>
              <a:spLocks noChangeShapeType="1"/>
            </p:cNvSpPr>
            <p:nvPr/>
          </p:nvSpPr>
          <p:spPr bwMode="auto">
            <a:xfrm flipH="1">
              <a:off x="3708" y="3228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43"/>
            <p:cNvSpPr>
              <a:spLocks noChangeArrowheads="1"/>
            </p:cNvSpPr>
            <p:nvPr/>
          </p:nvSpPr>
          <p:spPr bwMode="auto">
            <a:xfrm>
              <a:off x="2088" y="3180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Line 44"/>
            <p:cNvSpPr>
              <a:spLocks noChangeShapeType="1"/>
            </p:cNvSpPr>
            <p:nvPr/>
          </p:nvSpPr>
          <p:spPr bwMode="auto">
            <a:xfrm>
              <a:off x="2154" y="3042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45"/>
            <p:cNvSpPr>
              <a:spLocks noChangeShapeType="1"/>
            </p:cNvSpPr>
            <p:nvPr/>
          </p:nvSpPr>
          <p:spPr bwMode="auto">
            <a:xfrm flipH="1">
              <a:off x="3708" y="3042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46"/>
            <p:cNvSpPr>
              <a:spLocks noChangeArrowheads="1"/>
            </p:cNvSpPr>
            <p:nvPr/>
          </p:nvSpPr>
          <p:spPr bwMode="auto">
            <a:xfrm>
              <a:off x="2088" y="2994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Line 47"/>
            <p:cNvSpPr>
              <a:spLocks noChangeShapeType="1"/>
            </p:cNvSpPr>
            <p:nvPr/>
          </p:nvSpPr>
          <p:spPr bwMode="auto">
            <a:xfrm>
              <a:off x="2154" y="2856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48"/>
            <p:cNvSpPr>
              <a:spLocks noChangeShapeType="1"/>
            </p:cNvSpPr>
            <p:nvPr/>
          </p:nvSpPr>
          <p:spPr bwMode="auto">
            <a:xfrm flipH="1">
              <a:off x="3708" y="2856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49"/>
            <p:cNvSpPr>
              <a:spLocks noChangeArrowheads="1"/>
            </p:cNvSpPr>
            <p:nvPr/>
          </p:nvSpPr>
          <p:spPr bwMode="auto">
            <a:xfrm>
              <a:off x="2046" y="2808"/>
              <a:ext cx="1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Line 50"/>
            <p:cNvSpPr>
              <a:spLocks noChangeShapeType="1"/>
            </p:cNvSpPr>
            <p:nvPr/>
          </p:nvSpPr>
          <p:spPr bwMode="auto">
            <a:xfrm>
              <a:off x="2154" y="2670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51"/>
            <p:cNvSpPr>
              <a:spLocks noChangeShapeType="1"/>
            </p:cNvSpPr>
            <p:nvPr/>
          </p:nvSpPr>
          <p:spPr bwMode="auto">
            <a:xfrm flipH="1">
              <a:off x="3708" y="2670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52"/>
            <p:cNvSpPr>
              <a:spLocks noChangeArrowheads="1"/>
            </p:cNvSpPr>
            <p:nvPr/>
          </p:nvSpPr>
          <p:spPr bwMode="auto">
            <a:xfrm>
              <a:off x="2046" y="2622"/>
              <a:ext cx="1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Line 53"/>
            <p:cNvSpPr>
              <a:spLocks noChangeShapeType="1"/>
            </p:cNvSpPr>
            <p:nvPr/>
          </p:nvSpPr>
          <p:spPr bwMode="auto">
            <a:xfrm>
              <a:off x="2154" y="2670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54"/>
            <p:cNvSpPr>
              <a:spLocks noChangeShapeType="1"/>
            </p:cNvSpPr>
            <p:nvPr/>
          </p:nvSpPr>
          <p:spPr bwMode="auto">
            <a:xfrm>
              <a:off x="2154" y="379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55"/>
            <p:cNvSpPr>
              <a:spLocks noChangeShapeType="1"/>
            </p:cNvSpPr>
            <p:nvPr/>
          </p:nvSpPr>
          <p:spPr bwMode="auto">
            <a:xfrm flipV="1">
              <a:off x="3726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56"/>
            <p:cNvSpPr>
              <a:spLocks noChangeShapeType="1"/>
            </p:cNvSpPr>
            <p:nvPr/>
          </p:nvSpPr>
          <p:spPr bwMode="auto">
            <a:xfrm flipV="1">
              <a:off x="2154" y="2670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57"/>
            <p:cNvSpPr>
              <a:spLocks noChangeArrowheads="1"/>
            </p:cNvSpPr>
            <p:nvPr/>
          </p:nvSpPr>
          <p:spPr bwMode="auto">
            <a:xfrm>
              <a:off x="2202" y="2682"/>
              <a:ext cx="420" cy="1110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58"/>
            <p:cNvSpPr>
              <a:spLocks noChangeArrowheads="1"/>
            </p:cNvSpPr>
            <p:nvPr/>
          </p:nvSpPr>
          <p:spPr bwMode="auto">
            <a:xfrm>
              <a:off x="2202" y="2682"/>
              <a:ext cx="420" cy="111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59"/>
            <p:cNvSpPr>
              <a:spLocks noChangeArrowheads="1"/>
            </p:cNvSpPr>
            <p:nvPr/>
          </p:nvSpPr>
          <p:spPr bwMode="auto">
            <a:xfrm>
              <a:off x="2730" y="2736"/>
              <a:ext cx="414" cy="1056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60"/>
            <p:cNvSpPr>
              <a:spLocks noChangeArrowheads="1"/>
            </p:cNvSpPr>
            <p:nvPr/>
          </p:nvSpPr>
          <p:spPr bwMode="auto">
            <a:xfrm>
              <a:off x="2730" y="2736"/>
              <a:ext cx="414" cy="10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61"/>
            <p:cNvSpPr>
              <a:spLocks noChangeArrowheads="1"/>
            </p:cNvSpPr>
            <p:nvPr/>
          </p:nvSpPr>
          <p:spPr bwMode="auto">
            <a:xfrm>
              <a:off x="3252" y="3126"/>
              <a:ext cx="420" cy="666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62"/>
            <p:cNvSpPr>
              <a:spLocks noChangeArrowheads="1"/>
            </p:cNvSpPr>
            <p:nvPr/>
          </p:nvSpPr>
          <p:spPr bwMode="auto">
            <a:xfrm>
              <a:off x="3252" y="3126"/>
              <a:ext cx="420" cy="66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63"/>
            <p:cNvSpPr>
              <a:spLocks noChangeShapeType="1"/>
            </p:cNvSpPr>
            <p:nvPr/>
          </p:nvSpPr>
          <p:spPr bwMode="auto">
            <a:xfrm>
              <a:off x="2154" y="3792"/>
              <a:ext cx="15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64"/>
            <p:cNvSpPr>
              <a:spLocks noChangeArrowheads="1"/>
            </p:cNvSpPr>
            <p:nvPr/>
          </p:nvSpPr>
          <p:spPr bwMode="auto">
            <a:xfrm rot="16200000">
              <a:off x="1602" y="3174"/>
              <a:ext cx="66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Average MCS rate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65"/>
            <p:cNvSpPr>
              <a:spLocks noChangeArrowheads="1"/>
            </p:cNvSpPr>
            <p:nvPr/>
          </p:nvSpPr>
          <p:spPr bwMode="auto">
            <a:xfrm rot="16200000">
              <a:off x="1779" y="3177"/>
              <a:ext cx="49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(bits/symbol)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66"/>
            <p:cNvSpPr>
              <a:spLocks noChangeArrowheads="1"/>
            </p:cNvSpPr>
            <p:nvPr/>
          </p:nvSpPr>
          <p:spPr bwMode="auto">
            <a:xfrm>
              <a:off x="2256" y="2532"/>
              <a:ext cx="13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Relative value: 1     0.95391     0.59807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6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057649"/>
            <a:ext cx="32194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134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504056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Factors limiting user throughput gain with CCAT adjustment are identified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SISO and ideal modeling assumptions, high gain has been shown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gain in average user throughput of adjusted CCAT is reduced significantly after adding: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MIMO transmission (improves baseline)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Adaptive auto rate fallback 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Realistic preamble detection and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Analysis was done for full buffer DL-only traffic, for realistic gain estimation realistic traffic model with mix of DL and UL traffic should be </a:t>
            </a:r>
            <a:r>
              <a:rPr lang="en-US" sz="2000" dirty="0" smtClean="0"/>
              <a:t>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Adjusted CCAT or DSC provides system improvements </a:t>
            </a:r>
            <a:r>
              <a:rPr lang="en-US" sz="2000" dirty="0" smtClean="0"/>
              <a:t>[</a:t>
            </a:r>
            <a:r>
              <a:rPr lang="en-US" sz="2000" dirty="0"/>
              <a:t>1</a:t>
            </a:r>
            <a:r>
              <a:rPr lang="en-US" sz="2000" dirty="0" smtClean="0"/>
              <a:t>] </a:t>
            </a:r>
            <a:r>
              <a:rPr lang="en-US" sz="2000" dirty="0"/>
              <a:t>but more realistic modeling is important to avoid overestimation of </a:t>
            </a:r>
            <a:r>
              <a:rPr lang="en-US" sz="2000" dirty="0" smtClean="0"/>
              <a:t>gains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43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11-14/1427r2</a:t>
            </a:r>
            <a:r>
              <a:rPr lang="en-US" dirty="0"/>
              <a:t>, “DSC Performance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[2] 11-14/0889r3, “</a:t>
            </a:r>
            <a:r>
              <a:rPr lang="en-GB" dirty="0"/>
              <a:t>Performance Gains from CCA Optimization</a:t>
            </a:r>
            <a:r>
              <a:rPr lang="en-US" dirty="0" smtClean="0"/>
              <a:t>”</a:t>
            </a:r>
          </a:p>
          <a:p>
            <a:r>
              <a:rPr lang="en-US" dirty="0"/>
              <a:t>[3] 11-14/0980r5, “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36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Some contributions show moderate gains from Clear Channel Assessment Threshold (CCAT) </a:t>
            </a:r>
            <a:r>
              <a:rPr lang="en-US" dirty="0" smtClean="0"/>
              <a:t>adjustment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“DSC performance” </a:t>
            </a: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</a:t>
            </a:r>
            <a:r>
              <a:rPr lang="en-US" dirty="0"/>
              <a:t>shows &lt; 50% in both average and 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percentile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Other contributions show much higher </a:t>
            </a:r>
            <a:r>
              <a:rPr lang="en-US" dirty="0" smtClean="0"/>
              <a:t>gains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</a:t>
            </a:r>
            <a:r>
              <a:rPr lang="en-GB" dirty="0"/>
              <a:t>Performance Gains from CCA Optimization” </a:t>
            </a:r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</a:t>
            </a:r>
            <a:r>
              <a:rPr lang="en-GB" dirty="0"/>
              <a:t>indicates ~200% gain in average </a:t>
            </a:r>
            <a:r>
              <a:rPr lang="en-GB" dirty="0" smtClean="0"/>
              <a:t>throughput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Question to </a:t>
            </a:r>
            <a:r>
              <a:rPr lang="en-GB" dirty="0" smtClean="0"/>
              <a:t>answer: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>
                <a:solidFill>
                  <a:srgbClr val="0070C0"/>
                </a:solidFill>
              </a:rPr>
              <a:t>What are the important modelling components needed to get a more realistic estimation of the gain by adjusting CCAT</a:t>
            </a:r>
            <a:r>
              <a:rPr lang="en-GB" dirty="0" smtClean="0">
                <a:solidFill>
                  <a:srgbClr val="0070C0"/>
                </a:solidFill>
              </a:rPr>
              <a:t>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43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37579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Simplified </a:t>
            </a:r>
            <a:r>
              <a:rPr lang="en-US" dirty="0"/>
              <a:t>traffic </a:t>
            </a:r>
            <a:r>
              <a:rPr lang="en-US" dirty="0" smtClean="0"/>
              <a:t>modeling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Full </a:t>
            </a:r>
            <a:r>
              <a:rPr lang="en-US" dirty="0"/>
              <a:t>buffer DL only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Compare the effect of the following modeling components</a:t>
            </a:r>
          </a:p>
          <a:p>
            <a:pPr>
              <a:buFont typeface="Times New Roman" pitchFamily="16" charset="0"/>
              <a:buChar char="•"/>
            </a:pP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56109"/>
              </p:ext>
            </p:extLst>
          </p:nvPr>
        </p:nvGraphicFramePr>
        <p:xfrm>
          <a:off x="1320800" y="3852499"/>
          <a:ext cx="6779592" cy="245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864"/>
                <a:gridCol w="2259864"/>
                <a:gridCol w="2259864"/>
              </a:tblGrid>
              <a:tr h="519849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Realistic</a:t>
                      </a:r>
                      <a:endParaRPr lang="en-US" dirty="0"/>
                    </a:p>
                  </a:txBody>
                  <a:tcPr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dirty="0" smtClean="0"/>
                        <a:t>Spatial streams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(SISO)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to 2 (MIMO)</a:t>
                      </a:r>
                      <a:endParaRPr lang="en-US" dirty="0"/>
                    </a:p>
                  </a:txBody>
                  <a:tcPr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dirty="0" smtClean="0"/>
                        <a:t>Link adaptation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“Ideal”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ACK-based</a:t>
                      </a:r>
                      <a:endParaRPr lang="en-US" dirty="0"/>
                    </a:p>
                  </a:txBody>
                  <a:tcPr/>
                </a:tc>
              </a:tr>
              <a:tr h="897274">
                <a:tc>
                  <a:txBody>
                    <a:bodyPr/>
                    <a:lstStyle/>
                    <a:p>
                      <a:r>
                        <a:rPr lang="en-US" dirty="0" smtClean="0"/>
                        <a:t>Preamble</a:t>
                      </a:r>
                      <a:r>
                        <a:rPr lang="en-US" baseline="0" dirty="0" smtClean="0"/>
                        <a:t> reception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 received and decoded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some cases not received or decoded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65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scenario 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1556792"/>
            <a:ext cx="4927601" cy="439519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“Enterprise Scenario” as defined in </a:t>
            </a:r>
            <a:r>
              <a:rPr lang="en-US" dirty="0" smtClean="0"/>
              <a:t>[3]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8 offices, 64 cubicles per office, 2 STAs per cubicle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(8 × 64 × </a:t>
            </a:r>
            <a:r>
              <a:rPr lang="en-US" dirty="0" smtClean="0"/>
              <a:t>2</a:t>
            </a:r>
            <a:r>
              <a:rPr lang="en-US" dirty="0"/>
              <a:t>) / 32 = 32 STA/AP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4 × </a:t>
            </a:r>
            <a:r>
              <a:rPr lang="en-US" dirty="0">
                <a:solidFill>
                  <a:srgbClr val="FFC000"/>
                </a:solidFill>
              </a:rPr>
              <a:t>80MHz</a:t>
            </a:r>
            <a:r>
              <a:rPr lang="en-US" dirty="0"/>
              <a:t> channels (8 APs on the same channel)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32 × 8 = 256 STAs on the same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P2P links are not included in the simulation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DL full buffer traffic</a:t>
            </a:r>
          </a:p>
          <a:p>
            <a:pPr>
              <a:buFont typeface="Times New Roman" pitchFamily="16" charset="0"/>
              <a:buChar char="•"/>
            </a:pP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7196138" y="1325563"/>
          <a:ext cx="16097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Visio" r:id="rId4" imgW="4776011" imgH="2654779" progId="Visio.Drawing.11">
                  <p:embed/>
                </p:oleObj>
              </mc:Choice>
              <mc:Fallback>
                <p:oleObj name="Visio" r:id="rId4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138" y="1325563"/>
                        <a:ext cx="160972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Toplogy_dense.pn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3233738"/>
            <a:ext cx="3362325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267200" y="5091113"/>
          <a:ext cx="12477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Visio" r:id="rId8" imgW="2196721" imgH="2221689" progId="Visio.Drawing.11">
                  <p:embed/>
                </p:oleObj>
              </mc:Choice>
              <mc:Fallback>
                <p:oleObj name="Visio" r:id="rId8" imgW="2196721" imgH="222168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091113"/>
                        <a:ext cx="12477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 flipH="1">
            <a:off x="5821363" y="2117725"/>
            <a:ext cx="147637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7640638" y="2117725"/>
            <a:ext cx="116522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454525" y="4498975"/>
            <a:ext cx="1366838" cy="7699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5332413" y="4770438"/>
            <a:ext cx="561975" cy="498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93259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Simplified modelling components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7772400" cy="46085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SISO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‘Ideal’ link adaptation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err="1"/>
              <a:t>SINR@Receiver</a:t>
            </a:r>
            <a:r>
              <a:rPr lang="en-US" dirty="0"/>
              <a:t> before transmission used to set </a:t>
            </a:r>
            <a:r>
              <a:rPr lang="en-US" dirty="0" smtClean="0"/>
              <a:t>MCS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Preamble </a:t>
            </a:r>
            <a:r>
              <a:rPr lang="en-US" dirty="0" smtClean="0"/>
              <a:t>Reception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Ideal PLCP preamble decoding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When two preambles arrive at the same time, </a:t>
            </a:r>
            <a:br>
              <a:rPr lang="en-US" dirty="0"/>
            </a:br>
            <a:r>
              <a:rPr lang="en-US" dirty="0"/>
              <a:t>both can be </a:t>
            </a:r>
            <a:r>
              <a:rPr lang="en-US" dirty="0" smtClean="0"/>
              <a:t>decoded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802.11 OFDM signal always identified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Even if PLCP has already been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transmitted when </a:t>
            </a:r>
            <a:r>
              <a:rPr lang="en-US" dirty="0"/>
              <a:t>the sensing </a:t>
            </a:r>
            <a:r>
              <a:rPr lang="en-US" dirty="0" smtClean="0"/>
              <a:t>starts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 the simplified modeling </a:t>
            </a:r>
            <a:r>
              <a:rPr lang="en-US" dirty="0" smtClean="0"/>
              <a:t>CCA-SD (preamble detection) </a:t>
            </a:r>
            <a:r>
              <a:rPr lang="en-US" dirty="0"/>
              <a:t>threshold is always used, although CCA-ED threshold should be used in case the preamble is not </a:t>
            </a:r>
            <a:r>
              <a:rPr lang="en-US" dirty="0" smtClean="0"/>
              <a:t>decoded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068623" y="3212976"/>
            <a:ext cx="2861007" cy="871583"/>
            <a:chOff x="6068623" y="3212976"/>
            <a:chExt cx="2861007" cy="871583"/>
          </a:xfrm>
        </p:grpSpPr>
        <p:sp>
          <p:nvSpPr>
            <p:cNvPr id="7" name="TextBox 6"/>
            <p:cNvSpPr txBox="1"/>
            <p:nvPr/>
          </p:nvSpPr>
          <p:spPr>
            <a:xfrm>
              <a:off x="6068623" y="3480452"/>
              <a:ext cx="581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A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68623" y="3776782"/>
              <a:ext cx="5917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B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859480" y="3547558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872230" y="3835421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54705" y="3547558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64230" y="3835421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61906" y="3212976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Payload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69881" y="3212976"/>
              <a:ext cx="7681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331734" y="4221088"/>
            <a:ext cx="3632754" cy="1151760"/>
            <a:chOff x="5331734" y="4221088"/>
            <a:chExt cx="3632754" cy="115176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907088" y="4524350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154613" y="4905350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802313" y="4524350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046613" y="4905350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16763" y="5095849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Sensing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8212013" y="4905350"/>
              <a:ext cx="540000" cy="190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70813" y="5095849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Payload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04013" y="5095849"/>
              <a:ext cx="7681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31734" y="4465712"/>
              <a:ext cx="581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A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1734" y="4846712"/>
              <a:ext cx="5917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B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86940" y="4238453"/>
              <a:ext cx="8402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Preamble</a:t>
              </a:r>
              <a:endParaRPr lang="en-US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58938" y="4221088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Payload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2739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realistic modelling components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16163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MIMO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Link adaptation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Adaptive auto-rate </a:t>
            </a:r>
            <a:r>
              <a:rPr lang="en-US" dirty="0" smtClean="0"/>
              <a:t>fallback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Preamble Reception: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PLCP preamble decoding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When two preambles arrive at the same time, </a:t>
            </a:r>
            <a:r>
              <a:rPr lang="en-US" dirty="0" smtClean="0"/>
              <a:t>both </a:t>
            </a:r>
            <a:r>
              <a:rPr lang="en-US" dirty="0"/>
              <a:t>can be decoded only if </a:t>
            </a:r>
            <a:r>
              <a:rPr lang="en-US" dirty="0" smtClean="0"/>
              <a:t>SINR is sufficiently high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802.11 signal may not be identified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If a preamble can not be detected,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CCA-ED </a:t>
            </a:r>
            <a:r>
              <a:rPr lang="en-US" dirty="0"/>
              <a:t>will be </a:t>
            </a:r>
            <a:r>
              <a:rPr lang="en-US" dirty="0" smtClean="0"/>
              <a:t>used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868144" y="3925569"/>
            <a:ext cx="2861007" cy="871583"/>
            <a:chOff x="6068623" y="3212976"/>
            <a:chExt cx="2861007" cy="871583"/>
          </a:xfrm>
        </p:grpSpPr>
        <p:sp>
          <p:nvSpPr>
            <p:cNvPr id="8" name="TextBox 7"/>
            <p:cNvSpPr txBox="1"/>
            <p:nvPr/>
          </p:nvSpPr>
          <p:spPr>
            <a:xfrm>
              <a:off x="6068623" y="3480452"/>
              <a:ext cx="581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A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68623" y="3776782"/>
              <a:ext cx="5917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B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859480" y="3547558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872230" y="3835421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54705" y="3547558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764230" y="3835421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761906" y="3212976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Payload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69881" y="3212976"/>
              <a:ext cx="7681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20072" y="5229568"/>
            <a:ext cx="3632754" cy="1151760"/>
            <a:chOff x="5331734" y="4221088"/>
            <a:chExt cx="3632754" cy="115176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907088" y="4524350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154613" y="4905350"/>
              <a:ext cx="2057400" cy="1905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802313" y="4524350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046613" y="4905350"/>
              <a:ext cx="108000" cy="19050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16763" y="5095849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Sensing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8212013" y="4905350"/>
              <a:ext cx="540000" cy="190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70813" y="5095849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Payload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04013" y="5095849"/>
              <a:ext cx="7681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31734" y="4465712"/>
              <a:ext cx="5818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A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31734" y="4846712"/>
              <a:ext cx="5917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AP B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86940" y="4238453"/>
              <a:ext cx="8402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Preamble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58938" y="4221088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Payload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3563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Average throughput gain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195185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Figure </a:t>
            </a:r>
            <a:r>
              <a:rPr lang="en-US" dirty="0"/>
              <a:t>shows gain in average throughput for different CCAT compared to -</a:t>
            </a:r>
            <a:r>
              <a:rPr lang="en-US" dirty="0" smtClean="0"/>
              <a:t>82 </a:t>
            </a:r>
            <a:r>
              <a:rPr lang="en-US" dirty="0" err="1" smtClean="0"/>
              <a:t>dBm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Large gains with simplified modeling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Very small gains with more realistic </a:t>
            </a:r>
            <a:r>
              <a:rPr lang="en-US" dirty="0" smtClean="0"/>
              <a:t>modeling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048" y="3257268"/>
            <a:ext cx="4323184" cy="3196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833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088454"/>
          </a:xfrm>
          <a:ln/>
        </p:spPr>
        <p:txBody>
          <a:bodyPr lIns="90000" tIns="46800" rIns="90000" bIns="46800"/>
          <a:lstStyle/>
          <a:p>
            <a:r>
              <a:rPr lang="en-US" dirty="0"/>
              <a:t>Modeling impact on throughput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9" y="1124744"/>
            <a:ext cx="8820472" cy="34563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-</a:t>
            </a:r>
            <a:r>
              <a:rPr lang="en-US" sz="1800" dirty="0"/>
              <a:t>82 vs. -50 </a:t>
            </a:r>
            <a:r>
              <a:rPr lang="en-US" sz="1800" dirty="0" err="1"/>
              <a:t>dBm</a:t>
            </a:r>
            <a:r>
              <a:rPr lang="en-US" sz="1800" dirty="0"/>
              <a:t> CCAT: gain in average user throughput varies from </a:t>
            </a:r>
            <a:r>
              <a:rPr lang="en-US" sz="1800" dirty="0">
                <a:solidFill>
                  <a:srgbClr val="0070C0"/>
                </a:solidFill>
              </a:rPr>
              <a:t>6%</a:t>
            </a:r>
            <a:r>
              <a:rPr lang="en-US" sz="1800" dirty="0"/>
              <a:t> to </a:t>
            </a:r>
            <a:r>
              <a:rPr lang="en-US" sz="1800" dirty="0">
                <a:solidFill>
                  <a:srgbClr val="0070C0"/>
                </a:solidFill>
              </a:rPr>
              <a:t>137%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Model analysis for gain from reduced CCAT: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MIMO</a:t>
            </a:r>
            <a:r>
              <a:rPr lang="en-US" sz="1600" dirty="0"/>
              <a:t>: high SINR with -82 </a:t>
            </a:r>
            <a:r>
              <a:rPr lang="en-US" sz="1600" dirty="0" err="1"/>
              <a:t>dBm</a:t>
            </a:r>
            <a:r>
              <a:rPr lang="en-US" sz="1600" dirty="0"/>
              <a:t> can not be fully utilized by SISO transmission, </a:t>
            </a:r>
            <a:br>
              <a:rPr lang="en-US" sz="1600" dirty="0"/>
            </a:br>
            <a:r>
              <a:rPr lang="en-US" sz="1600" dirty="0">
                <a:sym typeface="Wingdings" panose="05000000000000000000" pitchFamily="2" charset="2"/>
              </a:rPr>
              <a:t> higher user throughput @ </a:t>
            </a:r>
            <a:r>
              <a:rPr lang="en-US" sz="1600" dirty="0" smtClean="0">
                <a:sym typeface="Wingdings" panose="05000000000000000000" pitchFamily="2" charset="2"/>
              </a:rPr>
              <a:t>-82 </a:t>
            </a:r>
            <a:r>
              <a:rPr lang="en-US" sz="1600" dirty="0" err="1" smtClean="0">
                <a:sym typeface="Wingdings" panose="05000000000000000000" pitchFamily="2" charset="2"/>
              </a:rPr>
              <a:t>dBm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LA</a:t>
            </a:r>
            <a:r>
              <a:rPr lang="en-US" sz="1600" dirty="0"/>
              <a:t>: lower user throughput </a:t>
            </a:r>
            <a:r>
              <a:rPr lang="en-US" sz="1600" dirty="0" smtClean="0"/>
              <a:t>@ -</a:t>
            </a:r>
            <a:r>
              <a:rPr lang="en-US" sz="1600" dirty="0"/>
              <a:t>50 </a:t>
            </a:r>
            <a:r>
              <a:rPr lang="en-US" sz="1600" dirty="0" err="1"/>
              <a:t>dBm</a:t>
            </a:r>
            <a:r>
              <a:rPr lang="en-US" sz="1600" dirty="0"/>
              <a:t> due to larger variations in interference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PR</a:t>
            </a:r>
            <a:r>
              <a:rPr lang="en-US" sz="1600" dirty="0"/>
              <a:t>: higher user throughput </a:t>
            </a:r>
            <a:r>
              <a:rPr lang="en-US" sz="1600" dirty="0" smtClean="0"/>
              <a:t>@ -</a:t>
            </a:r>
            <a:r>
              <a:rPr lang="en-US" sz="1600" dirty="0"/>
              <a:t>82 </a:t>
            </a:r>
            <a:r>
              <a:rPr lang="en-US" sz="1600" dirty="0" err="1"/>
              <a:t>dBm</a:t>
            </a:r>
            <a:r>
              <a:rPr lang="en-US" sz="1600" dirty="0"/>
              <a:t> since the ED threshold (-62 </a:t>
            </a:r>
            <a:r>
              <a:rPr lang="en-US" sz="1600" dirty="0" err="1"/>
              <a:t>dBm</a:t>
            </a:r>
            <a:r>
              <a:rPr lang="en-US" sz="1600" dirty="0"/>
              <a:t>) is applied when an interferer’s preamble is not correctly </a:t>
            </a:r>
            <a:r>
              <a:rPr lang="en-US" sz="1600" dirty="0" smtClean="0"/>
              <a:t>decoded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Moving from simplified to more realistic modeling: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Higher throughput </a:t>
            </a:r>
            <a:r>
              <a:rPr lang="en-US" sz="1600" dirty="0" smtClean="0"/>
              <a:t>@ -</a:t>
            </a:r>
            <a:r>
              <a:rPr lang="en-US" sz="1600" dirty="0"/>
              <a:t>82 </a:t>
            </a:r>
            <a:r>
              <a:rPr lang="en-US" sz="1600" dirty="0" err="1"/>
              <a:t>dBm</a:t>
            </a:r>
            <a:r>
              <a:rPr lang="en-US" sz="1600" dirty="0"/>
              <a:t> and lower throughput </a:t>
            </a:r>
            <a:r>
              <a:rPr lang="en-US" sz="1600" dirty="0" smtClean="0"/>
              <a:t>@ -</a:t>
            </a:r>
            <a:r>
              <a:rPr lang="en-US" sz="1600" dirty="0"/>
              <a:t>50 </a:t>
            </a:r>
            <a:r>
              <a:rPr lang="en-US" sz="1600" dirty="0" err="1"/>
              <a:t>dBm</a:t>
            </a:r>
            <a:r>
              <a:rPr lang="en-US" sz="1600" dirty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gain between -82 </a:t>
            </a:r>
            <a:r>
              <a:rPr lang="en-US" sz="1600" dirty="0" err="1" smtClean="0">
                <a:sym typeface="Wingdings" panose="05000000000000000000" pitchFamily="2" charset="2"/>
              </a:rPr>
              <a:t>dBm</a:t>
            </a:r>
            <a:r>
              <a:rPr lang="en-US" sz="1600" dirty="0" smtClean="0">
                <a:sym typeface="Wingdings" panose="05000000000000000000" pitchFamily="2" charset="2"/>
              </a:rPr>
              <a:t> and </a:t>
            </a:r>
            <a:r>
              <a:rPr lang="en-US" sz="1600" dirty="0">
                <a:sym typeface="Wingdings" panose="05000000000000000000" pitchFamily="2" charset="2"/>
              </a:rPr>
              <a:t>-50 </a:t>
            </a:r>
            <a:r>
              <a:rPr lang="en-US" sz="1600" dirty="0" err="1">
                <a:sym typeface="Wingdings" panose="05000000000000000000" pitchFamily="2" charset="2"/>
              </a:rPr>
              <a:t>dBm</a:t>
            </a:r>
            <a:r>
              <a:rPr lang="en-US" sz="1600" dirty="0">
                <a:sym typeface="Wingdings" panose="05000000000000000000" pitchFamily="2" charset="2"/>
              </a:rPr>
              <a:t> is reduced, compared to the simplified modeling </a:t>
            </a:r>
            <a:r>
              <a:rPr lang="en-US" sz="1600" dirty="0" smtClean="0">
                <a:sym typeface="Wingdings" panose="05000000000000000000" pitchFamily="2" charset="2"/>
              </a:rPr>
              <a:t>gain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99" name="Group 4"/>
          <p:cNvGrpSpPr>
            <a:grpSpLocks noChangeAspect="1"/>
          </p:cNvGrpSpPr>
          <p:nvPr/>
        </p:nvGrpSpPr>
        <p:grpSpPr bwMode="auto">
          <a:xfrm>
            <a:off x="396875" y="4097338"/>
            <a:ext cx="4257675" cy="2428875"/>
            <a:chOff x="250" y="2581"/>
            <a:chExt cx="2682" cy="1530"/>
          </a:xfrm>
        </p:grpSpPr>
        <p:sp>
          <p:nvSpPr>
            <p:cNvPr id="10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0" y="2581"/>
              <a:ext cx="2682" cy="1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5"/>
            <p:cNvSpPr>
              <a:spLocks noChangeArrowheads="1"/>
            </p:cNvSpPr>
            <p:nvPr/>
          </p:nvSpPr>
          <p:spPr bwMode="auto">
            <a:xfrm>
              <a:off x="598" y="2695"/>
              <a:ext cx="2082" cy="1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598" y="2695"/>
              <a:ext cx="2082" cy="124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7"/>
            <p:cNvSpPr>
              <a:spLocks noChangeShapeType="1"/>
            </p:cNvSpPr>
            <p:nvPr/>
          </p:nvSpPr>
          <p:spPr bwMode="auto">
            <a:xfrm flipV="1">
              <a:off x="1114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8"/>
            <p:cNvSpPr>
              <a:spLocks noChangeShapeType="1"/>
            </p:cNvSpPr>
            <p:nvPr/>
          </p:nvSpPr>
          <p:spPr bwMode="auto">
            <a:xfrm flipV="1">
              <a:off x="2158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9"/>
            <p:cNvSpPr>
              <a:spLocks noChangeShapeType="1"/>
            </p:cNvSpPr>
            <p:nvPr/>
          </p:nvSpPr>
          <p:spPr bwMode="auto">
            <a:xfrm>
              <a:off x="598" y="394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"/>
            <p:cNvSpPr>
              <a:spLocks noChangeShapeType="1"/>
            </p:cNvSpPr>
            <p:nvPr/>
          </p:nvSpPr>
          <p:spPr bwMode="auto">
            <a:xfrm>
              <a:off x="598" y="3691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1"/>
            <p:cNvSpPr>
              <a:spLocks noChangeShapeType="1"/>
            </p:cNvSpPr>
            <p:nvPr/>
          </p:nvSpPr>
          <p:spPr bwMode="auto">
            <a:xfrm>
              <a:off x="598" y="3439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2"/>
            <p:cNvSpPr>
              <a:spLocks noChangeShapeType="1"/>
            </p:cNvSpPr>
            <p:nvPr/>
          </p:nvSpPr>
          <p:spPr bwMode="auto">
            <a:xfrm>
              <a:off x="598" y="319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3"/>
            <p:cNvSpPr>
              <a:spLocks noChangeShapeType="1"/>
            </p:cNvSpPr>
            <p:nvPr/>
          </p:nvSpPr>
          <p:spPr bwMode="auto">
            <a:xfrm>
              <a:off x="598" y="2941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4"/>
            <p:cNvSpPr>
              <a:spLocks noChangeShapeType="1"/>
            </p:cNvSpPr>
            <p:nvPr/>
          </p:nvSpPr>
          <p:spPr bwMode="auto">
            <a:xfrm>
              <a:off x="598" y="2695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5"/>
            <p:cNvSpPr>
              <a:spLocks noChangeShapeType="1"/>
            </p:cNvSpPr>
            <p:nvPr/>
          </p:nvSpPr>
          <p:spPr bwMode="auto">
            <a:xfrm>
              <a:off x="598" y="2695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6"/>
            <p:cNvSpPr>
              <a:spLocks noChangeShapeType="1"/>
            </p:cNvSpPr>
            <p:nvPr/>
          </p:nvSpPr>
          <p:spPr bwMode="auto">
            <a:xfrm>
              <a:off x="598" y="394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7"/>
            <p:cNvSpPr>
              <a:spLocks noChangeShapeType="1"/>
            </p:cNvSpPr>
            <p:nvPr/>
          </p:nvSpPr>
          <p:spPr bwMode="auto">
            <a:xfrm flipV="1">
              <a:off x="2680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8"/>
            <p:cNvSpPr>
              <a:spLocks noChangeShapeType="1"/>
            </p:cNvSpPr>
            <p:nvPr/>
          </p:nvSpPr>
          <p:spPr bwMode="auto">
            <a:xfrm flipV="1">
              <a:off x="598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9"/>
            <p:cNvSpPr>
              <a:spLocks noChangeShapeType="1"/>
            </p:cNvSpPr>
            <p:nvPr/>
          </p:nvSpPr>
          <p:spPr bwMode="auto">
            <a:xfrm>
              <a:off x="598" y="394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20"/>
            <p:cNvSpPr>
              <a:spLocks noChangeShapeType="1"/>
            </p:cNvSpPr>
            <p:nvPr/>
          </p:nvSpPr>
          <p:spPr bwMode="auto">
            <a:xfrm flipV="1">
              <a:off x="598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flipV="1">
              <a:off x="1114" y="3919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22"/>
            <p:cNvSpPr>
              <a:spLocks noChangeShapeType="1"/>
            </p:cNvSpPr>
            <p:nvPr/>
          </p:nvSpPr>
          <p:spPr bwMode="auto">
            <a:xfrm>
              <a:off x="1114" y="269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23"/>
            <p:cNvSpPr>
              <a:spLocks noChangeArrowheads="1"/>
            </p:cNvSpPr>
            <p:nvPr/>
          </p:nvSpPr>
          <p:spPr bwMode="auto">
            <a:xfrm>
              <a:off x="970" y="3961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-82 dBm</a:t>
              </a:r>
              <a:endPara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24"/>
            <p:cNvSpPr>
              <a:spLocks noChangeShapeType="1"/>
            </p:cNvSpPr>
            <p:nvPr/>
          </p:nvSpPr>
          <p:spPr bwMode="auto">
            <a:xfrm flipV="1">
              <a:off x="2158" y="3919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25"/>
            <p:cNvSpPr>
              <a:spLocks noChangeShapeType="1"/>
            </p:cNvSpPr>
            <p:nvPr/>
          </p:nvSpPr>
          <p:spPr bwMode="auto">
            <a:xfrm>
              <a:off x="2158" y="2695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26"/>
            <p:cNvSpPr>
              <a:spLocks noChangeArrowheads="1"/>
            </p:cNvSpPr>
            <p:nvPr/>
          </p:nvSpPr>
          <p:spPr bwMode="auto">
            <a:xfrm>
              <a:off x="2014" y="3961"/>
              <a:ext cx="3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</a:t>
              </a:r>
              <a:r>
                <a:rPr lang="sv-SE" sz="1000" dirty="0">
                  <a:solidFill>
                    <a:srgbClr val="000000"/>
                  </a:solidFill>
                  <a:latin typeface="Helvetica" pitchFamily="34" charset="0"/>
                  <a:cs typeface="Arial" pitchFamily="34" charset="0"/>
                </a:rPr>
                <a:t>50 dBm</a:t>
              </a:r>
              <a:endPara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Line 27"/>
            <p:cNvSpPr>
              <a:spLocks noChangeShapeType="1"/>
            </p:cNvSpPr>
            <p:nvPr/>
          </p:nvSpPr>
          <p:spPr bwMode="auto">
            <a:xfrm>
              <a:off x="598" y="3943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28"/>
            <p:cNvSpPr>
              <a:spLocks noChangeShapeType="1"/>
            </p:cNvSpPr>
            <p:nvPr/>
          </p:nvSpPr>
          <p:spPr bwMode="auto">
            <a:xfrm flipH="1">
              <a:off x="2656" y="394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29"/>
            <p:cNvSpPr>
              <a:spLocks noChangeArrowheads="1"/>
            </p:cNvSpPr>
            <p:nvPr/>
          </p:nvSpPr>
          <p:spPr bwMode="auto">
            <a:xfrm>
              <a:off x="532" y="3895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30"/>
            <p:cNvSpPr>
              <a:spLocks noChangeShapeType="1"/>
            </p:cNvSpPr>
            <p:nvPr/>
          </p:nvSpPr>
          <p:spPr bwMode="auto">
            <a:xfrm>
              <a:off x="598" y="369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31"/>
            <p:cNvSpPr>
              <a:spLocks noChangeShapeType="1"/>
            </p:cNvSpPr>
            <p:nvPr/>
          </p:nvSpPr>
          <p:spPr bwMode="auto">
            <a:xfrm flipH="1">
              <a:off x="2656" y="369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32"/>
            <p:cNvSpPr>
              <a:spLocks noChangeArrowheads="1"/>
            </p:cNvSpPr>
            <p:nvPr/>
          </p:nvSpPr>
          <p:spPr bwMode="auto">
            <a:xfrm>
              <a:off x="532" y="3643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Line 33"/>
            <p:cNvSpPr>
              <a:spLocks noChangeShapeType="1"/>
            </p:cNvSpPr>
            <p:nvPr/>
          </p:nvSpPr>
          <p:spPr bwMode="auto">
            <a:xfrm>
              <a:off x="598" y="3439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34"/>
            <p:cNvSpPr>
              <a:spLocks noChangeShapeType="1"/>
            </p:cNvSpPr>
            <p:nvPr/>
          </p:nvSpPr>
          <p:spPr bwMode="auto">
            <a:xfrm flipH="1">
              <a:off x="2656" y="343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35"/>
            <p:cNvSpPr>
              <a:spLocks noChangeArrowheads="1"/>
            </p:cNvSpPr>
            <p:nvPr/>
          </p:nvSpPr>
          <p:spPr bwMode="auto">
            <a:xfrm>
              <a:off x="532" y="3391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Line 36"/>
            <p:cNvSpPr>
              <a:spLocks noChangeShapeType="1"/>
            </p:cNvSpPr>
            <p:nvPr/>
          </p:nvSpPr>
          <p:spPr bwMode="auto">
            <a:xfrm>
              <a:off x="598" y="3193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37"/>
            <p:cNvSpPr>
              <a:spLocks noChangeShapeType="1"/>
            </p:cNvSpPr>
            <p:nvPr/>
          </p:nvSpPr>
          <p:spPr bwMode="auto">
            <a:xfrm flipH="1">
              <a:off x="2656" y="319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38"/>
            <p:cNvSpPr>
              <a:spLocks noChangeArrowheads="1"/>
            </p:cNvSpPr>
            <p:nvPr/>
          </p:nvSpPr>
          <p:spPr bwMode="auto">
            <a:xfrm>
              <a:off x="532" y="3145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Line 39"/>
            <p:cNvSpPr>
              <a:spLocks noChangeShapeType="1"/>
            </p:cNvSpPr>
            <p:nvPr/>
          </p:nvSpPr>
          <p:spPr bwMode="auto">
            <a:xfrm>
              <a:off x="598" y="2941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40"/>
            <p:cNvSpPr>
              <a:spLocks noChangeShapeType="1"/>
            </p:cNvSpPr>
            <p:nvPr/>
          </p:nvSpPr>
          <p:spPr bwMode="auto">
            <a:xfrm flipH="1">
              <a:off x="2656" y="294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41"/>
            <p:cNvSpPr>
              <a:spLocks noChangeArrowheads="1"/>
            </p:cNvSpPr>
            <p:nvPr/>
          </p:nvSpPr>
          <p:spPr bwMode="auto">
            <a:xfrm>
              <a:off x="532" y="2893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8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Line 42"/>
            <p:cNvSpPr>
              <a:spLocks noChangeShapeType="1"/>
            </p:cNvSpPr>
            <p:nvPr/>
          </p:nvSpPr>
          <p:spPr bwMode="auto">
            <a:xfrm>
              <a:off x="598" y="2695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43"/>
            <p:cNvSpPr>
              <a:spLocks noChangeShapeType="1"/>
            </p:cNvSpPr>
            <p:nvPr/>
          </p:nvSpPr>
          <p:spPr bwMode="auto">
            <a:xfrm flipH="1">
              <a:off x="2656" y="269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44"/>
            <p:cNvSpPr>
              <a:spLocks noChangeArrowheads="1"/>
            </p:cNvSpPr>
            <p:nvPr/>
          </p:nvSpPr>
          <p:spPr bwMode="auto">
            <a:xfrm>
              <a:off x="490" y="2647"/>
              <a:ext cx="1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Line 45"/>
            <p:cNvSpPr>
              <a:spLocks noChangeShapeType="1"/>
            </p:cNvSpPr>
            <p:nvPr/>
          </p:nvSpPr>
          <p:spPr bwMode="auto">
            <a:xfrm>
              <a:off x="598" y="2695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46"/>
            <p:cNvSpPr>
              <a:spLocks noChangeShapeType="1"/>
            </p:cNvSpPr>
            <p:nvPr/>
          </p:nvSpPr>
          <p:spPr bwMode="auto">
            <a:xfrm>
              <a:off x="598" y="394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47"/>
            <p:cNvSpPr>
              <a:spLocks noChangeShapeType="1"/>
            </p:cNvSpPr>
            <p:nvPr/>
          </p:nvSpPr>
          <p:spPr bwMode="auto">
            <a:xfrm flipV="1">
              <a:off x="2680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48"/>
            <p:cNvSpPr>
              <a:spLocks noChangeShapeType="1"/>
            </p:cNvSpPr>
            <p:nvPr/>
          </p:nvSpPr>
          <p:spPr bwMode="auto">
            <a:xfrm flipV="1">
              <a:off x="598" y="2695"/>
              <a:ext cx="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49"/>
            <p:cNvSpPr>
              <a:spLocks noChangeArrowheads="1"/>
            </p:cNvSpPr>
            <p:nvPr/>
          </p:nvSpPr>
          <p:spPr bwMode="auto">
            <a:xfrm>
              <a:off x="730" y="3511"/>
              <a:ext cx="132" cy="432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50"/>
            <p:cNvSpPr>
              <a:spLocks noChangeArrowheads="1"/>
            </p:cNvSpPr>
            <p:nvPr/>
          </p:nvSpPr>
          <p:spPr bwMode="auto">
            <a:xfrm>
              <a:off x="730" y="3511"/>
              <a:ext cx="132" cy="4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51"/>
            <p:cNvSpPr>
              <a:spLocks noChangeArrowheads="1"/>
            </p:cNvSpPr>
            <p:nvPr/>
          </p:nvSpPr>
          <p:spPr bwMode="auto">
            <a:xfrm>
              <a:off x="1774" y="2929"/>
              <a:ext cx="126" cy="1014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52"/>
            <p:cNvSpPr>
              <a:spLocks noChangeArrowheads="1"/>
            </p:cNvSpPr>
            <p:nvPr/>
          </p:nvSpPr>
          <p:spPr bwMode="auto">
            <a:xfrm>
              <a:off x="1774" y="2929"/>
              <a:ext cx="126" cy="101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53"/>
            <p:cNvSpPr>
              <a:spLocks noChangeShapeType="1"/>
            </p:cNvSpPr>
            <p:nvPr/>
          </p:nvSpPr>
          <p:spPr bwMode="auto">
            <a:xfrm>
              <a:off x="598" y="3943"/>
              <a:ext cx="20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54"/>
            <p:cNvSpPr>
              <a:spLocks noChangeArrowheads="1"/>
            </p:cNvSpPr>
            <p:nvPr/>
          </p:nvSpPr>
          <p:spPr bwMode="auto">
            <a:xfrm>
              <a:off x="892" y="3343"/>
              <a:ext cx="126" cy="600"/>
            </a:xfrm>
            <a:prstGeom prst="rect">
              <a:avLst/>
            </a:prstGeom>
            <a:solidFill>
              <a:srgbClr val="008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55"/>
            <p:cNvSpPr>
              <a:spLocks noChangeArrowheads="1"/>
            </p:cNvSpPr>
            <p:nvPr/>
          </p:nvSpPr>
          <p:spPr bwMode="auto">
            <a:xfrm>
              <a:off x="892" y="3343"/>
              <a:ext cx="126" cy="6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56"/>
            <p:cNvSpPr>
              <a:spLocks noChangeArrowheads="1"/>
            </p:cNvSpPr>
            <p:nvPr/>
          </p:nvSpPr>
          <p:spPr bwMode="auto">
            <a:xfrm>
              <a:off x="1930" y="2953"/>
              <a:ext cx="132" cy="990"/>
            </a:xfrm>
            <a:prstGeom prst="rect">
              <a:avLst/>
            </a:prstGeom>
            <a:solidFill>
              <a:srgbClr val="008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57"/>
            <p:cNvSpPr>
              <a:spLocks noChangeArrowheads="1"/>
            </p:cNvSpPr>
            <p:nvPr/>
          </p:nvSpPr>
          <p:spPr bwMode="auto">
            <a:xfrm>
              <a:off x="1930" y="2953"/>
              <a:ext cx="132" cy="9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58"/>
            <p:cNvSpPr>
              <a:spLocks noChangeArrowheads="1"/>
            </p:cNvSpPr>
            <p:nvPr/>
          </p:nvSpPr>
          <p:spPr bwMode="auto">
            <a:xfrm>
              <a:off x="1054" y="3337"/>
              <a:ext cx="126" cy="606"/>
            </a:xfrm>
            <a:prstGeom prst="rect">
              <a:avLst/>
            </a:prstGeom>
            <a:solidFill>
              <a:srgbClr val="8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59"/>
            <p:cNvSpPr>
              <a:spLocks noChangeArrowheads="1"/>
            </p:cNvSpPr>
            <p:nvPr/>
          </p:nvSpPr>
          <p:spPr bwMode="auto">
            <a:xfrm>
              <a:off x="1054" y="3337"/>
              <a:ext cx="126" cy="60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60"/>
            <p:cNvSpPr>
              <a:spLocks noChangeArrowheads="1"/>
            </p:cNvSpPr>
            <p:nvPr/>
          </p:nvSpPr>
          <p:spPr bwMode="auto">
            <a:xfrm>
              <a:off x="2092" y="3181"/>
              <a:ext cx="126" cy="762"/>
            </a:xfrm>
            <a:prstGeom prst="rect">
              <a:avLst/>
            </a:prstGeom>
            <a:solidFill>
              <a:srgbClr val="8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61"/>
            <p:cNvSpPr>
              <a:spLocks noChangeArrowheads="1"/>
            </p:cNvSpPr>
            <p:nvPr/>
          </p:nvSpPr>
          <p:spPr bwMode="auto">
            <a:xfrm>
              <a:off x="2092" y="3181"/>
              <a:ext cx="126" cy="7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62"/>
            <p:cNvSpPr>
              <a:spLocks noChangeArrowheads="1"/>
            </p:cNvSpPr>
            <p:nvPr/>
          </p:nvSpPr>
          <p:spPr bwMode="auto">
            <a:xfrm>
              <a:off x="1210" y="3271"/>
              <a:ext cx="132" cy="672"/>
            </a:xfrm>
            <a:prstGeom prst="rect">
              <a:avLst/>
            </a:prstGeom>
            <a:solidFill>
              <a:srgbClr val="FF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63"/>
            <p:cNvSpPr>
              <a:spLocks noChangeArrowheads="1"/>
            </p:cNvSpPr>
            <p:nvPr/>
          </p:nvSpPr>
          <p:spPr bwMode="auto">
            <a:xfrm>
              <a:off x="1210" y="3271"/>
              <a:ext cx="132" cy="6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64"/>
            <p:cNvSpPr>
              <a:spLocks noChangeArrowheads="1"/>
            </p:cNvSpPr>
            <p:nvPr/>
          </p:nvSpPr>
          <p:spPr bwMode="auto">
            <a:xfrm>
              <a:off x="2254" y="2971"/>
              <a:ext cx="126" cy="972"/>
            </a:xfrm>
            <a:prstGeom prst="rect">
              <a:avLst/>
            </a:prstGeom>
            <a:solidFill>
              <a:srgbClr val="FF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65"/>
            <p:cNvSpPr>
              <a:spLocks noChangeArrowheads="1"/>
            </p:cNvSpPr>
            <p:nvPr/>
          </p:nvSpPr>
          <p:spPr bwMode="auto">
            <a:xfrm>
              <a:off x="2254" y="2971"/>
              <a:ext cx="126" cy="9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66"/>
            <p:cNvSpPr>
              <a:spLocks noChangeArrowheads="1"/>
            </p:cNvSpPr>
            <p:nvPr/>
          </p:nvSpPr>
          <p:spPr bwMode="auto">
            <a:xfrm>
              <a:off x="1372" y="3229"/>
              <a:ext cx="126" cy="714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67"/>
            <p:cNvSpPr>
              <a:spLocks noChangeArrowheads="1"/>
            </p:cNvSpPr>
            <p:nvPr/>
          </p:nvSpPr>
          <p:spPr bwMode="auto">
            <a:xfrm>
              <a:off x="1372" y="3229"/>
              <a:ext cx="126" cy="71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68"/>
            <p:cNvSpPr>
              <a:spLocks noChangeArrowheads="1"/>
            </p:cNvSpPr>
            <p:nvPr/>
          </p:nvSpPr>
          <p:spPr bwMode="auto">
            <a:xfrm>
              <a:off x="2410" y="3187"/>
              <a:ext cx="132" cy="756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69"/>
            <p:cNvSpPr>
              <a:spLocks noChangeArrowheads="1"/>
            </p:cNvSpPr>
            <p:nvPr/>
          </p:nvSpPr>
          <p:spPr bwMode="auto">
            <a:xfrm>
              <a:off x="2410" y="3187"/>
              <a:ext cx="132" cy="7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70"/>
            <p:cNvSpPr>
              <a:spLocks noChangeArrowheads="1"/>
            </p:cNvSpPr>
            <p:nvPr/>
          </p:nvSpPr>
          <p:spPr bwMode="auto">
            <a:xfrm rot="16200000">
              <a:off x="-162" y="3250"/>
              <a:ext cx="113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Average user throughput (Mb/s)</a:t>
              </a:r>
              <a:endPara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71"/>
            <p:cNvSpPr>
              <a:spLocks noChangeArrowheads="1"/>
            </p:cNvSpPr>
            <p:nvPr/>
          </p:nvSpPr>
          <p:spPr bwMode="auto">
            <a:xfrm>
              <a:off x="586" y="3901"/>
              <a:ext cx="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72"/>
            <p:cNvSpPr>
              <a:spLocks noChangeArrowheads="1"/>
            </p:cNvSpPr>
            <p:nvPr/>
          </p:nvSpPr>
          <p:spPr bwMode="auto">
            <a:xfrm>
              <a:off x="2674" y="2647"/>
              <a:ext cx="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4289425" y="4820272"/>
            <a:ext cx="3114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LA: link adaptation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PR: preamble reception (detection &amp; decoding)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947693" y="4777407"/>
            <a:ext cx="671979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MIMO</a:t>
            </a:r>
            <a:endParaRPr lang="en-US" sz="1400" dirty="0"/>
          </a:p>
        </p:txBody>
      </p:sp>
      <p:cxnSp>
        <p:nvCxnSpPr>
          <p:cNvPr id="171" name="Straight Arrow Connector 170"/>
          <p:cNvCxnSpPr/>
          <p:nvPr/>
        </p:nvCxnSpPr>
        <p:spPr bwMode="auto">
          <a:xfrm>
            <a:off x="1171575" y="5051105"/>
            <a:ext cx="28575" cy="51149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/>
          <p:nvPr/>
        </p:nvCxnSpPr>
        <p:spPr bwMode="auto">
          <a:xfrm>
            <a:off x="1200150" y="5051105"/>
            <a:ext cx="222267" cy="26131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Rectangle 172"/>
          <p:cNvSpPr/>
          <p:nvPr/>
        </p:nvSpPr>
        <p:spPr>
          <a:xfrm>
            <a:off x="1761002" y="4365104"/>
            <a:ext cx="434734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PR</a:t>
            </a:r>
            <a:endParaRPr lang="en-US" sz="1400" dirty="0"/>
          </a:p>
        </p:txBody>
      </p:sp>
      <p:cxnSp>
        <p:nvCxnSpPr>
          <p:cNvPr id="174" name="Straight Arrow Connector 173"/>
          <p:cNvCxnSpPr/>
          <p:nvPr/>
        </p:nvCxnSpPr>
        <p:spPr bwMode="auto">
          <a:xfrm flipH="1">
            <a:off x="1533525" y="4687888"/>
            <a:ext cx="339725" cy="61896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1978369" y="4716463"/>
            <a:ext cx="18515" cy="46529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Rectangle 175"/>
          <p:cNvSpPr/>
          <p:nvPr/>
        </p:nvSpPr>
        <p:spPr>
          <a:xfrm>
            <a:off x="3113377" y="4248499"/>
            <a:ext cx="423514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LA</a:t>
            </a:r>
            <a:endParaRPr lang="en-US" sz="1400" dirty="0"/>
          </a:p>
        </p:txBody>
      </p:sp>
      <p:cxnSp>
        <p:nvCxnSpPr>
          <p:cNvPr id="177" name="Straight Arrow Connector 176"/>
          <p:cNvCxnSpPr>
            <a:stCxn id="176" idx="2"/>
          </p:cNvCxnSpPr>
          <p:nvPr/>
        </p:nvCxnSpPr>
        <p:spPr bwMode="auto">
          <a:xfrm>
            <a:off x="3325134" y="4556276"/>
            <a:ext cx="100624" cy="51718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Straight Arrow Connector 177"/>
          <p:cNvCxnSpPr/>
          <p:nvPr/>
        </p:nvCxnSpPr>
        <p:spPr bwMode="auto">
          <a:xfrm flipH="1">
            <a:off x="3113377" y="4556276"/>
            <a:ext cx="131406" cy="129901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79" name="Group 178"/>
          <p:cNvGrpSpPr/>
          <p:nvPr/>
        </p:nvGrpSpPr>
        <p:grpSpPr>
          <a:xfrm>
            <a:off x="4278809" y="5323952"/>
            <a:ext cx="1885950" cy="933450"/>
            <a:chOff x="4340225" y="5358072"/>
            <a:chExt cx="1885950" cy="933450"/>
          </a:xfrm>
        </p:grpSpPr>
        <p:sp>
          <p:nvSpPr>
            <p:cNvPr id="180" name="Rectangle 73"/>
            <p:cNvSpPr>
              <a:spLocks noChangeArrowheads="1"/>
            </p:cNvSpPr>
            <p:nvPr/>
          </p:nvSpPr>
          <p:spPr bwMode="auto">
            <a:xfrm>
              <a:off x="4340225" y="5358072"/>
              <a:ext cx="1876425" cy="933450"/>
            </a:xfrm>
            <a:prstGeom prst="rect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85"/>
            <p:cNvSpPr>
              <a:spLocks noChangeArrowheads="1"/>
            </p:cNvSpPr>
            <p:nvPr/>
          </p:nvSpPr>
          <p:spPr bwMode="auto">
            <a:xfrm>
              <a:off x="4835525" y="5396172"/>
              <a:ext cx="6572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Ideal,SISO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Rectangle 86"/>
            <p:cNvSpPr>
              <a:spLocks noChangeArrowheads="1"/>
            </p:cNvSpPr>
            <p:nvPr/>
          </p:nvSpPr>
          <p:spPr bwMode="auto">
            <a:xfrm>
              <a:off x="4416425" y="5396172"/>
              <a:ext cx="381000" cy="133350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88"/>
            <p:cNvSpPr>
              <a:spLocks noChangeArrowheads="1"/>
            </p:cNvSpPr>
            <p:nvPr/>
          </p:nvSpPr>
          <p:spPr bwMode="auto">
            <a:xfrm>
              <a:off x="4835525" y="5577147"/>
              <a:ext cx="6953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Ideal,MIMO</a:t>
              </a:r>
              <a:endPara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Rectangle 89"/>
            <p:cNvSpPr>
              <a:spLocks noChangeArrowheads="1"/>
            </p:cNvSpPr>
            <p:nvPr/>
          </p:nvSpPr>
          <p:spPr bwMode="auto">
            <a:xfrm>
              <a:off x="4416425" y="5577147"/>
              <a:ext cx="381000" cy="133350"/>
            </a:xfrm>
            <a:prstGeom prst="rect">
              <a:avLst/>
            </a:prstGeom>
            <a:solidFill>
              <a:srgbClr val="008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91"/>
            <p:cNvSpPr>
              <a:spLocks noChangeArrowheads="1"/>
            </p:cNvSpPr>
            <p:nvPr/>
          </p:nvSpPr>
          <p:spPr bwMode="auto">
            <a:xfrm>
              <a:off x="4835525" y="5758122"/>
              <a:ext cx="11430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Non-ideal LA,MIMO</a:t>
              </a:r>
              <a:endPara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Rectangle 92"/>
            <p:cNvSpPr>
              <a:spLocks noChangeArrowheads="1"/>
            </p:cNvSpPr>
            <p:nvPr/>
          </p:nvSpPr>
          <p:spPr bwMode="auto">
            <a:xfrm>
              <a:off x="4416425" y="5758122"/>
              <a:ext cx="381000" cy="123825"/>
            </a:xfrm>
            <a:prstGeom prst="rect">
              <a:avLst/>
            </a:prstGeom>
            <a:solidFill>
              <a:srgbClr val="8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94"/>
            <p:cNvSpPr>
              <a:spLocks noChangeArrowheads="1"/>
            </p:cNvSpPr>
            <p:nvPr/>
          </p:nvSpPr>
          <p:spPr bwMode="auto">
            <a:xfrm>
              <a:off x="4835525" y="5929572"/>
              <a:ext cx="11620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Non-ideal PR,MIMO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Rectangle 95"/>
            <p:cNvSpPr>
              <a:spLocks noChangeArrowheads="1"/>
            </p:cNvSpPr>
            <p:nvPr/>
          </p:nvSpPr>
          <p:spPr bwMode="auto">
            <a:xfrm>
              <a:off x="4416425" y="5929572"/>
              <a:ext cx="381000" cy="133350"/>
            </a:xfrm>
            <a:prstGeom prst="rect">
              <a:avLst/>
            </a:prstGeom>
            <a:solidFill>
              <a:srgbClr val="FF7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97"/>
            <p:cNvSpPr>
              <a:spLocks noChangeArrowheads="1"/>
            </p:cNvSpPr>
            <p:nvPr/>
          </p:nvSpPr>
          <p:spPr bwMode="auto">
            <a:xfrm>
              <a:off x="4835525" y="6110547"/>
              <a:ext cx="139065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Non-ideal LA+PR,MIMO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Rectangle 98"/>
            <p:cNvSpPr>
              <a:spLocks noChangeArrowheads="1"/>
            </p:cNvSpPr>
            <p:nvPr/>
          </p:nvSpPr>
          <p:spPr bwMode="auto">
            <a:xfrm>
              <a:off x="4416425" y="6110547"/>
              <a:ext cx="381000" cy="13335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298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a-DK" smtClean="0"/>
              <a:t>Yu Wang et.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Simplified models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209587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LA &amp; PR, </a:t>
            </a:r>
            <a:r>
              <a:rPr lang="en-US" dirty="0" smtClean="0"/>
              <a:t>SISO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Gain in average user throughput: </a:t>
            </a:r>
            <a:r>
              <a:rPr lang="en-US" dirty="0">
                <a:solidFill>
                  <a:srgbClr val="0070C0"/>
                </a:solidFill>
              </a:rPr>
              <a:t>137%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Gain in spatial reuse measured by AP transmitting time: </a:t>
            </a:r>
            <a:r>
              <a:rPr lang="en-US" b="1" dirty="0">
                <a:solidFill>
                  <a:srgbClr val="00B050"/>
                </a:solidFill>
              </a:rPr>
              <a:t>242%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Loss in transmission rate: </a:t>
            </a:r>
            <a:r>
              <a:rPr lang="en-US" b="1" dirty="0">
                <a:solidFill>
                  <a:srgbClr val="FF0000"/>
                </a:solidFill>
              </a:rPr>
              <a:t>21%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Loss due to increased packet loss: </a:t>
            </a:r>
            <a:r>
              <a:rPr lang="en-US" b="1" dirty="0">
                <a:solidFill>
                  <a:srgbClr val="FF0000"/>
                </a:solidFill>
              </a:rPr>
              <a:t>5%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4084662"/>
            <a:ext cx="3209925" cy="2152650"/>
            <a:chOff x="0" y="4010025"/>
            <a:chExt cx="3209925" cy="2152650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4010025"/>
              <a:ext cx="3209925" cy="2152650"/>
              <a:chOff x="0" y="4010025"/>
              <a:chExt cx="3209925" cy="2152650"/>
            </a:xfrm>
          </p:grpSpPr>
          <p:sp>
            <p:nvSpPr>
              <p:cNvPr id="3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0" y="4010025"/>
                <a:ext cx="3209925" cy="2152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457200" y="4171950"/>
                <a:ext cx="2447925" cy="17526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457200" y="4171950"/>
                <a:ext cx="2447925" cy="17526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7"/>
              <p:cNvSpPr>
                <a:spLocks noChangeShapeType="1"/>
              </p:cNvSpPr>
              <p:nvPr/>
            </p:nvSpPr>
            <p:spPr bwMode="auto">
              <a:xfrm flipV="1">
                <a:off x="85725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 flipV="1">
                <a:off x="167640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9"/>
              <p:cNvSpPr>
                <a:spLocks noChangeShapeType="1"/>
              </p:cNvSpPr>
              <p:nvPr/>
            </p:nvSpPr>
            <p:spPr bwMode="auto">
              <a:xfrm flipV="1">
                <a:off x="249555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11"/>
              <p:cNvSpPr>
                <a:spLocks noChangeShapeType="1"/>
              </p:cNvSpPr>
              <p:nvPr/>
            </p:nvSpPr>
            <p:spPr bwMode="auto">
              <a:xfrm>
                <a:off x="457200" y="548640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12"/>
              <p:cNvSpPr>
                <a:spLocks noChangeShapeType="1"/>
              </p:cNvSpPr>
              <p:nvPr/>
            </p:nvSpPr>
            <p:spPr bwMode="auto">
              <a:xfrm>
                <a:off x="457200" y="50482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13"/>
              <p:cNvSpPr>
                <a:spLocks noChangeShapeType="1"/>
              </p:cNvSpPr>
              <p:nvPr/>
            </p:nvSpPr>
            <p:spPr bwMode="auto">
              <a:xfrm>
                <a:off x="457200" y="4600575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14"/>
              <p:cNvSpPr>
                <a:spLocks noChangeShapeType="1"/>
              </p:cNvSpPr>
              <p:nvPr/>
            </p:nvSpPr>
            <p:spPr bwMode="auto">
              <a:xfrm>
                <a:off x="457200" y="41719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15"/>
              <p:cNvSpPr>
                <a:spLocks noChangeShapeType="1"/>
              </p:cNvSpPr>
              <p:nvPr/>
            </p:nvSpPr>
            <p:spPr bwMode="auto">
              <a:xfrm>
                <a:off x="457200" y="41719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16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17"/>
              <p:cNvSpPr>
                <a:spLocks noChangeShapeType="1"/>
              </p:cNvSpPr>
              <p:nvPr/>
            </p:nvSpPr>
            <p:spPr bwMode="auto">
              <a:xfrm flipV="1">
                <a:off x="2905125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18"/>
              <p:cNvSpPr>
                <a:spLocks noChangeShapeType="1"/>
              </p:cNvSpPr>
              <p:nvPr/>
            </p:nvSpPr>
            <p:spPr bwMode="auto">
              <a:xfrm flipV="1">
                <a:off x="45720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19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 flipV="1">
                <a:off x="45720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 flipV="1">
                <a:off x="857250" y="589597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857250" y="4171950"/>
                <a:ext cx="0" cy="190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23"/>
              <p:cNvSpPr>
                <a:spLocks noChangeArrowheads="1"/>
              </p:cNvSpPr>
              <p:nvPr/>
            </p:nvSpPr>
            <p:spPr bwMode="auto">
              <a:xfrm>
                <a:off x="609600" y="595312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-82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 flipV="1">
                <a:off x="1676400" y="589597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676400" y="4171950"/>
                <a:ext cx="0" cy="190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26"/>
              <p:cNvSpPr>
                <a:spLocks noChangeArrowheads="1"/>
              </p:cNvSpPr>
              <p:nvPr/>
            </p:nvSpPr>
            <p:spPr bwMode="auto">
              <a:xfrm>
                <a:off x="1428750" y="595312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-70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 flipV="1">
                <a:off x="2495550" y="5895975"/>
                <a:ext cx="0" cy="285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29"/>
              <p:cNvSpPr>
                <a:spLocks noChangeArrowheads="1"/>
              </p:cNvSpPr>
              <p:nvPr/>
            </p:nvSpPr>
            <p:spPr bwMode="auto">
              <a:xfrm>
                <a:off x="2247900" y="5953125"/>
                <a:ext cx="52387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-50 dBm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Line 30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31"/>
              <p:cNvSpPr>
                <a:spLocks noChangeShapeType="1"/>
              </p:cNvSpPr>
              <p:nvPr/>
            </p:nvSpPr>
            <p:spPr bwMode="auto">
              <a:xfrm flipH="1">
                <a:off x="2876550" y="592455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32"/>
              <p:cNvSpPr>
                <a:spLocks noChangeArrowheads="1"/>
              </p:cNvSpPr>
              <p:nvPr/>
            </p:nvSpPr>
            <p:spPr bwMode="auto">
              <a:xfrm>
                <a:off x="352425" y="5848350"/>
                <a:ext cx="12382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Line 33"/>
              <p:cNvSpPr>
                <a:spLocks noChangeShapeType="1"/>
              </p:cNvSpPr>
              <p:nvPr/>
            </p:nvSpPr>
            <p:spPr bwMode="auto">
              <a:xfrm>
                <a:off x="457200" y="548640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34"/>
              <p:cNvSpPr>
                <a:spLocks noChangeShapeType="1"/>
              </p:cNvSpPr>
              <p:nvPr/>
            </p:nvSpPr>
            <p:spPr bwMode="auto">
              <a:xfrm flipH="1">
                <a:off x="2876550" y="548640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35"/>
              <p:cNvSpPr>
                <a:spLocks noChangeArrowheads="1"/>
              </p:cNvSpPr>
              <p:nvPr/>
            </p:nvSpPr>
            <p:spPr bwMode="auto">
              <a:xfrm>
                <a:off x="247650" y="5410200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Line 36"/>
              <p:cNvSpPr>
                <a:spLocks noChangeShapeType="1"/>
              </p:cNvSpPr>
              <p:nvPr/>
            </p:nvSpPr>
            <p:spPr bwMode="auto">
              <a:xfrm>
                <a:off x="457200" y="504825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Line 37"/>
              <p:cNvSpPr>
                <a:spLocks noChangeShapeType="1"/>
              </p:cNvSpPr>
              <p:nvPr/>
            </p:nvSpPr>
            <p:spPr bwMode="auto">
              <a:xfrm flipH="1">
                <a:off x="2876550" y="504825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38"/>
              <p:cNvSpPr>
                <a:spLocks noChangeArrowheads="1"/>
              </p:cNvSpPr>
              <p:nvPr/>
            </p:nvSpPr>
            <p:spPr bwMode="auto">
              <a:xfrm>
                <a:off x="247650" y="4972050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Line 39"/>
              <p:cNvSpPr>
                <a:spLocks noChangeShapeType="1"/>
              </p:cNvSpPr>
              <p:nvPr/>
            </p:nvSpPr>
            <p:spPr bwMode="auto">
              <a:xfrm>
                <a:off x="457200" y="4600575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41"/>
              <p:cNvSpPr>
                <a:spLocks noChangeArrowheads="1"/>
              </p:cNvSpPr>
              <p:nvPr/>
            </p:nvSpPr>
            <p:spPr bwMode="auto">
              <a:xfrm>
                <a:off x="247650" y="4524375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Line 42"/>
              <p:cNvSpPr>
                <a:spLocks noChangeShapeType="1"/>
              </p:cNvSpPr>
              <p:nvPr/>
            </p:nvSpPr>
            <p:spPr bwMode="auto">
              <a:xfrm>
                <a:off x="457200" y="4171950"/>
                <a:ext cx="190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Line 43"/>
              <p:cNvSpPr>
                <a:spLocks noChangeShapeType="1"/>
              </p:cNvSpPr>
              <p:nvPr/>
            </p:nvSpPr>
            <p:spPr bwMode="auto">
              <a:xfrm flipH="1">
                <a:off x="2876550" y="4171950"/>
                <a:ext cx="285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44"/>
              <p:cNvSpPr>
                <a:spLocks noChangeArrowheads="1"/>
              </p:cNvSpPr>
              <p:nvPr/>
            </p:nvSpPr>
            <p:spPr bwMode="auto">
              <a:xfrm>
                <a:off x="247650" y="4095750"/>
                <a:ext cx="2286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Line 45"/>
              <p:cNvSpPr>
                <a:spLocks noChangeShapeType="1"/>
              </p:cNvSpPr>
              <p:nvPr/>
            </p:nvSpPr>
            <p:spPr bwMode="auto">
              <a:xfrm>
                <a:off x="457200" y="41719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Line 46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Line 47"/>
              <p:cNvSpPr>
                <a:spLocks noChangeShapeType="1"/>
              </p:cNvSpPr>
              <p:nvPr/>
            </p:nvSpPr>
            <p:spPr bwMode="auto">
              <a:xfrm flipV="1">
                <a:off x="2905125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48"/>
              <p:cNvSpPr>
                <a:spLocks noChangeShapeType="1"/>
              </p:cNvSpPr>
              <p:nvPr/>
            </p:nvSpPr>
            <p:spPr bwMode="auto">
              <a:xfrm flipV="1">
                <a:off x="457200" y="4171950"/>
                <a:ext cx="0" cy="17526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49"/>
              <p:cNvSpPr>
                <a:spLocks noChangeArrowheads="1"/>
              </p:cNvSpPr>
              <p:nvPr/>
            </p:nvSpPr>
            <p:spPr bwMode="auto">
              <a:xfrm>
                <a:off x="609600" y="4238625"/>
                <a:ext cx="142875" cy="1685925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50"/>
              <p:cNvSpPr>
                <a:spLocks noChangeArrowheads="1"/>
              </p:cNvSpPr>
              <p:nvPr/>
            </p:nvSpPr>
            <p:spPr bwMode="auto">
              <a:xfrm>
                <a:off x="609600" y="4238625"/>
                <a:ext cx="142875" cy="16859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51"/>
              <p:cNvSpPr>
                <a:spLocks noChangeArrowheads="1"/>
              </p:cNvSpPr>
              <p:nvPr/>
            </p:nvSpPr>
            <p:spPr bwMode="auto">
              <a:xfrm>
                <a:off x="1419225" y="4476750"/>
                <a:ext cx="152400" cy="144780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52"/>
              <p:cNvSpPr>
                <a:spLocks noChangeArrowheads="1"/>
              </p:cNvSpPr>
              <p:nvPr/>
            </p:nvSpPr>
            <p:spPr bwMode="auto">
              <a:xfrm>
                <a:off x="1419225" y="4476750"/>
                <a:ext cx="152400" cy="144780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53"/>
              <p:cNvSpPr>
                <a:spLocks noChangeArrowheads="1"/>
              </p:cNvSpPr>
              <p:nvPr/>
            </p:nvSpPr>
            <p:spPr bwMode="auto">
              <a:xfrm>
                <a:off x="2238375" y="5467350"/>
                <a:ext cx="142875" cy="45720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54"/>
              <p:cNvSpPr>
                <a:spLocks noChangeArrowheads="1"/>
              </p:cNvSpPr>
              <p:nvPr/>
            </p:nvSpPr>
            <p:spPr bwMode="auto">
              <a:xfrm>
                <a:off x="2238375" y="5467350"/>
                <a:ext cx="142875" cy="45720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55"/>
              <p:cNvSpPr>
                <a:spLocks noChangeShapeType="1"/>
              </p:cNvSpPr>
              <p:nvPr/>
            </p:nvSpPr>
            <p:spPr bwMode="auto">
              <a:xfrm>
                <a:off x="457200" y="5924550"/>
                <a:ext cx="24479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56"/>
              <p:cNvSpPr>
                <a:spLocks noChangeArrowheads="1"/>
              </p:cNvSpPr>
              <p:nvPr/>
            </p:nvSpPr>
            <p:spPr bwMode="auto">
              <a:xfrm>
                <a:off x="790575" y="5905500"/>
                <a:ext cx="142875" cy="19050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57"/>
              <p:cNvSpPr>
                <a:spLocks noChangeArrowheads="1"/>
              </p:cNvSpPr>
              <p:nvPr/>
            </p:nvSpPr>
            <p:spPr bwMode="auto">
              <a:xfrm>
                <a:off x="790575" y="5905500"/>
                <a:ext cx="142875" cy="190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58"/>
              <p:cNvSpPr>
                <a:spLocks noChangeArrowheads="1"/>
              </p:cNvSpPr>
              <p:nvPr/>
            </p:nvSpPr>
            <p:spPr bwMode="auto">
              <a:xfrm>
                <a:off x="1600200" y="5905500"/>
                <a:ext cx="152400" cy="19050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59"/>
              <p:cNvSpPr>
                <a:spLocks noChangeArrowheads="1"/>
              </p:cNvSpPr>
              <p:nvPr/>
            </p:nvSpPr>
            <p:spPr bwMode="auto">
              <a:xfrm>
                <a:off x="1600200" y="5905500"/>
                <a:ext cx="152400" cy="190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60"/>
              <p:cNvSpPr>
                <a:spLocks noChangeArrowheads="1"/>
              </p:cNvSpPr>
              <p:nvPr/>
            </p:nvSpPr>
            <p:spPr bwMode="auto">
              <a:xfrm>
                <a:off x="2419350" y="5895975"/>
                <a:ext cx="142875" cy="28575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61"/>
              <p:cNvSpPr>
                <a:spLocks noChangeArrowheads="1"/>
              </p:cNvSpPr>
              <p:nvPr/>
            </p:nvSpPr>
            <p:spPr bwMode="auto">
              <a:xfrm>
                <a:off x="2419350" y="5895975"/>
                <a:ext cx="142875" cy="2857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62"/>
              <p:cNvSpPr>
                <a:spLocks noChangeArrowheads="1"/>
              </p:cNvSpPr>
              <p:nvPr/>
            </p:nvSpPr>
            <p:spPr bwMode="auto">
              <a:xfrm>
                <a:off x="971550" y="5419725"/>
                <a:ext cx="142875" cy="50482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971550" y="5419725"/>
                <a:ext cx="142875" cy="5048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64"/>
              <p:cNvSpPr>
                <a:spLocks noChangeArrowheads="1"/>
              </p:cNvSpPr>
              <p:nvPr/>
            </p:nvSpPr>
            <p:spPr bwMode="auto">
              <a:xfrm>
                <a:off x="1781175" y="5191125"/>
                <a:ext cx="152400" cy="73342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65"/>
              <p:cNvSpPr>
                <a:spLocks noChangeArrowheads="1"/>
              </p:cNvSpPr>
              <p:nvPr/>
            </p:nvSpPr>
            <p:spPr bwMode="auto">
              <a:xfrm>
                <a:off x="1781175" y="5191125"/>
                <a:ext cx="152400" cy="7334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66"/>
              <p:cNvSpPr>
                <a:spLocks noChangeArrowheads="1"/>
              </p:cNvSpPr>
              <p:nvPr/>
            </p:nvSpPr>
            <p:spPr bwMode="auto">
              <a:xfrm>
                <a:off x="2600325" y="4200525"/>
                <a:ext cx="142875" cy="1724025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67"/>
              <p:cNvSpPr>
                <a:spLocks noChangeArrowheads="1"/>
              </p:cNvSpPr>
              <p:nvPr/>
            </p:nvSpPr>
            <p:spPr bwMode="auto">
              <a:xfrm>
                <a:off x="2600325" y="4200525"/>
                <a:ext cx="142875" cy="17240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68"/>
              <p:cNvSpPr>
                <a:spLocks noChangeArrowheads="1"/>
              </p:cNvSpPr>
              <p:nvPr/>
            </p:nvSpPr>
            <p:spPr bwMode="auto">
              <a:xfrm rot="16200000">
                <a:off x="-269605" y="4957813"/>
                <a:ext cx="764633" cy="153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AP state </a:t>
                </a:r>
                <a:r>
                  <a:rPr lang="en-US" sz="1000" dirty="0" smtClean="0">
                    <a:solidFill>
                      <a:srgbClr val="000000"/>
                    </a:solidFill>
                    <a:latin typeface="Helvetica" pitchFamily="34" charset="0"/>
                    <a:cs typeface="Arial" pitchFamily="34" charset="0"/>
                  </a:rPr>
                  <a:t>ratio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69"/>
              <p:cNvSpPr>
                <a:spLocks noChangeArrowheads="1"/>
              </p:cNvSpPr>
              <p:nvPr/>
            </p:nvSpPr>
            <p:spPr bwMode="auto">
              <a:xfrm>
                <a:off x="438150" y="5857875"/>
                <a:ext cx="952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70"/>
              <p:cNvSpPr>
                <a:spLocks noChangeArrowheads="1"/>
              </p:cNvSpPr>
              <p:nvPr/>
            </p:nvSpPr>
            <p:spPr bwMode="auto">
              <a:xfrm>
                <a:off x="2895600" y="4095750"/>
                <a:ext cx="952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571625" y="4229100"/>
              <a:ext cx="1028700" cy="571500"/>
              <a:chOff x="1647825" y="5314950"/>
              <a:chExt cx="1028700" cy="571500"/>
            </a:xfrm>
          </p:grpSpPr>
          <p:sp>
            <p:nvSpPr>
              <p:cNvPr id="10" name="Rectangle 71"/>
              <p:cNvSpPr>
                <a:spLocks noChangeArrowheads="1"/>
              </p:cNvSpPr>
              <p:nvPr/>
            </p:nvSpPr>
            <p:spPr bwMode="auto">
              <a:xfrm>
                <a:off x="1647825" y="5314950"/>
                <a:ext cx="1028700" cy="5715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72"/>
              <p:cNvSpPr>
                <a:spLocks noChangeArrowheads="1"/>
              </p:cNvSpPr>
              <p:nvPr/>
            </p:nvSpPr>
            <p:spPr bwMode="auto">
              <a:xfrm>
                <a:off x="1647825" y="5314950"/>
                <a:ext cx="1028700" cy="5715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73"/>
              <p:cNvSpPr>
                <a:spLocks noChangeShapeType="1"/>
              </p:cNvSpPr>
              <p:nvPr/>
            </p:nvSpPr>
            <p:spPr bwMode="auto">
              <a:xfrm>
                <a:off x="1647825" y="5314950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4"/>
              <p:cNvSpPr>
                <a:spLocks noChangeShapeType="1"/>
              </p:cNvSpPr>
              <p:nvPr/>
            </p:nvSpPr>
            <p:spPr bwMode="auto">
              <a:xfrm>
                <a:off x="1647825" y="5886450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75"/>
              <p:cNvSpPr>
                <a:spLocks noChangeShapeType="1"/>
              </p:cNvSpPr>
              <p:nvPr/>
            </p:nvSpPr>
            <p:spPr bwMode="auto">
              <a:xfrm flipV="1">
                <a:off x="2676525" y="5314950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76"/>
              <p:cNvSpPr>
                <a:spLocks noChangeShapeType="1"/>
              </p:cNvSpPr>
              <p:nvPr/>
            </p:nvSpPr>
            <p:spPr bwMode="auto">
              <a:xfrm flipV="1">
                <a:off x="1647825" y="5314950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7"/>
              <p:cNvSpPr>
                <a:spLocks noChangeShapeType="1"/>
              </p:cNvSpPr>
              <p:nvPr/>
            </p:nvSpPr>
            <p:spPr bwMode="auto">
              <a:xfrm>
                <a:off x="1647825" y="5886450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78"/>
              <p:cNvSpPr>
                <a:spLocks noChangeShapeType="1"/>
              </p:cNvSpPr>
              <p:nvPr/>
            </p:nvSpPr>
            <p:spPr bwMode="auto">
              <a:xfrm flipV="1">
                <a:off x="1647825" y="5314950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79"/>
              <p:cNvSpPr>
                <a:spLocks noChangeShapeType="1"/>
              </p:cNvSpPr>
              <p:nvPr/>
            </p:nvSpPr>
            <p:spPr bwMode="auto">
              <a:xfrm>
                <a:off x="1647825" y="5314950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80"/>
              <p:cNvSpPr>
                <a:spLocks noChangeShapeType="1"/>
              </p:cNvSpPr>
              <p:nvPr/>
            </p:nvSpPr>
            <p:spPr bwMode="auto">
              <a:xfrm>
                <a:off x="1647825" y="5886450"/>
                <a:ext cx="102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81"/>
              <p:cNvSpPr>
                <a:spLocks noChangeShapeType="1"/>
              </p:cNvSpPr>
              <p:nvPr/>
            </p:nvSpPr>
            <p:spPr bwMode="auto">
              <a:xfrm flipV="1">
                <a:off x="2676525" y="5314950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 flipV="1">
                <a:off x="1647825" y="5314950"/>
                <a:ext cx="0" cy="571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83"/>
              <p:cNvSpPr>
                <a:spLocks noChangeArrowheads="1"/>
              </p:cNvSpPr>
              <p:nvPr/>
            </p:nvSpPr>
            <p:spPr bwMode="auto">
              <a:xfrm>
                <a:off x="2143125" y="5353050"/>
                <a:ext cx="36195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Defer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Rectangle 84"/>
              <p:cNvSpPr>
                <a:spLocks noChangeArrowheads="1"/>
              </p:cNvSpPr>
              <p:nvPr/>
            </p:nvSpPr>
            <p:spPr bwMode="auto">
              <a:xfrm>
                <a:off x="1724025" y="5353050"/>
                <a:ext cx="381000" cy="133350"/>
              </a:xfrm>
              <a:prstGeom prst="rect">
                <a:avLst/>
              </a:prstGeom>
              <a:solidFill>
                <a:srgbClr val="000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85"/>
              <p:cNvSpPr>
                <a:spLocks noChangeArrowheads="1"/>
              </p:cNvSpPr>
              <p:nvPr/>
            </p:nvSpPr>
            <p:spPr bwMode="auto">
              <a:xfrm>
                <a:off x="1724025" y="5353050"/>
                <a:ext cx="381000" cy="1333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86"/>
              <p:cNvSpPr>
                <a:spLocks noChangeArrowheads="1"/>
              </p:cNvSpPr>
              <p:nvPr/>
            </p:nvSpPr>
            <p:spPr bwMode="auto">
              <a:xfrm>
                <a:off x="2143125" y="5534025"/>
                <a:ext cx="504825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Receive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Rectangle 87"/>
              <p:cNvSpPr>
                <a:spLocks noChangeArrowheads="1"/>
              </p:cNvSpPr>
              <p:nvPr/>
            </p:nvSpPr>
            <p:spPr bwMode="auto">
              <a:xfrm>
                <a:off x="1724025" y="5534025"/>
                <a:ext cx="381000" cy="123825"/>
              </a:xfrm>
              <a:prstGeom prst="rect">
                <a:avLst/>
              </a:prstGeom>
              <a:solidFill>
                <a:srgbClr val="8F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88"/>
              <p:cNvSpPr>
                <a:spLocks noChangeArrowheads="1"/>
              </p:cNvSpPr>
              <p:nvPr/>
            </p:nvSpPr>
            <p:spPr bwMode="auto">
              <a:xfrm>
                <a:off x="1724025" y="5534025"/>
                <a:ext cx="381000" cy="123825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89"/>
              <p:cNvSpPr>
                <a:spLocks noChangeArrowheads="1"/>
              </p:cNvSpPr>
              <p:nvPr/>
            </p:nvSpPr>
            <p:spPr bwMode="auto">
              <a:xfrm>
                <a:off x="2143125" y="5705475"/>
                <a:ext cx="533400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Transmit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90"/>
              <p:cNvSpPr>
                <a:spLocks noChangeArrowheads="1"/>
              </p:cNvSpPr>
              <p:nvPr/>
            </p:nvSpPr>
            <p:spPr bwMode="auto">
              <a:xfrm>
                <a:off x="1724025" y="5705475"/>
                <a:ext cx="381000" cy="133350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91"/>
              <p:cNvSpPr>
                <a:spLocks noChangeArrowheads="1"/>
              </p:cNvSpPr>
              <p:nvPr/>
            </p:nvSpPr>
            <p:spPr bwMode="auto">
              <a:xfrm>
                <a:off x="1724025" y="5705475"/>
                <a:ext cx="381000" cy="13335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6" name="Group 4"/>
          <p:cNvGrpSpPr>
            <a:grpSpLocks noChangeAspect="1"/>
          </p:cNvGrpSpPr>
          <p:nvPr/>
        </p:nvGrpSpPr>
        <p:grpSpPr bwMode="auto">
          <a:xfrm>
            <a:off x="3019425" y="4010025"/>
            <a:ext cx="3219450" cy="2247900"/>
            <a:chOff x="1902" y="2526"/>
            <a:chExt cx="2028" cy="1416"/>
          </a:xfrm>
        </p:grpSpPr>
        <p:sp>
          <p:nvSpPr>
            <p:cNvPr id="9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02" y="2526"/>
              <a:ext cx="2028" cy="1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2220" y="2664"/>
              <a:ext cx="1518" cy="11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2220" y="2664"/>
              <a:ext cx="1518" cy="112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flipV="1">
              <a:off x="2472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8"/>
            <p:cNvSpPr>
              <a:spLocks noChangeShapeType="1"/>
            </p:cNvSpPr>
            <p:nvPr/>
          </p:nvSpPr>
          <p:spPr bwMode="auto">
            <a:xfrm flipV="1">
              <a:off x="2976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"/>
            <p:cNvSpPr>
              <a:spLocks noChangeShapeType="1"/>
            </p:cNvSpPr>
            <p:nvPr/>
          </p:nvSpPr>
          <p:spPr bwMode="auto">
            <a:xfrm flipV="1">
              <a:off x="3480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0"/>
            <p:cNvSpPr>
              <a:spLocks noChangeShapeType="1"/>
            </p:cNvSpPr>
            <p:nvPr/>
          </p:nvSpPr>
          <p:spPr bwMode="auto">
            <a:xfrm>
              <a:off x="2220" y="3786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1"/>
            <p:cNvSpPr>
              <a:spLocks noChangeShapeType="1"/>
            </p:cNvSpPr>
            <p:nvPr/>
          </p:nvSpPr>
          <p:spPr bwMode="auto">
            <a:xfrm>
              <a:off x="2220" y="3504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2"/>
            <p:cNvSpPr>
              <a:spLocks noChangeShapeType="1"/>
            </p:cNvSpPr>
            <p:nvPr/>
          </p:nvSpPr>
          <p:spPr bwMode="auto">
            <a:xfrm>
              <a:off x="2220" y="3222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3"/>
            <p:cNvSpPr>
              <a:spLocks noChangeShapeType="1"/>
            </p:cNvSpPr>
            <p:nvPr/>
          </p:nvSpPr>
          <p:spPr bwMode="auto">
            <a:xfrm>
              <a:off x="2220" y="2940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4"/>
            <p:cNvSpPr>
              <a:spLocks noChangeShapeType="1"/>
            </p:cNvSpPr>
            <p:nvPr/>
          </p:nvSpPr>
          <p:spPr bwMode="auto">
            <a:xfrm>
              <a:off x="2220" y="2664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5"/>
            <p:cNvSpPr>
              <a:spLocks noChangeShapeType="1"/>
            </p:cNvSpPr>
            <p:nvPr/>
          </p:nvSpPr>
          <p:spPr bwMode="auto">
            <a:xfrm>
              <a:off x="2220" y="2664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6"/>
            <p:cNvSpPr>
              <a:spLocks noChangeShapeType="1"/>
            </p:cNvSpPr>
            <p:nvPr/>
          </p:nvSpPr>
          <p:spPr bwMode="auto">
            <a:xfrm>
              <a:off x="2220" y="3786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7"/>
            <p:cNvSpPr>
              <a:spLocks noChangeShapeType="1"/>
            </p:cNvSpPr>
            <p:nvPr/>
          </p:nvSpPr>
          <p:spPr bwMode="auto">
            <a:xfrm flipV="1">
              <a:off x="3738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flipV="1">
              <a:off x="2220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>
              <a:off x="2220" y="3786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flipV="1">
              <a:off x="2220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flipV="1">
              <a:off x="2472" y="3768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>
              <a:off x="2472" y="2664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2316" y="3804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-82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flipV="1">
              <a:off x="2976" y="3768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25"/>
            <p:cNvSpPr>
              <a:spLocks noChangeShapeType="1"/>
            </p:cNvSpPr>
            <p:nvPr/>
          </p:nvSpPr>
          <p:spPr bwMode="auto">
            <a:xfrm>
              <a:off x="2976" y="2664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2820" y="3804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-70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27"/>
            <p:cNvSpPr>
              <a:spLocks noChangeShapeType="1"/>
            </p:cNvSpPr>
            <p:nvPr/>
          </p:nvSpPr>
          <p:spPr bwMode="auto">
            <a:xfrm flipV="1">
              <a:off x="3480" y="3768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28"/>
            <p:cNvSpPr>
              <a:spLocks noChangeShapeType="1"/>
            </p:cNvSpPr>
            <p:nvPr/>
          </p:nvSpPr>
          <p:spPr bwMode="auto">
            <a:xfrm>
              <a:off x="3480" y="2664"/>
              <a:ext cx="0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3324" y="3804"/>
              <a:ext cx="33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-50 dBm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Line 30"/>
            <p:cNvSpPr>
              <a:spLocks noChangeShapeType="1"/>
            </p:cNvSpPr>
            <p:nvPr/>
          </p:nvSpPr>
          <p:spPr bwMode="auto">
            <a:xfrm>
              <a:off x="2220" y="3786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31"/>
            <p:cNvSpPr>
              <a:spLocks noChangeShapeType="1"/>
            </p:cNvSpPr>
            <p:nvPr/>
          </p:nvSpPr>
          <p:spPr bwMode="auto">
            <a:xfrm flipH="1">
              <a:off x="3720" y="3786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32"/>
            <p:cNvSpPr>
              <a:spLocks noChangeArrowheads="1"/>
            </p:cNvSpPr>
            <p:nvPr/>
          </p:nvSpPr>
          <p:spPr bwMode="auto">
            <a:xfrm>
              <a:off x="2154" y="3738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33"/>
            <p:cNvSpPr>
              <a:spLocks noChangeShapeType="1"/>
            </p:cNvSpPr>
            <p:nvPr/>
          </p:nvSpPr>
          <p:spPr bwMode="auto">
            <a:xfrm>
              <a:off x="2220" y="3504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34"/>
            <p:cNvSpPr>
              <a:spLocks noChangeShapeType="1"/>
            </p:cNvSpPr>
            <p:nvPr/>
          </p:nvSpPr>
          <p:spPr bwMode="auto">
            <a:xfrm flipH="1">
              <a:off x="3720" y="3504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35"/>
            <p:cNvSpPr>
              <a:spLocks noChangeArrowheads="1"/>
            </p:cNvSpPr>
            <p:nvPr/>
          </p:nvSpPr>
          <p:spPr bwMode="auto">
            <a:xfrm>
              <a:off x="2154" y="3456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Line 36"/>
            <p:cNvSpPr>
              <a:spLocks noChangeShapeType="1"/>
            </p:cNvSpPr>
            <p:nvPr/>
          </p:nvSpPr>
          <p:spPr bwMode="auto">
            <a:xfrm>
              <a:off x="2220" y="3222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37"/>
            <p:cNvSpPr>
              <a:spLocks noChangeShapeType="1"/>
            </p:cNvSpPr>
            <p:nvPr/>
          </p:nvSpPr>
          <p:spPr bwMode="auto">
            <a:xfrm flipH="1">
              <a:off x="3720" y="3222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38"/>
            <p:cNvSpPr>
              <a:spLocks noChangeArrowheads="1"/>
            </p:cNvSpPr>
            <p:nvPr/>
          </p:nvSpPr>
          <p:spPr bwMode="auto">
            <a:xfrm>
              <a:off x="2154" y="3174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Line 39"/>
            <p:cNvSpPr>
              <a:spLocks noChangeShapeType="1"/>
            </p:cNvSpPr>
            <p:nvPr/>
          </p:nvSpPr>
          <p:spPr bwMode="auto">
            <a:xfrm>
              <a:off x="2220" y="2940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40"/>
            <p:cNvSpPr>
              <a:spLocks noChangeShapeType="1"/>
            </p:cNvSpPr>
            <p:nvPr/>
          </p:nvSpPr>
          <p:spPr bwMode="auto">
            <a:xfrm flipH="1">
              <a:off x="3720" y="2940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41"/>
            <p:cNvSpPr>
              <a:spLocks noChangeArrowheads="1"/>
            </p:cNvSpPr>
            <p:nvPr/>
          </p:nvSpPr>
          <p:spPr bwMode="auto">
            <a:xfrm>
              <a:off x="2154" y="2892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Line 42"/>
            <p:cNvSpPr>
              <a:spLocks noChangeShapeType="1"/>
            </p:cNvSpPr>
            <p:nvPr/>
          </p:nvSpPr>
          <p:spPr bwMode="auto">
            <a:xfrm>
              <a:off x="2220" y="2664"/>
              <a:ext cx="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43"/>
            <p:cNvSpPr>
              <a:spLocks noChangeShapeType="1"/>
            </p:cNvSpPr>
            <p:nvPr/>
          </p:nvSpPr>
          <p:spPr bwMode="auto">
            <a:xfrm flipH="1">
              <a:off x="3720" y="2664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44"/>
            <p:cNvSpPr>
              <a:spLocks noChangeArrowheads="1"/>
            </p:cNvSpPr>
            <p:nvPr/>
          </p:nvSpPr>
          <p:spPr bwMode="auto">
            <a:xfrm>
              <a:off x="2154" y="2616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Line 45"/>
            <p:cNvSpPr>
              <a:spLocks noChangeShapeType="1"/>
            </p:cNvSpPr>
            <p:nvPr/>
          </p:nvSpPr>
          <p:spPr bwMode="auto">
            <a:xfrm>
              <a:off x="2220" y="2664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46"/>
            <p:cNvSpPr>
              <a:spLocks noChangeShapeType="1"/>
            </p:cNvSpPr>
            <p:nvPr/>
          </p:nvSpPr>
          <p:spPr bwMode="auto">
            <a:xfrm>
              <a:off x="2220" y="3786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47"/>
            <p:cNvSpPr>
              <a:spLocks noChangeShapeType="1"/>
            </p:cNvSpPr>
            <p:nvPr/>
          </p:nvSpPr>
          <p:spPr bwMode="auto">
            <a:xfrm flipV="1">
              <a:off x="3738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48"/>
            <p:cNvSpPr>
              <a:spLocks noChangeShapeType="1"/>
            </p:cNvSpPr>
            <p:nvPr/>
          </p:nvSpPr>
          <p:spPr bwMode="auto">
            <a:xfrm flipV="1">
              <a:off x="2220" y="2664"/>
              <a:ext cx="0" cy="1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49"/>
            <p:cNvSpPr>
              <a:spLocks noChangeArrowheads="1"/>
            </p:cNvSpPr>
            <p:nvPr/>
          </p:nvSpPr>
          <p:spPr bwMode="auto">
            <a:xfrm>
              <a:off x="2268" y="2850"/>
              <a:ext cx="402" cy="936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50"/>
            <p:cNvSpPr>
              <a:spLocks noChangeArrowheads="1"/>
            </p:cNvSpPr>
            <p:nvPr/>
          </p:nvSpPr>
          <p:spPr bwMode="auto">
            <a:xfrm>
              <a:off x="2268" y="2850"/>
              <a:ext cx="402" cy="93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51"/>
            <p:cNvSpPr>
              <a:spLocks noChangeArrowheads="1"/>
            </p:cNvSpPr>
            <p:nvPr/>
          </p:nvSpPr>
          <p:spPr bwMode="auto">
            <a:xfrm>
              <a:off x="2772" y="2856"/>
              <a:ext cx="408" cy="930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52"/>
            <p:cNvSpPr>
              <a:spLocks noChangeArrowheads="1"/>
            </p:cNvSpPr>
            <p:nvPr/>
          </p:nvSpPr>
          <p:spPr bwMode="auto">
            <a:xfrm>
              <a:off x="2772" y="2856"/>
              <a:ext cx="408" cy="9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53"/>
            <p:cNvSpPr>
              <a:spLocks noChangeArrowheads="1"/>
            </p:cNvSpPr>
            <p:nvPr/>
          </p:nvSpPr>
          <p:spPr bwMode="auto">
            <a:xfrm>
              <a:off x="3282" y="3042"/>
              <a:ext cx="402" cy="744"/>
            </a:xfrm>
            <a:prstGeom prst="rect">
              <a:avLst/>
            </a:prstGeom>
            <a:solidFill>
              <a:srgbClr val="000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54"/>
            <p:cNvSpPr>
              <a:spLocks noChangeArrowheads="1"/>
            </p:cNvSpPr>
            <p:nvPr/>
          </p:nvSpPr>
          <p:spPr bwMode="auto">
            <a:xfrm>
              <a:off x="3282" y="3042"/>
              <a:ext cx="402" cy="74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55"/>
            <p:cNvSpPr>
              <a:spLocks noChangeShapeType="1"/>
            </p:cNvSpPr>
            <p:nvPr/>
          </p:nvSpPr>
          <p:spPr bwMode="auto">
            <a:xfrm>
              <a:off x="2220" y="3786"/>
              <a:ext cx="15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56"/>
            <p:cNvSpPr>
              <a:spLocks noChangeArrowheads="1"/>
            </p:cNvSpPr>
            <p:nvPr/>
          </p:nvSpPr>
          <p:spPr bwMode="auto">
            <a:xfrm rot="16200000">
              <a:off x="1631" y="3159"/>
              <a:ext cx="68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Average MCS rate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57"/>
            <p:cNvSpPr>
              <a:spLocks noChangeArrowheads="1"/>
            </p:cNvSpPr>
            <p:nvPr/>
          </p:nvSpPr>
          <p:spPr bwMode="auto">
            <a:xfrm rot="16200000">
              <a:off x="1833" y="3165"/>
              <a:ext cx="4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(bits/symbol)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ctangle 58"/>
            <p:cNvSpPr>
              <a:spLocks noChangeArrowheads="1"/>
            </p:cNvSpPr>
            <p:nvPr/>
          </p:nvSpPr>
          <p:spPr bwMode="auto">
            <a:xfrm>
              <a:off x="2298" y="2526"/>
              <a:ext cx="13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Relative value: 1     0.99487     0.79235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88" y="4019549"/>
            <a:ext cx="32099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93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4" ma:contentTypeDescription="EriCOLL Document Content Type" ma:contentTypeScope="" ma:versionID="736f931c6d4ff0a59e019e2f37aecba4">
  <xsd:schema xmlns:xsd="http://www.w3.org/2001/XMLSchema" xmlns:xs="http://www.w3.org/2001/XMLSchema" xmlns:p="http://schemas.microsoft.com/office/2006/metadata/properties" xmlns:ns2="8ebea429-6d6d-4c7c-abb9-61a944d4e928" xmlns:ns3="08b2df90-05d3-4030-90d4-c9feeb4a1cd9" xmlns:ns4="http://schemas.microsoft.com/sharepoint/v4" targetNamespace="http://schemas.microsoft.com/office/2006/metadata/properties" ma:root="true" ma:fieldsID="b7c8c290b7dd89bcaf46d72fc3165bbe" ns2:_="" ns3:_="" ns4:_="">
    <xsd:import namespace="8ebea429-6d6d-4c7c-abb9-61a944d4e928"/>
    <xsd:import namespace="08b2df90-05d3-4030-90d4-c9feeb4a1c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2:EriCOLLCategoryTaxHTField0" minOccurs="0"/>
                <xsd:element ref="ns2:EriCOLLOrganizationUnitTaxHTField0" minOccurs="0"/>
                <xsd:element ref="ns2:EriCOLLCompetenceTaxHTField0" minOccurs="0"/>
                <xsd:element ref="ns2:EriCOLLCountryTaxHTField0" minOccurs="0"/>
                <xsd:element ref="ns2:EriCOLLProcessTaxHTField0" minOccurs="0"/>
                <xsd:element ref="ns3:TaxKeywordTaxHTField" minOccurs="0"/>
                <xsd:element ref="ns2:EriCOLLProductsTaxHTField0" minOccurs="0"/>
                <xsd:element ref="ns3:TaxCatchAll" minOccurs="0"/>
                <xsd:element ref="ns2:EriCOLLProjectsTaxHTField0" minOccurs="0"/>
                <xsd:element ref="ns3:TaxCatchAllLabel" minOccurs="0"/>
                <xsd:element ref="ns3:EriCOLLCustomerTaxHTField0" minOccurs="0"/>
                <xsd:element ref="ns2:_dlc_DocId" minOccurs="0"/>
                <xsd:element ref="ns2:_dlc_DocIdUrl" minOccurs="0"/>
                <xsd:element ref="ns2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4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16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18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0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2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24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26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3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8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BURA DURA WMR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8ebea429-6d6d-4c7c-abb9-61a944d4e928">YEDTRNYQWVVS-1-632</_dlc_DocId>
    <_dlc_DocIdUrl xmlns="8ebea429-6d6d-4c7c-abb9-61a944d4e928">
      <Url>https://ericoll.internal.ericsson.com/sites/Wi-Fi_Standardization/_layouts/DocIdRedir.aspx?ID=YEDTRNYQWVVS-1-632</Url>
      <Description>YEDTRNYQWVVS-1-632</Description>
    </_dlc_DocIdUrl>
  </documentManagement>
</p:properties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ADFF61-BA2E-496E-ADF4-77034D83DB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ea429-6d6d-4c7c-abb9-61a944d4e928"/>
    <ds:schemaRef ds:uri="08b2df90-05d3-4030-90d4-c9feeb4a1c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2DFEA2-B02B-4D5A-BFE4-3FE5290E4DD9}">
  <ds:schemaRefs>
    <ds:schemaRef ds:uri="http://schemas.microsoft.com/office/2006/documentManagement/types"/>
    <ds:schemaRef ds:uri="http://schemas.microsoft.com/sharepoint/v4"/>
    <ds:schemaRef ds:uri="http://purl.org/dc/dcmitype/"/>
    <ds:schemaRef ds:uri="8ebea429-6d6d-4c7c-abb9-61a944d4e928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C68423-02BC-4824-A896-290F1ABC204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A8B22E7-46CD-49C3-834E-EF642352558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E27D3EC4-DEF1-48E6-B3E6-A4F0429041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</TotalTime>
  <Words>1033</Words>
  <Application>Microsoft Office PowerPoint</Application>
  <PresentationFormat>On-screen Show (4:3)</PresentationFormat>
  <Paragraphs>269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Microsoft Word 97 - 2003 Document</vt:lpstr>
      <vt:lpstr>Visio</vt:lpstr>
      <vt:lpstr>Modeling components impacting throughput gain from CCAT adjustment</vt:lpstr>
      <vt:lpstr>Background</vt:lpstr>
      <vt:lpstr>Background</vt:lpstr>
      <vt:lpstr>Simulation scenario 2</vt:lpstr>
      <vt:lpstr>Simplified modelling components</vt:lpstr>
      <vt:lpstr>More realistic modelling components</vt:lpstr>
      <vt:lpstr>Average throughput gain</vt:lpstr>
      <vt:lpstr>Modeling impact on throughput</vt:lpstr>
      <vt:lpstr>Simplified models</vt:lpstr>
      <vt:lpstr>More realistic models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components impacting throughput gain from CCAT adjustment</dc:title>
  <dc:creator>Yu Wang et al.</dc:creator>
  <cp:lastModifiedBy>Håkan Persson</cp:lastModifiedBy>
  <cp:revision>31</cp:revision>
  <cp:lastPrinted>1601-01-01T00:00:00Z</cp:lastPrinted>
  <dcterms:created xsi:type="dcterms:W3CDTF">2015-01-09T08:56:23Z</dcterms:created>
  <dcterms:modified xsi:type="dcterms:W3CDTF">2015-01-12T14:00:39Z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e459b2ac-7ffd-4279-ac5b-1ba5f63a4fe3</vt:lpwstr>
  </property>
  <property fmtid="{D5CDD505-2E9C-101B-9397-08002B2CF9AE}" pid="4" name="EriCOLLCategory">
    <vt:lpwstr>1;#Development|053fcc88-ab49-4f69-87df-fc64cb0bf305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2;#BURA DURA WMR PDU WCDMA ＆ MS RAN|4005b2b9-24ae-465f-85ea-efb8c08bab8a</vt:lpwstr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