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13" r:id="rId3"/>
    <p:sldId id="338" r:id="rId4"/>
    <p:sldId id="337" r:id="rId5"/>
    <p:sldId id="328" r:id="rId6"/>
    <p:sldId id="339" r:id="rId7"/>
    <p:sldId id="340" r:id="rId8"/>
    <p:sldId id="332" r:id="rId9"/>
    <p:sldId id="326" r:id="rId10"/>
    <p:sldId id="285" r:id="rId11"/>
    <p:sldId id="32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2962" autoAdjust="0"/>
  </p:normalViewPr>
  <p:slideViewPr>
    <p:cSldViewPr>
      <p:cViewPr>
        <p:scale>
          <a:sx n="98" d="100"/>
          <a:sy n="98" d="100"/>
        </p:scale>
        <p:origin x="-1782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274" y="6475413"/>
            <a:ext cx="14926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altLang="ja-JP" sz="1800" b="1" dirty="0" smtClean="0"/>
              <a:t>0048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gif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noProof="0" dirty="0" smtClean="0">
                <a:solidFill>
                  <a:schemeClr val="tx1"/>
                </a:solidFill>
              </a:rPr>
              <a:t>Non-Uniform Constellations for Higher Order QAMs</a:t>
            </a:r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2015/0</a:t>
            </a:r>
            <a:r>
              <a:rPr lang="en-US" altLang="ja-JP" sz="2000" noProof="0" dirty="0" smtClean="0"/>
              <a:t>1</a:t>
            </a:r>
            <a:r>
              <a:rPr lang="en-US" sz="2000" noProof="0" dirty="0" smtClean="0"/>
              <a:t>/</a:t>
            </a:r>
            <a:r>
              <a:rPr lang="en-US" altLang="ja-JP" sz="2000" noProof="0" dirty="0" smtClean="0"/>
              <a:t>12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848647"/>
              </p:ext>
            </p:extLst>
          </p:nvPr>
        </p:nvGraphicFramePr>
        <p:xfrm>
          <a:off x="1147763" y="2703513"/>
          <a:ext cx="6897687" cy="256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2" name="Document" r:id="rId5" imgW="8798073" imgH="3274114" progId="Word.Document.8">
                  <p:embed/>
                </p:oleObj>
              </mc:Choice>
              <mc:Fallback>
                <p:oleObj name="Document" r:id="rId5" imgW="8798073" imgH="327411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2703513"/>
                        <a:ext cx="6897687" cy="256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Backup</a:t>
            </a:r>
            <a:endParaRPr lang="en-US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01000" cy="609600"/>
          </a:xfrm>
        </p:spPr>
        <p:txBody>
          <a:bodyPr/>
          <a:lstStyle/>
          <a:p>
            <a:r>
              <a:rPr kumimoji="1" lang="en-US" altLang="ja-JP" noProof="0" dirty="0" smtClean="0"/>
              <a:t>NUC Example for different SNR Conditions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kumimoji="1" lang="en-US" altLang="ja-JP" noProof="0" dirty="0" smtClean="0"/>
          </a:p>
          <a:p>
            <a:endParaRPr kumimoji="1" lang="en-US" altLang="ja-JP" noProof="0" dirty="0"/>
          </a:p>
        </p:txBody>
      </p:sp>
      <p:pic>
        <p:nvPicPr>
          <p:cNvPr id="8" name="Picture 1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708336"/>
            <a:ext cx="3630117" cy="1861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965511"/>
            <a:ext cx="3200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Oval 11"/>
          <p:cNvSpPr/>
          <p:nvPr/>
        </p:nvSpPr>
        <p:spPr bwMode="auto">
          <a:xfrm>
            <a:off x="747263" y="2353129"/>
            <a:ext cx="212588" cy="144426"/>
          </a:xfrm>
          <a:prstGeom prst="ellipse">
            <a:avLst/>
          </a:prstGeom>
          <a:noFill/>
          <a:ln w="9525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err="1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14937" y="2476557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0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1365" y="2476557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0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1" y="2479546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0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365" y="2479546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0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14937" y="3212209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1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81365" y="3212209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1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8365" y="3215198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1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1" y="3211819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1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743834" y="1708336"/>
            <a:ext cx="3552359" cy="1811480"/>
            <a:chOff x="4181009" y="3603324"/>
            <a:chExt cx="4552950" cy="3095625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1009" y="3603324"/>
              <a:ext cx="4552950" cy="3095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0" name="Group 29"/>
            <p:cNvGrpSpPr/>
            <p:nvPr/>
          </p:nvGrpSpPr>
          <p:grpSpPr>
            <a:xfrm>
              <a:off x="6490023" y="5158797"/>
              <a:ext cx="876652" cy="1270800"/>
              <a:chOff x="3358398" y="5368757"/>
              <a:chExt cx="979636" cy="1451341"/>
            </a:xfrm>
          </p:grpSpPr>
          <p:pic>
            <p:nvPicPr>
              <p:cNvPr id="36" name="Picture 9" descr="http://coachrobbrogers.com/wp-content/uploads/2012/08/weight_lifting1.g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67534" y="5368757"/>
                <a:ext cx="811414" cy="607735"/>
              </a:xfrm>
              <a:prstGeom prst="roundRect">
                <a:avLst>
                  <a:gd name="adj" fmla="val 8594"/>
                </a:avLst>
              </a:prstGeom>
              <a:solidFill>
                <a:srgbClr val="FFFFFF">
                  <a:shade val="85000"/>
                </a:srgbClr>
              </a:solidFill>
              <a:ln>
                <a:noFill/>
              </a:ln>
              <a:effectLst>
                <a:reflection blurRad="12700" stA="22000" endPos="28000" dist="5000" dir="5400000" sy="-100000" algn="bl" rotWithShape="0"/>
              </a:effectLst>
              <a:extLst/>
            </p:spPr>
          </p:pic>
          <p:sp>
            <p:nvSpPr>
              <p:cNvPr id="37" name="TextBox 36"/>
              <p:cNvSpPr txBox="1"/>
              <p:nvPr/>
            </p:nvSpPr>
            <p:spPr>
              <a:xfrm>
                <a:off x="3358398" y="5976492"/>
                <a:ext cx="979636" cy="843606"/>
              </a:xfrm>
              <a:prstGeom prst="rect">
                <a:avLst/>
              </a:prstGeom>
              <a:noFill/>
            </p:spPr>
            <p:txBody>
              <a:bodyPr wrap="square" rtlCol="0">
                <a:normAutofit fontScale="85000" lnSpcReduction="10000"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de-DE" sz="1100" dirty="0">
                    <a:solidFill>
                      <a:srgbClr val="000000"/>
                    </a:solidFill>
                    <a:latin typeface="Arial" charset="0"/>
                  </a:rPr>
                  <a:t>weak bits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de-DE" sz="1400" dirty="0">
                    <a:solidFill>
                      <a:srgbClr val="000000"/>
                    </a:solidFill>
                    <a:latin typeface="Arial" charset="0"/>
                  </a:rPr>
                  <a:t>	</a:t>
                </a:r>
                <a:endParaRPr kumimoji="1" lang="en-US" sz="140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5078031" y="3915972"/>
              <a:ext cx="1446734" cy="707028"/>
              <a:chOff x="2576385" y="4927650"/>
              <a:chExt cx="1548306" cy="792956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3286492" y="4981942"/>
                <a:ext cx="838199" cy="738664"/>
              </a:xfrm>
              <a:prstGeom prst="rect">
                <a:avLst/>
              </a:prstGeom>
              <a:noFill/>
            </p:spPr>
            <p:txBody>
              <a:bodyPr wrap="square" rtlCol="0">
                <a:normAutofit fontScale="55000" lnSpcReduction="20000"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de-DE" sz="1400" dirty="0">
                    <a:solidFill>
                      <a:srgbClr val="000000"/>
                    </a:solidFill>
                    <a:latin typeface="Arial" charset="0"/>
                  </a:rPr>
                  <a:t>robust</a:t>
                </a:r>
                <a:br>
                  <a:rPr kumimoji="1" lang="de-DE" sz="1400" dirty="0">
                    <a:solidFill>
                      <a:srgbClr val="000000"/>
                    </a:solidFill>
                    <a:latin typeface="Arial" charset="0"/>
                  </a:rPr>
                </a:br>
                <a:r>
                  <a:rPr kumimoji="1" lang="de-DE" sz="1400" dirty="0">
                    <a:solidFill>
                      <a:srgbClr val="000000"/>
                    </a:solidFill>
                    <a:latin typeface="Arial" charset="0"/>
                  </a:rPr>
                  <a:t>bits	</a:t>
                </a:r>
                <a:endParaRPr kumimoji="1" lang="en-US" sz="140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pic>
            <p:nvPicPr>
              <p:cNvPr id="35" name="Picture 7" descr="http://www.askingmatters.com/wp-content/uploads/2011/12/Strong-Man1.jp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6385" y="4927650"/>
                <a:ext cx="792956" cy="7929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32" name="Straight Arrow Connector 31"/>
            <p:cNvCxnSpPr/>
            <p:nvPr/>
          </p:nvCxnSpPr>
          <p:spPr bwMode="auto">
            <a:xfrm flipH="1" flipV="1">
              <a:off x="6339199" y="5509256"/>
              <a:ext cx="343832" cy="27561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6133163" y="4385795"/>
              <a:ext cx="324320" cy="825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8" name="Rectangle 37"/>
          <p:cNvSpPr/>
          <p:nvPr/>
        </p:nvSpPr>
        <p:spPr>
          <a:xfrm>
            <a:off x="6138721" y="3505200"/>
            <a:ext cx="211147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dirty="0">
                <a:solidFill>
                  <a:srgbClr val="2D2DB9"/>
                </a:solidFill>
                <a:latin typeface="Arial" charset="0"/>
              </a:rPr>
              <a:t>0.0000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kumimoji="1" lang="en-US" sz="1050" dirty="0">
                <a:solidFill>
                  <a:srgbClr val="FF0000"/>
                </a:solidFill>
                <a:latin typeface="Arial" charset="0"/>
              </a:rPr>
              <a:t>0.4859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kumimoji="1" lang="en-US" sz="1050" dirty="0">
                <a:solidFill>
                  <a:srgbClr val="00B050"/>
                </a:solidFill>
                <a:latin typeface="Arial" charset="0"/>
              </a:rPr>
              <a:t>0.4859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= 0.9719</a:t>
            </a:r>
          </a:p>
        </p:txBody>
      </p:sp>
      <p:cxnSp>
        <p:nvCxnSpPr>
          <p:cNvPr id="39" name="Straight Connector 38"/>
          <p:cNvCxnSpPr/>
          <p:nvPr/>
        </p:nvCxnSpPr>
        <p:spPr bwMode="auto">
          <a:xfrm flipV="1">
            <a:off x="7194604" y="2627672"/>
            <a:ext cx="0" cy="9698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4113831" y="2618559"/>
            <a:ext cx="0" cy="9584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175584" y="3576966"/>
            <a:ext cx="214834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dirty="0">
                <a:solidFill>
                  <a:srgbClr val="2D2DB9"/>
                </a:solidFill>
                <a:latin typeface="Arial" charset="0"/>
              </a:rPr>
              <a:t>0.1282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kumimoji="1" lang="en-US" sz="1050" dirty="0">
                <a:solidFill>
                  <a:srgbClr val="FF0000"/>
                </a:solidFill>
                <a:latin typeface="Arial" charset="0"/>
              </a:rPr>
              <a:t>0.3973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kumimoji="1" lang="en-US" sz="1050" dirty="0">
                <a:solidFill>
                  <a:srgbClr val="00B050"/>
                </a:solidFill>
                <a:latin typeface="Arial" charset="0"/>
              </a:rPr>
              <a:t>0.3973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 = 0.9229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062996" y="1600200"/>
            <a:ext cx="91403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dirty="0">
                <a:solidFill>
                  <a:srgbClr val="000000"/>
                </a:solidFill>
                <a:latin typeface="Arial" charset="0"/>
              </a:rPr>
              <a:t>8PSK reference</a:t>
            </a:r>
          </a:p>
        </p:txBody>
      </p:sp>
      <p:pic>
        <p:nvPicPr>
          <p:cNvPr id="43" name="Picture 9" descr="http://coachrobbrogers.com/wp-content/uploads/2012/08/weight_lifting1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23" y="2441344"/>
            <a:ext cx="566538" cy="3113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22000" endPos="28000" dist="5000" dir="5400000" sy="-100000" algn="bl" rotWithShape="0"/>
          </a:effectLst>
          <a:extLst/>
        </p:spPr>
      </p:pic>
      <p:sp>
        <p:nvSpPr>
          <p:cNvPr id="44" name="TextBox 43"/>
          <p:cNvSpPr txBox="1"/>
          <p:nvPr/>
        </p:nvSpPr>
        <p:spPr>
          <a:xfrm>
            <a:off x="7666231" y="2752047"/>
            <a:ext cx="683992" cy="432248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000000"/>
                </a:solidFill>
                <a:latin typeface="Arial" charset="0"/>
              </a:rPr>
              <a:t>weak bits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	</a:t>
            </a:r>
            <a:endParaRPr kumimoji="1" lang="en-US" sz="14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 flipH="1">
            <a:off x="8008228" y="3019427"/>
            <a:ext cx="1" cy="2923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6866230" y="1925996"/>
            <a:ext cx="611088" cy="385407"/>
          </a:xfrm>
          <a:prstGeom prst="rect">
            <a:avLst/>
          </a:prstGeom>
          <a:noFill/>
        </p:spPr>
        <p:txBody>
          <a:bodyPr wrap="square" rtlCol="0">
            <a:normAutofit fontScale="55000" lnSpcReduction="2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robust</a:t>
            </a:r>
            <a:br>
              <a:rPr kumimoji="1" lang="de-DE" sz="1400" dirty="0">
                <a:solidFill>
                  <a:srgbClr val="000000"/>
                </a:solidFill>
                <a:latin typeface="Arial" charset="0"/>
              </a:rPr>
            </a:b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bits	</a:t>
            </a:r>
            <a:endParaRPr kumimoji="1"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47" name="Picture 7" descr="http://www.askingmatters.com/wp-content/uploads/2011/12/Strong-Man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529" y="1945461"/>
            <a:ext cx="578103" cy="413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604742" y="1891290"/>
            <a:ext cx="1698486" cy="228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7171777" y="2172597"/>
            <a:ext cx="253045" cy="482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2" name="Group 21"/>
          <p:cNvGrpSpPr/>
          <p:nvPr/>
        </p:nvGrpSpPr>
        <p:grpSpPr>
          <a:xfrm>
            <a:off x="302774" y="1804480"/>
            <a:ext cx="3050026" cy="383454"/>
            <a:chOff x="2131690" y="2162580"/>
            <a:chExt cx="2731222" cy="775060"/>
          </a:xfrm>
        </p:grpSpPr>
        <p:sp>
          <p:nvSpPr>
            <p:cNvPr id="25" name="Rounded Rectangular Callout 24"/>
            <p:cNvSpPr/>
            <p:nvPr/>
          </p:nvSpPr>
          <p:spPr bwMode="auto">
            <a:xfrm>
              <a:off x="2667000" y="2162580"/>
              <a:ext cx="1408796" cy="775060"/>
            </a:xfrm>
            <a:prstGeom prst="wedgeRoundRectCallout">
              <a:avLst>
                <a:gd name="adj1" fmla="val -44147"/>
                <a:gd name="adj2" fmla="val 79530"/>
                <a:gd name="adj3" fmla="val 16667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 dirty="0" err="1">
                <a:solidFill>
                  <a:srgbClr val="000000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2131690" y="2328197"/>
              <a:ext cx="2731222" cy="41184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dirty="0">
                  <a:solidFill>
                    <a:srgbClr val="000000"/>
                  </a:solidFill>
                </a:rPr>
                <a:t>2 </a:t>
              </a:r>
              <a:r>
                <a:rPr lang="de-DE" dirty="0" err="1" smtClean="0">
                  <a:solidFill>
                    <a:srgbClr val="000000"/>
                  </a:solidFill>
                </a:rPr>
                <a:t>over-lapping</a:t>
              </a:r>
              <a:r>
                <a:rPr lang="de-DE" dirty="0" smtClean="0">
                  <a:solidFill>
                    <a:srgbClr val="000000"/>
                  </a:solidFill>
                </a:rPr>
                <a:t> </a:t>
              </a:r>
              <a:r>
                <a:rPr lang="de-DE" dirty="0">
                  <a:solidFill>
                    <a:srgbClr val="000000"/>
                  </a:solidFill>
                </a:rPr>
                <a:t>points</a:t>
              </a:r>
              <a:endParaRPr lang="en-US" sz="1100" dirty="0" err="1">
                <a:solidFill>
                  <a:srgbClr val="000000"/>
                </a:solidFill>
              </a:endParaRPr>
            </a:p>
          </p:txBody>
        </p:sp>
      </p:grpSp>
      <p:sp>
        <p:nvSpPr>
          <p:cNvPr id="23" name="Oval 22"/>
          <p:cNvSpPr/>
          <p:nvPr/>
        </p:nvSpPr>
        <p:spPr bwMode="auto">
          <a:xfrm>
            <a:off x="921740" y="1950628"/>
            <a:ext cx="83344" cy="62508"/>
          </a:xfrm>
          <a:prstGeom prst="ellipse">
            <a:avLst/>
          </a:prstGeom>
          <a:solidFill>
            <a:srgbClr val="FF0000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err="1">
              <a:solidFill>
                <a:srgbClr val="FF0000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947337" y="1936064"/>
            <a:ext cx="83344" cy="62508"/>
          </a:xfrm>
          <a:prstGeom prst="ellipse">
            <a:avLst/>
          </a:prstGeom>
          <a:solidFill>
            <a:srgbClr val="FF0000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err="1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4710" y="1295400"/>
            <a:ext cx="2231701" cy="400110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sz="2000" dirty="0"/>
              <a:t>8NUC for </a:t>
            </a:r>
            <a:r>
              <a:rPr lang="en-US" sz="2000" dirty="0">
                <a:solidFill>
                  <a:srgbClr val="FF0000"/>
                </a:solidFill>
              </a:rPr>
              <a:t>low</a:t>
            </a:r>
            <a:r>
              <a:rPr lang="en-US" sz="2000" dirty="0"/>
              <a:t> SNR</a:t>
            </a:r>
            <a:endParaRPr lang="de-DE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266283" y="3745468"/>
            <a:ext cx="850745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/>
              <a:t>Interpretation: weak bits carry no information, 2 most robust bits with maximum distance </a:t>
            </a:r>
            <a:endParaRPr lang="en-US" sz="1800" dirty="0"/>
          </a:p>
        </p:txBody>
      </p:sp>
      <p:sp>
        <p:nvSpPr>
          <p:cNvPr id="54" name="Rectangle 53"/>
          <p:cNvSpPr/>
          <p:nvPr/>
        </p:nvSpPr>
        <p:spPr>
          <a:xfrm>
            <a:off x="0" y="4208442"/>
            <a:ext cx="2302233" cy="400110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sz="2000" dirty="0"/>
              <a:t>8NUC for </a:t>
            </a:r>
            <a:r>
              <a:rPr lang="en-US" sz="2000" dirty="0" smtClean="0">
                <a:solidFill>
                  <a:srgbClr val="FF0000"/>
                </a:solidFill>
              </a:rPr>
              <a:t>high</a:t>
            </a:r>
            <a:r>
              <a:rPr lang="en-US" sz="2000" dirty="0" smtClean="0"/>
              <a:t> </a:t>
            </a:r>
            <a:r>
              <a:rPr lang="en-US" sz="2000" dirty="0"/>
              <a:t>SNR</a:t>
            </a:r>
            <a:endParaRPr lang="de-DE" sz="2000" dirty="0"/>
          </a:p>
        </p:txBody>
      </p:sp>
      <p:pic>
        <p:nvPicPr>
          <p:cNvPr id="5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6404" y="4724400"/>
            <a:ext cx="3200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1108810" y="5967818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1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06401" y="5782326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0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602502" y="5169031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1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83402" y="5399172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0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72914" y="5342022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0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45302" y="4999122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0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58627" y="5743497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1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00120" y="5547592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1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358259" y="5549203"/>
            <a:ext cx="495751" cy="429629"/>
            <a:chOff x="4967202" y="5045075"/>
            <a:chExt cx="312918" cy="479426"/>
          </a:xfrm>
        </p:grpSpPr>
        <p:cxnSp>
          <p:nvCxnSpPr>
            <p:cNvPr id="65" name="Straight Connector 64"/>
            <p:cNvCxnSpPr/>
            <p:nvPr/>
          </p:nvCxnSpPr>
          <p:spPr bwMode="auto">
            <a:xfrm flipV="1">
              <a:off x="4967206" y="5292184"/>
              <a:ext cx="306902" cy="23231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4968875" y="5045075"/>
              <a:ext cx="3175" cy="4730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4967202" y="5049790"/>
              <a:ext cx="312918" cy="23043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8" name="Group 67"/>
          <p:cNvGrpSpPr/>
          <p:nvPr/>
        </p:nvGrpSpPr>
        <p:grpSpPr>
          <a:xfrm>
            <a:off x="2474778" y="4343400"/>
            <a:ext cx="3552359" cy="1811480"/>
            <a:chOff x="4181009" y="3603324"/>
            <a:chExt cx="4552950" cy="3095625"/>
          </a:xfrm>
        </p:grpSpPr>
        <p:pic>
          <p:nvPicPr>
            <p:cNvPr id="69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1009" y="3603324"/>
              <a:ext cx="4552950" cy="3095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70" name="Group 69"/>
            <p:cNvGrpSpPr/>
            <p:nvPr/>
          </p:nvGrpSpPr>
          <p:grpSpPr>
            <a:xfrm>
              <a:off x="5078032" y="3915973"/>
              <a:ext cx="1446736" cy="707028"/>
              <a:chOff x="2576385" y="4927650"/>
              <a:chExt cx="1548308" cy="792956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3286493" y="4981942"/>
                <a:ext cx="838200" cy="738664"/>
              </a:xfrm>
              <a:prstGeom prst="rect">
                <a:avLst/>
              </a:prstGeom>
              <a:noFill/>
            </p:spPr>
            <p:txBody>
              <a:bodyPr wrap="square" rtlCol="0">
                <a:normAutofit fontScale="55000" lnSpcReduction="20000"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de-DE" sz="1400" dirty="0">
                    <a:solidFill>
                      <a:srgbClr val="000000"/>
                    </a:solidFill>
                    <a:latin typeface="Arial" charset="0"/>
                  </a:rPr>
                  <a:t>robust</a:t>
                </a:r>
                <a:br>
                  <a:rPr kumimoji="1" lang="de-DE" sz="1400" dirty="0">
                    <a:solidFill>
                      <a:srgbClr val="000000"/>
                    </a:solidFill>
                    <a:latin typeface="Arial" charset="0"/>
                  </a:rPr>
                </a:br>
                <a:r>
                  <a:rPr kumimoji="1" lang="de-DE" sz="1400" dirty="0">
                    <a:solidFill>
                      <a:srgbClr val="000000"/>
                    </a:solidFill>
                    <a:latin typeface="Arial" charset="0"/>
                  </a:rPr>
                  <a:t>bits	</a:t>
                </a:r>
                <a:endParaRPr kumimoji="1" lang="en-US" sz="140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pic>
            <p:nvPicPr>
              <p:cNvPr id="73" name="Picture 7" descr="http://www.askingmatters.com/wp-content/uploads/2011/12/Strong-Man1.jp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6385" y="4927650"/>
                <a:ext cx="792956" cy="7929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71" name="Straight Arrow Connector 70"/>
            <p:cNvCxnSpPr/>
            <p:nvPr/>
          </p:nvCxnSpPr>
          <p:spPr bwMode="auto">
            <a:xfrm>
              <a:off x="6133163" y="4385795"/>
              <a:ext cx="324320" cy="825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75" name="Straight Connector 74"/>
          <p:cNvCxnSpPr/>
          <p:nvPr/>
        </p:nvCxnSpPr>
        <p:spPr bwMode="auto">
          <a:xfrm flipV="1">
            <a:off x="4954561" y="4429762"/>
            <a:ext cx="0" cy="17449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Rectangle 75"/>
          <p:cNvSpPr/>
          <p:nvPr/>
        </p:nvSpPr>
        <p:spPr>
          <a:xfrm>
            <a:off x="2906529" y="6212030"/>
            <a:ext cx="211147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dirty="0">
                <a:solidFill>
                  <a:srgbClr val="2D2DB9"/>
                </a:solidFill>
                <a:latin typeface="Arial" charset="0"/>
              </a:rPr>
              <a:t>0.9393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kumimoji="1" lang="en-US" sz="1050" dirty="0">
                <a:solidFill>
                  <a:srgbClr val="FF0000"/>
                </a:solidFill>
                <a:latin typeface="Arial" charset="0"/>
              </a:rPr>
              <a:t>0.9697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kumimoji="1" lang="en-US" sz="1050" dirty="0">
                <a:solidFill>
                  <a:srgbClr val="00B050"/>
                </a:solidFill>
                <a:latin typeface="Arial" charset="0"/>
              </a:rPr>
              <a:t>0.9697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 =2.8787</a:t>
            </a:r>
          </a:p>
        </p:txBody>
      </p:sp>
      <p:sp>
        <p:nvSpPr>
          <p:cNvPr id="77" name="Rectangle 76"/>
          <p:cNvSpPr/>
          <p:nvPr/>
        </p:nvSpPr>
        <p:spPr>
          <a:xfrm>
            <a:off x="3729518" y="4268180"/>
            <a:ext cx="93006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dirty="0">
                <a:solidFill>
                  <a:srgbClr val="000000"/>
                </a:solidFill>
                <a:latin typeface="Arial" charset="0"/>
              </a:rPr>
              <a:t>8PAM reference</a:t>
            </a:r>
          </a:p>
        </p:txBody>
      </p:sp>
      <p:pic>
        <p:nvPicPr>
          <p:cNvPr id="78" name="Picture 9" descr="http://coachrobbrogers.com/wp-content/uploads/2012/08/weight_lifting1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545" y="5216271"/>
            <a:ext cx="566538" cy="3113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22000" endPos="28000" dist="5000" dir="5400000" sy="-100000" algn="bl" rotWithShape="0"/>
          </a:effectLst>
          <a:extLst/>
        </p:spPr>
      </p:pic>
      <p:sp>
        <p:nvSpPr>
          <p:cNvPr id="79" name="TextBox 78"/>
          <p:cNvSpPr txBox="1"/>
          <p:nvPr/>
        </p:nvSpPr>
        <p:spPr>
          <a:xfrm>
            <a:off x="4276345" y="5527662"/>
            <a:ext cx="683992" cy="432248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000000"/>
                </a:solidFill>
                <a:latin typeface="Arial" charset="0"/>
              </a:rPr>
              <a:t>weak bits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	</a:t>
            </a:r>
            <a:endParaRPr kumimoji="1" lang="en-US" sz="14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80" name="Straight Arrow Connector 79"/>
          <p:cNvCxnSpPr/>
          <p:nvPr/>
        </p:nvCxnSpPr>
        <p:spPr bwMode="auto">
          <a:xfrm flipH="1" flipV="1">
            <a:off x="4158669" y="5421350"/>
            <a:ext cx="268269" cy="1612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81" name="Picture 2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983" y="4363246"/>
            <a:ext cx="3796528" cy="1880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9" descr="http://coachrobbrogers.com/wp-content/uploads/2012/08/weight_lifting1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561" y="5119938"/>
            <a:ext cx="566538" cy="3113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22000" endPos="28000" dist="5000" dir="5400000" sy="-100000" algn="bl" rotWithShape="0"/>
          </a:effectLst>
          <a:extLst/>
        </p:spPr>
      </p:pic>
      <p:sp>
        <p:nvSpPr>
          <p:cNvPr id="83" name="TextBox 82"/>
          <p:cNvSpPr txBox="1"/>
          <p:nvPr/>
        </p:nvSpPr>
        <p:spPr>
          <a:xfrm>
            <a:off x="7623169" y="5430641"/>
            <a:ext cx="683992" cy="432248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000000"/>
                </a:solidFill>
                <a:latin typeface="Arial" charset="0"/>
              </a:rPr>
              <a:t>weak</a:t>
            </a:r>
            <a:r>
              <a:rPr kumimoji="1" lang="de-DE" sz="11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kumimoji="1" lang="de-DE" sz="1100" dirty="0">
                <a:solidFill>
                  <a:srgbClr val="000000"/>
                </a:solidFill>
                <a:latin typeface="Arial" charset="0"/>
              </a:rPr>
              <a:t>bits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400" b="1" dirty="0">
                <a:solidFill>
                  <a:srgbClr val="000000"/>
                </a:solidFill>
                <a:latin typeface="Arial" charset="0"/>
              </a:rPr>
              <a:t>	</a:t>
            </a:r>
            <a:endParaRPr kumimoji="1" lang="en-US" sz="14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931583" y="4608552"/>
            <a:ext cx="611088" cy="385407"/>
          </a:xfrm>
          <a:prstGeom prst="rect">
            <a:avLst/>
          </a:prstGeom>
          <a:noFill/>
        </p:spPr>
        <p:txBody>
          <a:bodyPr wrap="square" rtlCol="0">
            <a:normAutofit fontScale="55000" lnSpcReduction="2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robust</a:t>
            </a:r>
            <a:br>
              <a:rPr kumimoji="1" lang="de-DE" sz="1400" dirty="0">
                <a:solidFill>
                  <a:srgbClr val="000000"/>
                </a:solidFill>
                <a:latin typeface="Arial" charset="0"/>
              </a:rPr>
            </a:b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bits	</a:t>
            </a:r>
            <a:endParaRPr kumimoji="1"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85" name="Picture 7" descr="http://www.askingmatters.com/wp-content/uploads/2011/12/Strong-Man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882" y="4580224"/>
            <a:ext cx="578103" cy="413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6" name="Straight Arrow Connector 85"/>
          <p:cNvCxnSpPr/>
          <p:nvPr/>
        </p:nvCxnSpPr>
        <p:spPr bwMode="auto">
          <a:xfrm flipH="1" flipV="1">
            <a:off x="7844425" y="4961622"/>
            <a:ext cx="268269" cy="1612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7374027" y="4801256"/>
            <a:ext cx="325342" cy="1442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flipV="1">
            <a:off x="8271932" y="4415478"/>
            <a:ext cx="0" cy="17449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Rectangle 88"/>
          <p:cNvSpPr/>
          <p:nvPr/>
        </p:nvSpPr>
        <p:spPr>
          <a:xfrm>
            <a:off x="6223900" y="6223084"/>
            <a:ext cx="211147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dirty="0">
                <a:solidFill>
                  <a:srgbClr val="2D2DB9"/>
                </a:solidFill>
                <a:latin typeface="Arial" charset="0"/>
              </a:rPr>
              <a:t>0.9749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kumimoji="1" lang="en-US" sz="1050" dirty="0">
                <a:solidFill>
                  <a:srgbClr val="FF0000"/>
                </a:solidFill>
                <a:latin typeface="Arial" charset="0"/>
              </a:rPr>
              <a:t>0.9749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kumimoji="1" lang="en-US" sz="1050" dirty="0">
                <a:solidFill>
                  <a:srgbClr val="00B050"/>
                </a:solidFill>
                <a:latin typeface="Arial" charset="0"/>
              </a:rPr>
              <a:t>0.9779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 =2.9276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52400" y="6477000"/>
            <a:ext cx="8915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Interpretation: </a:t>
            </a:r>
            <a:r>
              <a:rPr lang="de-DE" sz="1800" dirty="0" smtClean="0">
                <a:solidFill>
                  <a:srgbClr val="000000"/>
                </a:solidFill>
              </a:rPr>
              <a:t>hexagonal </a:t>
            </a:r>
            <a:r>
              <a:rPr lang="de-DE" sz="1800" dirty="0" err="1" smtClean="0">
                <a:solidFill>
                  <a:srgbClr val="000000"/>
                </a:solidFill>
              </a:rPr>
              <a:t>lattice</a:t>
            </a:r>
            <a:r>
              <a:rPr lang="de-DE" sz="1800" dirty="0" smtClean="0">
                <a:solidFill>
                  <a:srgbClr val="000000"/>
                </a:solidFill>
              </a:rPr>
              <a:t> = „</a:t>
            </a:r>
            <a:r>
              <a:rPr lang="de-DE" sz="1800" dirty="0" err="1" smtClean="0">
                <a:solidFill>
                  <a:srgbClr val="000000"/>
                </a:solidFill>
              </a:rPr>
              <a:t>dense</a:t>
            </a:r>
            <a:r>
              <a:rPr lang="de-DE" sz="1800" dirty="0" smtClean="0">
                <a:solidFill>
                  <a:srgbClr val="000000"/>
                </a:solidFill>
              </a:rPr>
              <a:t> </a:t>
            </a:r>
            <a:r>
              <a:rPr lang="de-DE" sz="1800" dirty="0" err="1" smtClean="0">
                <a:solidFill>
                  <a:srgbClr val="000000"/>
                </a:solidFill>
              </a:rPr>
              <a:t>packing</a:t>
            </a:r>
            <a:r>
              <a:rPr lang="de-DE" sz="1800" dirty="0" smtClean="0">
                <a:solidFill>
                  <a:srgbClr val="000000"/>
                </a:solidFill>
              </a:rPr>
              <a:t>“</a:t>
            </a:r>
            <a:r>
              <a:rPr lang="en-US" sz="1800" dirty="0"/>
              <a:t> , maximize </a:t>
            </a:r>
            <a:r>
              <a:rPr lang="en-US" sz="1800" dirty="0" smtClean="0"/>
              <a:t>minimum Euclidean </a:t>
            </a:r>
            <a:r>
              <a:rPr lang="en-US" sz="1800" dirty="0"/>
              <a:t>distance </a:t>
            </a: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-14710" y="4114800"/>
            <a:ext cx="915871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48908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38" grpId="0"/>
      <p:bldP spid="41" grpId="0"/>
      <p:bldP spid="42" grpId="0"/>
      <p:bldP spid="44" grpId="0"/>
      <p:bldP spid="46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76" grpId="0"/>
      <p:bldP spid="77" grpId="0"/>
      <p:bldP spid="79" grpId="0"/>
      <p:bldP spid="83" grpId="0"/>
      <p:bldP spid="84" grpId="0"/>
      <p:bldP spid="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Motivation (1/2)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dirty="0" smtClean="0"/>
              <a:t>1024-QAM discussed as potential technology for ax to increase peak data rate (indoor and in-room), e.g. [1]</a:t>
            </a:r>
          </a:p>
          <a:p>
            <a:pPr lvl="1" algn="just"/>
            <a:r>
              <a:rPr kumimoji="1" lang="en-US" altLang="ja-JP" dirty="0" smtClean="0"/>
              <a:t>25% increased spectral efficiency compared to 256-QAM</a:t>
            </a:r>
          </a:p>
          <a:p>
            <a:pPr lvl="1" algn="just"/>
            <a:r>
              <a:rPr kumimoji="1" lang="en-US" altLang="ja-JP" dirty="0" smtClean="0"/>
              <a:t>1Gbit/s with 1 spatial stream (160MHz, code rate 5/6, short GI)</a:t>
            </a:r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Non-uniform constellations (NUCs) provide increased performance compared to uniform constellations (UCs)</a:t>
            </a:r>
          </a:p>
          <a:p>
            <a:pPr lvl="1"/>
            <a:r>
              <a:rPr kumimoji="1" lang="en-US" altLang="ja-JP" dirty="0" smtClean="0"/>
              <a:t>Optimum location of constellation points</a:t>
            </a:r>
          </a:p>
          <a:p>
            <a:pPr lvl="1"/>
            <a:r>
              <a:rPr kumimoji="1" lang="en-US" altLang="ja-JP" dirty="0" smtClean="0"/>
              <a:t>Robust and weak bits carry</a:t>
            </a:r>
            <a:br>
              <a:rPr kumimoji="1" lang="en-US" altLang="ja-JP" dirty="0" smtClean="0"/>
            </a:br>
            <a:r>
              <a:rPr kumimoji="1" lang="en-US" altLang="ja-JP" dirty="0" smtClean="0"/>
              <a:t>optimum amount of information</a:t>
            </a:r>
          </a:p>
          <a:p>
            <a:pPr algn="just"/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657928"/>
            <a:ext cx="1420432" cy="140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Motivation (2/2)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dirty="0"/>
              <a:t>Introduced lately in several broadcast standards</a:t>
            </a:r>
          </a:p>
          <a:p>
            <a:pPr lvl="1" algn="just"/>
            <a:r>
              <a:rPr kumimoji="1" lang="en-US" altLang="ja-JP" dirty="0"/>
              <a:t>DVB-NGH [2], </a:t>
            </a:r>
            <a:r>
              <a:rPr kumimoji="1" lang="en-US" altLang="ja-JP" dirty="0" smtClean="0"/>
              <a:t>DVB/S2x [3]</a:t>
            </a:r>
            <a:endParaRPr kumimoji="1" lang="en-US" altLang="ja-JP" dirty="0"/>
          </a:p>
          <a:p>
            <a:pPr lvl="1" algn="just"/>
            <a:r>
              <a:rPr kumimoji="1" lang="en-US" altLang="ja-JP" dirty="0"/>
              <a:t>Theoretical shaping gain up to 1.5dB</a:t>
            </a:r>
          </a:p>
          <a:p>
            <a:pPr algn="just"/>
            <a:endParaRPr kumimoji="1" lang="en-US" altLang="ja-JP" noProof="0" dirty="0" smtClean="0"/>
          </a:p>
          <a:p>
            <a:pPr algn="just"/>
            <a:r>
              <a:rPr kumimoji="1" lang="en-US" altLang="ja-JP" noProof="0" dirty="0" smtClean="0"/>
              <a:t>Moderate </a:t>
            </a:r>
            <a:r>
              <a:rPr kumimoji="1" lang="en-US" altLang="ja-JP" noProof="0" dirty="0"/>
              <a:t>complexity increase</a:t>
            </a:r>
          </a:p>
          <a:p>
            <a:pPr lvl="1" algn="just"/>
            <a:r>
              <a:rPr kumimoji="1" lang="en-US" altLang="ja-JP" noProof="0" dirty="0"/>
              <a:t>Change of QAM (de)mapper</a:t>
            </a:r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648200"/>
            <a:ext cx="6172200" cy="107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70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kumimoji="1" lang="en-US" altLang="ja-JP" noProof="0" dirty="0" smtClean="0"/>
              <a:t>NUC: 1-D vs 2D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1-D NUC</a:t>
            </a:r>
          </a:p>
          <a:p>
            <a:pPr lvl="1"/>
            <a:r>
              <a:rPr kumimoji="1" lang="en-US" altLang="ja-JP" noProof="0" dirty="0" smtClean="0"/>
              <a:t>I/Q symmetry </a:t>
            </a:r>
          </a:p>
          <a:p>
            <a:pPr lvl="1"/>
            <a:r>
              <a:rPr kumimoji="1" lang="en-US" altLang="ja-JP" noProof="0" dirty="0" smtClean="0"/>
              <a:t>1-D demapping as for uniform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constellations (UC), i.e. same order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of demapping complexity</a:t>
            </a:r>
          </a:p>
          <a:p>
            <a:endParaRPr kumimoji="1" lang="en-US" altLang="ja-JP" noProof="0" dirty="0" smtClean="0"/>
          </a:p>
          <a:p>
            <a:r>
              <a:rPr kumimoji="1" lang="en-US" altLang="ja-JP" noProof="0" dirty="0" smtClean="0"/>
              <a:t>2-D NUC</a:t>
            </a:r>
          </a:p>
          <a:p>
            <a:pPr lvl="1"/>
            <a:r>
              <a:rPr kumimoji="1" lang="en-US" altLang="ja-JP" noProof="0" dirty="0" smtClean="0"/>
              <a:t>Symmetric quadrants</a:t>
            </a:r>
          </a:p>
          <a:p>
            <a:pPr lvl="1"/>
            <a:r>
              <a:rPr kumimoji="1" lang="en-US" altLang="ja-JP" noProof="0" dirty="0" smtClean="0"/>
              <a:t>Higher gain compared to 1-D NUC</a:t>
            </a:r>
          </a:p>
          <a:p>
            <a:pPr lvl="1"/>
            <a:r>
              <a:rPr kumimoji="1" lang="en-US" altLang="ja-JP" noProof="0" dirty="0" smtClean="0"/>
              <a:t>2-D demapping required</a:t>
            </a:r>
          </a:p>
          <a:p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788" y="1688119"/>
            <a:ext cx="3203591" cy="2409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623505" y="1668547"/>
            <a:ext cx="1834156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1-D NUC: 16-QAM</a:t>
            </a:r>
            <a:endParaRPr lang="en-US" sz="1600" dirty="0">
              <a:solidFill>
                <a:srgbClr val="0070C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021" y="4267200"/>
            <a:ext cx="1958814" cy="2008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722350" y="4097923"/>
            <a:ext cx="1834156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2-D NUC: 16-QAM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4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noProof="0" dirty="0"/>
              <a:t>Replacement of original uniform constellations by NUC</a:t>
            </a:r>
          </a:p>
          <a:p>
            <a:r>
              <a:rPr kumimoji="1" lang="en-US" altLang="ja-JP" noProof="0" dirty="0"/>
              <a:t>Basic MCSs: 0-9</a:t>
            </a:r>
          </a:p>
          <a:p>
            <a:r>
              <a:rPr kumimoji="1" lang="en-US" altLang="ja-JP" noProof="0" dirty="0"/>
              <a:t>Additionally: 1024-QAM</a:t>
            </a:r>
          </a:p>
          <a:p>
            <a:r>
              <a:rPr kumimoji="1" lang="en-US" altLang="ja-JP" noProof="0" dirty="0"/>
              <a:t>FEC: </a:t>
            </a:r>
            <a:r>
              <a:rPr kumimoji="1" lang="en-US" altLang="ja-JP" noProof="0" dirty="0" smtClean="0"/>
              <a:t>LDPC</a:t>
            </a:r>
            <a:endParaRPr kumimoji="1" lang="en-US" altLang="ja-JP" noProof="0" dirty="0"/>
          </a:p>
          <a:p>
            <a:r>
              <a:rPr kumimoji="1" lang="en-US" altLang="ja-JP" noProof="0" dirty="0"/>
              <a:t>Message Length: 1000bytes</a:t>
            </a:r>
          </a:p>
          <a:p>
            <a:r>
              <a:rPr kumimoji="1" lang="en-US" altLang="ja-JP" noProof="0" dirty="0"/>
              <a:t>Channel</a:t>
            </a:r>
          </a:p>
          <a:p>
            <a:pPr lvl="1"/>
            <a:r>
              <a:rPr kumimoji="1" lang="en-US" altLang="ja-JP" noProof="0" dirty="0"/>
              <a:t>AWGN</a:t>
            </a:r>
          </a:p>
          <a:p>
            <a:pPr lvl="1"/>
            <a:r>
              <a:rPr kumimoji="1" lang="en-US" altLang="ja-JP" noProof="0" dirty="0"/>
              <a:t>Channel model B</a:t>
            </a:r>
          </a:p>
          <a:p>
            <a:r>
              <a:rPr kumimoji="1" lang="en-US" altLang="ja-JP" noProof="0" dirty="0"/>
              <a:t>Gain evaluated compared to UC at FER=10</a:t>
            </a:r>
            <a:r>
              <a:rPr kumimoji="1" lang="en-US" altLang="ja-JP" baseline="30000" noProof="0" dirty="0"/>
              <a:t>-2</a:t>
            </a:r>
          </a:p>
          <a:p>
            <a:r>
              <a:rPr kumimoji="1" lang="en-US" altLang="ja-JP" noProof="0" dirty="0"/>
              <a:t>1D and 2D NUC</a:t>
            </a:r>
          </a:p>
          <a:p>
            <a:endParaRPr kumimoji="1" lang="en-US" altLang="ja-JP" noProof="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Simulations: Parameters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516351"/>
              </p:ext>
            </p:extLst>
          </p:nvPr>
        </p:nvGraphicFramePr>
        <p:xfrm>
          <a:off x="5486400" y="2514600"/>
          <a:ext cx="3505200" cy="266700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990600"/>
                <a:gridCol w="838200"/>
                <a:gridCol w="838200"/>
                <a:gridCol w="8382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MCS index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modulation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bit/symbol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coderate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BPSK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1/2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QPSK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1/2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3/4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16-QAM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1/2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16-QAM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3/4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64-QAM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2/3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64-QAM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3/4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64-QAM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5/6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effectLst/>
                        </a:rPr>
                        <a:t>8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effectLst/>
                        </a:rPr>
                        <a:t>256-QAM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100" u="none" strike="noStrike" kern="1200" dirty="0" smtClean="0">
                          <a:effectLst/>
                        </a:rPr>
                        <a:t>8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effectLst/>
                        </a:rPr>
                        <a:t>3/4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effectLst/>
                        </a:rPr>
                        <a:t>9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effectLst/>
                        </a:rPr>
                        <a:t>256-QAM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100" u="none" strike="noStrike" kern="1200" dirty="0" smtClean="0">
                          <a:effectLst/>
                        </a:rPr>
                        <a:t>8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effectLst/>
                        </a:rPr>
                        <a:t>5/6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1024-QAM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1024-QAM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3/4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1024-QAM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5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Simulations: Results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Channel: AWGN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2738585"/>
            <a:ext cx="8385493" cy="381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021666" y="5474896"/>
            <a:ext cx="851515" cy="307777"/>
          </a:xfrm>
          <a:prstGeom prst="rect">
            <a:avLst/>
          </a:prstGeom>
          <a:solidFill>
            <a:srgbClr val="0000CC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16-QAM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04284" y="4792486"/>
            <a:ext cx="851515" cy="307777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64-QAM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3661702"/>
            <a:ext cx="1023037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1024-QAM</a:t>
            </a:r>
            <a:endParaRPr lang="en-US" sz="14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583328" y="3647585"/>
            <a:ext cx="3741272" cy="15240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49159" y="3876185"/>
            <a:ext cx="1580882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higher gain for 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higher constellations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79681" y="4409585"/>
            <a:ext cx="933269" cy="30777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/>
              <a:t>256-QAM</a:t>
            </a:r>
            <a:endParaRPr lang="en-US" sz="1400" dirty="0"/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lang="en-US" dirty="0" smtClean="0"/>
              <a:t>Gain up </a:t>
            </a:r>
            <a:r>
              <a:rPr lang="en-US" dirty="0"/>
              <a:t>to 0.95dB (2D NUC</a:t>
            </a:r>
            <a:r>
              <a:rPr lang="en-US" dirty="0" smtClean="0"/>
              <a:t>) and 0.75dB </a:t>
            </a:r>
            <a:r>
              <a:rPr lang="en-US" dirty="0"/>
              <a:t>(1D NUC) for </a:t>
            </a:r>
            <a:r>
              <a:rPr lang="en-US" dirty="0" smtClean="0"/>
              <a:t>1024-QAM</a:t>
            </a:r>
            <a:endParaRPr kumimoji="1" lang="en-US" altLang="ja-JP" noProof="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0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65" y="2738585"/>
            <a:ext cx="8385493" cy="381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Simulations: Results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Channel: channel model B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021666" y="5628785"/>
            <a:ext cx="851515" cy="307777"/>
          </a:xfrm>
          <a:prstGeom prst="rect">
            <a:avLst/>
          </a:prstGeom>
          <a:solidFill>
            <a:srgbClr val="0000CC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16-QAM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04284" y="4946375"/>
            <a:ext cx="851515" cy="307777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64-QAM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3861119"/>
            <a:ext cx="1023037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1024-QAM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5279681" y="4485115"/>
            <a:ext cx="933269" cy="30777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/>
              <a:t>256-QAM</a:t>
            </a:r>
            <a:endParaRPr lang="en-US" sz="1400" dirty="0"/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dirty="0"/>
              <a:t>~0.1dB smaller gain compared to </a:t>
            </a:r>
            <a:r>
              <a:rPr kumimoji="1" lang="en-US" altLang="ja-JP" dirty="0" smtClean="0"/>
              <a:t>AWGN results</a:t>
            </a:r>
            <a:endParaRPr kumimoji="1" lang="en-US" altLang="ja-JP" dirty="0"/>
          </a:p>
          <a:p>
            <a:endParaRPr kumimoji="1" lang="en-US" altLang="ja-JP" noProof="0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8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Conclusions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noProof="0" dirty="0"/>
              <a:t>Significant gain of NUC compared to UC</a:t>
            </a:r>
          </a:p>
          <a:p>
            <a:pPr lvl="1"/>
            <a:r>
              <a:rPr kumimoji="1" lang="en-US" altLang="ja-JP" noProof="0" dirty="0"/>
              <a:t>Gain up to 0.6dB for 256-QAM</a:t>
            </a:r>
          </a:p>
          <a:p>
            <a:pPr lvl="1"/>
            <a:r>
              <a:rPr kumimoji="1" lang="en-US" altLang="ja-JP" noProof="0" dirty="0"/>
              <a:t>Gain up to 0.9dB for </a:t>
            </a:r>
            <a:r>
              <a:rPr kumimoji="1" lang="en-US" altLang="ja-JP" noProof="0" dirty="0" smtClean="0"/>
              <a:t>1024-QAM</a:t>
            </a:r>
            <a:endParaRPr kumimoji="1" lang="en-US" altLang="ja-JP" noProof="0" dirty="0"/>
          </a:p>
          <a:p>
            <a:endParaRPr kumimoji="1" lang="en-US" altLang="ja-JP" noProof="0" dirty="0" smtClean="0"/>
          </a:p>
          <a:p>
            <a:r>
              <a:rPr kumimoji="1" lang="en-US" altLang="ja-JP" noProof="0" dirty="0" smtClean="0"/>
              <a:t>Moderate complexity increase</a:t>
            </a:r>
            <a:endParaRPr kumimoji="1" lang="en-US" altLang="ja-JP" noProof="0" dirty="0"/>
          </a:p>
          <a:p>
            <a:pPr lvl="1"/>
            <a:r>
              <a:rPr kumimoji="1" lang="en-US" altLang="ja-JP" noProof="0" dirty="0"/>
              <a:t>Isolated change of QAM mapper and demapper</a:t>
            </a:r>
          </a:p>
          <a:p>
            <a:pPr lvl="1"/>
            <a:r>
              <a:rPr kumimoji="1" lang="en-US" altLang="ja-JP" noProof="0" dirty="0" smtClean="0"/>
              <a:t>Same demapper complexity as for uniform constellations for 1-D NUCs</a:t>
            </a:r>
          </a:p>
          <a:p>
            <a:pPr lvl="1"/>
            <a:r>
              <a:rPr kumimoji="1" lang="en-US" altLang="ja-JP" noProof="0" dirty="0" smtClean="0"/>
              <a:t>2-D </a:t>
            </a:r>
            <a:r>
              <a:rPr kumimoji="1" lang="en-US" altLang="ja-JP" noProof="0" dirty="0"/>
              <a:t>demapping required for 2-D NUCs</a:t>
            </a:r>
          </a:p>
          <a:p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21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kumimoji="1" lang="en-US" altLang="ja-JP" noProof="0" dirty="0" err="1" smtClean="0"/>
              <a:t>Eunsung</a:t>
            </a:r>
            <a:r>
              <a:rPr kumimoji="1" lang="en-US" altLang="ja-JP" noProof="0" dirty="0" smtClean="0"/>
              <a:t> Park, LG, 11-14-0624-00-00ax Investigation on 1024 QAM feasibility in 11ax</a:t>
            </a:r>
            <a:endParaRPr lang="en-US" altLang="ja-JP" noProof="0" dirty="0" smtClean="0"/>
          </a:p>
          <a:p>
            <a:pPr marL="457200" indent="-457200">
              <a:buAutoNum type="arabicPeriod"/>
            </a:pPr>
            <a:r>
              <a:rPr lang="en-US" altLang="ja-JP" dirty="0"/>
              <a:t>Next Generation broadcasting system to Handheld, physical layer specification (DVB-NGH), DVB </a:t>
            </a:r>
            <a:r>
              <a:rPr lang="en-US" altLang="ja-JP" dirty="0" err="1"/>
              <a:t>BlueBook</a:t>
            </a:r>
            <a:r>
              <a:rPr lang="en-US" altLang="ja-JP" dirty="0"/>
              <a:t> A160, 2012 </a:t>
            </a:r>
          </a:p>
          <a:p>
            <a:pPr marL="457200" indent="-457200">
              <a:buAutoNum type="arabicPeriod"/>
            </a:pPr>
            <a:r>
              <a:rPr lang="en-US" altLang="ja-JP" dirty="0"/>
              <a:t>DVB-S2X </a:t>
            </a:r>
            <a:r>
              <a:rPr lang="en-US" altLang="ja-JP" dirty="0" err="1"/>
              <a:t>BlueBook</a:t>
            </a:r>
            <a:r>
              <a:rPr lang="en-US" altLang="ja-JP" dirty="0"/>
              <a:t> A83-2 / EN302307-2</a:t>
            </a:r>
          </a:p>
          <a:p>
            <a:pPr marL="457200" indent="-457200">
              <a:buAutoNum type="arabicPeriod"/>
            </a:pPr>
            <a:endParaRPr lang="en-US" altLang="ja-JP" noProof="0" dirty="0" smtClean="0"/>
          </a:p>
          <a:p>
            <a:pPr marL="0" indent="0">
              <a:buNone/>
            </a:pP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1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591</Words>
  <Application>Microsoft Office PowerPoint</Application>
  <PresentationFormat>On-screen Show (4:3)</PresentationFormat>
  <Paragraphs>210</Paragraphs>
  <Slides>11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Non-Uniform Constellations for Higher Order QAMs</vt:lpstr>
      <vt:lpstr>Motivation (1/2)</vt:lpstr>
      <vt:lpstr>Motivation (2/2)</vt:lpstr>
      <vt:lpstr>NUC: 1-D vs 2D</vt:lpstr>
      <vt:lpstr>Simulations: Parameters</vt:lpstr>
      <vt:lpstr>Simulations: Results Channel: AWGN</vt:lpstr>
      <vt:lpstr>Simulations: Results Channel: channel model B</vt:lpstr>
      <vt:lpstr>Conclusions</vt:lpstr>
      <vt:lpstr>References</vt:lpstr>
      <vt:lpstr>Backup</vt:lpstr>
      <vt:lpstr>NUC Example for different SNR Conditions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Schneider, Daniel</cp:lastModifiedBy>
  <cp:revision>299</cp:revision>
  <cp:lastPrinted>1998-02-10T13:28:06Z</cp:lastPrinted>
  <dcterms:created xsi:type="dcterms:W3CDTF">2014-01-02T14:03:14Z</dcterms:created>
  <dcterms:modified xsi:type="dcterms:W3CDTF">2015-01-12T13:52:32Z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