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lvl1pPr defTabSz="449262">
      <a:defRPr sz="2400">
        <a:latin typeface="Times New Roman"/>
        <a:ea typeface="Times New Roman"/>
        <a:cs typeface="Times New Roman"/>
        <a:sym typeface="Times New Roman"/>
      </a:defRPr>
    </a:lvl1pPr>
    <a:lvl2pPr indent="457200" defTabSz="449262">
      <a:defRPr sz="2400">
        <a:latin typeface="Times New Roman"/>
        <a:ea typeface="Times New Roman"/>
        <a:cs typeface="Times New Roman"/>
        <a:sym typeface="Times New Roman"/>
      </a:defRPr>
    </a:lvl2pPr>
    <a:lvl3pPr indent="914400" defTabSz="449262">
      <a:defRPr sz="2400">
        <a:latin typeface="Times New Roman"/>
        <a:ea typeface="Times New Roman"/>
        <a:cs typeface="Times New Roman"/>
        <a:sym typeface="Times New Roman"/>
      </a:defRPr>
    </a:lvl3pPr>
    <a:lvl4pPr indent="1371600" defTabSz="449262">
      <a:defRPr sz="2400">
        <a:latin typeface="Times New Roman"/>
        <a:ea typeface="Times New Roman"/>
        <a:cs typeface="Times New Roman"/>
        <a:sym typeface="Times New Roman"/>
      </a:defRPr>
    </a:lvl4pPr>
    <a:lvl5pPr indent="1828800" defTabSz="449262">
      <a:defRPr sz="2400">
        <a:latin typeface="Times New Roman"/>
        <a:ea typeface="Times New Roman"/>
        <a:cs typeface="Times New Roman"/>
        <a:sym typeface="Times New Roman"/>
      </a:defRPr>
    </a:lvl5pPr>
    <a:lvl6pPr indent="2286000" defTabSz="449262">
      <a:defRPr sz="2400">
        <a:latin typeface="Times New Roman"/>
        <a:ea typeface="Times New Roman"/>
        <a:cs typeface="Times New Roman"/>
        <a:sym typeface="Times New Roman"/>
      </a:defRPr>
    </a:lvl6pPr>
    <a:lvl7pPr indent="2743200" defTabSz="449262">
      <a:defRPr sz="2400">
        <a:latin typeface="Times New Roman"/>
        <a:ea typeface="Times New Roman"/>
        <a:cs typeface="Times New Roman"/>
        <a:sym typeface="Times New Roman"/>
      </a:defRPr>
    </a:lvl7pPr>
    <a:lvl8pPr indent="3200400" defTabSz="449262">
      <a:defRPr sz="2400">
        <a:latin typeface="Times New Roman"/>
        <a:ea typeface="Times New Roman"/>
        <a:cs typeface="Times New Roman"/>
        <a:sym typeface="Times New Roman"/>
      </a:defRPr>
    </a:lvl8pPr>
    <a:lvl9pPr indent="3657600" defTabSz="449262">
      <a:defRPr sz="2400">
        <a:latin typeface="Times New Roman"/>
        <a:ea typeface="Times New Roman"/>
        <a:cs typeface="Times New Roman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41812462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/>
          </a:lstStyle>
          <a:p>
            <a:pPr lvl="0">
              <a:defRPr sz="1800"/>
            </a:pPr>
            <a:r>
              <a:rPr sz="2400"/>
              <a:t>마스터 부제목 스타일 편집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pPr lvl="0">
              <a:defRPr sz="1800" cap="none"/>
            </a:pPr>
            <a:r>
              <a:rPr sz="4000" cap="all"/>
              <a:t>마스터 제목 스타일 편집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defRPr sz="2000"/>
            </a:lvl1pPr>
          </a:lstStyle>
          <a:p>
            <a:pPr lvl="0">
              <a:defRPr sz="1800"/>
            </a:pPr>
            <a:r>
              <a:rPr sz="2000"/>
              <a:t>마스터 텍스트 스타일을 편집합니다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3808413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>
              <a:defRPr sz="1800"/>
            </a:pPr>
            <a:r>
              <a:rPr sz="2800"/>
              <a:t>마스터 텍스트 스타일을 편집합니다</a:t>
            </a:r>
          </a:p>
          <a:p>
            <a:pPr lvl="1">
              <a:defRPr sz="1800"/>
            </a:pPr>
            <a:r>
              <a:rPr sz="2800"/>
              <a:t>둘째 수준</a:t>
            </a:r>
          </a:p>
          <a:p>
            <a:pPr lvl="2">
              <a:defRPr sz="1800"/>
            </a:pPr>
            <a:r>
              <a:rPr sz="2800"/>
              <a:t>셋째 수준</a:t>
            </a:r>
          </a:p>
          <a:p>
            <a:pPr lvl="3">
              <a:defRPr sz="1800"/>
            </a:pPr>
            <a:r>
              <a:rPr sz="2800"/>
              <a:t>넷째 수준</a:t>
            </a:r>
          </a:p>
          <a:p>
            <a:pPr lvl="4">
              <a:defRPr sz="1800"/>
            </a:pPr>
            <a:r>
              <a:rPr sz="2800"/>
              <a:t>다섯째 수준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0"/>
          </a:xfrm>
          <a:prstGeom prst="rect">
            <a:avLst/>
          </a:prstGeom>
        </p:spPr>
        <p:txBody>
          <a:bodyPr anchor="b"/>
          <a:lstStyle>
            <a:lvl1pPr marL="0" indent="0"/>
          </a:lstStyle>
          <a:p>
            <a:pPr lvl="0">
              <a:defRPr sz="1800"/>
            </a:pPr>
            <a:r>
              <a:rPr sz="2400"/>
              <a:t>마스터 텍스트 스타일을 편집합니다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4" cy="106521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515100" y="0"/>
            <a:ext cx="1941514" cy="678021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85800" y="685800"/>
            <a:ext cx="5676900" cy="61722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85800" y="609600"/>
            <a:ext cx="7772401" cy="1589"/>
          </a:xfrm>
          <a:prstGeom prst="line">
            <a:avLst/>
          </a:prstGeom>
          <a:ln w="12600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684212" y="6475412"/>
            <a:ext cx="724100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Submission</a:t>
            </a:r>
          </a:p>
        </p:txBody>
      </p:sp>
      <p:sp>
        <p:nvSpPr>
          <p:cNvPr id="4" name="Shape 4"/>
          <p:cNvSpPr/>
          <p:nvPr/>
        </p:nvSpPr>
        <p:spPr>
          <a:xfrm>
            <a:off x="685800" y="6477000"/>
            <a:ext cx="7848601" cy="1589"/>
          </a:xfrm>
          <a:prstGeom prst="line">
            <a:avLst/>
          </a:prstGeom>
          <a:ln w="12600">
            <a:solidFill/>
            <a:miter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5000628" y="373227"/>
            <a:ext cx="3500463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doc.: IEEE 802.11-14/xxxxr0</a:t>
            </a:r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5800" y="455612"/>
            <a:ext cx="7770814" cy="1525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 anchor="ctr"/>
          <a:lstStyle/>
          <a:p>
            <a:pPr lvl="0">
              <a:defRPr sz="1800"/>
            </a:pPr>
            <a:r>
              <a:rPr sz="3200"/>
              <a:t>마스터 제목 스타일 편집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0814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/>
          <a:lstStyle/>
          <a:p>
            <a:pPr lvl="0">
              <a:defRPr sz="1800"/>
            </a:pPr>
            <a:r>
              <a:rPr sz="2400"/>
              <a:t>마스터 텍스트 스타일을 편집합니다</a:t>
            </a:r>
          </a:p>
          <a:p>
            <a:pPr lvl="1">
              <a:defRPr sz="1800"/>
            </a:pPr>
            <a:r>
              <a:rPr sz="2400"/>
              <a:t>둘째 수준</a:t>
            </a:r>
          </a:p>
          <a:p>
            <a:pPr lvl="2">
              <a:defRPr sz="1800"/>
            </a:pPr>
            <a:r>
              <a:rPr sz="2400"/>
              <a:t>셋째 수준</a:t>
            </a:r>
          </a:p>
          <a:p>
            <a:pPr lvl="3">
              <a:defRPr sz="1800"/>
            </a:pPr>
            <a:r>
              <a:rPr sz="2400"/>
              <a:t>넷째 수준</a:t>
            </a:r>
          </a:p>
          <a:p>
            <a:pPr lvl="4">
              <a:defRPr sz="1800"/>
            </a:pPr>
            <a:r>
              <a:rPr sz="2400"/>
              <a:t>다섯째 수준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18402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1pPr>
      <a:lvl2pPr indent="4572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2pPr>
      <a:lvl3pPr indent="9144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3pPr>
      <a:lvl4pPr indent="13716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4pPr>
      <a:lvl5pPr indent="18288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5pPr>
      <a:lvl6pPr indent="22860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6pPr>
      <a:lvl7pPr indent="27432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7pPr>
      <a:lvl8pPr indent="32004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8pPr>
      <a:lvl9pPr indent="3657600" algn="ctr" defTabSz="449262">
        <a:defRPr sz="3200">
          <a:latin typeface="Times New Roman Bold"/>
          <a:ea typeface="Times New Roman Bold"/>
          <a:cs typeface="Times New Roman Bold"/>
          <a:sym typeface="Times New Roman Bold"/>
        </a:defRPr>
      </a:lvl9pPr>
    </p:titleStyle>
    <p:bodyStyle>
      <a:lvl1pPr marL="342900" indent="-3429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1pPr>
      <a:lvl2pPr marL="342900" indent="1143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2pPr>
      <a:lvl3pPr marL="342900" indent="5715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3pPr>
      <a:lvl4pPr marL="342900" indent="10287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4pPr>
      <a:lvl5pPr marL="342900" indent="14859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5pPr>
      <a:lvl6pPr marL="342900" indent="19431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6pPr>
      <a:lvl7pPr marL="342900" indent="24003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7pPr>
      <a:lvl8pPr marL="342900" indent="28575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8pPr>
      <a:lvl9pPr marL="342900" indent="3314700" defTabSz="449262">
        <a:spcBef>
          <a:spcPts val="600"/>
        </a:spcBef>
        <a:defRPr sz="2400">
          <a:latin typeface="Times New Roman Bold"/>
          <a:ea typeface="Times New Roman Bold"/>
          <a:cs typeface="Times New Roman Bold"/>
          <a:sym typeface="Times New Roman Bold"/>
        </a:defRPr>
      </a:lvl9pPr>
    </p:bodyStyle>
    <p:otherStyle>
      <a:lvl1pPr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indent="22860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indent="27432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indent="32004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indent="3657600" algn="ctr" defTabSz="449262"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46" name="Shape 46"/>
          <p:cNvSpPr/>
          <p:nvPr/>
        </p:nvSpPr>
        <p:spPr>
          <a:xfrm>
            <a:off x="696911" y="349436"/>
            <a:ext cx="2303453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1</a:t>
            </a:fld>
            <a:endParaRPr sz="1200"/>
          </a:p>
        </p:txBody>
      </p:sp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/>
              <a:t>Discussion on Integrated</a:t>
            </a:r>
            <a:br>
              <a:rPr sz="3200"/>
            </a:br>
            <a:r>
              <a:rPr sz="3200"/>
              <a:t>UL/DL MU-MIMO MAC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idx="1"/>
          </p:nvPr>
        </p:nvSpPr>
        <p:spPr>
          <a:xfrm>
            <a:off x="685800" y="1735981"/>
            <a:ext cx="7772400" cy="396876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>
              <a:spcBef>
                <a:spcPts val="500"/>
              </a:spcBef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/>
              <a:t>Date: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2015-01-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09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0" name="image1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700" y="2290763"/>
            <a:ext cx="7827964" cy="2400301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533400" y="1939925"/>
            <a:ext cx="1447800" cy="373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>
            <a:spAutoFit/>
          </a:bodyPr>
          <a:lstStyle>
            <a:lvl1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Authors: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54" name="Shape 54"/>
          <p:cNvSpPr/>
          <p:nvPr/>
        </p:nvSpPr>
        <p:spPr>
          <a:xfrm>
            <a:off x="696912" y="349436"/>
            <a:ext cx="2589204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2</a:t>
            </a:fld>
            <a:endParaRPr sz="1200"/>
          </a:p>
        </p:txBody>
      </p:sp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Abstract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buClr>
                <a:srgbClr val="000000"/>
              </a:buClr>
              <a:buSzPct val="100000"/>
              <a:buFont typeface="Arial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</a:lvl1pPr>
          </a:lstStyle>
          <a:p>
            <a:pPr lvl="0">
              <a:defRPr sz="1800"/>
            </a:pPr>
            <a:r>
              <a:rPr sz="2400"/>
              <a:t>This contribution discusses on the integrated structure of uplink (UL) and downlink (DL) MU-MIMO MAC and how to reduce overheads incurred by UL/DL MU-MIMO MAC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60" name="Shape 60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3</a:t>
            </a:fld>
            <a:endParaRPr sz="1200"/>
          </a:p>
        </p:txBody>
      </p:sp>
      <p:sp>
        <p:nvSpPr>
          <p:cNvPr id="62" name="Shape 6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Background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/>
              <a:t>UL MU-MIMO is decided to be an option for 802.11ax in [1]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A new UL MU-MIMO MAC needs to be devised, which should be well-integrated with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In addition, significant overhead incurred by control messages in the integrated UL/DL MU-MIMO MAC should be mitigated to improve the overall performance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66" name="Shape 6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4</a:t>
            </a:fld>
            <a:endParaRPr sz="1200"/>
          </a:p>
        </p:txBody>
      </p:sp>
      <p:sp>
        <p:nvSpPr>
          <p:cNvPr id="68" name="Shape 6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Integrated UL/DL MU-MIMO MAC (1/2)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/>
              <a:t>Unified MAC structure</a:t>
            </a:r>
            <a:endParaRPr sz="1600"/>
          </a:p>
          <a:p>
            <a:pPr marL="798512" lvl="1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/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No separation of uplink and downlink phases (i.e., legacy IEEE 802.11 MAC style)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If AP wins the contention, a downlink phase starts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>
                <a:latin typeface="Times New Roman"/>
                <a:ea typeface="Times New Roman"/>
                <a:cs typeface="Times New Roman"/>
                <a:sym typeface="Times New Roman"/>
              </a:rPr>
              <a:t>If stations win the contention, an uplink phase starts</a:t>
            </a:r>
          </a:p>
        </p:txBody>
      </p:sp>
      <p:sp>
        <p:nvSpPr>
          <p:cNvPr id="70" name="Shape 70"/>
          <p:cNvSpPr/>
          <p:nvPr/>
        </p:nvSpPr>
        <p:spPr>
          <a:xfrm>
            <a:off x="2087040" y="3944089"/>
            <a:ext cx="912575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 dirty="0"/>
              <a:t>Uplink phase</a:t>
            </a:r>
          </a:p>
        </p:txBody>
      </p:sp>
      <p:sp>
        <p:nvSpPr>
          <p:cNvPr id="71" name="Shape 71"/>
          <p:cNvSpPr/>
          <p:nvPr/>
        </p:nvSpPr>
        <p:spPr>
          <a:xfrm>
            <a:off x="6300192" y="3944089"/>
            <a:ext cx="1098833" cy="275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/>
            </a:lvl1pPr>
          </a:lstStyle>
          <a:p>
            <a:pPr lvl="0">
              <a:defRPr sz="1800"/>
            </a:pPr>
            <a:r>
              <a:rPr sz="1200" dirty="0"/>
              <a:t>Downlink phase</a:t>
            </a:r>
          </a:p>
        </p:txBody>
      </p:sp>
      <p:pic>
        <p:nvPicPr>
          <p:cNvPr id="72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0072" y="2672419"/>
            <a:ext cx="3320706" cy="1285333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image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7543" y="2759354"/>
            <a:ext cx="4373828" cy="11983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76" name="Shape 7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5</a:t>
            </a:fld>
            <a:endParaRPr sz="1200"/>
          </a:p>
        </p:txBody>
      </p:sp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Integrated UL/DL MU-MIMO MAC (2/2)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990655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Divided MAC structure</a:t>
            </a: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1600" dirty="0"/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Separation of DL and UL phases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Transmission from and to station can be scheduled in turn, i.e., DL phase + UL phase</a:t>
            </a:r>
          </a:p>
        </p:txBody>
      </p:sp>
      <p:pic>
        <p:nvPicPr>
          <p:cNvPr id="80" name="image4.png"/>
          <p:cNvPicPr/>
          <p:nvPr/>
        </p:nvPicPr>
        <p:blipFill>
          <a:blip r:embed="rId2">
            <a:extLst/>
          </a:blip>
          <a:srcRect t="9928"/>
          <a:stretch>
            <a:fillRect/>
          </a:stretch>
        </p:blipFill>
        <p:spPr>
          <a:xfrm>
            <a:off x="1709935" y="2348880"/>
            <a:ext cx="5724130" cy="26131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83" name="Shape 83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6</a:t>
            </a:fld>
            <a:endParaRPr sz="1200"/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/>
              <a:t>Issues in Integrated UL/DL MU-MIMO MAC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In unified MAC structure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 err="1">
                <a:latin typeface="Times New Roman"/>
                <a:ea typeface="Times New Roman"/>
                <a:cs typeface="Times New Roman"/>
                <a:sym typeface="Times New Roman"/>
              </a:rPr>
              <a:t>Backoff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priorit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ies</a:t>
            </a:r>
            <a:r>
              <a:rPr sz="20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for AP and stations should be considered to solve fairness issues in uplink and downlink transmissions</a:t>
            </a:r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lang="en-US" sz="2400" dirty="0" smtClean="0"/>
          </a:p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 smtClean="0"/>
              <a:t>In </a:t>
            </a:r>
            <a:r>
              <a:rPr sz="2400" dirty="0"/>
              <a:t>both unified and divided MAC structures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Significant overhead owing to frequent control messages (RTS/CTS) and IFSs [2]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89" name="Shape 89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7</a:t>
            </a:fld>
            <a:endParaRPr sz="1200"/>
          </a:p>
        </p:txBody>
      </p:sp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200"/>
              <a:t>Issues in Integrated UL/DL MU-MIMO MAC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8242846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2" lvl="0" indent="-341312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How to reduce control </a:t>
            </a:r>
            <a:r>
              <a:rPr sz="2400" dirty="0" smtClean="0"/>
              <a:t>overhead</a:t>
            </a:r>
            <a:r>
              <a:rPr lang="en-US" sz="2400" dirty="0" smtClean="0"/>
              <a:t>s</a:t>
            </a:r>
            <a:endParaRPr sz="2400" dirty="0">
              <a:solidFill>
                <a:srgbClr val="FF0000"/>
              </a:solidFill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lang="en-US" altLang="ko-KR" sz="2000" dirty="0" smtClean="0"/>
              <a:t>Remove </a:t>
            </a:r>
            <a:r>
              <a:rPr lang="en-US" altLang="ko-KR" sz="2000" dirty="0"/>
              <a:t>unnecessary CTS </a:t>
            </a:r>
            <a:r>
              <a:rPr lang="en-US" altLang="ko-KR" sz="2000" dirty="0" smtClean="0"/>
              <a:t>frames</a:t>
            </a:r>
            <a:endParaRPr sz="2000" dirty="0"/>
          </a:p>
          <a:p>
            <a:pPr marL="1255712" lvl="2" indent="-341312"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e.g., repeated CTS frames from AP at UL control 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phase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lang="en-US" altLang="ko-KR" sz="2000" dirty="0" smtClean="0"/>
              <a:t>Remove </a:t>
            </a:r>
            <a:r>
              <a:rPr lang="en-US" altLang="ko-KR" sz="2000" dirty="0"/>
              <a:t>unnecessary RTS frames (for divided MAC structure</a:t>
            </a:r>
            <a:r>
              <a:rPr lang="en-US" altLang="ko-KR" sz="2000" dirty="0" smtClean="0"/>
              <a:t>)</a:t>
            </a:r>
            <a:endParaRPr sz="2000" dirty="0"/>
          </a:p>
          <a:p>
            <a:pPr marL="1255712" lvl="2" indent="-341312"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1600" dirty="0">
                <a:latin typeface="Times New Roman" pitchFamily="18" charset="0"/>
                <a:cs typeface="Times New Roman" pitchFamily="18" charset="0"/>
              </a:rPr>
              <a:t>Merge RTS and CTS functionalities for stations with uplink data (e.g., node 1’s CSI can be fed back to AP without RTS frame using CTS of DL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ontrol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1600" dirty="0" smtClean="0">
                <a:latin typeface="Times New Roman" pitchFamily="18" charset="0"/>
                <a:cs typeface="Times New Roman" pitchFamily="18" charset="0"/>
              </a:rPr>
              <a:t>hase</a:t>
            </a:r>
            <a:r>
              <a:rPr sz="16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93" name="image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42051" y="4077072"/>
            <a:ext cx="5659898" cy="23756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96" name="Shape 96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8</a:t>
            </a:fld>
            <a:endParaRPr sz="1200"/>
          </a:p>
        </p:txBody>
      </p:sp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Conclusion</a:t>
            </a:r>
          </a:p>
        </p:txBody>
      </p:sp>
      <p:sp>
        <p:nvSpPr>
          <p:cNvPr id="99" name="Shape 99"/>
          <p:cNvSpPr>
            <a:spLocks noGrp="1"/>
          </p:cNvSpPr>
          <p:nvPr>
            <p:ph type="body" idx="1"/>
          </p:nvPr>
        </p:nvSpPr>
        <p:spPr>
          <a:xfrm>
            <a:off x="685800" y="1981199"/>
            <a:ext cx="7772400" cy="4305322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We considered two structures for integrated UL /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Unified MAC structure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Divided MAC structure</a:t>
            </a:r>
          </a:p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endParaRPr sz="2400" dirty="0"/>
          </a:p>
          <a:p>
            <a:pPr marL="341313" lvl="0" indent="-341313">
              <a:buClr>
                <a:srgbClr val="000000"/>
              </a:buClr>
              <a:buSzPct val="100000"/>
              <a:buFont typeface="Times New Roman"/>
              <a:buChar char="•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400" dirty="0"/>
              <a:t>We also identified control overhead in integrated UL / DL MU-MIMO MAC</a:t>
            </a:r>
          </a:p>
          <a:p>
            <a:pPr marL="741362" lvl="1" indent="-284162">
              <a:spcBef>
                <a:spcPts val="500"/>
              </a:spcBef>
              <a:buClr>
                <a:srgbClr val="000000"/>
              </a:buClr>
              <a:buSzPct val="100000"/>
              <a:buFont typeface="Times New Roman"/>
              <a:buChar char="–"/>
              <a:tabLst>
                <a:tab pos="901700" algn="l"/>
                <a:tab pos="1816100" algn="l"/>
                <a:tab pos="2730500" algn="l"/>
                <a:tab pos="3644900" algn="l"/>
                <a:tab pos="4559300" algn="l"/>
                <a:tab pos="5473700" algn="l"/>
                <a:tab pos="6388100" algn="l"/>
                <a:tab pos="7302500" algn="l"/>
                <a:tab pos="8216900" algn="l"/>
                <a:tab pos="9131300" algn="l"/>
                <a:tab pos="10045700" algn="l"/>
              </a:tabLst>
              <a:defRPr sz="1800"/>
            </a:pPr>
            <a:r>
              <a:rPr sz="2000" dirty="0">
                <a:latin typeface="Times New Roman"/>
                <a:ea typeface="Times New Roman"/>
                <a:cs typeface="Times New Roman"/>
                <a:sym typeface="Times New Roman"/>
              </a:rPr>
              <a:t>More studies are needed to mitigated the control overhead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5500694" y="6475412"/>
            <a:ext cx="3041645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pPr lvl="0">
              <a:defRPr sz="1800"/>
            </a:pPr>
            <a:r>
              <a:rPr sz="1200"/>
              <a:t>TaeYoon KIM, Korea University</a:t>
            </a:r>
          </a:p>
        </p:txBody>
      </p:sp>
      <p:sp>
        <p:nvSpPr>
          <p:cNvPr id="102" name="Shape 102"/>
          <p:cNvSpPr/>
          <p:nvPr/>
        </p:nvSpPr>
        <p:spPr>
          <a:xfrm>
            <a:off x="714348" y="373227"/>
            <a:ext cx="2374889" cy="256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latin typeface="Times New Roman Bold"/>
                <a:ea typeface="Times New Roman Bold"/>
                <a:cs typeface="Times New Roman Bold"/>
                <a:sym typeface="Times New Roman Bold"/>
              </a:defRPr>
            </a:lvl1pPr>
          </a:lstStyle>
          <a:p>
            <a:pPr lvl="0"/>
            <a:r>
              <a:t>January 2015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xfrm>
            <a:off x="4344987" y="6475412"/>
            <a:ext cx="528638" cy="36353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fld id="{86CB4B4D-7CA3-9044-876B-883B54F8677D}" type="slidenum">
              <a:rPr sz="1200"/>
              <a:t>9</a:t>
            </a:fld>
            <a:endParaRPr sz="1200"/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lvl1pPr>
          </a:lstStyle>
          <a:p>
            <a:pPr lvl="0">
              <a:defRPr sz="1800"/>
            </a:pPr>
            <a:r>
              <a:rPr sz="3200"/>
              <a:t>References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2400"/>
              <a:t>[1] 11-14/1453, “ax-spec-framework-proposal”</a:t>
            </a:r>
          </a:p>
          <a:p>
            <a:pPr lvl="0">
              <a:defRPr sz="1800"/>
            </a:pPr>
            <a:r>
              <a:rPr sz="2400"/>
              <a:t>[2] 11-14/1431r1, “issues on ul-ofdma”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431</Words>
  <Application>Microsoft Office PowerPoint</Application>
  <PresentationFormat>화면 슬라이드 쇼(4:3)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Default</vt:lpstr>
      <vt:lpstr>Discussion on Integrated UL/DL MU-MIMO MAC</vt:lpstr>
      <vt:lpstr>Abstract</vt:lpstr>
      <vt:lpstr>Background</vt:lpstr>
      <vt:lpstr>Integrated UL/DL MU-MIMO MAC (1/2)</vt:lpstr>
      <vt:lpstr>Integrated UL/DL MU-MIMO MAC (2/2)</vt:lpstr>
      <vt:lpstr>Issues in Integrated UL/DL MU-MIMO MAC</vt:lpstr>
      <vt:lpstr>Issues in Integrated UL/DL MU-MIMO MAC</vt:lpstr>
      <vt:lpstr>Conclusion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Integrated UL/DL MU-MIMO MAC</dc:title>
  <cp:lastModifiedBy>User</cp:lastModifiedBy>
  <cp:revision>2</cp:revision>
  <dcterms:modified xsi:type="dcterms:W3CDTF">2015-01-08T17:19:27Z</dcterms:modified>
</cp:coreProperties>
</file>