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1"/>
  </p:notesMasterIdLst>
  <p:handoutMasterIdLst>
    <p:handoutMasterId r:id="rId32"/>
  </p:handoutMasterIdLst>
  <p:sldIdLst>
    <p:sldId id="256" r:id="rId5"/>
    <p:sldId id="312" r:id="rId6"/>
    <p:sldId id="326" r:id="rId7"/>
    <p:sldId id="331" r:id="rId8"/>
    <p:sldId id="332" r:id="rId9"/>
    <p:sldId id="333" r:id="rId10"/>
    <p:sldId id="334" r:id="rId11"/>
    <p:sldId id="351" r:id="rId12"/>
    <p:sldId id="335" r:id="rId13"/>
    <p:sldId id="336" r:id="rId14"/>
    <p:sldId id="337" r:id="rId15"/>
    <p:sldId id="338" r:id="rId16"/>
    <p:sldId id="352" r:id="rId17"/>
    <p:sldId id="339" r:id="rId18"/>
    <p:sldId id="342" r:id="rId19"/>
    <p:sldId id="353" r:id="rId20"/>
    <p:sldId id="343" r:id="rId21"/>
    <p:sldId id="347" r:id="rId22"/>
    <p:sldId id="344" r:id="rId23"/>
    <p:sldId id="356" r:id="rId24"/>
    <p:sldId id="348" r:id="rId25"/>
    <p:sldId id="349" r:id="rId26"/>
    <p:sldId id="350" r:id="rId27"/>
    <p:sldId id="355" r:id="rId28"/>
    <p:sldId id="315" r:id="rId29"/>
    <p:sldId id="278" r:id="rId3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ia, Pengfei" initials="XP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6C21"/>
    <a:srgbClr val="FF3300"/>
    <a:srgbClr val="FF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7029" autoAdjust="0"/>
  </p:normalViewPr>
  <p:slideViewPr>
    <p:cSldViewPr>
      <p:cViewPr varScale="1">
        <p:scale>
          <a:sx n="89" d="100"/>
          <a:sy n="89" d="100"/>
        </p:scale>
        <p:origin x="-1452" y="-108"/>
      </p:cViewPr>
      <p:guideLst>
        <p:guide orient="horz" pos="120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0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96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90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539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515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8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InterDigital Communications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802.11-15/0022r0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-304800" y="685800"/>
            <a:ext cx="9982200" cy="1524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MAC Calibration Results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46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2015-01-09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1019297"/>
              </p:ext>
            </p:extLst>
          </p:nvPr>
        </p:nvGraphicFramePr>
        <p:xfrm>
          <a:off x="525463" y="3121025"/>
          <a:ext cx="7910512" cy="249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8" name="Document" r:id="rId4" imgW="8267030" imgH="2599640" progId="Word.Document.8">
                  <p:embed/>
                </p:oleObj>
              </mc:Choice>
              <mc:Fallback>
                <p:oleObj name="Document" r:id="rId4" imgW="8267030" imgH="25996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3121025"/>
                        <a:ext cx="7910512" cy="24907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209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1b: Check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14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046510"/>
              </p:ext>
            </p:extLst>
          </p:nvPr>
        </p:nvGraphicFramePr>
        <p:xfrm>
          <a:off x="152400" y="3139441"/>
          <a:ext cx="8839200" cy="3124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6800"/>
                <a:gridCol w="2438400"/>
                <a:gridCol w="1143000"/>
                <a:gridCol w="1066800"/>
                <a:gridCol w="1066800"/>
                <a:gridCol w="1066800"/>
                <a:gridCol w="990600"/>
              </a:tblGrid>
              <a:tr h="4522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Test Items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 definition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Check </a:t>
                      </a: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points (MCS 0)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Matching?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73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MSDU Length</a:t>
                      </a:r>
                      <a:r>
                        <a:rPr lang="en-AU" sz="12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(B)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73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RTS duration (us)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ceil((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RTSFrameLength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*8)/rate/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OFDMsymbolduration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* 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OFDMsymbolduration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PHY Header 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Tcp2 - Tcp1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Tcp2 - Tcp1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Tcp2 - Tcp1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Tcp2 - Tcp1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0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CTS duration (us)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ceil((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CTSFrameLength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*8)/rate/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OFDMsymbolduration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* 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OFDMsymbolduration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PHY Header 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Tcp4 – Tcp3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Tcp4 – Tcp3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Tcp4 – Tcp3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Tcp4 – Tcp3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AU" sz="1200" b="1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en-AU" sz="1200" b="1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350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Frame Duration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(us)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ceil((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FrameLength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*8)/rate/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OFDMsymbolduration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* 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OFDMsymbolduration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PHY Header 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Tcp6 – Tcp5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1364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Tcp6 – Tcp5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2592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Tcp6 – Tcp5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3824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Tcp6 – Tcp5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5056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8" name="图片 1" descr="Figure2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" y="1828800"/>
            <a:ext cx="80772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14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1b: Time Traces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503348"/>
              </p:ext>
            </p:extLst>
          </p:nvPr>
        </p:nvGraphicFramePr>
        <p:xfrm>
          <a:off x="152400" y="1600200"/>
          <a:ext cx="88392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1852"/>
                <a:gridCol w="868948"/>
                <a:gridCol w="852905"/>
                <a:gridCol w="898359"/>
                <a:gridCol w="898359"/>
                <a:gridCol w="855577"/>
                <a:gridCol w="914400"/>
                <a:gridCol w="914400"/>
                <a:gridCol w="914400"/>
              </a:tblGrid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AU" sz="9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MSDU Length</a:t>
                      </a:r>
                      <a:r>
                        <a:rPr lang="en-AU" sz="900" baseline="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 (B)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500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1000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1500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2000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500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1000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1500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2000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MCS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l"/>
                      <a:endParaRPr lang="en-US" sz="9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endParaRPr lang="en-US" sz="9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CP1: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start of RTS (s)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40.000664020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40.000664020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40.000664020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40.000664020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40.000588456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40.000588456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40.000588456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40.000588456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CP2: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end of RTS (s)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                           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CP2-CP1 (us)</a:t>
                      </a:r>
                      <a:endParaRPr lang="en-US" sz="9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40.000716020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40.000716020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40.000716020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40.000716020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40.000640456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40.000640456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40.000640456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40.000640456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01040">
                <a:tc>
                  <a:txBody>
                    <a:bodyPr/>
                    <a:lstStyle/>
                    <a:p>
                      <a:pPr algn="l"/>
                      <a:endParaRPr lang="en-US" sz="9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CP3: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start of CTS (s)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40.000732020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40.000732020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40.000732020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40.000732020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40.000656456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40.000656456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40.000656456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40.000656456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CP4: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end of CTS (s)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                           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CP4-CP3 (us)</a:t>
                      </a:r>
                      <a:endParaRPr lang="en-US" sz="9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40.000776020</a:t>
                      </a:r>
                    </a:p>
                    <a:p>
                      <a:pPr algn="ctr" fontAlgn="ctr"/>
                      <a:endParaRPr lang="en-US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40.000776020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40.000776020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40.000776020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40.000700456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40.000700456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40.000700456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40.000700456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algn="l"/>
                      <a:endParaRPr lang="en-US" sz="9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CP5: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start of A-MPDU (s)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                         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40.000792020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40.000792020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40.000792020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40.000792020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40.000716456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40.000716456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40.000716456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40.000716456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CP6: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end of A-MPDU (s)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                           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CP6-CP5 (us)</a:t>
                      </a:r>
                      <a:endParaRPr lang="en-US" sz="9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40.002156020</a:t>
                      </a:r>
                    </a:p>
                    <a:p>
                      <a:pPr algn="ctr" fontAlgn="ctr"/>
                      <a:endParaRPr lang="en-US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40.003384020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40.004616020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3824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40.005848020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5056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40.000868456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40.000972456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40.001072456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40.001176456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82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1b: Throughput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4951042"/>
              </p:ext>
            </p:extLst>
          </p:nvPr>
        </p:nvGraphicFramePr>
        <p:xfrm>
          <a:off x="304800" y="2057400"/>
          <a:ext cx="8458200" cy="37583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8560"/>
                <a:gridCol w="965440"/>
                <a:gridCol w="838200"/>
                <a:gridCol w="1752600"/>
                <a:gridCol w="1600200"/>
                <a:gridCol w="1371600"/>
                <a:gridCol w="1371600"/>
              </a:tblGrid>
              <a:tr h="685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MCS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Application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Length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(B)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MSDU Length (B)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Numerical Application Layer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Throughput (Mbps)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Simulated Application Layer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Throughput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(Mbps)</a:t>
                      </a:r>
                      <a:endParaRPr lang="en-AU" sz="12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Numerical 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MAC Layer Throughput   (Mbps)</a:t>
                      </a:r>
                      <a:endParaRPr lang="en-AU" sz="12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Simulated 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MAC Layer Throughput   (Mbps)</a:t>
                      </a:r>
                      <a:endParaRPr lang="en-AU" sz="12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5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4.42563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4.426146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4.76900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4.769554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5.30855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5.310115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5.50680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5.508418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5.66139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5.663762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5.80060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5.803035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5.85231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5.853787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5.95959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5.961087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15.94844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15.953555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17.18582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17.191331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27.08341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27.091740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28.09482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28.103464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34.98730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34.997768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35.84765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35.858369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41.37039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40.565609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41.37039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41.309174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864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1"/>
            <a:ext cx="8763000" cy="762000"/>
          </a:xfrm>
        </p:spPr>
        <p:txBody>
          <a:bodyPr/>
          <a:lstStyle/>
          <a:p>
            <a:r>
              <a:rPr lang="en-US" sz="2800" dirty="0" smtClean="0"/>
              <a:t>Test 1b: Application Throughput Comparison (Mbps)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952051"/>
              </p:ext>
            </p:extLst>
          </p:nvPr>
        </p:nvGraphicFramePr>
        <p:xfrm>
          <a:off x="381000" y="1371600"/>
          <a:ext cx="8381996" cy="2651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236"/>
                <a:gridCol w="896470"/>
                <a:gridCol w="896470"/>
                <a:gridCol w="896470"/>
                <a:gridCol w="896470"/>
                <a:gridCol w="896470"/>
                <a:gridCol w="896470"/>
                <a:gridCol w="896470"/>
                <a:gridCol w="896470"/>
              </a:tblGrid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Contribution #</a:t>
                      </a:r>
                      <a:endParaRPr lang="en-US" sz="900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MCS 0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MCS 8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11-14/0600r0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 smtClean="0"/>
                        <a:t>4.40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 smtClean="0"/>
                        <a:t>5.29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 smtClean="0"/>
                        <a:t>5.64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 smtClean="0"/>
                        <a:t>5.84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18.64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 smtClean="0"/>
                        <a:t>30.75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38.94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44.51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11-14/1147r0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4.42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5.30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5.67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5.85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16.00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27.10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34.97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40.40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11-14/1175r1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4.45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5.31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5.66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5.86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16.20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27.30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35.00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40.80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11-14/1191r0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4.42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5.31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5.66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5.85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15.94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27.07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34.97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40.61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11-14/1217r0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4.40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5.28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5.64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5.83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15.52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26.66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34.12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39.96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11-14/1230r2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4.40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5.29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5.64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5.84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15.79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26.90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34.62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40.24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11-14/1342r1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4.42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5.31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5.66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5.85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15.94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26.97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34.99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40.63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11-14/1449r0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4.43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5.27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5.62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5.82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11-15/0022r0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15.95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27.09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40.57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038600"/>
            <a:ext cx="2679470" cy="241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726" y="4038599"/>
            <a:ext cx="2682874" cy="24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416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1999"/>
          </a:xfrm>
        </p:spPr>
        <p:txBody>
          <a:bodyPr/>
          <a:lstStyle/>
          <a:p>
            <a:r>
              <a:rPr lang="en-US" dirty="0" smtClean="0"/>
              <a:t>Test 2a: Deferral Test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2999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Goal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Verification of deferral procedure due to collisions </a:t>
            </a:r>
            <a:r>
              <a:rPr lang="en-US" dirty="0" smtClean="0">
                <a:solidFill>
                  <a:srgbClr val="FF0000"/>
                </a:solidFill>
                <a:cs typeface="Arial" panose="020B0604020202020204" pitchFamily="34" charset="0"/>
              </a:rPr>
              <a:t>without hidden nodes</a:t>
            </a:r>
            <a:r>
              <a:rPr lang="en-US" dirty="0" smtClean="0">
                <a:cs typeface="Arial" panose="020B0604020202020204" pitchFamily="34" charset="0"/>
              </a:rPr>
              <a:t>, and due to energy levels.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Assumptions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All devices within energy detect range of each other. APs should defer to each other.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When AP1 and AP2 transmit on the same slot, both packets are lost (PER = 100 %), otherwise both packets get through (PER = 0 %)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MSDU lengths: 500, 1000, 1500, 2000 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Two MPDUs per A-MPDU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RTS/CTS on and off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Data, ACK, and RTS/CTS MCS =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Test Metrics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Application layer throughput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5349241" y="4712972"/>
            <a:ext cx="3566159" cy="1459228"/>
            <a:chOff x="0" y="0"/>
            <a:chExt cx="40242" cy="14595"/>
          </a:xfrm>
        </p:grpSpPr>
        <p:sp>
          <p:nvSpPr>
            <p:cNvPr id="16" name="Oval 15"/>
            <p:cNvSpPr>
              <a:spLocks noChangeArrowheads="1"/>
            </p:cNvSpPr>
            <p:nvPr/>
          </p:nvSpPr>
          <p:spPr bwMode="auto">
            <a:xfrm>
              <a:off x="19431" y="5715"/>
              <a:ext cx="6651" cy="4572"/>
            </a:xfrm>
            <a:prstGeom prst="ellipse">
              <a:avLst/>
            </a:prstGeom>
            <a:solidFill>
              <a:schemeClr val="bg2">
                <a:lumMod val="90000"/>
                <a:lumOff val="0"/>
              </a:schemeClr>
            </a:soli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8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9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STA 1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7" name="Oval 16"/>
            <p:cNvSpPr>
              <a:spLocks noChangeArrowheads="1"/>
            </p:cNvSpPr>
            <p:nvPr/>
          </p:nvSpPr>
          <p:spPr bwMode="auto">
            <a:xfrm>
              <a:off x="19954" y="1111"/>
              <a:ext cx="6128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8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AP 2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74" y="1127"/>
              <a:ext cx="6064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8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AP1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9" name="Oval 18"/>
            <p:cNvSpPr>
              <a:spLocks noChangeArrowheads="1"/>
            </p:cNvSpPr>
            <p:nvPr/>
          </p:nvSpPr>
          <p:spPr bwMode="auto">
            <a:xfrm>
              <a:off x="0" y="5699"/>
              <a:ext cx="6794" cy="4572"/>
            </a:xfrm>
            <a:prstGeom prst="ellipse">
              <a:avLst/>
            </a:prstGeom>
            <a:solidFill>
              <a:schemeClr val="bg2">
                <a:lumMod val="90000"/>
                <a:lumOff val="0"/>
              </a:schemeClr>
            </a:soli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8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STA 2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cxnSp>
          <p:nvCxnSpPr>
            <p:cNvPr id="20" name="Straight Arrow Connector 19"/>
            <p:cNvCxnSpPr>
              <a:cxnSpLocks noChangeShapeType="1"/>
            </p:cNvCxnSpPr>
            <p:nvPr/>
          </p:nvCxnSpPr>
          <p:spPr bwMode="auto">
            <a:xfrm flipV="1">
              <a:off x="6794" y="5000"/>
              <a:ext cx="14065" cy="2985"/>
            </a:xfrm>
            <a:prstGeom prst="straightConnector1">
              <a:avLst/>
            </a:prstGeom>
            <a:noFill/>
            <a:ln w="25400">
              <a:solidFill>
                <a:schemeClr val="accent1">
                  <a:lumMod val="100000"/>
                  <a:lumOff val="0"/>
                </a:schemeClr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TextBox 15"/>
            <p:cNvSpPr txBox="1">
              <a:spLocks noChangeArrowheads="1"/>
            </p:cNvSpPr>
            <p:nvPr/>
          </p:nvSpPr>
          <p:spPr bwMode="auto">
            <a:xfrm>
              <a:off x="9095" y="0"/>
              <a:ext cx="2693" cy="2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spAutoFit/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Gulim"/>
                  <a:cs typeface="Gulim"/>
                </a:rPr>
                <a:t> </a:t>
              </a:r>
            </a:p>
          </p:txBody>
        </p:sp>
        <p:sp>
          <p:nvSpPr>
            <p:cNvPr id="22" name="TextBox 16"/>
            <p:cNvSpPr txBox="1">
              <a:spLocks noChangeArrowheads="1"/>
            </p:cNvSpPr>
            <p:nvPr/>
          </p:nvSpPr>
          <p:spPr bwMode="auto">
            <a:xfrm>
              <a:off x="11636" y="7494"/>
              <a:ext cx="2464" cy="2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GB" sz="1100">
                  <a:effectLst/>
                  <a:latin typeface="Times New Roman"/>
                  <a:ea typeface="Times New Roman"/>
                  <a:cs typeface="Gulim"/>
                </a:rPr>
                <a:t> </a:t>
              </a:r>
              <a:endParaRPr lang="en-US" sz="1100">
                <a:effectLst/>
                <a:latin typeface="Times New Roman"/>
                <a:ea typeface="Times New Roman"/>
                <a:cs typeface="Gulim"/>
              </a:endParaRPr>
            </a:p>
          </p:txBody>
        </p:sp>
        <p:sp>
          <p:nvSpPr>
            <p:cNvPr id="23" name="TextBox 17"/>
            <p:cNvSpPr txBox="1">
              <a:spLocks noChangeArrowheads="1"/>
            </p:cNvSpPr>
            <p:nvPr/>
          </p:nvSpPr>
          <p:spPr bwMode="auto">
            <a:xfrm>
              <a:off x="10556" y="3398"/>
              <a:ext cx="2693" cy="2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spAutoFit/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Gulim"/>
                  <a:cs typeface="Gulim"/>
                </a:rPr>
                <a:t> </a:t>
              </a:r>
            </a:p>
          </p:txBody>
        </p:sp>
        <p:cxnSp>
          <p:nvCxnSpPr>
            <p:cNvPr id="24" name="Straight Arrow Connector 23"/>
            <p:cNvCxnSpPr>
              <a:cxnSpLocks noChangeShapeType="1"/>
            </p:cNvCxnSpPr>
            <p:nvPr/>
          </p:nvCxnSpPr>
          <p:spPr bwMode="auto">
            <a:xfrm flipH="1" flipV="1">
              <a:off x="6794" y="5318"/>
              <a:ext cx="12525" cy="2365"/>
            </a:xfrm>
            <a:prstGeom prst="straightConnector1">
              <a:avLst/>
            </a:prstGeom>
            <a:noFill/>
            <a:ln w="25400">
              <a:solidFill>
                <a:schemeClr val="accent1">
                  <a:lumMod val="100000"/>
                  <a:lumOff val="0"/>
                </a:schemeClr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TextBox 32"/>
            <p:cNvSpPr txBox="1">
              <a:spLocks noChangeArrowheads="1"/>
            </p:cNvSpPr>
            <p:nvPr/>
          </p:nvSpPr>
          <p:spPr bwMode="auto">
            <a:xfrm>
              <a:off x="1491" y="11699"/>
              <a:ext cx="38751" cy="2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Gulim"/>
                  <a:ea typeface="MS PGothic"/>
                  <a:cs typeface="Times New Roman"/>
                </a:rPr>
                <a:t>(AP1 and STA2 are essentially co-located)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190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2a: Throughput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5346859"/>
              </p:ext>
            </p:extLst>
          </p:nvPr>
        </p:nvGraphicFramePr>
        <p:xfrm>
          <a:off x="1752600" y="1905000"/>
          <a:ext cx="5715000" cy="381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8560"/>
                <a:gridCol w="965440"/>
                <a:gridCol w="838200"/>
                <a:gridCol w="1752600"/>
                <a:gridCol w="1600200"/>
              </a:tblGrid>
              <a:tr h="685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RTS/CTS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Application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Length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(B)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MSDU Length (B)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Simulated Application Layer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Throughput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(Mbps)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Simulated 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MAC Layer Throughput   (Mbps)</a:t>
                      </a:r>
                      <a:endParaRPr lang="en-AU" sz="12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5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Off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4.640073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5.000079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Off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5.293784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5.491477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Off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5.545018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5.681371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Off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5.701751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5.806265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2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On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4.47186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4.818812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5.35922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5.559355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5.711964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5.85242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5.873815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5.981482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16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1"/>
            <a:ext cx="8763000" cy="762000"/>
          </a:xfrm>
        </p:spPr>
        <p:txBody>
          <a:bodyPr/>
          <a:lstStyle/>
          <a:p>
            <a:r>
              <a:rPr lang="en-US" sz="2800" dirty="0" smtClean="0"/>
              <a:t>Test 2a: Application Throughput Comparison (Mbps)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775363"/>
              </p:ext>
            </p:extLst>
          </p:nvPr>
        </p:nvGraphicFramePr>
        <p:xfrm>
          <a:off x="381000" y="1371600"/>
          <a:ext cx="8381996" cy="2651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236"/>
                <a:gridCol w="896470"/>
                <a:gridCol w="896470"/>
                <a:gridCol w="896470"/>
                <a:gridCol w="896470"/>
                <a:gridCol w="896470"/>
                <a:gridCol w="896470"/>
                <a:gridCol w="896470"/>
                <a:gridCol w="896470"/>
              </a:tblGrid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Contribution #</a:t>
                      </a:r>
                      <a:endParaRPr lang="en-US" sz="900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RTS/CTS Off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RTS/CTS</a:t>
                      </a:r>
                      <a:r>
                        <a:rPr lang="en-US" sz="900" b="1" baseline="0" dirty="0" smtClean="0"/>
                        <a:t> On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11-14/0600r0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 smtClean="0"/>
                        <a:t>4.57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 smtClean="0"/>
                        <a:t>5.26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 smtClean="0"/>
                        <a:t>5.53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 smtClean="0"/>
                        <a:t>5.67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4.45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5.32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5.67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5.86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11-14/1147r0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4.58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5.25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5.45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5.66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4.49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5.35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5.70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5.88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11-14/1175r1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4.62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5.28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5.54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5.66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4.50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5.34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5.68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5.88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11-14/1191r0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4.56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5.25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5.51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5.66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4.46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5.33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5.68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5.87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11-14/1217r0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4.58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5.29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5.56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5.71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4.48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5.32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5.67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5.85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11-14/1230r2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4.71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5.48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5.78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5.94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4.35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5.24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5.62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5.81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11-14/1342r1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4.59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5.28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5.55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5.68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4.47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5.31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5.65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5.87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11-14/1449r0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4.80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5.49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5.77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5.93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4.39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5.22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5.57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5.77</a:t>
                      </a:r>
                      <a:endParaRPr lang="en-US" sz="900" dirty="0"/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11-15/0022r0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4.64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5.29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5.87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6126" y="4023480"/>
            <a:ext cx="2699674" cy="2429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038600"/>
            <a:ext cx="2682873" cy="2414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005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1999"/>
          </a:xfrm>
        </p:spPr>
        <p:txBody>
          <a:bodyPr/>
          <a:lstStyle/>
          <a:p>
            <a:r>
              <a:rPr lang="en-US" dirty="0" smtClean="0"/>
              <a:t>Test 2b: Deferral Test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2999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Goal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Verification of deferral procedure due to collisions </a:t>
            </a:r>
            <a:r>
              <a:rPr lang="en-US" dirty="0" smtClean="0">
                <a:solidFill>
                  <a:srgbClr val="FF0000"/>
                </a:solidFill>
                <a:cs typeface="Arial" panose="020B0604020202020204" pitchFamily="34" charset="0"/>
              </a:rPr>
              <a:t>with hidden nodes</a:t>
            </a:r>
            <a:r>
              <a:rPr lang="en-US" dirty="0" smtClean="0">
                <a:cs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Assumptions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APs can not hear each other.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Interference assumptions: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If preamble sees interference, all MPDUs fail. If an MPDU sees interference, it fails. Otherwise, all MPDUs pass. All ACK PER = 0 %.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>
                <a:cs typeface="Arial" panose="020B0604020202020204" pitchFamily="34" charset="0"/>
              </a:rPr>
              <a:t>Backoff</a:t>
            </a:r>
            <a:r>
              <a:rPr lang="en-US" dirty="0" smtClean="0">
                <a:cs typeface="Arial" panose="020B0604020202020204" pitchFamily="34" charset="0"/>
              </a:rPr>
              <a:t> assumptions: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If no ACK is received, transmitter doubles it’s CW.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If an ACK is received, transmitter resets it’s CW.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If MPDU is not decoded, no ACK is sent.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After 10 missing ACKs, transmitter resets it’s CW.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MSDU length: 1500 bytes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90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1999"/>
          </a:xfrm>
        </p:spPr>
        <p:txBody>
          <a:bodyPr/>
          <a:lstStyle/>
          <a:p>
            <a:r>
              <a:rPr lang="en-US" dirty="0" smtClean="0"/>
              <a:t>Test 2b: Deferral Test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2999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Assumptions – cont’d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Arial" panose="020B0604020202020204" pitchFamily="34" charset="0"/>
              </a:rPr>
              <a:t>Two MPDUs per A-MPDU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RTS/CTS off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Data MCS = 0 and 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ACK MCS =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Test Metrics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Throughput calculated from successfully </a:t>
            </a:r>
            <a:r>
              <a:rPr lang="en-US" dirty="0" err="1" smtClean="0">
                <a:cs typeface="Arial" panose="020B0604020202020204" pitchFamily="34" charset="0"/>
              </a:rPr>
              <a:t>ACKed</a:t>
            </a:r>
            <a:r>
              <a:rPr lang="en-US" dirty="0" smtClean="0">
                <a:cs typeface="Arial" panose="020B0604020202020204" pitchFamily="34" charset="0"/>
              </a:rPr>
              <a:t> MPDUs and the total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With frame aggregation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Without frame aggregation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PER = 1 – </a:t>
            </a:r>
            <a:r>
              <a:rPr lang="en-US" dirty="0" err="1" smtClean="0">
                <a:cs typeface="Arial" panose="020B0604020202020204" pitchFamily="34" charset="0"/>
              </a:rPr>
              <a:t>ACKed</a:t>
            </a:r>
            <a:r>
              <a:rPr lang="en-US" dirty="0" smtClean="0">
                <a:cs typeface="Arial" panose="020B0604020202020204" pitchFamily="34" charset="0"/>
              </a:rPr>
              <a:t> data MPDUs / Total data MPDUs sent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2002790" y="5486400"/>
            <a:ext cx="5388610" cy="758825"/>
            <a:chOff x="0" y="0"/>
            <a:chExt cx="69802" cy="9985"/>
          </a:xfrm>
        </p:grpSpPr>
        <p:sp>
          <p:nvSpPr>
            <p:cNvPr id="27" name="Oval 26"/>
            <p:cNvSpPr>
              <a:spLocks noChangeArrowheads="1"/>
            </p:cNvSpPr>
            <p:nvPr/>
          </p:nvSpPr>
          <p:spPr bwMode="auto">
            <a:xfrm>
              <a:off x="27828" y="5413"/>
              <a:ext cx="7224" cy="4572"/>
            </a:xfrm>
            <a:prstGeom prst="ellipse">
              <a:avLst/>
            </a:prstGeom>
            <a:solidFill>
              <a:schemeClr val="bg2">
                <a:lumMod val="90000"/>
                <a:lumOff val="0"/>
              </a:schemeClr>
            </a:soli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7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STA 1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8" name="Oval 27"/>
            <p:cNvSpPr>
              <a:spLocks noChangeArrowheads="1"/>
            </p:cNvSpPr>
            <p:nvPr/>
          </p:nvSpPr>
          <p:spPr bwMode="auto">
            <a:xfrm>
              <a:off x="63531" y="2270"/>
              <a:ext cx="6271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7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AP 2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9" name="Oval 28"/>
            <p:cNvSpPr>
              <a:spLocks noChangeArrowheads="1"/>
            </p:cNvSpPr>
            <p:nvPr/>
          </p:nvSpPr>
          <p:spPr bwMode="auto">
            <a:xfrm>
              <a:off x="0" y="3698"/>
              <a:ext cx="5667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AP1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30" name="Oval 29"/>
            <p:cNvSpPr>
              <a:spLocks noChangeArrowheads="1"/>
            </p:cNvSpPr>
            <p:nvPr/>
          </p:nvSpPr>
          <p:spPr bwMode="auto">
            <a:xfrm>
              <a:off x="25908" y="603"/>
              <a:ext cx="7540" cy="4572"/>
            </a:xfrm>
            <a:prstGeom prst="ellipse">
              <a:avLst/>
            </a:prstGeom>
            <a:solidFill>
              <a:schemeClr val="bg2">
                <a:lumMod val="90000"/>
                <a:lumOff val="0"/>
              </a:schemeClr>
            </a:soli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7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STA 2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cxnSp>
          <p:nvCxnSpPr>
            <p:cNvPr id="31" name="Straight Arrow Connector 30"/>
            <p:cNvCxnSpPr>
              <a:cxnSpLocks noChangeShapeType="1"/>
            </p:cNvCxnSpPr>
            <p:nvPr/>
          </p:nvCxnSpPr>
          <p:spPr bwMode="auto">
            <a:xfrm>
              <a:off x="33448" y="2889"/>
              <a:ext cx="30083" cy="2079"/>
            </a:xfrm>
            <a:prstGeom prst="straightConnector1">
              <a:avLst/>
            </a:prstGeom>
            <a:noFill/>
            <a:ln w="25400">
              <a:solidFill>
                <a:schemeClr val="accent1">
                  <a:lumMod val="100000"/>
                  <a:lumOff val="0"/>
                </a:schemeClr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Straight Arrow Connector 31"/>
            <p:cNvCxnSpPr>
              <a:cxnSpLocks noChangeShapeType="1"/>
            </p:cNvCxnSpPr>
            <p:nvPr/>
          </p:nvCxnSpPr>
          <p:spPr bwMode="auto">
            <a:xfrm flipH="1" flipV="1">
              <a:off x="4524" y="5984"/>
              <a:ext cx="23304" cy="1715"/>
            </a:xfrm>
            <a:prstGeom prst="straightConnector1">
              <a:avLst/>
            </a:prstGeom>
            <a:noFill/>
            <a:ln w="25400">
              <a:solidFill>
                <a:schemeClr val="accent1">
                  <a:lumMod val="100000"/>
                  <a:lumOff val="0"/>
                </a:schemeClr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" name="TextBox 16"/>
            <p:cNvSpPr txBox="1">
              <a:spLocks noChangeArrowheads="1"/>
            </p:cNvSpPr>
            <p:nvPr/>
          </p:nvSpPr>
          <p:spPr bwMode="auto">
            <a:xfrm>
              <a:off x="38177" y="0"/>
              <a:ext cx="11854" cy="49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Gulim"/>
                  <a:cs typeface="Gulim"/>
                </a:rPr>
                <a:t> </a:t>
              </a:r>
            </a:p>
          </p:txBody>
        </p:sp>
        <p:sp>
          <p:nvSpPr>
            <p:cNvPr id="34" name="TextBox 17"/>
            <p:cNvSpPr txBox="1">
              <a:spLocks noChangeArrowheads="1"/>
            </p:cNvSpPr>
            <p:nvPr/>
          </p:nvSpPr>
          <p:spPr bwMode="auto">
            <a:xfrm>
              <a:off x="14255" y="2270"/>
              <a:ext cx="8815" cy="37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Gulim"/>
                  <a:cs typeface="Gulim"/>
                </a:rPr>
                <a:t>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4271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2b: Throughput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6560069"/>
              </p:ext>
            </p:extLst>
          </p:nvPr>
        </p:nvGraphicFramePr>
        <p:xfrm>
          <a:off x="1219202" y="2209800"/>
          <a:ext cx="6781798" cy="22343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0600"/>
                <a:gridCol w="685800"/>
                <a:gridCol w="990600"/>
                <a:gridCol w="990600"/>
                <a:gridCol w="1600200"/>
                <a:gridCol w="1523998"/>
              </a:tblGrid>
              <a:tr h="685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Frame Aggregation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MCS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Application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Length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(B)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MSDU Length (B)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Simulated Application Layer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Throughput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(Mbps)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Simulated 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MAC Layer Throughput   (Mbps)</a:t>
                      </a:r>
                      <a:endParaRPr lang="en-AU" sz="12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5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No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No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-</a:t>
                      </a:r>
                      <a:endParaRPr lang="en-US" sz="1200" b="1" dirty="0"/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-</a:t>
                      </a:r>
                      <a:endParaRPr lang="en-US" sz="1200" b="1" dirty="0"/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1.378822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1.412728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23.609922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24.190494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63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[1] and [2] MAC calibration tests and evaluation methods for MAC simulator are described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Other MAC simulator calibration results were presented in [3] – [11]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This document provides MAC calibration results for: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MAC overhead (Test </a:t>
            </a:r>
            <a:r>
              <a:rPr lang="en-US" b="1" dirty="0" smtClean="0"/>
              <a:t>1a</a:t>
            </a:r>
            <a:r>
              <a:rPr lang="en-US" dirty="0" smtClean="0"/>
              <a:t> (without RTS/CTS), and </a:t>
            </a:r>
            <a:r>
              <a:rPr lang="en-US" b="1" dirty="0" smtClean="0"/>
              <a:t>1b</a:t>
            </a:r>
            <a:r>
              <a:rPr lang="en-US" dirty="0" smtClean="0"/>
              <a:t> (with RTS/CTS)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Deferral tests (Test </a:t>
            </a:r>
            <a:r>
              <a:rPr lang="en-US" b="1" dirty="0" smtClean="0"/>
              <a:t>2a</a:t>
            </a:r>
            <a:r>
              <a:rPr lang="en-US" b="0" dirty="0" smtClean="0"/>
              <a:t> (without hidden nodes), and </a:t>
            </a:r>
            <a:r>
              <a:rPr lang="en-US" b="1" dirty="0" smtClean="0"/>
              <a:t>2b</a:t>
            </a:r>
            <a:r>
              <a:rPr lang="en-US" b="0" dirty="0" smtClean="0"/>
              <a:t> (with hidden nodes)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NAV deferral (Test </a:t>
            </a:r>
            <a:r>
              <a:rPr lang="en-US" b="1" dirty="0" smtClean="0"/>
              <a:t>3</a:t>
            </a:r>
            <a:r>
              <a:rPr 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Comparison of [3] – [11] MAC calibration results </a:t>
            </a:r>
            <a:endParaRPr lang="en-US" b="0" dirty="0"/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69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1"/>
            <a:ext cx="8763000" cy="762000"/>
          </a:xfrm>
        </p:spPr>
        <p:txBody>
          <a:bodyPr/>
          <a:lstStyle/>
          <a:p>
            <a:r>
              <a:rPr lang="en-US" sz="2800" dirty="0" smtClean="0"/>
              <a:t>Test 2b: Application Throughput Comparison (Mbps)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311955"/>
              </p:ext>
            </p:extLst>
          </p:nvPr>
        </p:nvGraphicFramePr>
        <p:xfrm>
          <a:off x="381000" y="1371600"/>
          <a:ext cx="8381996" cy="2651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236"/>
                <a:gridCol w="1792940"/>
                <a:gridCol w="1792940"/>
                <a:gridCol w="1792940"/>
                <a:gridCol w="1792940"/>
              </a:tblGrid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Contribution #</a:t>
                      </a:r>
                      <a:endParaRPr lang="en-US" sz="9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MCS</a:t>
                      </a:r>
                      <a:r>
                        <a:rPr lang="en-US" sz="900" b="1" baseline="0" dirty="0" smtClean="0"/>
                        <a:t> 0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MCS</a:t>
                      </a:r>
                      <a:r>
                        <a:rPr lang="en-US" sz="900" b="1" baseline="0" dirty="0" smtClean="0"/>
                        <a:t> 8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No Frame Aggregation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Frame</a:t>
                      </a:r>
                      <a:r>
                        <a:rPr lang="en-US" sz="900" baseline="0" dirty="0" smtClean="0"/>
                        <a:t> Aggregation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No Frame Aggregation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Frame</a:t>
                      </a:r>
                      <a:r>
                        <a:rPr lang="en-US" sz="900" baseline="0" dirty="0" smtClean="0"/>
                        <a:t> Aggregation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11-14/0600r0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0.98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11-14/1147r0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1.06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11-14/1175r1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1.70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1.02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26.80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35.00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11-14/1191r0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1.62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1.01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26.54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34.75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11-14/1217r0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1.20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35.66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11-14/1230r2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altLang="zh-CN" sz="9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0.04</a:t>
                      </a:r>
                      <a:endParaRPr lang="en-US" altLang="zh-CN" sz="9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altLang="zh-CN" sz="9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altLang="zh-CN" sz="9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11-14/1342r1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1.62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0.95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28.85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33.96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11-14/1449r0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1.03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11-15/0022r0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1.38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23.61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076700"/>
            <a:ext cx="3302000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589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1999"/>
          </a:xfrm>
        </p:spPr>
        <p:txBody>
          <a:bodyPr/>
          <a:lstStyle/>
          <a:p>
            <a:r>
              <a:rPr lang="en-US" dirty="0" smtClean="0"/>
              <a:t>Test 3: NAV Deferral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762999" cy="4953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Goal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Verification of deferral procedure due to collisions with hidden nodes and </a:t>
            </a:r>
            <a:r>
              <a:rPr lang="en-US" dirty="0" smtClean="0">
                <a:solidFill>
                  <a:srgbClr val="FF0000"/>
                </a:solidFill>
                <a:cs typeface="Arial" panose="020B0604020202020204" pitchFamily="34" charset="0"/>
              </a:rPr>
              <a:t>with RTS/CTS</a:t>
            </a:r>
            <a:r>
              <a:rPr lang="en-US" dirty="0" smtClean="0">
                <a:cs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Assumptions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APs can not hear each other.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Interference assumptions: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If preamble sees interference, all MPDUs fail. If an MPDU sees interference, it fails. Otherwise, all MPDUs pass. All ACK PER = 0 %.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>
                <a:cs typeface="Arial" panose="020B0604020202020204" pitchFamily="34" charset="0"/>
              </a:rPr>
              <a:t>Backoff</a:t>
            </a:r>
            <a:r>
              <a:rPr lang="en-US" dirty="0" smtClean="0">
                <a:cs typeface="Arial" panose="020B0604020202020204" pitchFamily="34" charset="0"/>
              </a:rPr>
              <a:t> assumptions: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If no ACK is received, transmitter doubles it’s CW.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If an ACK is received, transmitter resets it’s CW.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If MPDU is not decoded, no ACK is sent.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After 10 missing ACKs, transmitter resets it’s CW.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MSDU length: 1500 bytes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045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1999"/>
          </a:xfrm>
        </p:spPr>
        <p:txBody>
          <a:bodyPr/>
          <a:lstStyle/>
          <a:p>
            <a:r>
              <a:rPr lang="en-US" dirty="0"/>
              <a:t>Test 3: NAV Deferral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2999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Assumptions – cont’d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Arial" panose="020B0604020202020204" pitchFamily="34" charset="0"/>
              </a:rPr>
              <a:t>Two MPDUs per A-MPDU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Data MCS = 0 and 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ACK and RTS/CTS MCS =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Test Metrics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Throughput calculated from successfully </a:t>
            </a:r>
            <a:r>
              <a:rPr lang="en-US" dirty="0" err="1" smtClean="0">
                <a:cs typeface="Arial" panose="020B0604020202020204" pitchFamily="34" charset="0"/>
              </a:rPr>
              <a:t>ACKed</a:t>
            </a:r>
            <a:r>
              <a:rPr lang="en-US" dirty="0" smtClean="0">
                <a:cs typeface="Arial" panose="020B0604020202020204" pitchFamily="34" charset="0"/>
              </a:rPr>
              <a:t> MPDUs and the total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cs typeface="Arial" panose="020B0604020202020204" pitchFamily="34" charset="0"/>
              </a:rPr>
              <a:t>With frame aggregation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cs typeface="Arial" panose="020B0604020202020204" pitchFamily="34" charset="0"/>
              </a:rPr>
              <a:t>Without frame </a:t>
            </a:r>
            <a:r>
              <a:rPr lang="en-US" dirty="0" smtClean="0">
                <a:cs typeface="Arial" panose="020B0604020202020204" pitchFamily="34" charset="0"/>
              </a:rPr>
              <a:t>aggregation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PER = 1 – </a:t>
            </a:r>
            <a:r>
              <a:rPr lang="en-US" dirty="0" err="1" smtClean="0">
                <a:cs typeface="Arial" panose="020B0604020202020204" pitchFamily="34" charset="0"/>
              </a:rPr>
              <a:t>ACKed</a:t>
            </a:r>
            <a:r>
              <a:rPr lang="en-US" dirty="0" smtClean="0">
                <a:cs typeface="Arial" panose="020B0604020202020204" pitchFamily="34" charset="0"/>
              </a:rPr>
              <a:t> data MPDUs / Total data MPDUs sent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2002790" y="5260975"/>
            <a:ext cx="5388610" cy="758825"/>
            <a:chOff x="0" y="0"/>
            <a:chExt cx="69802" cy="9985"/>
          </a:xfrm>
        </p:grpSpPr>
        <p:sp>
          <p:nvSpPr>
            <p:cNvPr id="27" name="Oval 26"/>
            <p:cNvSpPr>
              <a:spLocks noChangeArrowheads="1"/>
            </p:cNvSpPr>
            <p:nvPr/>
          </p:nvSpPr>
          <p:spPr bwMode="auto">
            <a:xfrm>
              <a:off x="27828" y="5413"/>
              <a:ext cx="7224" cy="4572"/>
            </a:xfrm>
            <a:prstGeom prst="ellipse">
              <a:avLst/>
            </a:prstGeom>
            <a:solidFill>
              <a:schemeClr val="bg2">
                <a:lumMod val="90000"/>
                <a:lumOff val="0"/>
              </a:schemeClr>
            </a:soli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7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STA 1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8" name="Oval 27"/>
            <p:cNvSpPr>
              <a:spLocks noChangeArrowheads="1"/>
            </p:cNvSpPr>
            <p:nvPr/>
          </p:nvSpPr>
          <p:spPr bwMode="auto">
            <a:xfrm>
              <a:off x="63531" y="2270"/>
              <a:ext cx="6271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7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AP 2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9" name="Oval 28"/>
            <p:cNvSpPr>
              <a:spLocks noChangeArrowheads="1"/>
            </p:cNvSpPr>
            <p:nvPr/>
          </p:nvSpPr>
          <p:spPr bwMode="auto">
            <a:xfrm>
              <a:off x="0" y="3698"/>
              <a:ext cx="5667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AP1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30" name="Oval 29"/>
            <p:cNvSpPr>
              <a:spLocks noChangeArrowheads="1"/>
            </p:cNvSpPr>
            <p:nvPr/>
          </p:nvSpPr>
          <p:spPr bwMode="auto">
            <a:xfrm>
              <a:off x="25908" y="603"/>
              <a:ext cx="7540" cy="4572"/>
            </a:xfrm>
            <a:prstGeom prst="ellipse">
              <a:avLst/>
            </a:prstGeom>
            <a:solidFill>
              <a:schemeClr val="bg2">
                <a:lumMod val="90000"/>
                <a:lumOff val="0"/>
              </a:schemeClr>
            </a:soli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7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STA 2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cxnSp>
          <p:nvCxnSpPr>
            <p:cNvPr id="31" name="Straight Arrow Connector 30"/>
            <p:cNvCxnSpPr>
              <a:cxnSpLocks noChangeShapeType="1"/>
            </p:cNvCxnSpPr>
            <p:nvPr/>
          </p:nvCxnSpPr>
          <p:spPr bwMode="auto">
            <a:xfrm>
              <a:off x="33448" y="2889"/>
              <a:ext cx="30083" cy="2079"/>
            </a:xfrm>
            <a:prstGeom prst="straightConnector1">
              <a:avLst/>
            </a:prstGeom>
            <a:noFill/>
            <a:ln w="25400">
              <a:solidFill>
                <a:schemeClr val="accent1">
                  <a:lumMod val="100000"/>
                  <a:lumOff val="0"/>
                </a:schemeClr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Straight Arrow Connector 31"/>
            <p:cNvCxnSpPr>
              <a:cxnSpLocks noChangeShapeType="1"/>
            </p:cNvCxnSpPr>
            <p:nvPr/>
          </p:nvCxnSpPr>
          <p:spPr bwMode="auto">
            <a:xfrm flipH="1" flipV="1">
              <a:off x="4524" y="5984"/>
              <a:ext cx="23304" cy="1715"/>
            </a:xfrm>
            <a:prstGeom prst="straightConnector1">
              <a:avLst/>
            </a:prstGeom>
            <a:noFill/>
            <a:ln w="25400">
              <a:solidFill>
                <a:schemeClr val="accent1">
                  <a:lumMod val="100000"/>
                  <a:lumOff val="0"/>
                </a:schemeClr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" name="TextBox 16"/>
            <p:cNvSpPr txBox="1">
              <a:spLocks noChangeArrowheads="1"/>
            </p:cNvSpPr>
            <p:nvPr/>
          </p:nvSpPr>
          <p:spPr bwMode="auto">
            <a:xfrm>
              <a:off x="38177" y="0"/>
              <a:ext cx="11854" cy="49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Gulim"/>
                  <a:cs typeface="Gulim"/>
                </a:rPr>
                <a:t> </a:t>
              </a:r>
            </a:p>
          </p:txBody>
        </p:sp>
        <p:sp>
          <p:nvSpPr>
            <p:cNvPr id="34" name="TextBox 17"/>
            <p:cNvSpPr txBox="1">
              <a:spLocks noChangeArrowheads="1"/>
            </p:cNvSpPr>
            <p:nvPr/>
          </p:nvSpPr>
          <p:spPr bwMode="auto">
            <a:xfrm>
              <a:off x="14255" y="2270"/>
              <a:ext cx="8815" cy="37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Gulim"/>
                  <a:cs typeface="Gulim"/>
                </a:rPr>
                <a:t>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8391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3: Throughput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2603078"/>
              </p:ext>
            </p:extLst>
          </p:nvPr>
        </p:nvGraphicFramePr>
        <p:xfrm>
          <a:off x="1219202" y="2209800"/>
          <a:ext cx="6781798" cy="22343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0600"/>
                <a:gridCol w="685800"/>
                <a:gridCol w="990600"/>
                <a:gridCol w="990600"/>
                <a:gridCol w="1600200"/>
                <a:gridCol w="1523998"/>
              </a:tblGrid>
              <a:tr h="685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Frame Aggregation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MCS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Application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Length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(B)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MSDU Length (B)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Simulated Application Layer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Throughput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(Mbps)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Simulated 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MAC Layer Throughput   (Mbps)</a:t>
                      </a:r>
                      <a:endParaRPr lang="en-AU" sz="12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5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No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No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5.798560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5.941148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22.924866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22.101817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8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1"/>
            <a:ext cx="8763000" cy="762000"/>
          </a:xfrm>
        </p:spPr>
        <p:txBody>
          <a:bodyPr/>
          <a:lstStyle/>
          <a:p>
            <a:r>
              <a:rPr lang="en-US" sz="2800" dirty="0" smtClean="0"/>
              <a:t>Test </a:t>
            </a:r>
            <a:r>
              <a:rPr lang="en-US" sz="2800" dirty="0"/>
              <a:t>3</a:t>
            </a:r>
            <a:r>
              <a:rPr lang="en-US" sz="2800" dirty="0" smtClean="0"/>
              <a:t>: Application Throughput Comparison (Mbps)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409913"/>
              </p:ext>
            </p:extLst>
          </p:nvPr>
        </p:nvGraphicFramePr>
        <p:xfrm>
          <a:off x="381000" y="1371600"/>
          <a:ext cx="8381996" cy="2651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236"/>
                <a:gridCol w="1792940"/>
                <a:gridCol w="1792940"/>
                <a:gridCol w="1792940"/>
                <a:gridCol w="1792940"/>
              </a:tblGrid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Contribution #</a:t>
                      </a:r>
                      <a:endParaRPr lang="en-US" sz="9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MCS</a:t>
                      </a:r>
                      <a:r>
                        <a:rPr lang="en-US" sz="900" b="1" baseline="0" dirty="0" smtClean="0"/>
                        <a:t> 0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MCS</a:t>
                      </a:r>
                      <a:r>
                        <a:rPr lang="en-US" sz="900" b="1" baseline="0" dirty="0" smtClean="0"/>
                        <a:t> 8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No Frame Aggregation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Frame</a:t>
                      </a:r>
                      <a:r>
                        <a:rPr lang="en-US" sz="900" baseline="0" dirty="0" smtClean="0"/>
                        <a:t> Aggregation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No Frame Aggregation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Frame</a:t>
                      </a:r>
                      <a:r>
                        <a:rPr lang="en-US" sz="900" baseline="0" dirty="0" smtClean="0"/>
                        <a:t> Aggregation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11-14/0600r0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5.55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11-14/1147r0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5.40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11-14/1175r1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5.14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5.58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22.40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34.20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11-14/1191r0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5.15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5.58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22.04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34.05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11-14/1217r0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5.59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31.35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11-14/1230r2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altLang="zh-CN" sz="9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5.64</a:t>
                      </a:r>
                      <a:endParaRPr lang="en-US" altLang="zh-CN" sz="9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altLang="zh-CN" sz="9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altLang="zh-CN" sz="9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11-14/1342r1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5.19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5.61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21.64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33.82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11-14/1449r0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5.78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11-15/0022r0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5.80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22.92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517" y="4021138"/>
            <a:ext cx="3223683" cy="241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705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90800"/>
            <a:ext cx="7770813" cy="2438400"/>
          </a:xfrm>
        </p:spPr>
        <p:txBody>
          <a:bodyPr/>
          <a:lstStyle/>
          <a:p>
            <a:pPr marL="457200" lvl="1" indent="0"/>
            <a:r>
              <a:rPr lang="en-US" dirty="0" smtClean="0"/>
              <a:t>MAC calibration simulation results for Tests 1a, 1b, 2a, </a:t>
            </a:r>
            <a:r>
              <a:rPr lang="en-US" dirty="0" smtClean="0">
                <a:solidFill>
                  <a:schemeClr val="tx1"/>
                </a:solidFill>
              </a:rPr>
              <a:t>2b, and 3 </a:t>
            </a:r>
            <a:r>
              <a:rPr lang="en-US" dirty="0" smtClean="0"/>
              <a:t>were mostly similar to other contribution results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97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86400" y="6475413"/>
            <a:ext cx="3055938" cy="230187"/>
          </a:xfrm>
        </p:spPr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1905000"/>
            <a:ext cx="9144000" cy="41757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/>
              <a:t>[</a:t>
            </a:r>
            <a:r>
              <a:rPr lang="en-US" sz="1500" dirty="0" smtClean="0"/>
              <a:t>1]  IEEE 802.11-14/0980r5,  Simulation Scenarios, Simone Merlin et. al., November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[2]  IEEE 802.11-14/0571r6, Evaluation Methodology, Ron </a:t>
            </a:r>
            <a:r>
              <a:rPr lang="en-US" sz="1500" dirty="0" err="1" smtClean="0"/>
              <a:t>Porat</a:t>
            </a:r>
            <a:r>
              <a:rPr lang="en-US" sz="1500" dirty="0" smtClean="0"/>
              <a:t> et. al., November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[3]  IEEE 802.11-14/0600r0, MAC Simulator Calibration, </a:t>
            </a:r>
            <a:r>
              <a:rPr lang="en-US" sz="1500" dirty="0"/>
              <a:t>Gwen </a:t>
            </a:r>
            <a:r>
              <a:rPr lang="en-US" sz="1500" dirty="0" err="1" smtClean="0"/>
              <a:t>Barriac</a:t>
            </a:r>
            <a:r>
              <a:rPr lang="en-US" sz="1500" dirty="0" smtClean="0"/>
              <a:t> et. al., May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[4]  IEEE 802.11-14/1147r0, MAC Simulator Calibration Results, </a:t>
            </a:r>
            <a:r>
              <a:rPr lang="en-US" sz="1500" dirty="0"/>
              <a:t>Shoko </a:t>
            </a:r>
            <a:r>
              <a:rPr lang="en-US" sz="1500" dirty="0" smtClean="0"/>
              <a:t>Shinohara, et. al. September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[5]  IEEE 802.11-14/1175r1, MAC Calibration Results, </a:t>
            </a:r>
            <a:r>
              <a:rPr lang="en-US" sz="1500" dirty="0" err="1" smtClean="0"/>
              <a:t>Suhwook</a:t>
            </a:r>
            <a:r>
              <a:rPr lang="en-US" sz="1500" dirty="0" smtClean="0"/>
              <a:t> Kim, et. al., September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[6]  IEEE 802.11-14/1191r0, MAC Calibration Huawei Results, </a:t>
            </a:r>
            <a:r>
              <a:rPr lang="en-US" sz="1500" dirty="0" err="1" smtClean="0"/>
              <a:t>Yanchun</a:t>
            </a:r>
            <a:r>
              <a:rPr lang="en-US" sz="1500" dirty="0" smtClean="0"/>
              <a:t> Li, et. al., September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[7]  IEEE 802.11-14/1192r3, Comparing MAC Calibration Results, </a:t>
            </a:r>
            <a:r>
              <a:rPr lang="en-US" sz="1500" dirty="0" err="1" smtClean="0"/>
              <a:t>Yanchun</a:t>
            </a:r>
            <a:r>
              <a:rPr lang="en-US" sz="1500" dirty="0" smtClean="0"/>
              <a:t> Li, et. al., October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[8]  IEEE 802.11-14/1217r0, MAC Calibration Results for Tests 1 and 2, </a:t>
            </a:r>
            <a:r>
              <a:rPr lang="en-US" sz="1500" dirty="0" err="1" smtClean="0"/>
              <a:t>Esa</a:t>
            </a:r>
            <a:r>
              <a:rPr lang="en-US" sz="1500" dirty="0" smtClean="0"/>
              <a:t> </a:t>
            </a:r>
            <a:r>
              <a:rPr lang="en-US" sz="1500" dirty="0" err="1" smtClean="0"/>
              <a:t>Tuomaala</a:t>
            </a:r>
            <a:r>
              <a:rPr lang="en-US" sz="1500" dirty="0" smtClean="0"/>
              <a:t>, et.al., September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[9]  IEEE 802.11-14/1230r2, MAC Calibration Result, </a:t>
            </a:r>
            <a:r>
              <a:rPr lang="en-US" sz="1500" dirty="0" err="1" smtClean="0"/>
              <a:t>Chinghwa</a:t>
            </a:r>
            <a:r>
              <a:rPr lang="en-US" sz="1500" dirty="0" smtClean="0"/>
              <a:t> Yu, et. al., September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[10] IEEE 802.11-14/1342r1, MAC Calibration Results, Igor Kim, et. al., November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[11] IEEE 802.11-14/1449r0, MAC Calibration Results, Vida </a:t>
            </a:r>
            <a:r>
              <a:rPr lang="en-US" sz="1500" dirty="0" err="1" smtClean="0"/>
              <a:t>Ferdowsi</a:t>
            </a:r>
            <a:r>
              <a:rPr lang="en-US" sz="1500" dirty="0" smtClean="0"/>
              <a:t>, et.al., November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endParaRPr lang="en-US" sz="1500" dirty="0" smtClean="0"/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endParaRPr lang="en-US" sz="1800" i="1" dirty="0" smtClean="0"/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endParaRPr lang="en-US" sz="140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7312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Assumptions and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762999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PHY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Long Guard Interval: </a:t>
            </a:r>
            <a:r>
              <a:rPr lang="en-US" b="1" dirty="0" smtClean="0">
                <a:cs typeface="Arial" panose="020B0604020202020204" pitchFamily="34" charset="0"/>
              </a:rPr>
              <a:t>800 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Data Preamble: </a:t>
            </a:r>
            <a:r>
              <a:rPr lang="en-US" b="1" dirty="0" smtClean="0">
                <a:cs typeface="Arial" panose="020B0604020202020204" pitchFamily="34" charset="0"/>
              </a:rPr>
              <a:t>802.11ac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Bandwidth: </a:t>
            </a:r>
            <a:r>
              <a:rPr lang="en-US" b="1" dirty="0" smtClean="0">
                <a:cs typeface="Arial" panose="020B0604020202020204" pitchFamily="34" charset="0"/>
              </a:rPr>
              <a:t>20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MAC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A-MPDU aggregation: up to </a:t>
            </a:r>
            <a:r>
              <a:rPr lang="en-US" b="1" dirty="0" smtClean="0">
                <a:cs typeface="Arial" panose="020B0604020202020204" pitchFamily="34" charset="0"/>
              </a:rPr>
              <a:t>2 MPDU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No A-MSDU aggregation: </a:t>
            </a:r>
            <a:r>
              <a:rPr lang="en-US" b="1" dirty="0" smtClean="0">
                <a:cs typeface="Arial" panose="020B0604020202020204" pitchFamily="34" charset="0"/>
              </a:rPr>
              <a:t>1 MSDU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Maximum number of retransmissions: </a:t>
            </a:r>
            <a:r>
              <a:rPr lang="en-US" b="1" dirty="0" smtClean="0">
                <a:cs typeface="Arial" panose="020B0604020202020204" pitchFamily="34" charset="0"/>
              </a:rPr>
              <a:t>10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No rate adaptation: Fixed at </a:t>
            </a:r>
            <a:r>
              <a:rPr lang="en-US" b="1" dirty="0" smtClean="0">
                <a:cs typeface="Arial" panose="020B0604020202020204" pitchFamily="34" charset="0"/>
              </a:rPr>
              <a:t>MCS 0</a:t>
            </a:r>
            <a:r>
              <a:rPr lang="en-US" dirty="0" smtClean="0">
                <a:cs typeface="Arial" panose="020B0604020202020204" pitchFamily="34" charset="0"/>
              </a:rPr>
              <a:t> or </a:t>
            </a:r>
            <a:r>
              <a:rPr lang="en-US" b="1" dirty="0" smtClean="0">
                <a:cs typeface="Arial" panose="020B0604020202020204" pitchFamily="34" charset="0"/>
              </a:rPr>
              <a:t>MCS 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EDCA Best Effort: </a:t>
            </a:r>
            <a:r>
              <a:rPr lang="en-US" b="1" dirty="0" err="1" smtClean="0">
                <a:cs typeface="Arial" panose="020B0604020202020204" pitchFamily="34" charset="0"/>
              </a:rPr>
              <a:t>CWmin</a:t>
            </a:r>
            <a:r>
              <a:rPr lang="en-US" b="1" dirty="0" smtClean="0">
                <a:cs typeface="Arial" panose="020B0604020202020204" pitchFamily="34" charset="0"/>
              </a:rPr>
              <a:t> = 15</a:t>
            </a:r>
            <a:r>
              <a:rPr lang="en-US" dirty="0" smtClean="0">
                <a:cs typeface="Arial" panose="020B0604020202020204" pitchFamily="34" charset="0"/>
              </a:rPr>
              <a:t>, </a:t>
            </a:r>
            <a:r>
              <a:rPr lang="en-US" b="1" dirty="0" smtClean="0">
                <a:solidFill>
                  <a:srgbClr val="FF0000"/>
                </a:solidFill>
                <a:cs typeface="Arial" panose="020B0604020202020204" pitchFamily="34" charset="0"/>
              </a:rPr>
              <a:t>AIFS = DIFS = 34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Arial" panose="020B0604020202020204" pitchFamily="34" charset="0"/>
              </a:rPr>
              <a:t>Transport Protocol: </a:t>
            </a:r>
            <a:r>
              <a:rPr lang="en-US" b="1" dirty="0" smtClean="0">
                <a:solidFill>
                  <a:schemeClr val="tx1"/>
                </a:solidFill>
                <a:cs typeface="Arial" panose="020B0604020202020204" pitchFamily="34" charset="0"/>
              </a:rPr>
              <a:t>UDP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Arial" panose="020B0604020202020204" pitchFamily="34" charset="0"/>
              </a:rPr>
              <a:t>Traffic model: </a:t>
            </a:r>
            <a:r>
              <a:rPr lang="en-US" b="1" dirty="0" smtClean="0">
                <a:solidFill>
                  <a:schemeClr val="tx1"/>
                </a:solidFill>
                <a:cs typeface="Arial" panose="020B0604020202020204" pitchFamily="34" charset="0"/>
              </a:rPr>
              <a:t>Full buffer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771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1a: MAC Overhead </a:t>
            </a:r>
            <a:r>
              <a:rPr lang="en-US" dirty="0" smtClean="0">
                <a:solidFill>
                  <a:srgbClr val="FF0000"/>
                </a:solidFill>
              </a:rPr>
              <a:t>without</a:t>
            </a:r>
            <a:r>
              <a:rPr lang="en-US" dirty="0" smtClean="0"/>
              <a:t> RTS/CTS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762999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Goal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Verification of basic frame exchange, including </a:t>
            </a:r>
            <a:r>
              <a:rPr lang="en-US" dirty="0" err="1" smtClean="0">
                <a:cs typeface="Arial" panose="020B0604020202020204" pitchFamily="34" charset="0"/>
              </a:rPr>
              <a:t>AIFS+backoff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smtClean="0">
                <a:cs typeface="Arial" panose="020B0604020202020204" pitchFamily="34" charset="0"/>
              </a:rPr>
              <a:t>and A-MPDU+SIFS+BA, and their overheads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Assumptions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PER = 0 %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MSDU lengths: 500, 1000, 1500, 2000 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Two MPDUs per A-MPDU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Data MCS = 0 and 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ACK MCS =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Test Metrics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Application and MAC layer throughputs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Arial" panose="020B0604020202020204" pitchFamily="34" charset="0"/>
              </a:rPr>
              <a:t>C</a:t>
            </a:r>
            <a:r>
              <a:rPr lang="en-US" dirty="0" smtClean="0">
                <a:cs typeface="Arial" panose="020B0604020202020204" pitchFamily="34" charset="0"/>
              </a:rPr>
              <a:t>heck points and time traces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5553392" y="4572000"/>
            <a:ext cx="2600008" cy="609600"/>
            <a:chOff x="0" y="0"/>
            <a:chExt cx="19997" cy="4731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0" y="0"/>
              <a:ext cx="5619" cy="4572"/>
            </a:xfrm>
            <a:prstGeom prst="ellipse">
              <a:avLst/>
            </a:prstGeom>
            <a:solidFill>
              <a:srgbClr val="878787"/>
            </a:solidFill>
            <a:ln w="9525">
              <a:solidFill>
                <a:srgbClr val="00CC9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600" kern="1200" dirty="0">
                  <a:solidFill>
                    <a:srgbClr val="FFFFFF"/>
                  </a:solidFill>
                  <a:effectLst/>
                  <a:latin typeface="Gulim"/>
                  <a:cs typeface="Gulim"/>
                </a:rPr>
                <a:t>STA 1</a:t>
              </a:r>
              <a:endParaRPr lang="en-US" sz="1200" dirty="0">
                <a:effectLst/>
                <a:latin typeface="Gulim"/>
                <a:cs typeface="Gulim"/>
              </a:endParaRPr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15425" y="159"/>
              <a:ext cx="4572" cy="4572"/>
            </a:xfrm>
            <a:prstGeom prst="ellipse">
              <a:avLst/>
            </a:prstGeom>
            <a:gradFill rotWithShape="1">
              <a:gsLst>
                <a:gs pos="0">
                  <a:srgbClr val="00AD7B"/>
                </a:gs>
                <a:gs pos="80000">
                  <a:srgbClr val="00E3A3"/>
                </a:gs>
                <a:gs pos="100000">
                  <a:srgbClr val="00E9A6"/>
                </a:gs>
              </a:gsLst>
              <a:lin ang="16200000"/>
            </a:gradFill>
            <a:ln w="9525">
              <a:solidFill>
                <a:srgbClr val="00CC9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500" kern="1200">
                  <a:solidFill>
                    <a:srgbClr val="FFFFFF"/>
                  </a:solidFill>
                  <a:effectLst/>
                  <a:latin typeface="Gulim"/>
                  <a:cs typeface="Gulim"/>
                </a:rPr>
                <a:t>AP1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cxnSp>
          <p:nvCxnSpPr>
            <p:cNvPr id="14" name="Straight Arrow Connector 13"/>
            <p:cNvCxnSpPr>
              <a:cxnSpLocks noChangeShapeType="1"/>
            </p:cNvCxnSpPr>
            <p:nvPr/>
          </p:nvCxnSpPr>
          <p:spPr bwMode="auto">
            <a:xfrm flipH="1">
              <a:off x="5724" y="2703"/>
              <a:ext cx="9525" cy="0"/>
            </a:xfrm>
            <a:prstGeom prst="straightConnector1">
              <a:avLst/>
            </a:prstGeom>
            <a:noFill/>
            <a:ln w="25400">
              <a:solidFill>
                <a:srgbClr val="00CC99"/>
              </a:solidFill>
              <a:round/>
              <a:headEnd/>
              <a:tailEnd type="arrow" w="med" len="med"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39340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1a: Check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pic>
        <p:nvPicPr>
          <p:cNvPr id="13" name="图片 0" descr="Figure1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1676400"/>
            <a:ext cx="7772400" cy="984568"/>
          </a:xfrm>
          <a:prstGeom prst="rect">
            <a:avLst/>
          </a:prstGeom>
        </p:spPr>
      </p:pic>
      <p:graphicFrame>
        <p:nvGraphicFramePr>
          <p:cNvPr id="14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8414491"/>
              </p:ext>
            </p:extLst>
          </p:nvPr>
        </p:nvGraphicFramePr>
        <p:xfrm>
          <a:off x="152400" y="2910841"/>
          <a:ext cx="8839200" cy="34899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6800"/>
                <a:gridCol w="2438400"/>
                <a:gridCol w="1143000"/>
                <a:gridCol w="1066800"/>
                <a:gridCol w="1066800"/>
                <a:gridCol w="1066800"/>
                <a:gridCol w="990600"/>
              </a:tblGrid>
              <a:tr h="4522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Test Items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 definition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Check points (MCS 0)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Matching?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73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MSDU Length</a:t>
                      </a:r>
                      <a:r>
                        <a:rPr lang="en-AU" sz="12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(B)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73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A-MPDU </a:t>
                      </a: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duration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(us)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ceil((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FrameLength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*8)/rate/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OFDMsymbolduration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* 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OFDMsymbolduration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PHY Header 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Tcp2 - Tcp1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1364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Tcp2 - Tcp1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2592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Tcp2 - Tcp1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3824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Tcp2 - Tcp1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5056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0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SIFS </a:t>
                      </a:r>
                      <a:endParaRPr lang="en-GB" sz="1200" kern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(us)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Tcp3 - Tcp2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Tcp3 - Tcp2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Tcp3 - Tcp2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Tcp3 - Tcp2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en-AU" sz="1200" b="1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24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ACK duration </a:t>
                      </a: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(us)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ceil((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ACKFrameLength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*8)/rate/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OFDMsymbolduration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* 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OFDMsymbolduration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PHY Header 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Tcp4 - Tcp3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Tcp4 - Tcp3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Tcp4 - Tcp3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Tcp4 - Tcp3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350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Avg.</a:t>
                      </a:r>
                      <a:r>
                        <a:rPr lang="en-GB" sz="12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Defer 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&amp; 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backoff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duration </a:t>
                      </a: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(us)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DIFS(34 us)+</a:t>
                      </a:r>
                      <a:r>
                        <a:rPr lang="en-US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backoff</a:t>
                      </a:r>
                      <a:r>
                        <a:rPr lang="en-US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CWmin</a:t>
                      </a:r>
                      <a:r>
                        <a:rPr lang="en-US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34+n*9/2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Tcp5 - Tcp4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101.5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Tcp5 - Tcp4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101.5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Tcp5 - Tcp4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101.5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Tcp5 - Tcp4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101.5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797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1a: Time Traces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177167"/>
              </p:ext>
            </p:extLst>
          </p:nvPr>
        </p:nvGraphicFramePr>
        <p:xfrm>
          <a:off x="152400" y="1752600"/>
          <a:ext cx="88392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1852"/>
                <a:gridCol w="868948"/>
                <a:gridCol w="852905"/>
                <a:gridCol w="898359"/>
                <a:gridCol w="898359"/>
                <a:gridCol w="855577"/>
                <a:gridCol w="914400"/>
                <a:gridCol w="914400"/>
                <a:gridCol w="914400"/>
              </a:tblGrid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AU" sz="9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MSDU Length</a:t>
                      </a:r>
                      <a:r>
                        <a:rPr lang="en-AU" sz="900" baseline="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 (B)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500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1000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1500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2000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500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1000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1500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2000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MCS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l"/>
                      <a:endParaRPr lang="en-US" sz="9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endParaRPr lang="en-US" sz="9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CP1: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start of A-MPDU (s)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40.000664020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40.000664020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40.000664020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40.000664020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40.000588456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40.000588456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40.000588456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40.000588456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CP2: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end of A-MPDU (s)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                           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CP2-CP1 (us)</a:t>
                      </a:r>
                      <a:endParaRPr lang="en-US" sz="9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40.002028020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1364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40.003256020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40.004488020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3824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40.005720020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5056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40.000740456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40.000844456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40.000944456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40.001048456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01040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CP3: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start of BA (s)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                           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CP3-CP2 (us)</a:t>
                      </a:r>
                      <a:endParaRPr lang="en-US" sz="9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40.002044020</a:t>
                      </a:r>
                    </a:p>
                    <a:p>
                      <a:pPr lvl="0" algn="ctr" fontAlgn="ctr"/>
                      <a:endParaRPr lang="en-US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 fontAlgn="ctr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40.003272020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40.004504020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40.005736020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40.000756456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40.000860456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40.000960456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40.001064456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CP4: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end of BA (s)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                           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CP4-CP3 (us)</a:t>
                      </a:r>
                      <a:endParaRPr lang="en-US" sz="9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40.002112020</a:t>
                      </a:r>
                    </a:p>
                    <a:p>
                      <a:pPr algn="ctr" fontAlgn="ctr"/>
                      <a:endParaRPr lang="en-US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40.003340020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40.004572020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40.005804020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40.000824456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40.000928456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40.001028456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40.001132456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CP5: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start of new A-MPDU (s)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                           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CP5-CP4 (us)</a:t>
                      </a:r>
                      <a:endParaRPr lang="en-US" sz="9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40.002227020</a:t>
                      </a:r>
                    </a:p>
                    <a:p>
                      <a:pPr algn="ctr" fontAlgn="ctr"/>
                      <a:endParaRPr lang="en-US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40.003455020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40.004687020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40.005928020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40.000939456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40.001043456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40.001143456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40.001301456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160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1a: Throughput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3479874"/>
              </p:ext>
            </p:extLst>
          </p:nvPr>
        </p:nvGraphicFramePr>
        <p:xfrm>
          <a:off x="304800" y="2057400"/>
          <a:ext cx="8458200" cy="37583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8560"/>
                <a:gridCol w="965440"/>
                <a:gridCol w="838200"/>
                <a:gridCol w="1752600"/>
                <a:gridCol w="1600200"/>
                <a:gridCol w="1371600"/>
                <a:gridCol w="1371600"/>
              </a:tblGrid>
              <a:tr h="685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MCS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Application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Length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(B)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MSDU Length (B)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Numerical Application Layer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Throughput (Mbps)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Simulated Application Layer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Throughput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(Mbps)</a:t>
                      </a:r>
                      <a:endParaRPr lang="en-AU" sz="12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Numerical 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MAC Layer Throughput   (Mbps)</a:t>
                      </a:r>
                      <a:endParaRPr lang="en-AU" sz="12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Simulated 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MAC Layer Throughput   (Mbps)</a:t>
                      </a:r>
                      <a:endParaRPr lang="en-AU" sz="12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5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4.79112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4.790378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5.16296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5.162045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5.55320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5.553432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5.76058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5.760822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5.84212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5.843068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5.98578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5.986750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5.99523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5.995335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6.10512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6.105229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21.99704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21.940582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23.70370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23.642869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34.93545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34.868915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36.24009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36.171073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43.25762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43.192417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44.32133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44.254526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48.68164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48.656924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49.57397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49.548803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68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1"/>
            <a:ext cx="8763000" cy="762000"/>
          </a:xfrm>
        </p:spPr>
        <p:txBody>
          <a:bodyPr/>
          <a:lstStyle/>
          <a:p>
            <a:r>
              <a:rPr lang="en-US" sz="2800" dirty="0" smtClean="0"/>
              <a:t>Test 1a: Application Throughput Comparison (Mbps)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498004"/>
              </p:ext>
            </p:extLst>
          </p:nvPr>
        </p:nvGraphicFramePr>
        <p:xfrm>
          <a:off x="381000" y="1371600"/>
          <a:ext cx="8381996" cy="2651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236"/>
                <a:gridCol w="896470"/>
                <a:gridCol w="896470"/>
                <a:gridCol w="896470"/>
                <a:gridCol w="896470"/>
                <a:gridCol w="896470"/>
                <a:gridCol w="896470"/>
                <a:gridCol w="896470"/>
                <a:gridCol w="896470"/>
              </a:tblGrid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Contribution #</a:t>
                      </a:r>
                      <a:endParaRPr lang="en-US" sz="900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MCS 0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MCS 8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11-14/0600r0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/>
                        <a:t>4.76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/>
                        <a:t>5.53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/>
                        <a:t>5.82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/>
                        <a:t>5.98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/>
                        <a:t>23.92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/>
                        <a:t>37.25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/>
                        <a:t>45.55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/>
                        <a:t>50.81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11-14/1147r0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4.79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5.54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5.84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43.20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48.40 </a:t>
                      </a: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11-14/1175r1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4.81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5.55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5.84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5.99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22.4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35.2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43.25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48.9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11-14/1191r0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4.79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5.55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5.84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6.00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21.98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34.91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43.24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48.67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11-14/1217r0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4.76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5.52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5.83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5.97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21.19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34.22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41.93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47.74 </a:t>
                      </a: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11-14/1230r2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5.98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34.65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42.71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48.15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11-14/1342r1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4.79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5.55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5.84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5.99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21.99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34.94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43.27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48.68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11-14/1449r0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4.85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5.55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5.84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5.99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11-15/0022r0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4.79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21.94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34.87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43.19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48.66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050569"/>
            <a:ext cx="2682876" cy="2414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038600"/>
            <a:ext cx="2682875" cy="24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523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1b: MAC Overhead </a:t>
            </a:r>
            <a:r>
              <a:rPr lang="en-US" dirty="0" smtClean="0">
                <a:solidFill>
                  <a:srgbClr val="FF0000"/>
                </a:solidFill>
              </a:rPr>
              <a:t>with</a:t>
            </a:r>
            <a:r>
              <a:rPr lang="en-US" dirty="0" smtClean="0"/>
              <a:t> RTS/CTS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762999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Goal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Verification of basic frame exchange, including </a:t>
            </a:r>
            <a:r>
              <a:rPr lang="en-US" dirty="0" err="1" smtClean="0">
                <a:cs typeface="Arial" panose="020B0604020202020204" pitchFamily="34" charset="0"/>
              </a:rPr>
              <a:t>AIFS+backoff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smtClean="0">
                <a:cs typeface="Arial" panose="020B0604020202020204" pitchFamily="34" charset="0"/>
              </a:rPr>
              <a:t>and A-MPDU+SIFS+BA, and their overheads.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Assumptions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PER = 0 %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MSDU lengths: 500, 1000, 1500, 2000 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Two MPDUs per A-MPDU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Data MCS = 0 and 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ACK MCS =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Test Metrics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Application and MAC layer throughputs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Arial" panose="020B0604020202020204" pitchFamily="34" charset="0"/>
              </a:rPr>
              <a:t>C</a:t>
            </a:r>
            <a:r>
              <a:rPr lang="en-US" dirty="0" smtClean="0">
                <a:cs typeface="Arial" panose="020B0604020202020204" pitchFamily="34" charset="0"/>
              </a:rPr>
              <a:t>heck points and time traces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5553392" y="4648200"/>
            <a:ext cx="2600008" cy="609600"/>
            <a:chOff x="0" y="0"/>
            <a:chExt cx="19997" cy="4731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0" y="0"/>
              <a:ext cx="5619" cy="4572"/>
            </a:xfrm>
            <a:prstGeom prst="ellipse">
              <a:avLst/>
            </a:prstGeom>
            <a:solidFill>
              <a:srgbClr val="878787"/>
            </a:solidFill>
            <a:ln w="9525">
              <a:solidFill>
                <a:srgbClr val="00CC9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600" kern="1200" dirty="0">
                  <a:solidFill>
                    <a:srgbClr val="FFFFFF"/>
                  </a:solidFill>
                  <a:effectLst/>
                  <a:latin typeface="Gulim"/>
                  <a:cs typeface="Gulim"/>
                </a:rPr>
                <a:t>STA 1</a:t>
              </a:r>
              <a:endParaRPr lang="en-US" sz="1200" dirty="0">
                <a:effectLst/>
                <a:latin typeface="Gulim"/>
                <a:cs typeface="Gulim"/>
              </a:endParaRPr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15425" y="159"/>
              <a:ext cx="4572" cy="4572"/>
            </a:xfrm>
            <a:prstGeom prst="ellipse">
              <a:avLst/>
            </a:prstGeom>
            <a:gradFill rotWithShape="1">
              <a:gsLst>
                <a:gs pos="0">
                  <a:srgbClr val="00AD7B"/>
                </a:gs>
                <a:gs pos="80000">
                  <a:srgbClr val="00E3A3"/>
                </a:gs>
                <a:gs pos="100000">
                  <a:srgbClr val="00E9A6"/>
                </a:gs>
              </a:gsLst>
              <a:lin ang="16200000"/>
            </a:gradFill>
            <a:ln w="9525">
              <a:solidFill>
                <a:srgbClr val="00CC9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500" kern="1200">
                  <a:solidFill>
                    <a:srgbClr val="FFFFFF"/>
                  </a:solidFill>
                  <a:effectLst/>
                  <a:latin typeface="Gulim"/>
                  <a:cs typeface="Gulim"/>
                </a:rPr>
                <a:t>AP1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cxnSp>
          <p:nvCxnSpPr>
            <p:cNvPr id="14" name="Straight Arrow Connector 13"/>
            <p:cNvCxnSpPr>
              <a:cxnSpLocks noChangeShapeType="1"/>
            </p:cNvCxnSpPr>
            <p:nvPr/>
          </p:nvCxnSpPr>
          <p:spPr bwMode="auto">
            <a:xfrm flipH="1">
              <a:off x="5724" y="2703"/>
              <a:ext cx="9525" cy="0"/>
            </a:xfrm>
            <a:prstGeom prst="straightConnector1">
              <a:avLst/>
            </a:prstGeom>
            <a:noFill/>
            <a:ln w="25400">
              <a:solidFill>
                <a:srgbClr val="00CC99"/>
              </a:solidFill>
              <a:round/>
              <a:headEnd/>
              <a:tailEnd type="arrow" w="med" len="med"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26777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-14-xxxx-00-xxxx-name-here (2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7D349836-D2CF-49D1-84E1-491FA3321BD8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E7C6251-F865-47EF-B8F7-49968B7C67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1622EE-9100-4276-89A7-6EBD712418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11-14-xxxx-00-xxxx-name-here (2)</Template>
  <TotalTime>16834</TotalTime>
  <Words>2711</Words>
  <Application>Microsoft Office PowerPoint</Application>
  <PresentationFormat>On-screen Show (4:3)</PresentationFormat>
  <Paragraphs>1256</Paragraphs>
  <Slides>26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11-14-xxxx-00-xxxx-name-here (2)</vt:lpstr>
      <vt:lpstr>Microsoft Word 97 - 2003 Document</vt:lpstr>
      <vt:lpstr>MAC Calibration Results</vt:lpstr>
      <vt:lpstr>Abstract</vt:lpstr>
      <vt:lpstr>Common Assumptions and Parameters</vt:lpstr>
      <vt:lpstr>Test 1a: MAC Overhead without RTS/CTS</vt:lpstr>
      <vt:lpstr>Test 1a: Check Points</vt:lpstr>
      <vt:lpstr>Test 1a: Time Traces</vt:lpstr>
      <vt:lpstr>Test 1a: Throughput Results</vt:lpstr>
      <vt:lpstr>Test 1a: Application Throughput Comparison (Mbps)</vt:lpstr>
      <vt:lpstr>Test 1b: MAC Overhead with RTS/CTS</vt:lpstr>
      <vt:lpstr>Test 1b: Check Points</vt:lpstr>
      <vt:lpstr>Test 1b: Time Traces</vt:lpstr>
      <vt:lpstr>Test 1b: Throughput Results</vt:lpstr>
      <vt:lpstr>Test 1b: Application Throughput Comparison (Mbps)</vt:lpstr>
      <vt:lpstr>Test 2a: Deferral Test 1</vt:lpstr>
      <vt:lpstr>Test 2a: Throughput Results</vt:lpstr>
      <vt:lpstr>Test 2a: Application Throughput Comparison (Mbps)</vt:lpstr>
      <vt:lpstr>Test 2b: Deferral Test 2 </vt:lpstr>
      <vt:lpstr>Test 2b: Deferral Test 2 </vt:lpstr>
      <vt:lpstr>Test 2b: Throughput Results</vt:lpstr>
      <vt:lpstr>Test 2b: Application Throughput Comparison (Mbps)</vt:lpstr>
      <vt:lpstr>Test 3: NAV Deferral </vt:lpstr>
      <vt:lpstr>Test 3: NAV Deferral </vt:lpstr>
      <vt:lpstr>Test 3: Throughput Results</vt:lpstr>
      <vt:lpstr>Test 3: Application Throughput Comparison (Mbps)</vt:lpstr>
      <vt:lpstr>Conclusion</vt:lpstr>
      <vt:lpstr>References</vt:lpstr>
    </vt:vector>
  </TitlesOfParts>
  <Company>InterDigital Communications, LLC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11-15-0022-00-00ax-mac-calibration-results</dc:title>
  <dc:creator>Pengfei.Xia@InterDigital.com</dc:creator>
  <cp:lastModifiedBy>Wang, Xiaofei (Clement)</cp:lastModifiedBy>
  <cp:revision>661</cp:revision>
  <cp:lastPrinted>1601-01-01T00:00:00Z</cp:lastPrinted>
  <dcterms:created xsi:type="dcterms:W3CDTF">2014-07-10T21:52:48Z</dcterms:created>
  <dcterms:modified xsi:type="dcterms:W3CDTF">2015-01-09T21:49:39Z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