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6" r:id="rId14"/>
    <p:sldId id="340" r:id="rId15"/>
    <p:sldId id="326" r:id="rId16"/>
    <p:sldId id="325" r:id="rId17"/>
    <p:sldId id="305" r:id="rId18"/>
    <p:sldId id="289" r:id="rId19"/>
    <p:sldId id="297" r:id="rId20"/>
    <p:sldId id="342" r:id="rId21"/>
    <p:sldId id="303" r:id="rId22"/>
    <p:sldId id="328"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215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802.11-15/0016r0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802.11-15/0016r0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802.11-15/0016r0</a:t>
            </a:r>
            <a:endParaRPr lang="en-US"/>
          </a:p>
        </p:txBody>
      </p:sp>
      <p:sp>
        <p:nvSpPr>
          <p:cNvPr id="11267" name="Rectangle 3"/>
          <p:cNvSpPr>
            <a:spLocks noGrp="1" noChangeArrowheads="1"/>
          </p:cNvSpPr>
          <p:nvPr>
            <p:ph type="dt" sz="quarter" idx="1"/>
          </p:nvPr>
        </p:nvSpPr>
        <p:spPr>
          <a:noFill/>
        </p:spPr>
        <p:txBody>
          <a:bodyPr/>
          <a:lstStyle/>
          <a:p>
            <a:r>
              <a:rPr lang="en-US" smtClean="0"/>
              <a:t>January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802.11-15/0016r0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2015</a:t>
            </a:r>
            <a:endParaRPr lang="en-US" altLang="en-US" sz="1400" smtClean="0"/>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802.11-15/0016r0</a:t>
            </a:r>
            <a:endParaRPr lang="en-US"/>
          </a:p>
        </p:txBody>
      </p:sp>
      <p:sp>
        <p:nvSpPr>
          <p:cNvPr id="12291" name="Rectangle 3"/>
          <p:cNvSpPr>
            <a:spLocks noGrp="1" noChangeArrowheads="1"/>
          </p:cNvSpPr>
          <p:nvPr>
            <p:ph type="dt" sz="quarter" idx="1"/>
          </p:nvPr>
        </p:nvSpPr>
        <p:spPr>
          <a:noFill/>
        </p:spPr>
        <p:txBody>
          <a:bodyPr/>
          <a:lstStyle/>
          <a:p>
            <a:r>
              <a:rPr lang="en-US" smtClean="0"/>
              <a:t>January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802.11-15/0016r0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802.11-15/0016r0</a:t>
            </a:r>
            <a:endParaRPr lang="en-US"/>
          </a:p>
        </p:txBody>
      </p:sp>
      <p:sp>
        <p:nvSpPr>
          <p:cNvPr id="13315" name="Rectangle 3"/>
          <p:cNvSpPr>
            <a:spLocks noGrp="1" noChangeArrowheads="1"/>
          </p:cNvSpPr>
          <p:nvPr>
            <p:ph type="dt" sz="quarter" idx="1"/>
          </p:nvPr>
        </p:nvSpPr>
        <p:spPr>
          <a:noFill/>
        </p:spPr>
        <p:txBody>
          <a:bodyPr/>
          <a:lstStyle/>
          <a:p>
            <a:r>
              <a:rPr lang="en-US" smtClean="0"/>
              <a:t>January 2015</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802.11-15/0016r0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802.11-15/0016r0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14/11-14-0629-08-0000-802-11-operations-manual.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0629-08-0000-802-11-operations-manual.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08-0000-802-11-operations-manual.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January 2015</a:t>
            </a:r>
            <a:endParaRPr lang="en-US" dirty="0"/>
          </a:p>
        </p:txBody>
      </p:sp>
      <p:sp>
        <p:nvSpPr>
          <p:cNvPr id="1028" name="Footer Placeholder 4"/>
          <p:cNvSpPr>
            <a:spLocks noGrp="1"/>
          </p:cNvSpPr>
          <p:nvPr>
            <p:ph type="ftr" sz="quarter" idx="11"/>
          </p:nvPr>
        </p:nvSpPr>
        <p:spPr>
          <a:noFill/>
        </p:spPr>
        <p:txBody>
          <a:bodyPr/>
          <a:lstStyle/>
          <a:p>
            <a:r>
              <a:rPr lang="en-US" smtClean="0"/>
              <a:t>D.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a:t>
            </a:r>
            <a:r>
              <a:rPr lang="en-US" dirty="0" smtClean="0"/>
              <a:t>January 2015</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2015-01-08</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08"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2015</a:t>
            </a:r>
            <a:endParaRPr lang="en-US"/>
          </a:p>
        </p:txBody>
      </p:sp>
      <p:sp>
        <p:nvSpPr>
          <p:cNvPr id="8195" name="Footer Placeholder 4"/>
          <p:cNvSpPr>
            <a:spLocks noGrp="1"/>
          </p:cNvSpPr>
          <p:nvPr>
            <p:ph type="ftr" sz="quarter" idx="11"/>
          </p:nvPr>
        </p:nvSpPr>
        <p:spPr>
          <a:noFill/>
        </p:spPr>
        <p:txBody>
          <a:bodyPr/>
          <a:lstStyle/>
          <a:p>
            <a:r>
              <a:rPr lang="en-US" smtClean="0"/>
              <a:t>D.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a:t>
            </a:r>
            <a:r>
              <a:rPr lang="en-US" sz="1600" dirty="0" smtClean="0"/>
              <a:t>June</a:t>
            </a:r>
            <a:r>
              <a:rPr lang="en-US" sz="1600" dirty="0" smtClean="0"/>
              <a:t> 2014) </a:t>
            </a:r>
            <a:endParaRPr lang="en-US" sz="1600" dirty="0" smtClean="0"/>
          </a:p>
          <a:p>
            <a:pPr lvl="1"/>
            <a:r>
              <a:rPr lang="en-US" sz="1600" dirty="0" smtClean="0">
                <a:hlinkClick r:id="rId3"/>
              </a:rPr>
              <a:t>http://standards.ieee.org/board/aud/LMSC.pdf</a:t>
            </a:r>
            <a:endParaRPr lang="en-US" sz="1600" dirty="0" smtClean="0"/>
          </a:p>
          <a:p>
            <a:r>
              <a:rPr lang="en-US" sz="2000" dirty="0" smtClean="0"/>
              <a:t>IEEE 802 Operations Manual </a:t>
            </a:r>
            <a:r>
              <a:rPr lang="en-US" sz="2000" dirty="0" smtClean="0"/>
              <a:t>(</a:t>
            </a:r>
            <a:r>
              <a:rPr lang="en-US" sz="2000" dirty="0" smtClean="0"/>
              <a:t>07</a:t>
            </a:r>
            <a:r>
              <a:rPr lang="en-US" sz="2000" dirty="0" smtClean="0"/>
              <a:t> November </a:t>
            </a:r>
            <a:r>
              <a:rPr lang="en-US" sz="2000" dirty="0" smtClean="0"/>
              <a:t>2014)</a:t>
            </a:r>
          </a:p>
          <a:p>
            <a:pPr lvl="1">
              <a:lnSpc>
                <a:spcPct val="80000"/>
              </a:lnSpc>
              <a:defRPr/>
            </a:pPr>
            <a:r>
              <a:rPr lang="en-US" altLang="en-US" sz="1600" dirty="0">
                <a:hlinkClick r:id="rId4"/>
              </a:rPr>
              <a:t>http://</a:t>
            </a:r>
            <a:r>
              <a:rPr lang="en-US" altLang="en-US" sz="1600" dirty="0" smtClean="0">
                <a:hlinkClick r:id="rId4"/>
              </a:rPr>
              <a:t>www.ieee802.org/PNP/approved/IEEE_802_OM_v16.pdf</a:t>
            </a:r>
            <a:r>
              <a:rPr lang="en-US" altLang="en-US" sz="1600" dirty="0" smtClean="0"/>
              <a:t>    </a:t>
            </a:r>
          </a:p>
          <a:p>
            <a:pPr>
              <a:lnSpc>
                <a:spcPct val="80000"/>
              </a:lnSpc>
              <a:defRPr/>
            </a:pPr>
            <a:r>
              <a:rPr lang="en-US" sz="2400" dirty="0" smtClean="0"/>
              <a:t>IEEE </a:t>
            </a:r>
            <a:r>
              <a:rPr lang="en-US" sz="2400" dirty="0" smtClean="0"/>
              <a:t>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a:t>
            </a:r>
            <a:r>
              <a:rPr lang="en-US" sz="2000" dirty="0" smtClean="0"/>
              <a:t>(</a:t>
            </a:r>
            <a:r>
              <a:rPr lang="en-US" sz="2000" dirty="0" smtClean="0"/>
              <a:t>07</a:t>
            </a:r>
            <a:r>
              <a:rPr lang="en-US" sz="2000" dirty="0" smtClean="0"/>
              <a:t> November </a:t>
            </a:r>
            <a:r>
              <a:rPr lang="en-US" sz="2000" dirty="0" smtClean="0"/>
              <a:t>2014)</a:t>
            </a:r>
            <a:endParaRPr lang="en-US" sz="2000" dirty="0" smtClean="0">
              <a:hlinkClick r:id="rId6"/>
            </a:endParaRPr>
          </a:p>
          <a:p>
            <a:pPr lvl="1"/>
            <a:r>
              <a:rPr lang="en-US" sz="1600" dirty="0">
                <a:hlinkClick r:id="rId7"/>
              </a:rPr>
              <a:t>http://</a:t>
            </a:r>
            <a:r>
              <a:rPr lang="en-US" sz="1600" dirty="0" smtClean="0">
                <a:hlinkClick r:id="rId7"/>
              </a:rPr>
              <a:t>www.ieee802.org/PNP/approved/IEEE_802_Chairs_guidelines_v19.pdf</a:t>
            </a:r>
            <a:r>
              <a:rPr lang="en-US" sz="1600" dirty="0" smtClean="0"/>
              <a:t>  </a:t>
            </a:r>
            <a:endParaRPr lang="en-US" sz="1600" dirty="0" smtClean="0"/>
          </a:p>
          <a:p>
            <a:r>
              <a:rPr lang="en-US" sz="2000" dirty="0" smtClean="0"/>
              <a:t>IEEE 802.11 WG OM: </a:t>
            </a:r>
            <a:r>
              <a:rPr lang="en-US" sz="2000" dirty="0" smtClean="0"/>
              <a:t>(08 November </a:t>
            </a:r>
            <a:r>
              <a:rPr lang="en-US" sz="2000" dirty="0" smtClean="0"/>
              <a:t>2014)</a:t>
            </a:r>
          </a:p>
          <a:p>
            <a:pPr lvl="1"/>
            <a:r>
              <a:rPr lang="en-US" altLang="en-US" sz="1600" dirty="0">
                <a:hlinkClick r:id="rId8"/>
              </a:rPr>
              <a:t>https://</a:t>
            </a:r>
            <a:r>
              <a:rPr lang="en-US" altLang="en-US" sz="1600" dirty="0" smtClean="0">
                <a:hlinkClick r:id="rId8"/>
              </a:rPr>
              <a:t>mentor.ieee.org/802.11/dcn/14/11-14-0629-06-0000-802-11-operations-manual.docx</a:t>
            </a:r>
            <a:r>
              <a:rPr lang="en-US" altLang="en-US" sz="1600" dirty="0" smtClean="0"/>
              <a:t>  </a:t>
            </a:r>
          </a:p>
          <a:p>
            <a:r>
              <a:rPr lang="en-US" sz="2000" dirty="0" smtClean="0"/>
              <a:t>Policies </a:t>
            </a:r>
            <a:r>
              <a:rPr lang="en-US" sz="2000" dirty="0" smtClean="0"/>
              <a:t>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a:t>
            </a:r>
          </a:p>
          <a:p>
            <a:pPr lvl="1"/>
            <a:r>
              <a:rPr lang="en-US" dirty="0" smtClean="0"/>
              <a:t>Section 4.3 change to clarify SG rules (source: 802.11)</a:t>
            </a:r>
          </a:p>
          <a:p>
            <a:pPr marL="342900" lvl="1" indent="-342900">
              <a:buFontTx/>
              <a:buChar char="•"/>
            </a:pPr>
            <a:r>
              <a:rPr lang="en-US" sz="2400" b="1" dirty="0"/>
              <a:t>WG P&amp;P - Expect EC approval of changes in March </a:t>
            </a:r>
            <a:r>
              <a:rPr lang="en-US" sz="2400" b="1" dirty="0" smtClean="0"/>
              <a:t>2015</a:t>
            </a:r>
          </a:p>
          <a:p>
            <a:pPr lvl="1"/>
            <a:r>
              <a:rPr lang="en-US" dirty="0" smtClean="0"/>
              <a:t>EC changes 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a:t>
            </a:r>
            <a:r>
              <a:rPr lang="en-US" dirty="0" smtClean="0"/>
              <a:t>discussed at Dec 2014 </a:t>
            </a:r>
            <a:r>
              <a:rPr lang="en-US" dirty="0" err="1" smtClean="0"/>
              <a:t>Audcom</a:t>
            </a:r>
            <a:endParaRPr lang="en-US" dirty="0" smtClean="0"/>
          </a:p>
          <a:p>
            <a:r>
              <a:rPr lang="en-US" dirty="0" smtClean="0"/>
              <a:t>Chair’s </a:t>
            </a:r>
            <a:r>
              <a:rPr lang="en-US" dirty="0" smtClean="0"/>
              <a:t>Guidelines</a:t>
            </a:r>
          </a:p>
          <a:p>
            <a:pPr lvl="1"/>
            <a:r>
              <a:rPr lang="en-US" dirty="0" smtClean="0"/>
              <a:t>Grammatical edits</a:t>
            </a:r>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a:t>
            </a:r>
            <a:r>
              <a:rPr lang="en-US" sz="2000" b="0" strike="sngStrike" dirty="0" smtClean="0"/>
              <a:t>, </a:t>
            </a:r>
            <a:r>
              <a:rPr lang="en-US" sz="2000" b="0" i="1" strike="sngStrike" dirty="0"/>
              <a:t>and will follow the general operating </a:t>
            </a:r>
            <a:r>
              <a:rPr lang="en-US" sz="2000" b="0" i="1" strike="sngStrike" dirty="0" smtClean="0"/>
              <a:t>procedures for </a:t>
            </a:r>
            <a:r>
              <a:rPr lang="en-US" sz="2000" b="0" i="1" strike="sngStrike" dirty="0"/>
              <a:t>WGs specified in the IEEE 802 LMSC WG P&amp;P</a:t>
            </a:r>
            <a:r>
              <a:rPr lang="en-US" sz="2000" b="0" i="1" dirty="0"/>
              <a:t>.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11-14-0629-06 </a:t>
            </a:r>
            <a:r>
              <a:rPr lang="en-US" dirty="0"/>
              <a:t>contains the current IEEE 902.11 Operations Manual (approved </a:t>
            </a:r>
            <a:r>
              <a:rPr lang="en-US" dirty="0" smtClean="0"/>
              <a:t>November </a:t>
            </a:r>
            <a:r>
              <a:rPr lang="en-US" dirty="0"/>
              <a:t>2014</a:t>
            </a:r>
            <a:r>
              <a:rPr lang="en-US" dirty="0" smtClean="0"/>
              <a:t>). Changes:</a:t>
            </a:r>
          </a:p>
          <a:p>
            <a:pPr lvl="1"/>
            <a:r>
              <a:rPr lang="en-US" dirty="0" smtClean="0"/>
              <a:t>Corrected </a:t>
            </a:r>
            <a:r>
              <a:rPr lang="en-US" dirty="0"/>
              <a:t>Adrian’s email </a:t>
            </a:r>
          </a:p>
          <a:p>
            <a:pPr lvl="1"/>
            <a:r>
              <a:rPr lang="en-US" dirty="0"/>
              <a:t>Removed IEEE standards companion reference, replaced with IEEE Standards development process link [other1] </a:t>
            </a:r>
          </a:p>
          <a:p>
            <a:pPr lvl="1"/>
            <a:r>
              <a:rPr lang="en-US" dirty="0"/>
              <a:t>Changed section 7.1.5 </a:t>
            </a:r>
            <a:r>
              <a:rPr lang="en-US" dirty="0" smtClean="0"/>
              <a:t>reference </a:t>
            </a:r>
            <a:r>
              <a:rPr lang="en-US" dirty="0"/>
              <a:t>to refer to WG </a:t>
            </a:r>
            <a:r>
              <a:rPr lang="en-US" dirty="0" smtClean="0"/>
              <a:t>not TG </a:t>
            </a:r>
            <a:r>
              <a:rPr lang="en-US" dirty="0"/>
              <a:t>email lists</a:t>
            </a:r>
          </a:p>
          <a:p>
            <a:pPr lvl="1"/>
            <a:r>
              <a:rPr lang="en-US" dirty="0"/>
              <a:t>Addition to 7.1.5 for mentor document posting, to be consistent with 8.3 </a:t>
            </a:r>
          </a:p>
          <a:p>
            <a:r>
              <a:rPr lang="en-US" b="0" dirty="0" smtClean="0"/>
              <a:t>Changes </a:t>
            </a:r>
            <a:r>
              <a:rPr lang="en-US" b="0" dirty="0"/>
              <a:t>proposed in </a:t>
            </a:r>
            <a:r>
              <a:rPr lang="en-US" b="0" dirty="0">
                <a:hlinkClick r:id="rId4"/>
              </a:rPr>
              <a:t>https://</a:t>
            </a:r>
            <a:r>
              <a:rPr lang="en-US" b="0" dirty="0" smtClean="0">
                <a:hlinkClick r:id="rId4"/>
              </a:rPr>
              <a:t>mentor.ieee.org/802.11/dcn/14/11-14-0629-08-0000-802-11-operations-manual.docx</a:t>
            </a:r>
            <a:r>
              <a:rPr lang="en-US" b="0" dirty="0" smtClean="0"/>
              <a:t> </a:t>
            </a:r>
            <a:endParaRPr lang="en-US" b="0" dirty="0"/>
          </a:p>
          <a:p>
            <a:pPr lvl="1"/>
            <a:r>
              <a:rPr lang="en-US" dirty="0" smtClean="0"/>
              <a:t>Reflect approved extended element ID ANA policy (9.1.3)</a:t>
            </a:r>
            <a:endParaRPr lang="en-US" dirty="0"/>
          </a:p>
          <a:p>
            <a:pPr lvl="1"/>
            <a:r>
              <a:rPr lang="en-US" dirty="0" smtClean="0"/>
              <a:t>Remove requirement for </a:t>
            </a:r>
            <a:r>
              <a:rPr lang="en-US" b="1" dirty="0" smtClean="0"/>
              <a:t>local</a:t>
            </a:r>
            <a:r>
              <a:rPr lang="en-US" dirty="0" smtClean="0"/>
              <a:t> server access to drafts (8.4)</a:t>
            </a:r>
            <a:endParaRPr lang="en-US" dirty="0"/>
          </a:p>
          <a:p>
            <a:r>
              <a:rPr lang="en-US" b="0" dirty="0" smtClean="0"/>
              <a:t>Consider </a:t>
            </a:r>
            <a:r>
              <a:rPr lang="en-US" b="0" dirty="0" smtClean="0"/>
              <a:t>approval of updated document in </a:t>
            </a:r>
            <a:r>
              <a:rPr lang="en-US" b="0" dirty="0" smtClean="0"/>
              <a:t>March 2015</a:t>
            </a:r>
            <a:endParaRPr lang="en-US" b="0"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2015</a:t>
            </a:r>
            <a:endParaRPr lang="en-US"/>
          </a:p>
        </p:txBody>
      </p:sp>
      <p:sp>
        <p:nvSpPr>
          <p:cNvPr id="3075" name="Footer Placeholder 4"/>
          <p:cNvSpPr>
            <a:spLocks noGrp="1"/>
          </p:cNvSpPr>
          <p:nvPr>
            <p:ph type="ftr" sz="quarter" idx="11"/>
          </p:nvPr>
        </p:nvSpPr>
        <p:spPr>
          <a:noFill/>
        </p:spPr>
        <p:txBody>
          <a:bodyPr/>
          <a:lstStyle/>
          <a:p>
            <a:r>
              <a:rPr lang="en-US" smtClean="0"/>
              <a:t>D.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11-14-0629-06 </a:t>
            </a:r>
            <a:r>
              <a:rPr lang="en-US" dirty="0"/>
              <a:t>contains the current IEEE 902.11 Operations Manual (approved </a:t>
            </a:r>
            <a:r>
              <a:rPr lang="en-US" dirty="0" smtClean="0"/>
              <a:t>November </a:t>
            </a:r>
            <a:r>
              <a:rPr lang="en-US" dirty="0"/>
              <a:t>2014)</a:t>
            </a:r>
          </a:p>
          <a:p>
            <a:r>
              <a:rPr lang="en-US" b="0" dirty="0" smtClean="0"/>
              <a:t>Changes </a:t>
            </a:r>
            <a:r>
              <a:rPr lang="en-US" b="0" dirty="0"/>
              <a:t>proposed in </a:t>
            </a:r>
            <a:r>
              <a:rPr lang="en-US" b="0" dirty="0">
                <a:hlinkClick r:id="rId4"/>
              </a:rPr>
              <a:t>https://</a:t>
            </a:r>
            <a:r>
              <a:rPr lang="en-US" b="0" dirty="0" smtClean="0">
                <a:hlinkClick r:id="rId4"/>
              </a:rPr>
              <a:t>mentor.ieee.org/802.11/dcn/14/11-14-0629-08-0000-802-11-operations-manual.docx</a:t>
            </a:r>
            <a:r>
              <a:rPr lang="en-US" b="0" dirty="0" smtClean="0"/>
              <a:t> </a:t>
            </a:r>
            <a:endParaRPr lang="en-US" b="0" dirty="0"/>
          </a:p>
          <a:p>
            <a:pPr lvl="1"/>
            <a:r>
              <a:rPr lang="en-US" dirty="0"/>
              <a:t>Reflect approved extended element ID ANA policy (9.1.3)</a:t>
            </a:r>
          </a:p>
          <a:p>
            <a:pPr lvl="1"/>
            <a:r>
              <a:rPr lang="en-US" dirty="0"/>
              <a:t>Remove requirement for </a:t>
            </a:r>
            <a:r>
              <a:rPr lang="en-US" b="1" dirty="0"/>
              <a:t>local</a:t>
            </a:r>
            <a:r>
              <a:rPr lang="en-US" dirty="0"/>
              <a:t> server access to drafts (8.4)</a:t>
            </a:r>
          </a:p>
          <a:p>
            <a:endParaRPr lang="en-US" b="0" dirty="0" smtClean="0"/>
          </a:p>
          <a:p>
            <a:r>
              <a:rPr lang="en-US" b="0" dirty="0" smtClean="0"/>
              <a:t>Consider </a:t>
            </a:r>
            <a:r>
              <a:rPr lang="en-US" b="0" dirty="0" smtClean="0"/>
              <a:t>approval of updated document in </a:t>
            </a:r>
            <a:r>
              <a:rPr lang="en-US" b="0" dirty="0" smtClean="0"/>
              <a:t>March</a:t>
            </a:r>
            <a:r>
              <a:rPr lang="en-US" b="0" dirty="0" smtClean="0"/>
              <a:t> 2015</a:t>
            </a:r>
            <a:endParaRPr lang="en-US" b="0"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776400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Any additional </a:t>
            </a:r>
            <a:r>
              <a:rPr lang="en-US" dirty="0" smtClean="0"/>
              <a:t>proposed </a:t>
            </a:r>
            <a:r>
              <a:rPr lang="en-US" dirty="0" smtClean="0"/>
              <a:t>changes </a:t>
            </a:r>
            <a:r>
              <a:rPr lang="en-US" dirty="0" smtClean="0"/>
              <a:t>received on the OM: </a:t>
            </a:r>
            <a:r>
              <a:rPr lang="en-US" dirty="0">
                <a:hlinkClick r:id="rId3"/>
              </a:rPr>
              <a:t>https://</a:t>
            </a:r>
            <a:r>
              <a:rPr lang="en-US" dirty="0" smtClean="0">
                <a:hlinkClick r:id="rId3"/>
              </a:rPr>
              <a:t>mentor.ieee.org/802.11/dcn/14/11-14-0629-08-0000-802-11-operations-manual.docx</a:t>
            </a:r>
            <a:r>
              <a:rPr lang="en-US" dirty="0" smtClean="0"/>
              <a:t> </a:t>
            </a:r>
          </a:p>
          <a:p>
            <a:pPr lvl="1"/>
            <a:r>
              <a:rPr lang="en-US" dirty="0"/>
              <a:t>Reflect approved extended element ID ANA policy (9.1.3)</a:t>
            </a:r>
          </a:p>
          <a:p>
            <a:pPr lvl="1"/>
            <a:r>
              <a:rPr lang="en-US" dirty="0"/>
              <a:t>Remove requirement for </a:t>
            </a:r>
            <a:r>
              <a:rPr lang="en-US" b="1" dirty="0"/>
              <a:t>local</a:t>
            </a:r>
            <a:r>
              <a:rPr lang="en-US" dirty="0"/>
              <a:t> server access to drafts (8.4)</a:t>
            </a:r>
          </a:p>
          <a:p>
            <a:pPr lvl="1"/>
            <a:endParaRPr lang="en-US" dirty="0" smtClean="0"/>
          </a:p>
          <a:p>
            <a:endParaRPr lang="en-US" dirty="0" smtClean="0"/>
          </a:p>
          <a:p>
            <a:r>
              <a:rPr lang="en-US" dirty="0" smtClean="0"/>
              <a:t>Consider a motion to approve the </a:t>
            </a:r>
            <a:r>
              <a:rPr lang="en-US" dirty="0" smtClean="0"/>
              <a:t>changes in MARCH 2015</a:t>
            </a:r>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2015</a:t>
            </a:r>
            <a:endParaRPr lang="en-US"/>
          </a:p>
        </p:txBody>
      </p:sp>
      <p:sp>
        <p:nvSpPr>
          <p:cNvPr id="4099" name="Footer Placeholder 2"/>
          <p:cNvSpPr>
            <a:spLocks noGrp="1"/>
          </p:cNvSpPr>
          <p:nvPr>
            <p:ph type="ftr" sz="quarter" idx="11"/>
          </p:nvPr>
        </p:nvSpPr>
        <p:spPr>
          <a:noFill/>
        </p:spPr>
        <p:txBody>
          <a:bodyPr/>
          <a:lstStyle/>
          <a:p>
            <a:r>
              <a:rPr lang="en-US" smtClean="0"/>
              <a:t>D.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2015</a:t>
            </a:r>
            <a:endParaRPr lang="en-US"/>
          </a:p>
        </p:txBody>
      </p:sp>
      <p:sp>
        <p:nvSpPr>
          <p:cNvPr id="5123" name="Footer Placeholder 2"/>
          <p:cNvSpPr>
            <a:spLocks noGrp="1"/>
          </p:cNvSpPr>
          <p:nvPr>
            <p:ph type="ftr" sz="quarter" idx="11"/>
          </p:nvPr>
        </p:nvSpPr>
        <p:spPr>
          <a:noFill/>
        </p:spPr>
        <p:txBody>
          <a:bodyPr/>
          <a:lstStyle/>
          <a:p>
            <a:r>
              <a:rPr lang="en-US" smtClean="0"/>
              <a:t>D.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2015</a:t>
            </a:r>
            <a:endParaRPr lang="en-US"/>
          </a:p>
        </p:txBody>
      </p:sp>
      <p:sp>
        <p:nvSpPr>
          <p:cNvPr id="6147" name="Footer Placeholder 2"/>
          <p:cNvSpPr>
            <a:spLocks noGrp="1"/>
          </p:cNvSpPr>
          <p:nvPr>
            <p:ph type="ftr" sz="quarter" idx="11"/>
          </p:nvPr>
        </p:nvSpPr>
        <p:spPr>
          <a:noFill/>
        </p:spPr>
        <p:txBody>
          <a:bodyPr/>
          <a:lstStyle/>
          <a:p>
            <a:r>
              <a:rPr lang="en-US" smtClean="0"/>
              <a:t>D.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2015</a:t>
            </a:r>
            <a:endParaRPr lang="en-US"/>
          </a:p>
        </p:txBody>
      </p:sp>
      <p:sp>
        <p:nvSpPr>
          <p:cNvPr id="7171" name="Footer Placeholder 2"/>
          <p:cNvSpPr>
            <a:spLocks noGrp="1"/>
          </p:cNvSpPr>
          <p:nvPr>
            <p:ph type="ftr" sz="quarter" idx="11"/>
          </p:nvPr>
        </p:nvSpPr>
        <p:spPr>
          <a:noFill/>
        </p:spPr>
        <p:txBody>
          <a:bodyPr/>
          <a:lstStyle/>
          <a:p>
            <a:r>
              <a:rPr lang="en-US" smtClean="0"/>
              <a:t>D.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January 2015</a:t>
            </a:r>
            <a:endParaRPr lang="en-US"/>
          </a:p>
        </p:txBody>
      </p:sp>
      <p:sp>
        <p:nvSpPr>
          <p:cNvPr id="11" name="Footer Placeholder 10"/>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24748</TotalTime>
  <Words>1941</Words>
  <Application>Microsoft Office PowerPoint</Application>
  <PresentationFormat>On-screen Show (4:3)</PresentationFormat>
  <Paragraphs>315</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2nd  Vice Chair Report January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11-15/0016r0</dc:subject>
  <dc:creator>dstanley@arubanetworks.com</dc:creator>
  <cp:keywords>January 2015</cp:keywords>
  <dc:description>Dorothy Stanley (Aruba Networks)</dc:description>
  <cp:lastModifiedBy>Dorothy Stanley</cp:lastModifiedBy>
  <cp:revision>137</cp:revision>
  <cp:lastPrinted>2014-04-08T14:44:21Z</cp:lastPrinted>
  <dcterms:created xsi:type="dcterms:W3CDTF">2012-03-12T21:29:33Z</dcterms:created>
  <dcterms:modified xsi:type="dcterms:W3CDTF">2015-01-08T23:07:22Z</dcterms:modified>
</cp:coreProperties>
</file>