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71" r:id="rId2"/>
    <p:sldId id="272" r:id="rId3"/>
    <p:sldId id="304" r:id="rId4"/>
    <p:sldId id="273" r:id="rId5"/>
    <p:sldId id="274" r:id="rId6"/>
    <p:sldId id="275" r:id="rId7"/>
    <p:sldId id="276" r:id="rId8"/>
    <p:sldId id="307" r:id="rId9"/>
    <p:sldId id="291" r:id="rId10"/>
    <p:sldId id="327" r:id="rId11"/>
    <p:sldId id="278" r:id="rId12"/>
    <p:sldId id="313" r:id="rId13"/>
    <p:sldId id="336" r:id="rId14"/>
    <p:sldId id="340" r:id="rId15"/>
    <p:sldId id="326" r:id="rId16"/>
    <p:sldId id="325" r:id="rId17"/>
    <p:sldId id="305" r:id="rId18"/>
    <p:sldId id="289" r:id="rId19"/>
    <p:sldId id="297" r:id="rId20"/>
    <p:sldId id="342" r:id="rId21"/>
    <p:sldId id="303" r:id="rId22"/>
    <p:sldId id="328" r:id="rId23"/>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2154" y="-5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802.11-15/0016r0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802.11-15/0016r0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January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802.11-15/0016r0</a:t>
            </a:r>
            <a:endParaRPr lang="en-US"/>
          </a:p>
        </p:txBody>
      </p:sp>
      <p:sp>
        <p:nvSpPr>
          <p:cNvPr id="11267" name="Rectangle 3"/>
          <p:cNvSpPr>
            <a:spLocks noGrp="1" noChangeArrowheads="1"/>
          </p:cNvSpPr>
          <p:nvPr>
            <p:ph type="dt" sz="quarter" idx="1"/>
          </p:nvPr>
        </p:nvSpPr>
        <p:spPr>
          <a:noFill/>
        </p:spPr>
        <p:txBody>
          <a:bodyPr/>
          <a:lstStyle/>
          <a:p>
            <a:r>
              <a:rPr lang="en-US" smtClean="0"/>
              <a:t>January 2015</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802.11-15/0016r0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January 2015</a:t>
            </a:r>
            <a:endParaRPr lang="en-US" altLang="en-US" sz="1400" smtClean="0"/>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16</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dirty="0" smtClean="0"/>
              <a:t>Agenda item 2.2</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17</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802.11-15/0016r0</a:t>
            </a:r>
            <a:endParaRPr lang="en-US"/>
          </a:p>
        </p:txBody>
      </p:sp>
      <p:sp>
        <p:nvSpPr>
          <p:cNvPr id="12291" name="Rectangle 3"/>
          <p:cNvSpPr>
            <a:spLocks noGrp="1" noChangeArrowheads="1"/>
          </p:cNvSpPr>
          <p:nvPr>
            <p:ph type="dt" sz="quarter" idx="1"/>
          </p:nvPr>
        </p:nvSpPr>
        <p:spPr>
          <a:noFill/>
        </p:spPr>
        <p:txBody>
          <a:bodyPr/>
          <a:lstStyle/>
          <a:p>
            <a:r>
              <a:rPr lang="en-US" smtClean="0"/>
              <a:t>January 2015</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2.1.2.9, See sections for Definitions, 3.9.2 (75 to 50), 3.3.7 (Liaison), 6.5 (standing committee), 9.1.3 (ANA)</a:t>
            </a:r>
            <a:r>
              <a:rPr lang="en-US" baseline="0" dirty="0" smtClean="0"/>
              <a:t> </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802.11-15/0016r0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January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802.11-15/0016r0</a:t>
            </a:r>
            <a:endParaRPr lang="en-US"/>
          </a:p>
        </p:txBody>
      </p:sp>
      <p:sp>
        <p:nvSpPr>
          <p:cNvPr id="13315" name="Rectangle 3"/>
          <p:cNvSpPr>
            <a:spLocks noGrp="1" noChangeArrowheads="1"/>
          </p:cNvSpPr>
          <p:nvPr>
            <p:ph type="dt" sz="quarter" idx="1"/>
          </p:nvPr>
        </p:nvSpPr>
        <p:spPr>
          <a:noFill/>
        </p:spPr>
        <p:txBody>
          <a:bodyPr/>
          <a:lstStyle/>
          <a:p>
            <a:r>
              <a:rPr lang="en-US" smtClean="0"/>
              <a:t>January 2015</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802.11-15/0016r0</a:t>
            </a:r>
            <a:endParaRPr lang="en-US"/>
          </a:p>
        </p:txBody>
      </p:sp>
      <p:sp>
        <p:nvSpPr>
          <p:cNvPr id="5" name="Date Placeholder 4"/>
          <p:cNvSpPr>
            <a:spLocks noGrp="1"/>
          </p:cNvSpPr>
          <p:nvPr>
            <p:ph type="dt" idx="11"/>
          </p:nvPr>
        </p:nvSpPr>
        <p:spPr/>
        <p:txBody>
          <a:bodyPr/>
          <a:lstStyle/>
          <a:p>
            <a:pPr>
              <a:defRPr/>
            </a:pPr>
            <a:r>
              <a:rPr lang="en-US" smtClean="0"/>
              <a:t>January 2015</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January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January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January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802.11-15/0016r0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4/11-14-0629-06-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4/ec-14-0066-02-00EC-november-2014-rule-change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PNP/2014-11/IEEE_802_WG_PandP_v17.doc"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14/11-14-0629-08-0000-802-11-operations-manual.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06-0000-802-11-operations-manual.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14/11-14-0629-08-0000-802-11-operations-manual.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08-0000-802-11-operations-manual.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January 2015</a:t>
            </a:r>
            <a:endParaRPr lang="en-US" dirty="0"/>
          </a:p>
        </p:txBody>
      </p:sp>
      <p:sp>
        <p:nvSpPr>
          <p:cNvPr id="1028" name="Footer Placeholder 4"/>
          <p:cNvSpPr>
            <a:spLocks noGrp="1"/>
          </p:cNvSpPr>
          <p:nvPr>
            <p:ph type="ftr" sz="quarter" idx="11"/>
          </p:nvPr>
        </p:nvSpPr>
        <p:spPr>
          <a:noFill/>
        </p:spPr>
        <p:txBody>
          <a:bodyPr/>
          <a:lstStyle/>
          <a:p>
            <a:r>
              <a:rPr lang="en-US" smtClean="0"/>
              <a:t>D.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a:t>
            </a:r>
            <a:r>
              <a:rPr lang="en-US" dirty="0" smtClean="0"/>
              <a:t>January 2015</a:t>
            </a:r>
            <a:endParaRPr lang="en-US" dirty="0" smtClean="0"/>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2015-01-08</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08"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January 2015</a:t>
            </a:r>
            <a:endParaRPr lang="en-US"/>
          </a:p>
        </p:txBody>
      </p:sp>
      <p:sp>
        <p:nvSpPr>
          <p:cNvPr id="8195" name="Footer Placeholder 4"/>
          <p:cNvSpPr>
            <a:spLocks noGrp="1"/>
          </p:cNvSpPr>
          <p:nvPr>
            <p:ph type="ftr" sz="quarter" idx="11"/>
          </p:nvPr>
        </p:nvSpPr>
        <p:spPr>
          <a:noFill/>
        </p:spPr>
        <p:txBody>
          <a:bodyPr/>
          <a:lstStyle/>
          <a:p>
            <a:r>
              <a:rPr lang="en-US" smtClean="0"/>
              <a:t>D.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a:t>
            </a:r>
            <a:r>
              <a:rPr lang="en-US" sz="1600" dirty="0" smtClean="0"/>
              <a:t>June</a:t>
            </a:r>
            <a:r>
              <a:rPr lang="en-US" sz="1600" dirty="0" smtClean="0"/>
              <a:t> 2014) </a:t>
            </a:r>
            <a:endParaRPr lang="en-US" sz="1600" dirty="0" smtClean="0"/>
          </a:p>
          <a:p>
            <a:pPr lvl="1"/>
            <a:r>
              <a:rPr lang="en-US" sz="1600" dirty="0" smtClean="0">
                <a:hlinkClick r:id="rId3"/>
              </a:rPr>
              <a:t>http://standards.ieee.org/board/aud/LMSC.pdf</a:t>
            </a:r>
            <a:endParaRPr lang="en-US" sz="1600" dirty="0" smtClean="0"/>
          </a:p>
          <a:p>
            <a:r>
              <a:rPr lang="en-US" sz="2000" dirty="0" smtClean="0"/>
              <a:t>IEEE 802 Operations Manual </a:t>
            </a:r>
            <a:r>
              <a:rPr lang="en-US" sz="2000" dirty="0" smtClean="0"/>
              <a:t>(</a:t>
            </a:r>
            <a:r>
              <a:rPr lang="en-US" sz="2000" dirty="0" smtClean="0"/>
              <a:t>07</a:t>
            </a:r>
            <a:r>
              <a:rPr lang="en-US" sz="2000" dirty="0" smtClean="0"/>
              <a:t> November </a:t>
            </a:r>
            <a:r>
              <a:rPr lang="en-US" sz="2000" dirty="0" smtClean="0"/>
              <a:t>2014)</a:t>
            </a:r>
          </a:p>
          <a:p>
            <a:pPr lvl="1">
              <a:lnSpc>
                <a:spcPct val="80000"/>
              </a:lnSpc>
              <a:defRPr/>
            </a:pPr>
            <a:r>
              <a:rPr lang="en-US" altLang="en-US" sz="1600" dirty="0">
                <a:hlinkClick r:id="rId4"/>
              </a:rPr>
              <a:t>http://</a:t>
            </a:r>
            <a:r>
              <a:rPr lang="en-US" altLang="en-US" sz="1600" dirty="0" smtClean="0">
                <a:hlinkClick r:id="rId4"/>
              </a:rPr>
              <a:t>www.ieee802.org/PNP/approved/IEEE_802_OM_v16.pdf</a:t>
            </a:r>
            <a:r>
              <a:rPr lang="en-US" altLang="en-US" sz="1600" dirty="0" smtClean="0"/>
              <a:t>    </a:t>
            </a:r>
          </a:p>
          <a:p>
            <a:pPr>
              <a:lnSpc>
                <a:spcPct val="80000"/>
              </a:lnSpc>
              <a:defRPr/>
            </a:pPr>
            <a:r>
              <a:rPr lang="en-US" sz="2400" dirty="0" smtClean="0"/>
              <a:t>IEEE </a:t>
            </a:r>
            <a:r>
              <a:rPr lang="en-US" sz="2400" dirty="0" smtClean="0"/>
              <a:t>802 Working Group Policies &amp;Procedures (18 July 2014)</a:t>
            </a:r>
          </a:p>
          <a:p>
            <a:pPr lvl="1"/>
            <a:r>
              <a:rPr lang="en-US" altLang="en-US" sz="1600" dirty="0" smtClean="0">
                <a:hlinkClick r:id="rId5"/>
              </a:rPr>
              <a:t>http://www.ieee802.org/PNP/approved/IEEE_802_WG_PandP_v16.pdf</a:t>
            </a:r>
            <a:endParaRPr lang="en-US" sz="1600" dirty="0" smtClean="0"/>
          </a:p>
          <a:p>
            <a:r>
              <a:rPr lang="en-US" sz="2000" dirty="0" smtClean="0"/>
              <a:t>IEEE 802 LMSC Chair's Guidelines </a:t>
            </a:r>
            <a:r>
              <a:rPr lang="en-US" sz="2000" dirty="0" smtClean="0"/>
              <a:t>(</a:t>
            </a:r>
            <a:r>
              <a:rPr lang="en-US" sz="2000" dirty="0" smtClean="0"/>
              <a:t>07</a:t>
            </a:r>
            <a:r>
              <a:rPr lang="en-US" sz="2000" dirty="0" smtClean="0"/>
              <a:t> November </a:t>
            </a:r>
            <a:r>
              <a:rPr lang="en-US" sz="2000" dirty="0" smtClean="0"/>
              <a:t>2014)</a:t>
            </a:r>
            <a:endParaRPr lang="en-US" sz="2000" dirty="0" smtClean="0">
              <a:hlinkClick r:id="rId6"/>
            </a:endParaRPr>
          </a:p>
          <a:p>
            <a:pPr lvl="1"/>
            <a:r>
              <a:rPr lang="en-US" sz="1600" dirty="0">
                <a:hlinkClick r:id="rId7"/>
              </a:rPr>
              <a:t>http://</a:t>
            </a:r>
            <a:r>
              <a:rPr lang="en-US" sz="1600" dirty="0" smtClean="0">
                <a:hlinkClick r:id="rId7"/>
              </a:rPr>
              <a:t>www.ieee802.org/PNP/approved/IEEE_802_Chairs_guidelines_v19.pdf</a:t>
            </a:r>
            <a:r>
              <a:rPr lang="en-US" sz="1600" dirty="0" smtClean="0"/>
              <a:t>  </a:t>
            </a:r>
            <a:endParaRPr lang="en-US" sz="1600" dirty="0" smtClean="0"/>
          </a:p>
          <a:p>
            <a:r>
              <a:rPr lang="en-US" sz="2000" dirty="0" smtClean="0"/>
              <a:t>IEEE 802.11 WG OM: </a:t>
            </a:r>
            <a:r>
              <a:rPr lang="en-US" sz="2000" dirty="0" smtClean="0"/>
              <a:t>(08 November </a:t>
            </a:r>
            <a:r>
              <a:rPr lang="en-US" sz="2000" dirty="0" smtClean="0"/>
              <a:t>2014)</a:t>
            </a:r>
          </a:p>
          <a:p>
            <a:pPr lvl="1"/>
            <a:r>
              <a:rPr lang="en-US" altLang="en-US" sz="1600" dirty="0">
                <a:hlinkClick r:id="rId8"/>
              </a:rPr>
              <a:t>https://</a:t>
            </a:r>
            <a:r>
              <a:rPr lang="en-US" altLang="en-US" sz="1600" dirty="0" smtClean="0">
                <a:hlinkClick r:id="rId8"/>
              </a:rPr>
              <a:t>mentor.ieee.org/802.11/dcn/14/11-14-0629-06-0000-802-11-operations-manual.docx</a:t>
            </a:r>
            <a:r>
              <a:rPr lang="en-US" altLang="en-US" sz="1600" dirty="0" smtClean="0"/>
              <a:t>  </a:t>
            </a:r>
          </a:p>
          <a:p>
            <a:r>
              <a:rPr lang="en-US" sz="2000" dirty="0" smtClean="0"/>
              <a:t>Policies </a:t>
            </a:r>
            <a:r>
              <a:rPr lang="en-US" sz="2000" dirty="0" smtClean="0"/>
              <a:t>and Procedures hierarchy</a:t>
            </a:r>
          </a:p>
          <a:p>
            <a:pPr lvl="1"/>
            <a:r>
              <a:rPr lang="en-US" sz="1600" dirty="0" smtClean="0">
                <a:hlinkClick r:id="rId9"/>
              </a:rPr>
              <a:t>http://www.ieee802.org/11/Rules/rules.shtml</a:t>
            </a:r>
            <a:endParaRPr lang="en-US" sz="1600" dirty="0" smtClean="0"/>
          </a:p>
          <a:p>
            <a:pPr marL="342900" lvl="1" indent="-342900">
              <a:buFontTx/>
              <a:buChar char="•"/>
            </a:pPr>
            <a:r>
              <a:rPr lang="en-US" altLang="en-US" sz="1800" b="1" dirty="0" smtClean="0"/>
              <a:t>IEEE </a:t>
            </a:r>
            <a:r>
              <a:rPr lang="en-US" altLang="en-US" sz="1800" b="1" dirty="0"/>
              <a:t>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November 2014 IEEE 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a:t>
            </a:r>
          </a:p>
          <a:p>
            <a:pPr lvl="1"/>
            <a:r>
              <a:rPr lang="en-US" dirty="0" smtClean="0"/>
              <a:t>Section 4.3 change to clarify SG rules (source: 802.11)</a:t>
            </a:r>
          </a:p>
          <a:p>
            <a:pPr marL="342900" lvl="1" indent="-342900">
              <a:buFontTx/>
              <a:buChar char="•"/>
            </a:pPr>
            <a:r>
              <a:rPr lang="en-US" sz="2400" b="1" dirty="0"/>
              <a:t>WG P&amp;P - Expect EC approval of changes in March </a:t>
            </a:r>
            <a:r>
              <a:rPr lang="en-US" sz="2400" b="1" dirty="0" smtClean="0"/>
              <a:t>2015</a:t>
            </a:r>
          </a:p>
          <a:p>
            <a:pPr lvl="1"/>
            <a:r>
              <a:rPr lang="en-US" dirty="0" smtClean="0"/>
              <a:t>EC changes under consideration are summarized in </a:t>
            </a:r>
            <a:r>
              <a:rPr lang="en-US" dirty="0" smtClean="0">
                <a:hlinkClick r:id="rId3"/>
              </a:rPr>
              <a:t>https://mentor.ieee.org/802-ec/dcn/14/ec-14-0066-02-00EC-november-2014-rule-changes.pdf</a:t>
            </a:r>
            <a:r>
              <a:rPr lang="en-US" dirty="0" smtClean="0"/>
              <a:t> and speculatively edited here: </a:t>
            </a:r>
            <a:r>
              <a:rPr lang="en-US" u="sng" dirty="0" smtClean="0">
                <a:hlinkClick r:id="rId4"/>
              </a:rPr>
              <a:t>http://www.ieee802.org/PNP/2014-11/IEEE_802_WG_PandP_v17.doc</a:t>
            </a:r>
            <a:r>
              <a:rPr lang="en-US" u="sng" dirty="0" smtClean="0"/>
              <a:t> </a:t>
            </a:r>
            <a:endParaRPr lang="en-US" dirty="0" smtClean="0"/>
          </a:p>
          <a:p>
            <a:pPr lvl="1"/>
            <a:r>
              <a:rPr lang="en-US" dirty="0" smtClean="0"/>
              <a:t>Many changes, to align with IEEE WG P&amp;P baseline</a:t>
            </a:r>
          </a:p>
          <a:p>
            <a:pPr lvl="1"/>
            <a:r>
              <a:rPr lang="en-US" dirty="0" smtClean="0"/>
              <a:t>Clarification questions, suggested corrections to IEEE P&amp;P baseline </a:t>
            </a:r>
            <a:r>
              <a:rPr lang="en-US" dirty="0" smtClean="0"/>
              <a:t>discussed at Dec 2014 </a:t>
            </a:r>
            <a:r>
              <a:rPr lang="en-US" dirty="0" err="1" smtClean="0"/>
              <a:t>Audcom</a:t>
            </a:r>
            <a:endParaRPr lang="en-US" dirty="0" smtClean="0"/>
          </a:p>
          <a:p>
            <a:r>
              <a:rPr lang="en-US" dirty="0" smtClean="0"/>
              <a:t>Chair’s </a:t>
            </a:r>
            <a:r>
              <a:rPr lang="en-US" dirty="0" smtClean="0"/>
              <a:t>Guidelines</a:t>
            </a:r>
          </a:p>
          <a:p>
            <a:pPr lvl="1"/>
            <a:r>
              <a:rPr lang="en-US" dirty="0" smtClean="0"/>
              <a:t>Grammatical edits</a:t>
            </a:r>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802 LMSC OM: 4.3 Study Groups</a:t>
            </a:r>
            <a:endParaRPr lang="en-US" sz="2800" dirty="0"/>
          </a:p>
        </p:txBody>
      </p:sp>
      <p:sp>
        <p:nvSpPr>
          <p:cNvPr id="3" name="Content Placeholder 2"/>
          <p:cNvSpPr>
            <a:spLocks noGrp="1"/>
          </p:cNvSpPr>
          <p:nvPr>
            <p:ph idx="1"/>
          </p:nvPr>
        </p:nvSpPr>
        <p:spPr>
          <a:xfrm>
            <a:off x="609600" y="1600200"/>
            <a:ext cx="8458200" cy="4724400"/>
          </a:xfrm>
        </p:spPr>
        <p:txBody>
          <a:bodyPr/>
          <a:lstStyle/>
          <a:p>
            <a:pPr marL="0" indent="0">
              <a:buNone/>
            </a:pPr>
            <a:r>
              <a:rPr lang="en-US" sz="2000" dirty="0" smtClean="0"/>
              <a:t>4.3.1 Study </a:t>
            </a:r>
            <a:r>
              <a:rPr lang="en-US" sz="2000" dirty="0"/>
              <a:t>group operation</a:t>
            </a:r>
          </a:p>
          <a:p>
            <a:pPr marL="0" indent="0">
              <a:buNone/>
            </a:pPr>
            <a:r>
              <a:rPr lang="en-US" sz="2000" b="0" dirty="0"/>
              <a:t>Progress of each Study Group shall be presented at the closing Sponsor meeting of each IEEE </a:t>
            </a:r>
            <a:r>
              <a:rPr lang="en-US" sz="2000" b="0" dirty="0" smtClean="0"/>
              <a:t>802 </a:t>
            </a:r>
            <a:r>
              <a:rPr lang="en-US" sz="2000" b="0" dirty="0"/>
              <a:t>LMSC plenary session by the appropriate WG, TAG, or ECSG Chair. Study Groups may </a:t>
            </a:r>
            <a:r>
              <a:rPr lang="en-US" sz="2000" b="0" dirty="0" smtClean="0"/>
              <a:t>elect </a:t>
            </a:r>
            <a:r>
              <a:rPr lang="en-US" sz="2000" b="0" dirty="0"/>
              <a:t>officers other than the Chair, if </a:t>
            </a:r>
            <a:r>
              <a:rPr lang="en-US" sz="2000" b="0" dirty="0" smtClean="0"/>
              <a:t>necessary</a:t>
            </a:r>
            <a:r>
              <a:rPr lang="en-US" sz="2000" b="0" strike="sngStrike" dirty="0" smtClean="0"/>
              <a:t>, </a:t>
            </a:r>
            <a:r>
              <a:rPr lang="en-US" sz="2000" b="0" i="1" strike="sngStrike" dirty="0"/>
              <a:t>and will follow the general operating </a:t>
            </a:r>
            <a:r>
              <a:rPr lang="en-US" sz="2000" b="0" i="1" strike="sngStrike" dirty="0" smtClean="0"/>
              <a:t>procedures for </a:t>
            </a:r>
            <a:r>
              <a:rPr lang="en-US" sz="2000" b="0" i="1" strike="sngStrike" dirty="0"/>
              <a:t>WGs specified in the IEEE 802 LMSC WG P&amp;P</a:t>
            </a:r>
            <a:r>
              <a:rPr lang="en-US" sz="2000" b="0" i="1" dirty="0"/>
              <a:t>. </a:t>
            </a:r>
            <a:r>
              <a:rPr lang="en-US" sz="2000" b="0" i="1" dirty="0" smtClean="0"/>
              <a:t> </a:t>
            </a:r>
            <a:r>
              <a:rPr lang="en-US" sz="2000" b="0" dirty="0" smtClean="0"/>
              <a:t>Because </a:t>
            </a:r>
            <a:r>
              <a:rPr lang="en-US" sz="2000" b="0" dirty="0"/>
              <a:t>of the limited time duration of a </a:t>
            </a:r>
            <a:r>
              <a:rPr lang="en-US" sz="2000" b="0" dirty="0" smtClean="0"/>
              <a:t>Study </a:t>
            </a:r>
            <a:r>
              <a:rPr lang="en-US" sz="2000" b="0" dirty="0"/>
              <a:t>Group, no letter ballots are permitted.</a:t>
            </a:r>
          </a:p>
          <a:p>
            <a:pPr marL="0" indent="0">
              <a:buNone/>
            </a:pPr>
            <a:r>
              <a:rPr lang="en-US" sz="2000" b="0" dirty="0"/>
              <a:t>The election of an ECSG Vice Chair is subject to confirmation by the Sponsor.</a:t>
            </a:r>
          </a:p>
          <a:p>
            <a:pPr marL="0" indent="0">
              <a:buNone/>
            </a:pPr>
            <a:r>
              <a:rPr lang="en-US" sz="2000" dirty="0"/>
              <a:t>4.3.2 </a:t>
            </a:r>
            <a:r>
              <a:rPr lang="en-US" sz="2000" dirty="0" smtClean="0"/>
              <a:t>Voting </a:t>
            </a:r>
            <a:r>
              <a:rPr lang="en-US" sz="2000" dirty="0"/>
              <a:t>at study group meetings</a:t>
            </a:r>
          </a:p>
          <a:p>
            <a:pPr marL="0" indent="0">
              <a:buNone/>
            </a:pPr>
            <a:r>
              <a:rPr lang="en-US" sz="2000" b="0" dirty="0"/>
              <a:t>Any person attending a Study Group meeting may vote on all motions (including recommending </a:t>
            </a:r>
            <a:r>
              <a:rPr lang="en-US" sz="2000" b="0" dirty="0" smtClean="0"/>
              <a:t>approval </a:t>
            </a:r>
            <a:r>
              <a:rPr lang="en-US" sz="2000" b="0" dirty="0"/>
              <a:t>of a PAR). A vote is carried by 75% of those present and voting Approve or </a:t>
            </a:r>
            <a:r>
              <a:rPr lang="en-US" sz="2000" b="0" dirty="0" smtClean="0"/>
              <a:t>Disapprove.</a:t>
            </a:r>
          </a:p>
          <a:p>
            <a:pPr marL="0" indent="0">
              <a:buNone/>
            </a:pPr>
            <a:endParaRPr lang="en-US" sz="2000" b="0" dirty="0"/>
          </a:p>
          <a:p>
            <a:pPr marL="0" indent="0">
              <a:buNone/>
            </a:pPr>
            <a:r>
              <a:rPr lang="en-US" sz="1600" b="0" i="1" dirty="0" smtClean="0"/>
              <a:t>Comment: Clarify WG P&amp;P application to ECSG, WGSG; proposed resolution is to delete the italicized text.</a:t>
            </a:r>
            <a:endParaRPr lang="en-US" b="0" i="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0911976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asking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11-14-0629-06 </a:t>
            </a:r>
            <a:r>
              <a:rPr lang="en-US" dirty="0"/>
              <a:t>contains the current IEEE 902.11 Operations Manual (approved </a:t>
            </a:r>
            <a:r>
              <a:rPr lang="en-US" dirty="0" smtClean="0"/>
              <a:t>November </a:t>
            </a:r>
            <a:r>
              <a:rPr lang="en-US" dirty="0"/>
              <a:t>2014</a:t>
            </a:r>
            <a:r>
              <a:rPr lang="en-US" dirty="0" smtClean="0"/>
              <a:t>). Changes:</a:t>
            </a:r>
          </a:p>
          <a:p>
            <a:pPr lvl="1"/>
            <a:r>
              <a:rPr lang="en-US" dirty="0" smtClean="0"/>
              <a:t>Corrected </a:t>
            </a:r>
            <a:r>
              <a:rPr lang="en-US" dirty="0"/>
              <a:t>Adrian’s email </a:t>
            </a:r>
          </a:p>
          <a:p>
            <a:pPr lvl="1"/>
            <a:r>
              <a:rPr lang="en-US" dirty="0"/>
              <a:t>Removed IEEE standards companion reference, replaced with IEEE Standards development process link [other1] </a:t>
            </a:r>
          </a:p>
          <a:p>
            <a:pPr lvl="1"/>
            <a:r>
              <a:rPr lang="en-US" dirty="0"/>
              <a:t>Changed section 7.1.5 </a:t>
            </a:r>
            <a:r>
              <a:rPr lang="en-US" dirty="0" smtClean="0"/>
              <a:t>reference </a:t>
            </a:r>
            <a:r>
              <a:rPr lang="en-US" dirty="0"/>
              <a:t>to refer to WG </a:t>
            </a:r>
            <a:r>
              <a:rPr lang="en-US" dirty="0" smtClean="0"/>
              <a:t>not TG </a:t>
            </a:r>
            <a:r>
              <a:rPr lang="en-US" dirty="0"/>
              <a:t>email lists</a:t>
            </a:r>
          </a:p>
          <a:p>
            <a:pPr lvl="1"/>
            <a:r>
              <a:rPr lang="en-US" dirty="0"/>
              <a:t>Addition to 7.1.5 for mentor document posting, to be consistent with 8.3 </a:t>
            </a:r>
          </a:p>
          <a:p>
            <a:r>
              <a:rPr lang="en-US" b="0" dirty="0" smtClean="0"/>
              <a:t>Changes </a:t>
            </a:r>
            <a:r>
              <a:rPr lang="en-US" b="0" dirty="0"/>
              <a:t>proposed in </a:t>
            </a:r>
            <a:r>
              <a:rPr lang="en-US" b="0" dirty="0">
                <a:hlinkClick r:id="rId4"/>
              </a:rPr>
              <a:t>https://</a:t>
            </a:r>
            <a:r>
              <a:rPr lang="en-US" b="0" dirty="0" smtClean="0">
                <a:hlinkClick r:id="rId4"/>
              </a:rPr>
              <a:t>mentor.ieee.org/802.11/dcn/14/11-14-0629-08-0000-802-11-operations-manual.docx</a:t>
            </a:r>
            <a:r>
              <a:rPr lang="en-US" b="0" dirty="0" smtClean="0"/>
              <a:t> </a:t>
            </a:r>
            <a:endParaRPr lang="en-US" b="0" dirty="0"/>
          </a:p>
          <a:p>
            <a:pPr lvl="1"/>
            <a:r>
              <a:rPr lang="en-US" dirty="0" smtClean="0"/>
              <a:t>Reflect approved extended element ID ANA policy (9.1.3)</a:t>
            </a:r>
            <a:endParaRPr lang="en-US" dirty="0"/>
          </a:p>
          <a:p>
            <a:pPr lvl="1"/>
            <a:r>
              <a:rPr lang="en-US" dirty="0" smtClean="0"/>
              <a:t>Remove requirement for </a:t>
            </a:r>
            <a:r>
              <a:rPr lang="en-US" b="1" dirty="0" smtClean="0"/>
              <a:t>local</a:t>
            </a:r>
            <a:r>
              <a:rPr lang="en-US" dirty="0" smtClean="0"/>
              <a:t> server access to drafts (8.4)</a:t>
            </a:r>
            <a:endParaRPr lang="en-US" dirty="0"/>
          </a:p>
          <a:p>
            <a:r>
              <a:rPr lang="en-US" b="0" dirty="0" smtClean="0"/>
              <a:t>Consider </a:t>
            </a:r>
            <a:r>
              <a:rPr lang="en-US" b="0" dirty="0" smtClean="0"/>
              <a:t>approval of updated document in </a:t>
            </a:r>
            <a:r>
              <a:rPr lang="en-US" b="0" dirty="0" smtClean="0"/>
              <a:t>March 2015</a:t>
            </a:r>
            <a:endParaRPr lang="en-US" b="0"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January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January 2015</a:t>
            </a:r>
            <a:endParaRPr lang="en-US"/>
          </a:p>
        </p:txBody>
      </p:sp>
      <p:sp>
        <p:nvSpPr>
          <p:cNvPr id="3075" name="Footer Placeholder 4"/>
          <p:cNvSpPr>
            <a:spLocks noGrp="1"/>
          </p:cNvSpPr>
          <p:nvPr>
            <p:ph type="ftr" sz="quarter" idx="11"/>
          </p:nvPr>
        </p:nvSpPr>
        <p:spPr>
          <a:noFill/>
        </p:spPr>
        <p:txBody>
          <a:bodyPr/>
          <a:lstStyle/>
          <a:p>
            <a:r>
              <a:rPr lang="en-US" smtClean="0"/>
              <a:t>D.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11-14-0629-06 </a:t>
            </a:r>
            <a:r>
              <a:rPr lang="en-US" dirty="0"/>
              <a:t>contains the current IEEE 902.11 Operations Manual (approved </a:t>
            </a:r>
            <a:r>
              <a:rPr lang="en-US" dirty="0" smtClean="0"/>
              <a:t>November </a:t>
            </a:r>
            <a:r>
              <a:rPr lang="en-US" dirty="0"/>
              <a:t>2014)</a:t>
            </a:r>
          </a:p>
          <a:p>
            <a:r>
              <a:rPr lang="en-US" b="0" dirty="0" smtClean="0"/>
              <a:t>Changes </a:t>
            </a:r>
            <a:r>
              <a:rPr lang="en-US" b="0" dirty="0"/>
              <a:t>proposed in </a:t>
            </a:r>
            <a:r>
              <a:rPr lang="en-US" b="0" dirty="0">
                <a:hlinkClick r:id="rId4"/>
              </a:rPr>
              <a:t>https://</a:t>
            </a:r>
            <a:r>
              <a:rPr lang="en-US" b="0" dirty="0" smtClean="0">
                <a:hlinkClick r:id="rId4"/>
              </a:rPr>
              <a:t>mentor.ieee.org/802.11/dcn/14/11-14-0629-08-0000-802-11-operations-manual.docx</a:t>
            </a:r>
            <a:r>
              <a:rPr lang="en-US" b="0" dirty="0" smtClean="0"/>
              <a:t> </a:t>
            </a:r>
            <a:endParaRPr lang="en-US" b="0" dirty="0"/>
          </a:p>
          <a:p>
            <a:pPr lvl="1"/>
            <a:r>
              <a:rPr lang="en-US" dirty="0"/>
              <a:t>Reflect approved extended element ID ANA policy (9.1.3)</a:t>
            </a:r>
          </a:p>
          <a:p>
            <a:pPr lvl="1"/>
            <a:r>
              <a:rPr lang="en-US" dirty="0"/>
              <a:t>Remove requirement for </a:t>
            </a:r>
            <a:r>
              <a:rPr lang="en-US" b="1" dirty="0"/>
              <a:t>local</a:t>
            </a:r>
            <a:r>
              <a:rPr lang="en-US" dirty="0"/>
              <a:t> server access to drafts (8.4)</a:t>
            </a:r>
          </a:p>
          <a:p>
            <a:endParaRPr lang="en-US" b="0" dirty="0" smtClean="0"/>
          </a:p>
          <a:p>
            <a:r>
              <a:rPr lang="en-US" b="0" dirty="0" smtClean="0"/>
              <a:t>Consider </a:t>
            </a:r>
            <a:r>
              <a:rPr lang="en-US" b="0" dirty="0" smtClean="0"/>
              <a:t>approval of updated document in </a:t>
            </a:r>
            <a:r>
              <a:rPr lang="en-US" b="0" dirty="0" smtClean="0"/>
              <a:t>March</a:t>
            </a:r>
            <a:r>
              <a:rPr lang="en-US" b="0" dirty="0" smtClean="0"/>
              <a:t> 2015</a:t>
            </a:r>
            <a:endParaRPr lang="en-US" b="0" dirty="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7764009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January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Changes</a:t>
            </a:r>
            <a:endParaRPr lang="en-US" dirty="0"/>
          </a:p>
        </p:txBody>
      </p:sp>
      <p:sp>
        <p:nvSpPr>
          <p:cNvPr id="3" name="Content Placeholder 2"/>
          <p:cNvSpPr>
            <a:spLocks noGrp="1"/>
          </p:cNvSpPr>
          <p:nvPr>
            <p:ph idx="1"/>
          </p:nvPr>
        </p:nvSpPr>
        <p:spPr>
          <a:xfrm>
            <a:off x="304800" y="1600200"/>
            <a:ext cx="8382000" cy="4724400"/>
          </a:xfrm>
        </p:spPr>
        <p:txBody>
          <a:bodyPr/>
          <a:lstStyle/>
          <a:p>
            <a:endParaRPr lang="en-US" dirty="0" smtClean="0"/>
          </a:p>
          <a:p>
            <a:r>
              <a:rPr lang="en-US" dirty="0" smtClean="0"/>
              <a:t>Any additional </a:t>
            </a:r>
            <a:r>
              <a:rPr lang="en-US" dirty="0" smtClean="0"/>
              <a:t>proposed </a:t>
            </a:r>
            <a:r>
              <a:rPr lang="en-US" dirty="0" smtClean="0"/>
              <a:t>changes </a:t>
            </a:r>
            <a:r>
              <a:rPr lang="en-US" dirty="0" smtClean="0"/>
              <a:t>received on the OM: </a:t>
            </a:r>
            <a:r>
              <a:rPr lang="en-US" dirty="0">
                <a:hlinkClick r:id="rId3"/>
              </a:rPr>
              <a:t>https://</a:t>
            </a:r>
            <a:r>
              <a:rPr lang="en-US" dirty="0" smtClean="0">
                <a:hlinkClick r:id="rId3"/>
              </a:rPr>
              <a:t>mentor.ieee.org/802.11/dcn/14/11-14-0629-08-0000-802-11-operations-manual.docx</a:t>
            </a:r>
            <a:r>
              <a:rPr lang="en-US" dirty="0" smtClean="0"/>
              <a:t> </a:t>
            </a:r>
          </a:p>
          <a:p>
            <a:pPr lvl="1"/>
            <a:r>
              <a:rPr lang="en-US" dirty="0"/>
              <a:t>Reflect approved extended element ID ANA policy (9.1.3)</a:t>
            </a:r>
          </a:p>
          <a:p>
            <a:pPr lvl="1"/>
            <a:r>
              <a:rPr lang="en-US" dirty="0"/>
              <a:t>Remove requirement for </a:t>
            </a:r>
            <a:r>
              <a:rPr lang="en-US" b="1" dirty="0"/>
              <a:t>local</a:t>
            </a:r>
            <a:r>
              <a:rPr lang="en-US" dirty="0"/>
              <a:t> server access to drafts (8.4)</a:t>
            </a:r>
          </a:p>
          <a:p>
            <a:pPr lvl="1"/>
            <a:endParaRPr lang="en-US" dirty="0" smtClean="0"/>
          </a:p>
          <a:p>
            <a:endParaRPr lang="en-US" dirty="0" smtClean="0"/>
          </a:p>
          <a:p>
            <a:r>
              <a:rPr lang="en-US" dirty="0" smtClean="0"/>
              <a:t>Consider a motion to approve the </a:t>
            </a:r>
            <a:r>
              <a:rPr lang="en-US" dirty="0" smtClean="0"/>
              <a:t>changes in MARCH 2015</a:t>
            </a:r>
            <a:endParaRPr lang="en-US"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714686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January 2015</a:t>
            </a:r>
            <a:endParaRPr lang="en-US"/>
          </a:p>
        </p:txBody>
      </p:sp>
      <p:sp>
        <p:nvSpPr>
          <p:cNvPr id="4099" name="Footer Placeholder 2"/>
          <p:cNvSpPr>
            <a:spLocks noGrp="1"/>
          </p:cNvSpPr>
          <p:nvPr>
            <p:ph type="ftr" sz="quarter" idx="11"/>
          </p:nvPr>
        </p:nvSpPr>
        <p:spPr>
          <a:noFill/>
        </p:spPr>
        <p:txBody>
          <a:bodyPr/>
          <a:lstStyle/>
          <a:p>
            <a:r>
              <a:rPr lang="en-US" smtClean="0"/>
              <a:t>D.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2015</a:t>
            </a:r>
            <a:endParaRPr lang="en-US"/>
          </a:p>
        </p:txBody>
      </p:sp>
      <p:sp>
        <p:nvSpPr>
          <p:cNvPr id="5123" name="Footer Placeholder 2"/>
          <p:cNvSpPr>
            <a:spLocks noGrp="1"/>
          </p:cNvSpPr>
          <p:nvPr>
            <p:ph type="ftr" sz="quarter" idx="11"/>
          </p:nvPr>
        </p:nvSpPr>
        <p:spPr>
          <a:noFill/>
        </p:spPr>
        <p:txBody>
          <a:bodyPr/>
          <a:lstStyle/>
          <a:p>
            <a:r>
              <a:rPr lang="en-US" smtClean="0"/>
              <a:t>D.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January 2015</a:t>
            </a:r>
            <a:endParaRPr lang="en-US"/>
          </a:p>
        </p:txBody>
      </p:sp>
      <p:sp>
        <p:nvSpPr>
          <p:cNvPr id="6147" name="Footer Placeholder 2"/>
          <p:cNvSpPr>
            <a:spLocks noGrp="1"/>
          </p:cNvSpPr>
          <p:nvPr>
            <p:ph type="ftr" sz="quarter" idx="11"/>
          </p:nvPr>
        </p:nvSpPr>
        <p:spPr>
          <a:noFill/>
        </p:spPr>
        <p:txBody>
          <a:bodyPr/>
          <a:lstStyle/>
          <a:p>
            <a:r>
              <a:rPr lang="en-US" smtClean="0"/>
              <a:t>D.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dirty="0" smtClean="0"/>
              <a:t>Either speak up now or</a:t>
            </a:r>
          </a:p>
          <a:p>
            <a:pPr lvl="1"/>
            <a:r>
              <a:rPr lang="en-US" sz="2400" dirty="0" smtClean="0"/>
              <a:t>Provide the chair of this group with the identity of the holder(s) of any and all such claims as soon as possible or</a:t>
            </a:r>
          </a:p>
          <a:p>
            <a:pPr lvl="1"/>
            <a:r>
              <a:rPr lang="en-US" sz="2400" dirty="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January 2015</a:t>
            </a:r>
            <a:endParaRPr lang="en-US"/>
          </a:p>
        </p:txBody>
      </p:sp>
      <p:sp>
        <p:nvSpPr>
          <p:cNvPr id="7171" name="Footer Placeholder 2"/>
          <p:cNvSpPr>
            <a:spLocks noGrp="1"/>
          </p:cNvSpPr>
          <p:nvPr>
            <p:ph type="ftr" sz="quarter" idx="11"/>
          </p:nvPr>
        </p:nvSpPr>
        <p:spPr>
          <a:noFill/>
        </p:spPr>
        <p:txBody>
          <a:bodyPr/>
          <a:lstStyle/>
          <a:p>
            <a:r>
              <a:rPr lang="en-US" smtClean="0"/>
              <a:t>D.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January 2015</a:t>
            </a:r>
            <a:endParaRPr lang="en-US"/>
          </a:p>
        </p:txBody>
      </p:sp>
      <p:sp>
        <p:nvSpPr>
          <p:cNvPr id="11" name="Footer Placeholder 10"/>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January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24748</TotalTime>
  <Words>1941</Words>
  <Application>Microsoft Office PowerPoint</Application>
  <PresentationFormat>On-screen Show (4:3)</PresentationFormat>
  <Paragraphs>315</Paragraphs>
  <Slides>22</Slides>
  <Notes>22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802-11-Submission</vt:lpstr>
      <vt:lpstr>Document</vt:lpstr>
      <vt:lpstr>2nd  Vice Chair Report January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November 2014 IEEE 802 EC Rule Changes</vt:lpstr>
      <vt:lpstr>802 LMSC OM: 4.3 Study Groups</vt:lpstr>
      <vt:lpstr>LMSC WG P&amp;P Changes</vt:lpstr>
      <vt:lpstr>IEEE 802.11 OM Status and changes</vt:lpstr>
      <vt:lpstr>Email Reflectors</vt:lpstr>
      <vt:lpstr>IEEE 802-ALL EMAIL List Server</vt:lpstr>
      <vt:lpstr>Reminder for Posting Documents</vt:lpstr>
      <vt:lpstr>Wednesday –  802.11 Mid-Week Plenary</vt:lpstr>
      <vt:lpstr>IEEE 802.11 OM Status and changes</vt:lpstr>
      <vt:lpstr>Friday –  802.11 Closing Plenary</vt:lpstr>
      <vt:lpstr>IEEE 802.11 OM Changes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11-15/0016r0</dc:subject>
  <dc:creator>dstanley@arubanetworks.com</dc:creator>
  <cp:keywords>January 2015</cp:keywords>
  <dc:description>Dorothy Stanley (Aruba Networks)</dc:description>
  <cp:lastModifiedBy>Dorothy Stanley</cp:lastModifiedBy>
  <cp:revision>137</cp:revision>
  <cp:lastPrinted>2014-04-08T14:44:21Z</cp:lastPrinted>
  <dcterms:created xsi:type="dcterms:W3CDTF">2012-03-12T21:29:33Z</dcterms:created>
  <dcterms:modified xsi:type="dcterms:W3CDTF">2015-01-08T23:07:22Z</dcterms:modified>
</cp:coreProperties>
</file>