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74" r:id="rId4"/>
    <p:sldId id="340" r:id="rId5"/>
    <p:sldId id="338" r:id="rId6"/>
    <p:sldId id="339" r:id="rId7"/>
    <p:sldId id="275" r:id="rId8"/>
    <p:sldId id="326" r:id="rId9"/>
    <p:sldId id="345" r:id="rId10"/>
    <p:sldId id="341" r:id="rId11"/>
    <p:sldId id="342" r:id="rId12"/>
    <p:sldId id="343" r:id="rId13"/>
    <p:sldId id="348" r:id="rId14"/>
    <p:sldId id="347" r:id="rId15"/>
    <p:sldId id="346" r:id="rId16"/>
    <p:sldId id="327" r:id="rId17"/>
    <p:sldId id="301" r:id="rId18"/>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99CCFF"/>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7842" autoAdjust="0"/>
  </p:normalViewPr>
  <p:slideViewPr>
    <p:cSldViewPr>
      <p:cViewPr>
        <p:scale>
          <a:sx n="85" d="100"/>
          <a:sy n="85" d="100"/>
        </p:scale>
        <p:origin x="-1122"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802.11-15/0015r3</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2015</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(Aruba Networks)</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802.11-15/0015r3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2015</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(Aruba Networks)</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802.11-15/0015r3</a:t>
            </a:r>
            <a:endParaRPr lang="en-US" sz="1400" smtClean="0"/>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2015</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5" y="96238"/>
            <a:ext cx="218598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802.11-15/0015r3</a:t>
            </a:r>
            <a:endParaRPr lang="en-US" sz="1400" smtClean="0"/>
          </a:p>
        </p:txBody>
      </p:sp>
      <p:sp>
        <p:nvSpPr>
          <p:cNvPr id="28675" name="Rectangle 3"/>
          <p:cNvSpPr>
            <a:spLocks noGrp="1" noChangeArrowheads="1"/>
          </p:cNvSpPr>
          <p:nvPr>
            <p:ph type="dt" sz="quarter" idx="1"/>
          </p:nvPr>
        </p:nvSpPr>
        <p:spPr>
          <a:xfrm>
            <a:off x="646863" y="96238"/>
            <a:ext cx="732573"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2015</a:t>
            </a:r>
          </a:p>
        </p:txBody>
      </p:sp>
      <p:sp>
        <p:nvSpPr>
          <p:cNvPr id="28676" name="Rectangle 6"/>
          <p:cNvSpPr>
            <a:spLocks noGrp="1" noChangeArrowheads="1"/>
          </p:cNvSpPr>
          <p:nvPr>
            <p:ph type="ftr" sz="quarter" idx="4"/>
          </p:nvPr>
        </p:nvSpPr>
        <p:spPr>
          <a:xfrm>
            <a:off x="3656752" y="9000620"/>
            <a:ext cx="2555956" cy="184666"/>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79163" y="9000620"/>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5002EF3-9D60-4C9A-93BB-4FE7D1200C0C}" type="slidenum">
              <a:rPr lang="en-US" smtClean="0"/>
              <a:pPr>
                <a:defRPr/>
              </a:pPr>
              <a:t>10</a:t>
            </a:fld>
            <a:endParaRPr lang="en-US" smtClean="0"/>
          </a:p>
        </p:txBody>
      </p:sp>
      <p:sp>
        <p:nvSpPr>
          <p:cNvPr id="43014" name="Rectangle 2"/>
          <p:cNvSpPr>
            <a:spLocks noGrp="1" noRot="1" noChangeAspect="1" noChangeArrowheads="1" noTextEdit="1"/>
          </p:cNvSpPr>
          <p:nvPr>
            <p:ph type="sldImg"/>
          </p:nvPr>
        </p:nvSpPr>
        <p:spPr>
          <a:xfrm>
            <a:off x="1114425" y="703263"/>
            <a:ext cx="4629150" cy="3473450"/>
          </a:xfrm>
          <a:ln/>
        </p:spPr>
      </p:sp>
      <p:sp>
        <p:nvSpPr>
          <p:cNvPr id="4301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26725" y="96238"/>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802.11-15/0015r3</a:t>
            </a:r>
            <a:endParaRPr lang="en-US" sz="1400" smtClean="0"/>
          </a:p>
        </p:txBody>
      </p:sp>
      <p:sp>
        <p:nvSpPr>
          <p:cNvPr id="28675" name="Rectangle 3"/>
          <p:cNvSpPr>
            <a:spLocks noGrp="1" noChangeArrowheads="1"/>
          </p:cNvSpPr>
          <p:nvPr>
            <p:ph type="dt" sz="quarter" idx="1"/>
          </p:nvPr>
        </p:nvSpPr>
        <p:spPr>
          <a:xfrm>
            <a:off x="646863" y="96238"/>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656752" y="900062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79163" y="9000620"/>
            <a:ext cx="415177"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11</a:t>
            </a:fld>
            <a:endParaRPr lang="en-US" altLang="ko-KR"/>
          </a:p>
        </p:txBody>
      </p:sp>
      <p:sp>
        <p:nvSpPr>
          <p:cNvPr id="49158" name="Rectangle 2"/>
          <p:cNvSpPr>
            <a:spLocks noGrp="1" noRot="1" noChangeAspect="1" noChangeArrowheads="1" noTextEdit="1"/>
          </p:cNvSpPr>
          <p:nvPr>
            <p:ph type="sldImg"/>
          </p:nvPr>
        </p:nvSpPr>
        <p:spPr>
          <a:xfrm>
            <a:off x="1114425" y="703263"/>
            <a:ext cx="4629150" cy="3473450"/>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07743" y="95706"/>
            <a:ext cx="2205732" cy="215444"/>
          </a:xfrm>
        </p:spPr>
        <p:txBody>
          <a:bodyPr/>
          <a:lstStyle/>
          <a:p>
            <a:pPr>
              <a:defRPr/>
            </a:pPr>
            <a:r>
              <a:rPr lang="en-US" smtClean="0"/>
              <a:t>doc.: IEEE 802.11-15/0015r3</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2009</a:t>
            </a:r>
            <a:endParaRPr lang="en-US"/>
          </a:p>
        </p:txBody>
      </p:sp>
      <p:sp>
        <p:nvSpPr>
          <p:cNvPr id="6" name="Footer Placeholder 5"/>
          <p:cNvSpPr>
            <a:spLocks noGrp="1"/>
          </p:cNvSpPr>
          <p:nvPr>
            <p:ph type="ftr" sz="quarter" idx="12"/>
          </p:nvPr>
        </p:nvSpPr>
        <p:spPr>
          <a:xfrm>
            <a:off x="3571790" y="9001125"/>
            <a:ext cx="2641685" cy="184666"/>
          </a:xfrm>
        </p:spPr>
        <p:txBody>
          <a:bodyPr/>
          <a:lstStyle/>
          <a:p>
            <a:pPr lvl="4">
              <a:defRPr/>
            </a:pPr>
            <a:r>
              <a:rPr lang="en-US" smtClean="0"/>
              <a:t>Rich Kennedy, Research In Motion</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pPr>
              <a:defRPr/>
            </a:pPr>
            <a:r>
              <a:rPr lang="en-US" altLang="ja-JP" smtClean="0"/>
              <a:t>Page </a:t>
            </a:r>
            <a:fld id="{E04F12BE-F34E-1248-940B-8EC27E93B954}" type="slidenum">
              <a:rPr lang="en-US" altLang="ja-JP" smtClean="0"/>
              <a:pPr>
                <a:defRPr/>
              </a:pPr>
              <a:t>12</a:t>
            </a:fld>
            <a:endParaRPr lang="en-US" altLang="ja-JP"/>
          </a:p>
        </p:txBody>
      </p:sp>
    </p:spTree>
    <p:extLst>
      <p:ext uri="{BB962C8B-B14F-4D97-AF65-F5344CB8AC3E}">
        <p14:creationId xmlns:p14="http://schemas.microsoft.com/office/powerpoint/2010/main" val="190610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doc.: IEEE 802.11-15/0015r3</a:t>
            </a:r>
            <a:endParaRPr lang="en-US" altLang="en-US" sz="1400" smtClean="0"/>
          </a:p>
        </p:txBody>
      </p:sp>
      <p:sp>
        <p:nvSpPr>
          <p:cNvPr id="4099" name="Rectangle 3"/>
          <p:cNvSpPr>
            <a:spLocks noGrp="1" noChangeArrowheads="1"/>
          </p:cNvSpPr>
          <p:nvPr>
            <p:ph type="dt" sz="quarter" idx="1"/>
          </p:nvPr>
        </p:nvSpPr>
        <p:spPr>
          <a:xfrm>
            <a:off x="646113" y="9570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January 2015</a:t>
            </a:r>
          </a:p>
        </p:txBody>
      </p:sp>
      <p:sp>
        <p:nvSpPr>
          <p:cNvPr id="4100" name="Rectangle 6"/>
          <p:cNvSpPr>
            <a:spLocks noGrp="1" noChangeArrowheads="1"/>
          </p:cNvSpPr>
          <p:nvPr>
            <p:ph type="ftr" sz="quarter" idx="4"/>
          </p:nvPr>
        </p:nvSpPr>
        <p:spPr>
          <a:xfrm>
            <a:off x="3893996" y="9000687"/>
            <a:ext cx="23182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Stephen McCann, BlackBerry</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mtClean="0"/>
              <a:t>Page </a:t>
            </a:r>
            <a:fld id="{AF7D6BB3-57C2-4E4A-A812-0FB212A79556}" type="slidenum">
              <a:rPr lang="en-US" altLang="en-US" smtClean="0"/>
              <a:pPr>
                <a:spcBef>
                  <a:spcPct val="0"/>
                </a:spcBef>
              </a:pPr>
              <a:t>13</a:t>
            </a:fld>
            <a:endParaRPr lang="en-US" alt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07743" y="95706"/>
            <a:ext cx="2205732" cy="215444"/>
          </a:xfrm>
        </p:spPr>
        <p:txBody>
          <a:bodyPr/>
          <a:lstStyle/>
          <a:p>
            <a:pPr>
              <a:defRPr/>
            </a:pPr>
            <a:r>
              <a:rPr lang="en-US" smtClean="0"/>
              <a:t>doc.: IEEE 802.11-15/0015r3</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2009</a:t>
            </a:r>
            <a:endParaRPr lang="en-US"/>
          </a:p>
        </p:txBody>
      </p:sp>
      <p:sp>
        <p:nvSpPr>
          <p:cNvPr id="6" name="Footer Placeholder 5"/>
          <p:cNvSpPr>
            <a:spLocks noGrp="1"/>
          </p:cNvSpPr>
          <p:nvPr>
            <p:ph type="ftr" sz="quarter" idx="12"/>
          </p:nvPr>
        </p:nvSpPr>
        <p:spPr>
          <a:xfrm>
            <a:off x="3571790" y="9001125"/>
            <a:ext cx="2641685" cy="184666"/>
          </a:xfrm>
        </p:spPr>
        <p:txBody>
          <a:bodyPr/>
          <a:lstStyle/>
          <a:p>
            <a:pPr lvl="4">
              <a:defRPr/>
            </a:pPr>
            <a:r>
              <a:rPr lang="en-US" smtClean="0"/>
              <a:t>Rich Kennedy, Research In Motion</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pPr>
              <a:defRPr/>
            </a:pPr>
            <a:r>
              <a:rPr lang="en-US" altLang="ja-JP" smtClean="0"/>
              <a:t>Page </a:t>
            </a:r>
            <a:fld id="{E04F12BE-F34E-1248-940B-8EC27E93B954}" type="slidenum">
              <a:rPr lang="en-US" altLang="ja-JP" smtClean="0"/>
              <a:pPr>
                <a:defRPr/>
              </a:pPr>
              <a:t>14</a:t>
            </a:fld>
            <a:endParaRPr lang="en-US" altLang="ja-JP"/>
          </a:p>
        </p:txBody>
      </p:sp>
    </p:spTree>
    <p:extLst>
      <p:ext uri="{BB962C8B-B14F-4D97-AF65-F5344CB8AC3E}">
        <p14:creationId xmlns:p14="http://schemas.microsoft.com/office/powerpoint/2010/main" val="190610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07743" y="95706"/>
            <a:ext cx="2205732" cy="215444"/>
          </a:xfrm>
        </p:spPr>
        <p:txBody>
          <a:bodyPr/>
          <a:lstStyle/>
          <a:p>
            <a:pPr>
              <a:defRPr/>
            </a:pPr>
            <a:r>
              <a:rPr lang="en-US" smtClean="0"/>
              <a:t>doc.: IEEE 802.11-15/0015r3</a:t>
            </a:r>
            <a:endParaRPr lang="en-US"/>
          </a:p>
        </p:txBody>
      </p:sp>
      <p:sp>
        <p:nvSpPr>
          <p:cNvPr id="5" name="Date Placeholder 4"/>
          <p:cNvSpPr>
            <a:spLocks noGrp="1"/>
          </p:cNvSpPr>
          <p:nvPr>
            <p:ph type="dt" idx="11"/>
          </p:nvPr>
        </p:nvSpPr>
        <p:spPr>
          <a:xfrm>
            <a:off x="646113" y="95706"/>
            <a:ext cx="812723" cy="215444"/>
          </a:xfrm>
        </p:spPr>
        <p:txBody>
          <a:bodyPr/>
          <a:lstStyle/>
          <a:p>
            <a:pPr>
              <a:defRPr/>
            </a:pPr>
            <a:r>
              <a:rPr lang="en-US" smtClean="0"/>
              <a:t>April 2009</a:t>
            </a:r>
            <a:endParaRPr lang="en-US"/>
          </a:p>
        </p:txBody>
      </p:sp>
      <p:sp>
        <p:nvSpPr>
          <p:cNvPr id="6" name="Footer Placeholder 5"/>
          <p:cNvSpPr>
            <a:spLocks noGrp="1"/>
          </p:cNvSpPr>
          <p:nvPr>
            <p:ph type="ftr" sz="quarter" idx="12"/>
          </p:nvPr>
        </p:nvSpPr>
        <p:spPr>
          <a:xfrm>
            <a:off x="3571790" y="9001125"/>
            <a:ext cx="2641685" cy="184666"/>
          </a:xfrm>
        </p:spPr>
        <p:txBody>
          <a:bodyPr/>
          <a:lstStyle/>
          <a:p>
            <a:pPr lvl="4">
              <a:defRPr/>
            </a:pPr>
            <a:r>
              <a:rPr lang="en-US" smtClean="0"/>
              <a:t>Rich Kennedy, Research In Motion</a:t>
            </a:r>
            <a:endParaRPr lang="en-US"/>
          </a:p>
        </p:txBody>
      </p:sp>
      <p:sp>
        <p:nvSpPr>
          <p:cNvPr id="7" name="Slide Number Placeholder 6"/>
          <p:cNvSpPr>
            <a:spLocks noGrp="1"/>
          </p:cNvSpPr>
          <p:nvPr>
            <p:ph type="sldNum" sz="quarter" idx="13"/>
          </p:nvPr>
        </p:nvSpPr>
        <p:spPr>
          <a:xfrm>
            <a:off x="3278936" y="9001125"/>
            <a:ext cx="415177" cy="184666"/>
          </a:xfrm>
        </p:spPr>
        <p:txBody>
          <a:bodyPr/>
          <a:lstStyle/>
          <a:p>
            <a:pPr>
              <a:defRPr/>
            </a:pPr>
            <a:r>
              <a:rPr lang="en-US" altLang="ja-JP" smtClean="0"/>
              <a:t>Page </a:t>
            </a:r>
            <a:fld id="{E04F12BE-F34E-1248-940B-8EC27E93B954}" type="slidenum">
              <a:rPr lang="en-US" altLang="ja-JP" smtClean="0"/>
              <a:pPr>
                <a:defRPr/>
              </a:pPr>
              <a:t>15</a:t>
            </a:fld>
            <a:endParaRPr lang="en-US" altLang="ja-JP"/>
          </a:p>
        </p:txBody>
      </p:sp>
    </p:spTree>
    <p:extLst>
      <p:ext uri="{BB962C8B-B14F-4D97-AF65-F5344CB8AC3E}">
        <p14:creationId xmlns:p14="http://schemas.microsoft.com/office/powerpoint/2010/main" val="1906109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802.11-15/0015r3</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16</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802.11-15/0015r3</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17</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802.11-15/0015r3</a:t>
            </a:r>
            <a:endParaRPr 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2015</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802.11-15/0015r3</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2"/>
          <p:cNvSpPr txBox="1">
            <a:spLocks noGrp="1" noChangeArrowheads="1"/>
          </p:cNvSpPr>
          <p:nvPr/>
        </p:nvSpPr>
        <p:spPr bwMode="auto">
          <a:xfrm>
            <a:off x="5578145" y="96621"/>
            <a:ext cx="633398" cy="212565"/>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51203" name="Rectangle 3"/>
          <p:cNvSpPr txBox="1">
            <a:spLocks noGrp="1" noChangeArrowheads="1"/>
          </p:cNvSpPr>
          <p:nvPr/>
        </p:nvSpPr>
        <p:spPr bwMode="auto">
          <a:xfrm>
            <a:off x="646458" y="96621"/>
            <a:ext cx="816234" cy="212565"/>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51204" name="Rectangle 6"/>
          <p:cNvSpPr txBox="1">
            <a:spLocks noGrp="1" noChangeArrowheads="1"/>
          </p:cNvSpPr>
          <p:nvPr/>
        </p:nvSpPr>
        <p:spPr bwMode="auto">
          <a:xfrm>
            <a:off x="5298993" y="9000593"/>
            <a:ext cx="912550" cy="181350"/>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51205" name="Rectangle 7"/>
          <p:cNvSpPr txBox="1">
            <a:spLocks noGrp="1" noChangeArrowheads="1"/>
          </p:cNvSpPr>
          <p:nvPr/>
        </p:nvSpPr>
        <p:spPr bwMode="auto">
          <a:xfrm>
            <a:off x="3186579" y="9000593"/>
            <a:ext cx="506065" cy="36418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0967D44C-99A6-4DBE-9265-826E4DACA310}"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4</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51206" name="Text Box 1"/>
          <p:cNvSpPr txBox="1">
            <a:spLocks noChangeArrowheads="1"/>
          </p:cNvSpPr>
          <p:nvPr/>
        </p:nvSpPr>
        <p:spPr bwMode="auto">
          <a:xfrm>
            <a:off x="1141096" y="703103"/>
            <a:ext cx="4575808" cy="3473886"/>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51207" name="Rectangle 2"/>
          <p:cNvSpPr>
            <a:spLocks noGrp="1" noChangeArrowheads="1"/>
          </p:cNvSpPr>
          <p:nvPr>
            <p:ph type="body"/>
          </p:nvPr>
        </p:nvSpPr>
        <p:spPr>
          <a:xfrm>
            <a:off x="914183" y="4416311"/>
            <a:ext cx="5029635" cy="4278068"/>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a:xfrm>
            <a:off x="1114425" y="703263"/>
            <a:ext cx="4629150" cy="3473450"/>
          </a:xfrm>
          <a:ln/>
        </p:spPr>
      </p:sp>
      <p:sp>
        <p:nvSpPr>
          <p:cNvPr id="563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802.11-15/0015r3</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56326"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12562C80-526D-48D0-98A1-171BEC3B1039}" type="slidenum">
              <a:rPr lang="en-US" altLang="en-US"/>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a:xfrm>
            <a:off x="1114425" y="703263"/>
            <a:ext cx="4629150" cy="3473450"/>
          </a:xfrm>
          <a:ln/>
        </p:spPr>
      </p:sp>
      <p:sp>
        <p:nvSpPr>
          <p:cNvPr id="5837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802.11-15/0015r3</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58374"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EC490B79-C76C-4CFB-AEE0-AFF5C5D255DB}" type="slidenum">
              <a:rPr lang="en-US" altLang="en-US"/>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802.11-15/0015r3</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7</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802.11-15/0015r3</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8</a:t>
            </a:fld>
            <a:endParaRPr lang="en-US"/>
          </a:p>
        </p:txBody>
      </p:sp>
    </p:spTree>
    <p:extLst>
      <p:ext uri="{BB962C8B-B14F-4D97-AF65-F5344CB8AC3E}">
        <p14:creationId xmlns:p14="http://schemas.microsoft.com/office/powerpoint/2010/main" val="2823711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doc.: IEEE 802.11-15/0015r3</a:t>
            </a:r>
            <a:endParaRPr lang="en-US" sz="1400" smtClean="0"/>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smtClean="0"/>
              <a:t>March 2014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smtClean="0"/>
              <a:t>Bruce Kraemer (Marvell)</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smtClean="0"/>
              <a:t>Page </a:t>
            </a:r>
            <a:fld id="{8F75A707-82FC-478F-A261-570EE566FD42}" type="slidenum">
              <a:rPr lang="en-US" sz="1200" b="0" smtClean="0"/>
              <a:pPr/>
              <a:t>9</a:t>
            </a:fld>
            <a:endParaRPr lang="en-US" sz="1200" b="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226988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 Stanley Aruba Networks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802.11-15/0015r3</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2015</a:t>
            </a:r>
            <a:endParaRPr lang="en-US" sz="1800"/>
          </a:p>
        </p:txBody>
      </p:sp>
      <p:sp>
        <p:nvSpPr>
          <p:cNvPr id="3077" name="Rectangle 2"/>
          <p:cNvSpPr>
            <a:spLocks noGrp="1" noChangeArrowheads="1"/>
          </p:cNvSpPr>
          <p:nvPr>
            <p:ph type="title"/>
          </p:nvPr>
        </p:nvSpPr>
        <p:spPr>
          <a:noFill/>
        </p:spPr>
        <p:txBody>
          <a:bodyPr/>
          <a:lstStyle/>
          <a:p>
            <a:r>
              <a:rPr lang="en-US" dirty="0" smtClean="0"/>
              <a:t>802.11 January 2015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2015-01-16</a:t>
            </a:r>
            <a:endParaRPr lang="en-US" sz="2000" b="0" dirty="0" smtClean="0"/>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601963869"/>
              </p:ext>
            </p:extLst>
          </p:nvPr>
        </p:nvGraphicFramePr>
        <p:xfrm>
          <a:off x="534988" y="2319338"/>
          <a:ext cx="7883525" cy="2587625"/>
        </p:xfrm>
        <a:graphic>
          <a:graphicData uri="http://schemas.openxmlformats.org/presentationml/2006/ole">
            <mc:AlternateContent xmlns:mc="http://schemas.openxmlformats.org/markup-compatibility/2006">
              <mc:Choice xmlns:v="urn:schemas-microsoft-com:vml" Requires="v">
                <p:oleObj spid="_x0000_s3600" name="Document" r:id="rId4" imgW="8540406" imgH="2807669" progId="Word.Document.8">
                  <p:embed/>
                </p:oleObj>
              </mc:Choice>
              <mc:Fallback>
                <p:oleObj name="Document" r:id="rId4" imgW="8540406" imgH="2807669" progId="Word.Document.8">
                  <p:embed/>
                  <p:pic>
                    <p:nvPicPr>
                      <p:cNvPr id="0" name="Object 11"/>
                      <p:cNvPicPr>
                        <a:picLocks noChangeAspect="1" noChangeArrowheads="1"/>
                      </p:cNvPicPr>
                      <p:nvPr/>
                    </p:nvPicPr>
                    <p:blipFill>
                      <a:blip r:embed="rId5"/>
                      <a:srcRect/>
                      <a:stretch>
                        <a:fillRect/>
                      </a:stretch>
                    </p:blipFill>
                    <p:spPr bwMode="auto">
                      <a:xfrm>
                        <a:off x="534988" y="2319338"/>
                        <a:ext cx="78835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2015</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 Stanley Aruba Networks</a:t>
            </a:r>
          </a:p>
        </p:txBody>
      </p:sp>
      <p:sp>
        <p:nvSpPr>
          <p:cNvPr id="20485" name="Rectangle 2"/>
          <p:cNvSpPr>
            <a:spLocks noGrp="1" noChangeArrowheads="1"/>
          </p:cNvSpPr>
          <p:nvPr>
            <p:ph type="title"/>
          </p:nvPr>
        </p:nvSpPr>
        <p:spPr/>
        <p:txBody>
          <a:bodyPr/>
          <a:lstStyle/>
          <a:p>
            <a:r>
              <a:rPr lang="en-US" altLang="en-US" dirty="0" err="1" smtClean="0"/>
              <a:t>TGmc</a:t>
            </a:r>
            <a:r>
              <a:rPr lang="en-US" altLang="en-US" dirty="0" smtClean="0"/>
              <a:t> Motion for WG Letter Ballot</a:t>
            </a:r>
          </a:p>
        </p:txBody>
      </p:sp>
      <p:sp>
        <p:nvSpPr>
          <p:cNvPr id="20486" name="Rectangle 3"/>
          <p:cNvSpPr>
            <a:spLocks noGrp="1" noChangeArrowheads="1"/>
          </p:cNvSpPr>
          <p:nvPr>
            <p:ph type="body" idx="1"/>
          </p:nvPr>
        </p:nvSpPr>
        <p:spPr>
          <a:xfrm>
            <a:off x="685800" y="1676400"/>
            <a:ext cx="7772400" cy="4572000"/>
          </a:xfrm>
        </p:spPr>
        <p:txBody>
          <a:bodyPr/>
          <a:lstStyle/>
          <a:p>
            <a:r>
              <a:rPr lang="en-US" altLang="en-US" dirty="0" smtClean="0"/>
              <a:t>Having approved comment resolutions for all of the comments received from LB202 on P802.11mc D3.0 </a:t>
            </a:r>
          </a:p>
          <a:p>
            <a:r>
              <a:rPr lang="en-US" altLang="en-US" dirty="0" smtClean="0"/>
              <a:t>Instruct the editor to prepare P802.11mc D4.0 incorporating these resolutions and</a:t>
            </a:r>
          </a:p>
          <a:p>
            <a:r>
              <a:rPr lang="en-US" altLang="en-US" dirty="0" smtClean="0"/>
              <a:t>Approve a 20 day Working Group Recirculation Ballot asking the question “Should P802.11mc D4.0 be forwarded to Sponsor Ballot?”  </a:t>
            </a:r>
          </a:p>
          <a:p>
            <a:r>
              <a:rPr lang="en-US" altLang="en-US" dirty="0" smtClean="0"/>
              <a:t>Moved: Dorothy Stanley on behalf of </a:t>
            </a:r>
            <a:r>
              <a:rPr lang="en-US" altLang="en-US" dirty="0" err="1" smtClean="0"/>
              <a:t>TGmc</a:t>
            </a:r>
            <a:endParaRPr lang="en-US" altLang="en-US" dirty="0" smtClean="0"/>
          </a:p>
          <a:p>
            <a:r>
              <a:rPr lang="en-US" altLang="en-US" dirty="0" smtClean="0"/>
              <a:t>Result: </a:t>
            </a:r>
            <a:r>
              <a:rPr lang="en-US" altLang="en-US" dirty="0" smtClean="0"/>
              <a:t>48-0-0 Passes</a:t>
            </a:r>
            <a:endParaRPr lang="en-US" altLang="en-US" dirty="0" smtClean="0"/>
          </a:p>
          <a:p>
            <a:endParaRPr lang="en-US" altLang="en-US" dirty="0" smtClean="0"/>
          </a:p>
          <a:p>
            <a:r>
              <a:rPr lang="en-US" altLang="en-US" sz="2000" dirty="0" smtClean="0"/>
              <a:t>TG result: Moved: Jon Rosdahl, Seconded: Mark Hamilton, Result: 18-0-1 Passes</a:t>
            </a:r>
          </a:p>
        </p:txBody>
      </p:sp>
    </p:spTree>
    <p:extLst>
      <p:ext uri="{BB962C8B-B14F-4D97-AF65-F5344CB8AC3E}">
        <p14:creationId xmlns:p14="http://schemas.microsoft.com/office/powerpoint/2010/main" val="499386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smtClean="0"/>
              <a:t>January 2015</a:t>
            </a:r>
            <a:endParaRPr lang="en-US" altLang="ko-KR" sz="1800" dirty="0"/>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mtClean="0"/>
              <a:t>D. Stanley Aruba Networks</a:t>
            </a:r>
            <a:endParaRPr lang="en-US" altLang="ko-KR" dirty="0"/>
          </a:p>
        </p:txBody>
      </p:sp>
      <p:sp>
        <p:nvSpPr>
          <p:cNvPr id="23557" name="Rectangle 2"/>
          <p:cNvSpPr>
            <a:spLocks noGrp="1" noChangeArrowheads="1"/>
          </p:cNvSpPr>
          <p:nvPr>
            <p:ph type="title"/>
          </p:nvPr>
        </p:nvSpPr>
        <p:spPr/>
        <p:txBody>
          <a:bodyPr/>
          <a:lstStyle/>
          <a:p>
            <a:r>
              <a:rPr lang="en-US" altLang="en-US" dirty="0" err="1" smtClean="0"/>
              <a:t>TGah</a:t>
            </a:r>
            <a:r>
              <a:rPr lang="en-US" altLang="en-US" dirty="0" smtClean="0"/>
              <a:t> Motion for WG </a:t>
            </a:r>
            <a:r>
              <a:rPr lang="en-US" altLang="en-US" dirty="0"/>
              <a:t>Letter Ballot </a:t>
            </a:r>
            <a:endParaRPr lang="en-US" altLang="en-US" dirty="0" smtClean="0"/>
          </a:p>
        </p:txBody>
      </p:sp>
      <p:sp>
        <p:nvSpPr>
          <p:cNvPr id="23558" name="Rectangle 3"/>
          <p:cNvSpPr>
            <a:spLocks noGrp="1" noChangeArrowheads="1"/>
          </p:cNvSpPr>
          <p:nvPr>
            <p:ph type="body" idx="1"/>
          </p:nvPr>
        </p:nvSpPr>
        <p:spPr>
          <a:xfrm>
            <a:off x="685800" y="1676400"/>
            <a:ext cx="7772400" cy="4876800"/>
          </a:xfrm>
        </p:spPr>
        <p:txBody>
          <a:bodyPr/>
          <a:lstStyle/>
          <a:p>
            <a:r>
              <a:rPr lang="en-US" altLang="en-US" dirty="0" smtClean="0"/>
              <a:t>Having approved comment resolutions for all of the comments received from LB205 on P802.11ah D3.0 </a:t>
            </a:r>
          </a:p>
          <a:p>
            <a:r>
              <a:rPr lang="en-US" altLang="en-US" dirty="0" smtClean="0"/>
              <a:t>Instruct the </a:t>
            </a:r>
            <a:r>
              <a:rPr lang="en-US" altLang="en-US" dirty="0" err="1" smtClean="0"/>
              <a:t>TGah</a:t>
            </a:r>
            <a:r>
              <a:rPr lang="en-US" altLang="en-US" dirty="0" smtClean="0"/>
              <a:t> editor to prepare P802.11ah D4.0 </a:t>
            </a:r>
            <a:r>
              <a:rPr lang="en-US" altLang="en-US" dirty="0"/>
              <a:t>from </a:t>
            </a:r>
            <a:r>
              <a:rPr lang="en-US" altLang="en-US" dirty="0" smtClean="0"/>
              <a:t>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D4.0 be forwarded to Sponsor Ballot?”  </a:t>
            </a:r>
          </a:p>
          <a:p>
            <a:r>
              <a:rPr lang="en-US" altLang="en-US" dirty="0" smtClean="0"/>
              <a:t>Moved: </a:t>
            </a:r>
            <a:r>
              <a:rPr lang="en-US" altLang="en-US" dirty="0" err="1" smtClean="0"/>
              <a:t>Youngho</a:t>
            </a:r>
            <a:r>
              <a:rPr lang="en-US" altLang="en-US" dirty="0" smtClean="0"/>
              <a:t> </a:t>
            </a:r>
            <a:r>
              <a:rPr lang="en-US" altLang="en-US" dirty="0" err="1" smtClean="0"/>
              <a:t>Seok</a:t>
            </a:r>
            <a:r>
              <a:rPr lang="en-US" altLang="en-US" dirty="0" smtClean="0"/>
              <a:t> on behalf of the TG</a:t>
            </a:r>
          </a:p>
          <a:p>
            <a:r>
              <a:rPr lang="en-US" altLang="en-US" dirty="0" smtClean="0"/>
              <a:t>Result: </a:t>
            </a:r>
            <a:r>
              <a:rPr lang="en-US" altLang="en-US" dirty="0" smtClean="0"/>
              <a:t>46-0-3 Passes</a:t>
            </a:r>
            <a:endParaRPr lang="en-US" altLang="en-US" dirty="0" smtClean="0"/>
          </a:p>
          <a:p>
            <a:r>
              <a:rPr lang="en-US" altLang="en-US" sz="2000" dirty="0" smtClean="0"/>
              <a:t>TG result: Moved: Alfred </a:t>
            </a:r>
            <a:r>
              <a:rPr lang="en-US" altLang="ko-KR" sz="2000" dirty="0" err="1" smtClean="0"/>
              <a:t>Asterjadhi</a:t>
            </a:r>
            <a:r>
              <a:rPr lang="en-US" altLang="ko-KR" sz="2000" dirty="0" smtClean="0"/>
              <a:t>, </a:t>
            </a:r>
            <a:r>
              <a:rPr lang="en-US" altLang="en-US" sz="2000" dirty="0" smtClean="0"/>
              <a:t>Seconded: Sun Bo, Result: Passed (Yes 10 No 0 Abstain 1)</a:t>
            </a:r>
          </a:p>
        </p:txBody>
      </p:sp>
    </p:spTree>
    <p:extLst>
      <p:ext uri="{BB962C8B-B14F-4D97-AF65-F5344CB8AC3E}">
        <p14:creationId xmlns:p14="http://schemas.microsoft.com/office/powerpoint/2010/main" val="21566508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err="1" smtClean="0"/>
              <a:t>TGai</a:t>
            </a:r>
            <a:r>
              <a:rPr lang="en-GB" dirty="0" smtClean="0"/>
              <a:t> Motion for WG Letter Ballot</a:t>
            </a:r>
            <a:endParaRPr lang="ja-JP" altLang="en-US" dirty="0"/>
          </a:p>
        </p:txBody>
      </p:sp>
      <p:sp>
        <p:nvSpPr>
          <p:cNvPr id="3" name="コンテンツ プレースホルダ 2"/>
          <p:cNvSpPr>
            <a:spLocks noGrp="1"/>
          </p:cNvSpPr>
          <p:nvPr>
            <p:ph idx="1"/>
          </p:nvPr>
        </p:nvSpPr>
        <p:spPr>
          <a:xfrm>
            <a:off x="685800" y="1752600"/>
            <a:ext cx="7772400" cy="4343400"/>
          </a:xfrm>
        </p:spPr>
        <p:txBody>
          <a:bodyPr/>
          <a:lstStyle/>
          <a:p>
            <a:r>
              <a:rPr lang="en-US" altLang="ja-JP" dirty="0" smtClean="0"/>
              <a:t>Having approved comment resolutions for all of the comments received during Working Group Letter Ballot 204 on </a:t>
            </a:r>
            <a:r>
              <a:rPr lang="en-US" altLang="ja-JP" dirty="0" err="1" smtClean="0"/>
              <a:t>TGai</a:t>
            </a:r>
            <a:r>
              <a:rPr lang="en-US" altLang="ja-JP" dirty="0" smtClean="0"/>
              <a:t> D3.0 as contained in document 11-14/1351r29, </a:t>
            </a:r>
          </a:p>
          <a:p>
            <a:pPr lvl="1"/>
            <a:r>
              <a:rPr lang="en-US" altLang="ja-JP" dirty="0" smtClean="0"/>
              <a:t> Instruct the editor to incorporate the resolutions with the D3.0 and create D4.0.</a:t>
            </a:r>
          </a:p>
          <a:p>
            <a:pPr lvl="1"/>
            <a:r>
              <a:rPr lang="en-US" altLang="ja-JP" dirty="0" smtClean="0"/>
              <a:t>Approve a 15 day Working Group Recirculation Ballot asking the question “Should </a:t>
            </a:r>
            <a:r>
              <a:rPr lang="en-US" altLang="ja-JP" dirty="0" err="1" smtClean="0"/>
              <a:t>TGai</a:t>
            </a:r>
            <a:r>
              <a:rPr lang="en-US" altLang="ja-JP" dirty="0" smtClean="0"/>
              <a:t> D4.0 be forwarded to Sponsor Ballot?”.</a:t>
            </a:r>
          </a:p>
          <a:p>
            <a:r>
              <a:rPr lang="en-US" altLang="ja-JP" dirty="0" smtClean="0"/>
              <a:t>Moved: Hiroshi Mano on behalf of the TG</a:t>
            </a:r>
          </a:p>
          <a:p>
            <a:r>
              <a:rPr lang="en-US" altLang="ja-JP" dirty="0" smtClean="0"/>
              <a:t>Result</a:t>
            </a:r>
            <a:r>
              <a:rPr lang="en-US" altLang="ja-JP" dirty="0" smtClean="0"/>
              <a:t>: 43-0-2 Passes</a:t>
            </a:r>
            <a:endParaRPr lang="en-US" altLang="ja-JP" dirty="0" smtClean="0"/>
          </a:p>
          <a:p>
            <a:r>
              <a:rPr lang="en-US" altLang="ja-JP" sz="2000" dirty="0" smtClean="0"/>
              <a:t>TG result: Moved: Marc </a:t>
            </a:r>
            <a:r>
              <a:rPr lang="en-US" altLang="ja-JP" sz="2000" dirty="0" err="1" smtClean="0"/>
              <a:t>Emmelmann</a:t>
            </a:r>
            <a:r>
              <a:rPr lang="en-US" altLang="ja-JP" sz="2000" dirty="0" smtClean="0"/>
              <a:t>, Seconded: Lee Armstrong, Result (10/0/0)</a:t>
            </a:r>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smtClean="0"/>
              <a:t>January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D. Stanley Aruba Networks</a:t>
            </a:r>
            <a:endParaRPr lang="en-US" dirty="0"/>
          </a:p>
        </p:txBody>
      </p:sp>
    </p:spTree>
    <p:extLst>
      <p:ext uri="{BB962C8B-B14F-4D97-AF65-F5344CB8AC3E}">
        <p14:creationId xmlns:p14="http://schemas.microsoft.com/office/powerpoint/2010/main" val="864400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Aruba Networks</a:t>
            </a:r>
          </a:p>
        </p:txBody>
      </p:sp>
      <p:sp>
        <p:nvSpPr>
          <p:cNvPr id="2052" name="Rectangle 2"/>
          <p:cNvSpPr>
            <a:spLocks noGrp="1" noChangeArrowheads="1"/>
          </p:cNvSpPr>
          <p:nvPr>
            <p:ph type="title"/>
          </p:nvPr>
        </p:nvSpPr>
        <p:spPr/>
        <p:txBody>
          <a:bodyPr/>
          <a:lstStyle/>
          <a:p>
            <a:r>
              <a:rPr lang="en-US" altLang="en-US" dirty="0" err="1" smtClean="0"/>
              <a:t>TGaq</a:t>
            </a:r>
            <a:r>
              <a:rPr lang="en-US" altLang="en-US" dirty="0" smtClean="0"/>
              <a:t> Motion for WG Letter Ballot</a:t>
            </a:r>
          </a:p>
        </p:txBody>
      </p:sp>
      <p:sp>
        <p:nvSpPr>
          <p:cNvPr id="2053" name="Rectangle 3"/>
          <p:cNvSpPr>
            <a:spLocks noGrp="1" noChangeArrowheads="1"/>
          </p:cNvSpPr>
          <p:nvPr>
            <p:ph type="body" idx="1"/>
          </p:nvPr>
        </p:nvSpPr>
        <p:spPr>
          <a:xfrm>
            <a:off x="685800" y="1676400"/>
            <a:ext cx="7772400" cy="4572000"/>
          </a:xfrm>
        </p:spPr>
        <p:txBody>
          <a:bodyPr/>
          <a:lstStyle/>
          <a:p>
            <a:r>
              <a:rPr lang="en-GB" altLang="en-US" dirty="0" smtClean="0"/>
              <a:t>Having approved changes (submissions 11-15-0111r1, 11-15-0130r2 and 11-15-0163r1) to P802.11aq D0.05,</a:t>
            </a:r>
          </a:p>
          <a:p>
            <a:pPr lvl="1"/>
            <a:r>
              <a:rPr lang="en-GB" altLang="en-US" dirty="0" smtClean="0"/>
              <a:t>Instruct the editor to prepare P802.11aq D1.0,  and</a:t>
            </a:r>
          </a:p>
          <a:p>
            <a:pPr lvl="1"/>
            <a:r>
              <a:rPr lang="en-GB" altLang="en-US" dirty="0" smtClean="0"/>
              <a:t>Approve a 30 day Working Group Technical Letter Ballot asking the question “Should P802.11aq D1.0 be forwarded to Sponsor Ballot?”</a:t>
            </a:r>
          </a:p>
          <a:p>
            <a:endParaRPr lang="en-GB" altLang="en-US" dirty="0" smtClean="0"/>
          </a:p>
          <a:p>
            <a:r>
              <a:rPr lang="en-GB" altLang="en-US" dirty="0" smtClean="0"/>
              <a:t>Moved by Stephen McCann on behalf of </a:t>
            </a:r>
            <a:r>
              <a:rPr lang="en-GB" altLang="en-US" dirty="0" err="1" smtClean="0"/>
              <a:t>TGaq</a:t>
            </a:r>
            <a:endParaRPr lang="en-GB" altLang="en-US" dirty="0" smtClean="0"/>
          </a:p>
          <a:p>
            <a:r>
              <a:rPr lang="en-GB" altLang="en-US" dirty="0" smtClean="0"/>
              <a:t>Result: </a:t>
            </a:r>
            <a:r>
              <a:rPr lang="en-GB" altLang="en-US" dirty="0" smtClean="0"/>
              <a:t>44-0-2 Passes</a:t>
            </a:r>
            <a:endParaRPr lang="en-GB" altLang="en-US" dirty="0" smtClean="0"/>
          </a:p>
          <a:p>
            <a:endParaRPr lang="en-GB" altLang="en-US" dirty="0" smtClean="0"/>
          </a:p>
          <a:p>
            <a:r>
              <a:rPr lang="en-GB" altLang="en-US" sz="2000" dirty="0" err="1" smtClean="0"/>
              <a:t>TGaq</a:t>
            </a:r>
            <a:r>
              <a:rPr lang="en-GB" altLang="en-US" sz="2000" dirty="0" smtClean="0"/>
              <a:t> result: Moved SK Yong, 2</a:t>
            </a:r>
            <a:r>
              <a:rPr lang="en-GB" altLang="en-US" sz="2000" baseline="30000" dirty="0" smtClean="0"/>
              <a:t>nd</a:t>
            </a:r>
            <a:r>
              <a:rPr lang="en-GB" altLang="en-US" sz="2000" dirty="0" smtClean="0"/>
              <a:t> </a:t>
            </a:r>
            <a:r>
              <a:rPr lang="en-GB" altLang="en-US" sz="2000" dirty="0" err="1" smtClean="0"/>
              <a:t>Yunsong</a:t>
            </a:r>
            <a:r>
              <a:rPr lang="en-GB" altLang="en-US" sz="2000" dirty="0" smtClean="0"/>
              <a:t> Yang, Result: 8-0-0</a:t>
            </a:r>
          </a:p>
        </p:txBody>
      </p:sp>
      <p:sp>
        <p:nvSpPr>
          <p:cNvPr id="20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endParaRPr lang="en-GB" altLang="en-US" sz="1800" smtClean="0"/>
          </a:p>
        </p:txBody>
      </p:sp>
    </p:spTree>
    <p:extLst>
      <p:ext uri="{BB962C8B-B14F-4D97-AF65-F5344CB8AC3E}">
        <p14:creationId xmlns:p14="http://schemas.microsoft.com/office/powerpoint/2010/main" val="1423587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NGMN Liaison Response</a:t>
            </a:r>
            <a:endParaRPr lang="ja-JP" altLang="en-US" dirty="0"/>
          </a:p>
        </p:txBody>
      </p:sp>
      <p:sp>
        <p:nvSpPr>
          <p:cNvPr id="3" name="コンテンツ プレースホルダ 2"/>
          <p:cNvSpPr>
            <a:spLocks noGrp="1"/>
          </p:cNvSpPr>
          <p:nvPr>
            <p:ph idx="1"/>
          </p:nvPr>
        </p:nvSpPr>
        <p:spPr>
          <a:xfrm>
            <a:off x="685800" y="1752600"/>
            <a:ext cx="7772400" cy="4343400"/>
          </a:xfrm>
        </p:spPr>
        <p:txBody>
          <a:bodyPr/>
          <a:lstStyle/>
          <a:p>
            <a:pPr marL="342900" lvl="1" indent="-342900">
              <a:buFontTx/>
              <a:buChar char="•"/>
            </a:pPr>
            <a:r>
              <a:rPr lang="en-US" altLang="en-US" sz="2800" b="1" dirty="0"/>
              <a:t>Approve the liaison statement in 11-15-0191r1 and request that the WG chair send the liaison as indicated, with editorial license.</a:t>
            </a:r>
          </a:p>
          <a:p>
            <a:endParaRPr lang="en-US" altLang="ja-JP" dirty="0" smtClean="0"/>
          </a:p>
          <a:p>
            <a:r>
              <a:rPr lang="en-US" altLang="ja-JP" dirty="0" smtClean="0"/>
              <a:t>Moved: Richard Kennedy</a:t>
            </a:r>
          </a:p>
          <a:p>
            <a:r>
              <a:rPr lang="en-US" altLang="ja-JP" dirty="0" smtClean="0"/>
              <a:t>Seconded: Stephen McCann</a:t>
            </a:r>
          </a:p>
          <a:p>
            <a:r>
              <a:rPr lang="en-US" altLang="ja-JP" dirty="0" smtClean="0"/>
              <a:t>Result</a:t>
            </a:r>
            <a:r>
              <a:rPr lang="en-US" altLang="ja-JP" dirty="0" smtClean="0"/>
              <a:t>: 38-0-2 Passes</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smtClean="0"/>
              <a:t>January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D. Stanley Aruba Networks</a:t>
            </a:r>
            <a:endParaRPr lang="en-US" dirty="0"/>
          </a:p>
        </p:txBody>
      </p:sp>
    </p:spTree>
    <p:extLst>
      <p:ext uri="{BB962C8B-B14F-4D97-AF65-F5344CB8AC3E}">
        <p14:creationId xmlns:p14="http://schemas.microsoft.com/office/powerpoint/2010/main" val="1467474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Liaison to JTC1/SC6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lstStyle/>
          <a:p>
            <a:r>
              <a:rPr lang="en-AU" dirty="0" smtClean="0"/>
              <a:t>Motion</a:t>
            </a:r>
            <a:endParaRPr lang="en-AU" dirty="0"/>
          </a:p>
          <a:p>
            <a:pPr lvl="1"/>
            <a:r>
              <a:rPr lang="en-AU" i="1" dirty="0"/>
              <a:t>The IEEE 802.11 WG approves the IEEE 802.11 WG Chair liaising the text on slides 8 &amp; 9 (with appropriate editorial changes) of 802.11-15/0194r0 to ISO/IEC JTC1/SC6</a:t>
            </a:r>
          </a:p>
          <a:p>
            <a:endParaRPr lang="en-US" altLang="ja-JP" dirty="0" smtClean="0"/>
          </a:p>
          <a:p>
            <a:r>
              <a:rPr lang="en-US" altLang="ja-JP" dirty="0" smtClean="0"/>
              <a:t>Moved: Andrew Myles</a:t>
            </a:r>
          </a:p>
          <a:p>
            <a:r>
              <a:rPr lang="en-US" altLang="ja-JP" dirty="0" smtClean="0"/>
              <a:t>Seconded: Rich Kennedy</a:t>
            </a:r>
          </a:p>
          <a:p>
            <a:r>
              <a:rPr lang="en-US" altLang="ja-JP" dirty="0" smtClean="0"/>
              <a:t>Result</a:t>
            </a:r>
            <a:r>
              <a:rPr lang="en-US" altLang="ja-JP" dirty="0" smtClean="0"/>
              <a:t>: 37-0-3 Passes</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smtClean="0"/>
              <a:t>January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D. Stanley Aruba Networks</a:t>
            </a:r>
            <a:endParaRPr lang="en-US" dirty="0"/>
          </a:p>
        </p:txBody>
      </p:sp>
    </p:spTree>
    <p:extLst>
      <p:ext uri="{BB962C8B-B14F-4D97-AF65-F5344CB8AC3E}">
        <p14:creationId xmlns:p14="http://schemas.microsoft.com/office/powerpoint/2010/main" val="21721427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 EC Motions</a:t>
            </a:r>
            <a:endParaRPr lang="en-GB" dirty="0"/>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359682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2015</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is a composite of all 802.11 sub-group motions that are brought to the January 2015 802.11 WG plenary meetings.</a:t>
            </a:r>
          </a:p>
          <a:p>
            <a:endParaRPr lang="en-US" b="0" dirty="0" smtClean="0"/>
          </a:p>
          <a:p>
            <a:r>
              <a:rPr lang="en-US" b="0" dirty="0" smtClean="0"/>
              <a:t>R0: motions for Wednesday</a:t>
            </a:r>
          </a:p>
          <a:p>
            <a:r>
              <a:rPr lang="en-US" b="0" dirty="0" smtClean="0"/>
              <a:t>TBD:</a:t>
            </a:r>
          </a:p>
          <a:p>
            <a:pPr lvl="1"/>
            <a:r>
              <a:rPr lang="en-US" b="0" dirty="0" smtClean="0"/>
              <a:t>R1: at conclusion of Wednesday WG11 plenary</a:t>
            </a:r>
          </a:p>
          <a:p>
            <a:pPr lvl="1"/>
            <a:r>
              <a:rPr lang="en-US" b="0" dirty="0" smtClean="0"/>
              <a:t>R2: containing motions for Friday WG11 plenary</a:t>
            </a:r>
          </a:p>
          <a:p>
            <a:pPr lvl="1"/>
            <a:r>
              <a:rPr lang="en-US" b="0" dirty="0" smtClean="0"/>
              <a:t>R3: at conclusion of  Friday WG11 plenary</a:t>
            </a:r>
          </a:p>
          <a:p>
            <a:pPr lvl="1"/>
            <a:r>
              <a:rPr lang="en-US" dirty="0" smtClean="0"/>
              <a:t>R4: at conclusion of  Friday EC meeting (Plenary session only)</a:t>
            </a:r>
            <a:endParaRPr lang="en-US" b="0" dirty="0" smtClean="0"/>
          </a:p>
        </p:txBody>
      </p:sp>
      <p:sp>
        <p:nvSpPr>
          <p:cNvPr id="2" name="Footer Placeholder 1"/>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3" name="Footer Placeholder 2"/>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1970391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WG STRAW POLL</a:t>
            </a:r>
            <a:r>
              <a:rPr lang="en-GB" dirty="0"/>
              <a:t/>
            </a:r>
            <a:br>
              <a:rPr lang="en-GB" dirty="0"/>
            </a:br>
            <a:endParaRPr lang="en-GB" dirty="0" smtClean="0"/>
          </a:p>
        </p:txBody>
      </p:sp>
      <p:sp>
        <p:nvSpPr>
          <p:cNvPr id="50178"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If </a:t>
            </a:r>
            <a:r>
              <a:rPr lang="en-US" dirty="0" err="1" smtClean="0"/>
              <a:t>TGmc</a:t>
            </a:r>
            <a:r>
              <a:rPr lang="en-US" dirty="0" smtClean="0"/>
              <a:t> made text changes in the REVmc draft to require EPD format for MSDUs in OCB (ITS) communications in the 5.9GHz band, would that prompt you to vote “No” on the next Letter Ballot?</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800" dirty="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YES: 44</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NO: 15</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ABSTAIN: not counted</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dirty="0" smtClean="0"/>
          </a:p>
        </p:txBody>
      </p:sp>
      <p:sp>
        <p:nvSpPr>
          <p:cNvPr id="5017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F04877A6-D706-4D90-B204-1D498F5825A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5018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smtClean="0">
                <a:ea typeface="Arial Unicode MS" pitchFamily="34" charset="-128"/>
                <a:cs typeface="Arial Unicode MS" pitchFamily="34" charset="-128"/>
              </a:rPr>
              <a:t>January 2015</a:t>
            </a:r>
            <a:endParaRPr lang="en-GB" dirty="0" smtClean="0">
              <a:ea typeface="Arial Unicode MS" pitchFamily="34" charset="-128"/>
              <a:cs typeface="Arial Unicode MS" pitchFamily="34" charset="-128"/>
            </a:endParaRPr>
          </a:p>
        </p:txBody>
      </p:sp>
      <p:sp>
        <p:nvSpPr>
          <p:cNvPr id="2" name="TextBox 1"/>
          <p:cNvSpPr txBox="1"/>
          <p:nvPr/>
        </p:nvSpPr>
        <p:spPr>
          <a:xfrm>
            <a:off x="914400" y="5898247"/>
            <a:ext cx="3768852" cy="461665"/>
          </a:xfrm>
          <a:prstGeom prst="rect">
            <a:avLst/>
          </a:prstGeom>
          <a:noFill/>
        </p:spPr>
        <p:txBody>
          <a:bodyPr wrap="none" rtlCol="0">
            <a:spAutoFit/>
          </a:bodyPr>
          <a:lstStyle/>
          <a:p>
            <a:r>
              <a:rPr lang="en-US" dirty="0" smtClean="0"/>
              <a:t>Note: Source: 11-14-1521r4</a:t>
            </a:r>
            <a:endParaRPr lang="en-US" dirty="0"/>
          </a:p>
        </p:txBody>
      </p:sp>
      <p:sp>
        <p:nvSpPr>
          <p:cNvPr id="3" name="Footer Placeholder 2"/>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38555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NG60 </a:t>
            </a:r>
            <a:r>
              <a:rPr lang="en-US" altLang="en-US" sz="3200" b="1" dirty="0" smtClean="0">
                <a:solidFill>
                  <a:schemeClr val="tx2"/>
                </a:solidFill>
              </a:rPr>
              <a:t>PAR</a:t>
            </a:r>
            <a:endParaRPr lang="en-US" altLang="en-US" sz="3200" b="1" dirty="0">
              <a:solidFill>
                <a:schemeClr val="tx2"/>
              </a:solidFill>
            </a:endParaRPr>
          </a:p>
        </p:txBody>
      </p:sp>
      <p:sp>
        <p:nvSpPr>
          <p:cNvPr id="5529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 Stanley Aruba Networks</a:t>
            </a:r>
          </a:p>
        </p:txBody>
      </p:sp>
      <p:sp>
        <p:nvSpPr>
          <p:cNvPr id="55300" name="Date Placeholder 3"/>
          <p:cNvSpPr>
            <a:spLocks noGrp="1"/>
          </p:cNvSpPr>
          <p:nvPr>
            <p:ph type="dt" sz="quarter" idx="10"/>
          </p:nvPr>
        </p:nvSpPr>
        <p:spPr>
          <a:xfrm>
            <a:off x="696913" y="333375"/>
            <a:ext cx="133985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January 2015</a:t>
            </a:r>
          </a:p>
        </p:txBody>
      </p:sp>
      <p:sp>
        <p:nvSpPr>
          <p:cNvPr id="55301" name="Content Placeholder 2"/>
          <p:cNvSpPr>
            <a:spLocks noGrp="1"/>
          </p:cNvSpPr>
          <p:nvPr>
            <p:ph idx="1"/>
          </p:nvPr>
        </p:nvSpPr>
        <p:spPr>
          <a:xfrm>
            <a:off x="685800" y="1600200"/>
            <a:ext cx="7848600" cy="4953000"/>
          </a:xfrm>
        </p:spPr>
        <p:txBody>
          <a:bodyPr/>
          <a:lstStyle/>
          <a:p>
            <a:pPr algn="just"/>
            <a:r>
              <a:rPr lang="en-GB" altLang="en-US" dirty="0" smtClean="0"/>
              <a:t>Believing that the PAR contained in the document referenced below meets IEEE-SA guidelines,</a:t>
            </a:r>
            <a:endParaRPr lang="en-CA" altLang="en-US" dirty="0" smtClean="0"/>
          </a:p>
          <a:p>
            <a:pPr algn="just">
              <a:spcBef>
                <a:spcPts val="1225"/>
              </a:spcBef>
            </a:pPr>
            <a:r>
              <a:rPr lang="en-GB" altLang="en-US" dirty="0" smtClean="0"/>
              <a:t>Request that the PAR contained in 11-14/1151r5 be posted to the IEEE 802 Executive Committee (EC) agenda for WG 802 preview and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smtClean="0"/>
              <a:t>Moved: Edward Au </a:t>
            </a:r>
          </a:p>
          <a:p>
            <a:pPr>
              <a:spcBef>
                <a:spcPts val="1225"/>
              </a:spcBef>
            </a:pPr>
            <a:r>
              <a:rPr lang="en-GB" altLang="en-US" dirty="0" smtClean="0"/>
              <a:t>Seconded: Richard Kennedy</a:t>
            </a:r>
          </a:p>
          <a:p>
            <a:pPr>
              <a:spcBef>
                <a:spcPts val="1225"/>
              </a:spcBef>
            </a:pPr>
            <a:r>
              <a:rPr lang="en-GB" altLang="en-US" dirty="0" smtClean="0"/>
              <a:t>Result: 84-0-0 Passes</a:t>
            </a:r>
          </a:p>
          <a:p>
            <a:pPr>
              <a:spcBef>
                <a:spcPts val="1225"/>
              </a:spcBef>
            </a:pPr>
            <a:r>
              <a:rPr lang="en-GB" altLang="en-US" dirty="0" smtClean="0"/>
              <a:t>NG60 SG vote: </a:t>
            </a:r>
            <a:endParaRPr lang="en-CA" altLang="en-US" dirty="0" smtClean="0"/>
          </a:p>
          <a:p>
            <a:pPr lvl="1"/>
            <a:r>
              <a:rPr lang="en-GB" altLang="en-US" dirty="0" smtClean="0"/>
              <a:t>Moved:  Yan Xin/Second:  </a:t>
            </a:r>
            <a:r>
              <a:rPr lang="en-GB" altLang="en-US" dirty="0" err="1" smtClean="0"/>
              <a:t>SangHyun</a:t>
            </a:r>
            <a:r>
              <a:rPr lang="en-GB" altLang="en-US" dirty="0" smtClean="0"/>
              <a:t> Chang, Result:  29/0/1</a:t>
            </a:r>
            <a:endParaRPr lang="en-CA" altLang="en-US" dirty="0" smtClean="0"/>
          </a:p>
          <a:p>
            <a:endParaRPr lang="en-CA" altLang="en-US" dirty="0" smtClean="0"/>
          </a:p>
        </p:txBody>
      </p:sp>
    </p:spTree>
    <p:extLst>
      <p:ext uri="{BB962C8B-B14F-4D97-AF65-F5344CB8AC3E}">
        <p14:creationId xmlns:p14="http://schemas.microsoft.com/office/powerpoint/2010/main" val="2882205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b="1" dirty="0">
                <a:solidFill>
                  <a:schemeClr val="tx2"/>
                </a:solidFill>
              </a:rPr>
              <a:t>Motion </a:t>
            </a:r>
            <a:r>
              <a:rPr lang="en-US" altLang="en-US" sz="3200" dirty="0" smtClean="0">
                <a:solidFill>
                  <a:schemeClr val="tx2"/>
                </a:solidFill>
              </a:rPr>
              <a:t>NG60 </a:t>
            </a:r>
            <a:r>
              <a:rPr lang="en-US" altLang="en-US" sz="3200" b="1" dirty="0" smtClean="0">
                <a:solidFill>
                  <a:schemeClr val="tx2"/>
                </a:solidFill>
              </a:rPr>
              <a:t>CSD</a:t>
            </a:r>
            <a:endParaRPr lang="en-US" altLang="en-US" sz="3200" b="1" dirty="0">
              <a:solidFill>
                <a:schemeClr val="tx2"/>
              </a:solidFill>
            </a:endParaRPr>
          </a:p>
        </p:txBody>
      </p:sp>
      <p:sp>
        <p:nvSpPr>
          <p:cNvPr id="5734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 Stanley Aruba Networks</a:t>
            </a:r>
          </a:p>
        </p:txBody>
      </p:sp>
      <p:sp>
        <p:nvSpPr>
          <p:cNvPr id="57348" name="Date Placeholder 3"/>
          <p:cNvSpPr>
            <a:spLocks noGrp="1"/>
          </p:cNvSpPr>
          <p:nvPr>
            <p:ph type="dt" sz="quarter" idx="10"/>
          </p:nvPr>
        </p:nvSpPr>
        <p:spPr>
          <a:xfrm>
            <a:off x="696913" y="333375"/>
            <a:ext cx="133985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January 2015</a:t>
            </a:r>
          </a:p>
        </p:txBody>
      </p:sp>
      <p:sp>
        <p:nvSpPr>
          <p:cNvPr id="57349" name="Content Placeholder 2"/>
          <p:cNvSpPr>
            <a:spLocks noGrp="1"/>
          </p:cNvSpPr>
          <p:nvPr>
            <p:ph idx="1"/>
          </p:nvPr>
        </p:nvSpPr>
        <p:spPr>
          <a:xfrm>
            <a:off x="685800" y="1600200"/>
            <a:ext cx="7848600" cy="4953000"/>
          </a:xfrm>
        </p:spPr>
        <p:txBody>
          <a:bodyPr/>
          <a:lstStyle/>
          <a:p>
            <a:pPr algn="just"/>
            <a:r>
              <a:rPr lang="en-GB" altLang="en-US" dirty="0" smtClean="0"/>
              <a:t>Believing that the CSD contained in the document referenced below meets IEEE-SA guidelines,</a:t>
            </a:r>
            <a:endParaRPr lang="en-CA" altLang="en-US" dirty="0" smtClean="0"/>
          </a:p>
          <a:p>
            <a:pPr algn="just">
              <a:spcBef>
                <a:spcPts val="1225"/>
              </a:spcBef>
            </a:pPr>
            <a:r>
              <a:rPr lang="en-GB" altLang="en-US" dirty="0" smtClean="0"/>
              <a:t>Request that the CSD contained in 11-14/1152r6 be posted to the IEEE 802 Executive Committee (EC) agenda for WG 802 preview and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smtClean="0"/>
              <a:t>Moved: Edward Au </a:t>
            </a:r>
          </a:p>
          <a:p>
            <a:pPr>
              <a:spcBef>
                <a:spcPts val="1225"/>
              </a:spcBef>
            </a:pPr>
            <a:r>
              <a:rPr lang="en-GB" altLang="en-US" dirty="0" smtClean="0"/>
              <a:t>Seconded: Rakesh </a:t>
            </a:r>
            <a:r>
              <a:rPr lang="en-GB" altLang="en-US" dirty="0" err="1" smtClean="0"/>
              <a:t>Taori</a:t>
            </a:r>
            <a:endParaRPr lang="en-GB" altLang="en-US" dirty="0" smtClean="0"/>
          </a:p>
          <a:p>
            <a:pPr>
              <a:spcBef>
                <a:spcPts val="1225"/>
              </a:spcBef>
            </a:pPr>
            <a:r>
              <a:rPr lang="en-GB" altLang="en-US" dirty="0" smtClean="0"/>
              <a:t>Result: 85-0-1 Passes</a:t>
            </a:r>
          </a:p>
          <a:p>
            <a:pPr>
              <a:spcBef>
                <a:spcPts val="1225"/>
              </a:spcBef>
            </a:pPr>
            <a:r>
              <a:rPr lang="en-GB" altLang="en-US" dirty="0" smtClean="0"/>
              <a:t>NG60 SG vote: </a:t>
            </a:r>
            <a:endParaRPr lang="en-CA" altLang="en-US" dirty="0" smtClean="0"/>
          </a:p>
          <a:p>
            <a:pPr lvl="1"/>
            <a:r>
              <a:rPr lang="en-GB" altLang="en-US" dirty="0" smtClean="0"/>
              <a:t>Moved:  Lei Huang/Second:  George Calcev, Result:  30/0/0</a:t>
            </a:r>
            <a:endParaRPr lang="en-CA" altLang="en-US" dirty="0" smtClean="0"/>
          </a:p>
          <a:p>
            <a:endParaRPr lang="en-CA" altLang="en-US" dirty="0" smtClean="0"/>
          </a:p>
        </p:txBody>
      </p:sp>
    </p:spTree>
    <p:extLst>
      <p:ext uri="{BB962C8B-B14F-4D97-AF65-F5344CB8AC3E}">
        <p14:creationId xmlns:p14="http://schemas.microsoft.com/office/powerpoint/2010/main" val="4163550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712795103"/>
              </p:ext>
            </p:extLst>
          </p:nvPr>
        </p:nvGraphicFramePr>
        <p:xfrm>
          <a:off x="98286" y="762000"/>
          <a:ext cx="8893314" cy="5425247"/>
        </p:xfrm>
        <a:graphic>
          <a:graphicData uri="http://schemas.openxmlformats.org/drawingml/2006/table">
            <a:tbl>
              <a:tblPr/>
              <a:tblGrid>
                <a:gridCol w="2833734"/>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2100" b="0" i="0" u="none" strike="noStrike" dirty="0" err="1" smtClean="0">
                          <a:solidFill>
                            <a:srgbClr val="000000"/>
                          </a:solidFill>
                          <a:effectLst/>
                          <a:latin typeface="Calibri" panose="020F0502020204030204" pitchFamily="34" charset="0"/>
                        </a:rPr>
                        <a:t>Monday</a:t>
                      </a:r>
                      <a:r>
                        <a:rPr lang="fr-FR" sz="2100" b="0" i="0" u="none" strike="noStrike" baseline="0" dirty="0" smtClean="0">
                          <a:solidFill>
                            <a:srgbClr val="000000"/>
                          </a:solidFill>
                          <a:effectLst/>
                          <a:latin typeface="Calibri" panose="020F0502020204030204" pitchFamily="34" charset="0"/>
                        </a:rPr>
                        <a:t>  </a:t>
                      </a:r>
                      <a:r>
                        <a:rPr lang="fr-FR" sz="2100" b="0" i="0" u="none" strike="noStrike" baseline="0" dirty="0" err="1" smtClean="0">
                          <a:solidFill>
                            <a:srgbClr val="000000"/>
                          </a:solidFill>
                          <a:effectLst/>
                          <a:latin typeface="Calibri" panose="020F0502020204030204" pitchFamily="34" charset="0"/>
                        </a:rPr>
                        <a:t>Feb</a:t>
                      </a:r>
                      <a:r>
                        <a:rPr lang="fr-FR" sz="2100" b="0" i="0" u="none" strike="noStrike" baseline="0" dirty="0" smtClean="0">
                          <a:solidFill>
                            <a:srgbClr val="000000"/>
                          </a:solidFill>
                          <a:effectLst/>
                          <a:latin typeface="Calibri" panose="020F0502020204030204" pitchFamily="34" charset="0"/>
                        </a:rPr>
                        <a:t> 2, Mar 2</a:t>
                      </a:r>
                      <a:endParaRPr lang="fr-FR"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REG </a:t>
                      </a:r>
                      <a:r>
                        <a:rPr lang="en-GB" sz="2100" b="0" i="0" u="none" strike="noStrike" dirty="0" smtClean="0">
                          <a:solidFill>
                            <a:srgbClr val="000000"/>
                          </a:solidFill>
                          <a:effectLst/>
                          <a:latin typeface="Calibri" panose="020F0502020204030204" pitchFamily="34" charset="0"/>
                        </a:rPr>
                        <a:t>SC</a:t>
                      </a:r>
                      <a:br>
                        <a:rPr lang="en-GB" sz="2100" b="0" i="0" u="none" strike="noStrike" dirty="0" smtClean="0">
                          <a:solidFill>
                            <a:srgbClr val="000000"/>
                          </a:solidFill>
                          <a:effectLst/>
                          <a:latin typeface="Calibri" panose="020F0502020204030204" pitchFamily="34" charset="0"/>
                        </a:rPr>
                      </a:b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Bi-weekly  Thursdays Jan</a:t>
                      </a:r>
                      <a:r>
                        <a:rPr lang="en-GB" sz="2100" b="0" i="0" u="none" strike="noStrike" baseline="0" dirty="0" smtClean="0">
                          <a:solidFill>
                            <a:srgbClr val="000000"/>
                          </a:solidFill>
                          <a:effectLst/>
                          <a:latin typeface="Calibri" panose="020F0502020204030204" pitchFamily="34" charset="0"/>
                        </a:rPr>
                        <a:t> 29</a:t>
                      </a:r>
                      <a:r>
                        <a:rPr lang="en-GB" sz="2100" b="0" i="0" u="none" strike="noStrike" dirty="0" smtClean="0">
                          <a:solidFill>
                            <a:srgbClr val="000000"/>
                          </a:solidFill>
                          <a:effectLst/>
                          <a:latin typeface="Calibri" panose="020F0502020204030204" pitchFamily="34" charset="0"/>
                        </a:rPr>
                        <a:t> through March 31</a:t>
                      </a:r>
                      <a:r>
                        <a:rPr lang="en-GB" sz="2100" b="0" i="0" u="none" strike="noStrike" baseline="30000" dirty="0" smtClean="0">
                          <a:solidFill>
                            <a:srgbClr val="000000"/>
                          </a:solidFill>
                          <a:effectLst/>
                          <a:latin typeface="Calibri" panose="020F0502020204030204" pitchFamily="34" charset="0"/>
                        </a:rPr>
                        <a:t>st</a:t>
                      </a:r>
                      <a:r>
                        <a:rPr lang="en-GB" sz="2100" b="0" i="0" u="none" strike="noStrike" dirty="0" smtClean="0">
                          <a:solidFill>
                            <a:srgbClr val="000000"/>
                          </a:solidFill>
                          <a:effectLst/>
                          <a:latin typeface="Calibri" panose="020F0502020204030204" pitchFamily="34" charset="0"/>
                        </a:rPr>
                        <a:t> </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12:30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smtClean="0">
                        <a:solidFill>
                          <a:srgbClr val="000000"/>
                        </a:solidFill>
                        <a:effectLst/>
                        <a:latin typeface="Calibri" panose="020F0502020204030204" pitchFamily="34" charset="0"/>
                      </a:endParaRP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a:solidFill>
                            <a:srgbClr val="000000"/>
                          </a:solidFill>
                          <a:effectLst/>
                          <a:latin typeface="Calibri" panose="020F0502020204030204" pitchFamily="34" charset="0"/>
                        </a:rPr>
                        <a:t>REG SC DSRC Tiger </a:t>
                      </a:r>
                      <a:r>
                        <a:rPr lang="en-GB" sz="2100" b="0" i="0" u="none" strike="noStrike" dirty="0" smtClean="0">
                          <a:solidFill>
                            <a:srgbClr val="000000"/>
                          </a:solidFill>
                          <a:effectLst/>
                          <a:latin typeface="Calibri" panose="020F0502020204030204" pitchFamily="34" charset="0"/>
                        </a:rPr>
                        <a:t>Team</a:t>
                      </a:r>
                    </a:p>
                    <a:p>
                      <a:pPr algn="l" fontAlgn="b"/>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Weekly Fridays Jan</a:t>
                      </a:r>
                      <a:r>
                        <a:rPr lang="en-GB" sz="2100" b="0" i="0" u="none" strike="noStrike" baseline="0" dirty="0" smtClean="0">
                          <a:solidFill>
                            <a:srgbClr val="000000"/>
                          </a:solidFill>
                          <a:effectLst/>
                          <a:latin typeface="Calibri" panose="020F0502020204030204" pitchFamily="34" charset="0"/>
                        </a:rPr>
                        <a:t> 30</a:t>
                      </a:r>
                      <a:r>
                        <a:rPr lang="en-GB" sz="2100" b="0" i="0" u="none" strike="noStrike" dirty="0" smtClean="0">
                          <a:solidFill>
                            <a:srgbClr val="000000"/>
                          </a:solidFill>
                          <a:effectLst/>
                          <a:latin typeface="Calibri" panose="020F0502020204030204" pitchFamily="34" charset="0"/>
                        </a:rPr>
                        <a:t> through March 31</a:t>
                      </a:r>
                      <a:r>
                        <a:rPr lang="en-GB" sz="2100" b="0" i="0" u="none" strike="noStrike" baseline="30000" dirty="0" smtClean="0">
                          <a:solidFill>
                            <a:srgbClr val="000000"/>
                          </a:solidFill>
                          <a:effectLst/>
                          <a:latin typeface="Calibri" panose="020F0502020204030204" pitchFamily="34" charset="0"/>
                        </a:rPr>
                        <a:t>st</a:t>
                      </a:r>
                      <a:r>
                        <a:rPr lang="en-GB" sz="2100" b="0" i="0" u="none" strike="noStrike" dirty="0" smtClean="0">
                          <a:solidFill>
                            <a:srgbClr val="000000"/>
                          </a:solidFill>
                          <a:effectLst/>
                          <a:latin typeface="Calibri" panose="020F0502020204030204" pitchFamily="34" charset="0"/>
                        </a:rPr>
                        <a:t> </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13:00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smtClean="0">
                        <a:solidFill>
                          <a:srgbClr val="000000"/>
                        </a:solidFill>
                        <a:effectLst/>
                        <a:latin typeface="Calibri" panose="020F0502020204030204" pitchFamily="34" charset="0"/>
                      </a:endParaRP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marL="0" algn="l" defTabSz="914400" rtl="0" eaLnBrk="1" fontAlgn="b" latinLnBrk="0" hangingPunct="1"/>
                      <a:r>
                        <a:rPr lang="en-GB" sz="2100" b="0" i="0" u="none" strike="noStrike" kern="1200" dirty="0" err="1" smtClean="0">
                          <a:solidFill>
                            <a:srgbClr val="000000"/>
                          </a:solidFill>
                          <a:effectLst/>
                          <a:latin typeface="Calibri" panose="020F0502020204030204" pitchFamily="34" charset="0"/>
                          <a:ea typeface="+mn-ea"/>
                          <a:cs typeface="+mn-cs"/>
                        </a:rPr>
                        <a:t>TGah</a:t>
                      </a:r>
                      <a:endParaRPr lang="en-GB" sz="2100" b="0" i="0" u="none" strike="noStrike" kern="1200" dirty="0" smtClean="0">
                        <a:solidFill>
                          <a:srgbClr val="000000"/>
                        </a:solidFill>
                        <a:effectLst/>
                        <a:latin typeface="Calibri" panose="020F0502020204030204" pitchFamily="34" charset="0"/>
                        <a:ea typeface="+mn-ea"/>
                        <a:cs typeface="+mn-cs"/>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baseline="0" dirty="0" smtClean="0">
                          <a:solidFill>
                            <a:srgbClr val="000000"/>
                          </a:solidFill>
                          <a:effectLst/>
                          <a:latin typeface="Calibri" panose="020F0502020204030204" pitchFamily="34" charset="0"/>
                        </a:rPr>
                        <a:t>Feb 10, 17, 24, Mar 3</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2 </a:t>
                      </a:r>
                      <a:r>
                        <a:rPr lang="en-GB" sz="2100" b="0" i="0" u="none" strike="noStrike" dirty="0" smtClean="0">
                          <a:solidFill>
                            <a:srgbClr val="000000"/>
                          </a:solidFill>
                          <a:effectLst/>
                          <a:latin typeface="Calibri" panose="020F0502020204030204" pitchFamily="34" charset="0"/>
                        </a:rPr>
                        <a:t>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TGai</a:t>
                      </a:r>
                      <a:endParaRPr lang="en-GB" sz="2100" b="0" i="0" u="none" strike="noStrike" dirty="0" smtClean="0">
                        <a:solidFill>
                          <a:srgbClr val="000000"/>
                        </a:solidFill>
                        <a:effectLst/>
                        <a:latin typeface="Calibri" panose="020F0502020204030204" pitchFamily="34" charset="0"/>
                      </a:endParaRPr>
                    </a:p>
                    <a:p>
                      <a:pPr algn="l" fontAlgn="b"/>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2100" b="0" i="0" u="none" strike="noStrike" dirty="0" smtClean="0">
                          <a:solidFill>
                            <a:srgbClr val="000000"/>
                          </a:solidFill>
                          <a:effectLst/>
                          <a:latin typeface="Calibri" panose="020F0502020204030204" pitchFamily="34" charset="0"/>
                        </a:rPr>
                        <a:t>Tuesday</a:t>
                      </a:r>
                      <a:r>
                        <a:rPr lang="en-GB" sz="2100" b="0" i="0" u="none" strike="noStrike" baseline="0" dirty="0" smtClean="0">
                          <a:solidFill>
                            <a:srgbClr val="000000"/>
                          </a:solidFill>
                          <a:effectLst/>
                          <a:latin typeface="Calibri" panose="020F0502020204030204" pitchFamily="34" charset="0"/>
                        </a:rPr>
                        <a:t>, </a:t>
                      </a:r>
                      <a:r>
                        <a:rPr lang="en-GB" sz="2100" b="0" i="0" u="none" strike="noStrike" dirty="0" smtClean="0">
                          <a:solidFill>
                            <a:srgbClr val="000000"/>
                          </a:solidFill>
                          <a:effectLst/>
                          <a:latin typeface="Calibri" panose="020F0502020204030204" pitchFamily="34" charset="0"/>
                        </a:rPr>
                        <a:t>Feb 3, 10,</a:t>
                      </a:r>
                      <a:r>
                        <a:rPr lang="en-GB" sz="2100" b="0" i="0" u="none" strike="noStrike" baseline="0" dirty="0" smtClean="0">
                          <a:solidFill>
                            <a:srgbClr val="000000"/>
                          </a:solidFill>
                          <a:effectLst/>
                          <a:latin typeface="Calibri" panose="020F0502020204030204" pitchFamily="34" charset="0"/>
                        </a:rPr>
                        <a:t> 17, 24, Mar 3, 17</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10:00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 hr</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err="1">
                          <a:solidFill>
                            <a:srgbClr val="000000"/>
                          </a:solidFill>
                          <a:effectLst/>
                          <a:latin typeface="Calibri" panose="020F0502020204030204" pitchFamily="34" charset="0"/>
                        </a:rPr>
                        <a:t>TGak</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Monday Jan 26, Feb 16, Mar 2</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11:00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1.5 </a:t>
                      </a:r>
                      <a:r>
                        <a:rPr lang="en-GB" sz="2100" b="0" i="0" u="none" strike="noStrike" dirty="0" err="1" smtClean="0">
                          <a:solidFill>
                            <a:srgbClr val="000000"/>
                          </a:solidFill>
                          <a:effectLst/>
                          <a:latin typeface="Calibri" panose="020F0502020204030204" pitchFamily="34" charset="0"/>
                        </a:rPr>
                        <a:t>hrs</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a:solidFill>
                            <a:srgbClr val="000000"/>
                          </a:solidFill>
                          <a:effectLst/>
                          <a:latin typeface="Calibri" panose="020F0502020204030204" pitchFamily="34" charset="0"/>
                        </a:rPr>
                        <a:t>TGaq</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Tuesday Feb 17</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12:00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a:solidFill>
                            <a:srgbClr val="000000"/>
                          </a:solidFill>
                          <a:effectLst/>
                          <a:latin typeface="Calibri" panose="020F0502020204030204" pitchFamily="34" charset="0"/>
                        </a:rPr>
                        <a:t>hr</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58043">
                <a:tc>
                  <a:txBody>
                    <a:bodyPr/>
                    <a:lstStyle/>
                    <a:p>
                      <a:pPr algn="l" fontAlgn="b"/>
                      <a:r>
                        <a:rPr lang="en-GB" sz="2100" b="0" i="0" u="none" strike="noStrike" dirty="0" err="1" smtClean="0">
                          <a:solidFill>
                            <a:srgbClr val="000000"/>
                          </a:solidFill>
                          <a:effectLst/>
                          <a:latin typeface="Calibri" panose="020F0502020204030204" pitchFamily="34" charset="0"/>
                        </a:rPr>
                        <a:t>TGmc</a:t>
                      </a:r>
                      <a:endParaRPr lang="en-GB" sz="21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Scheduled with 10 day notice</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endParaRPr lang="en-GB" sz="2100" b="0" i="0" u="none" strike="noStrike"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TGax</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2100" kern="1200" dirty="0" smtClean="0">
                          <a:solidFill>
                            <a:schemeClr val="tx1"/>
                          </a:solidFill>
                          <a:effectLst/>
                          <a:latin typeface="Calibri" panose="020F0502020204030204" pitchFamily="34" charset="0"/>
                          <a:ea typeface="+mn-ea"/>
                          <a:cs typeface="+mn-cs"/>
                        </a:rPr>
                        <a:t>Thursday Feb</a:t>
                      </a:r>
                      <a:r>
                        <a:rPr lang="en-CA" sz="2100" kern="1200" baseline="0" dirty="0" smtClean="0">
                          <a:solidFill>
                            <a:schemeClr val="tx1"/>
                          </a:solidFill>
                          <a:effectLst/>
                          <a:latin typeface="Calibri" panose="020F0502020204030204" pitchFamily="34" charset="0"/>
                          <a:ea typeface="+mn-ea"/>
                          <a:cs typeface="+mn-cs"/>
                        </a:rPr>
                        <a:t> 26</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2</a:t>
                      </a:r>
                      <a:r>
                        <a:rPr lang="en-GB" sz="2100" b="0" i="0" u="none" strike="noStrike" baseline="0" dirty="0" smtClean="0">
                          <a:solidFill>
                            <a:srgbClr val="000000"/>
                          </a:solidFill>
                          <a:effectLst/>
                          <a:latin typeface="Calibri" panose="020F0502020204030204" pitchFamily="34" charset="0"/>
                        </a:rPr>
                        <a:t> </a:t>
                      </a:r>
                      <a:r>
                        <a:rPr lang="en-GB" sz="2100" b="0" i="0" u="none" strike="noStrike" baseline="0" dirty="0" err="1" smtClean="0">
                          <a:solidFill>
                            <a:srgbClr val="000000"/>
                          </a:solidFill>
                          <a:effectLst/>
                          <a:latin typeface="Calibri" panose="020F0502020204030204" pitchFamily="34" charset="0"/>
                        </a:rPr>
                        <a:t>hrs</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NG60</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Tuesday</a:t>
                      </a:r>
                      <a:r>
                        <a:rPr lang="en-GB" sz="2100" b="0" i="0" u="none" strike="noStrike" baseline="0" dirty="0" smtClean="0">
                          <a:solidFill>
                            <a:srgbClr val="000000"/>
                          </a:solidFill>
                          <a:effectLst/>
                          <a:latin typeface="Calibri" panose="020F0502020204030204" pitchFamily="34" charset="0"/>
                        </a:rPr>
                        <a:t> </a:t>
                      </a:r>
                      <a:r>
                        <a:rPr lang="en-GB" sz="2100" b="0" i="0" u="none" strike="noStrike" dirty="0" smtClean="0">
                          <a:solidFill>
                            <a:srgbClr val="000000"/>
                          </a:solidFill>
                          <a:effectLst/>
                          <a:latin typeface="Calibri" panose="020F0502020204030204" pitchFamily="34" charset="0"/>
                        </a:rPr>
                        <a:t>March 3</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a:t>
                      </a:r>
                      <a:r>
                        <a:rPr lang="en-GB" sz="2100" b="0" i="0" u="none" strike="noStrike" baseline="0" dirty="0" err="1" smtClean="0">
                          <a:solidFill>
                            <a:srgbClr val="000000"/>
                          </a:solidFill>
                          <a:effectLst/>
                          <a:latin typeface="Calibri" panose="020F0502020204030204" pitchFamily="34" charset="0"/>
                        </a:rPr>
                        <a:t>hr</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NGP</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Monday</a:t>
                      </a:r>
                      <a:r>
                        <a:rPr lang="en-GB" sz="2100" b="0" i="0" u="none" strike="noStrike" baseline="0" dirty="0" smtClean="0">
                          <a:solidFill>
                            <a:srgbClr val="000000"/>
                          </a:solidFill>
                          <a:effectLst/>
                          <a:latin typeface="Calibri" panose="020F0502020204030204" pitchFamily="34" charset="0"/>
                        </a:rPr>
                        <a:t> </a:t>
                      </a:r>
                      <a:r>
                        <a:rPr lang="en-GB" sz="2100" b="0" i="0" u="none" strike="noStrike" dirty="0" smtClean="0">
                          <a:solidFill>
                            <a:srgbClr val="000000"/>
                          </a:solidFill>
                          <a:effectLst/>
                          <a:latin typeface="Calibri" panose="020F0502020204030204" pitchFamily="34" charset="0"/>
                        </a:rPr>
                        <a:t>Feb 23, Mar 2</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Publicity</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Tuesday Jan 27</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Noon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bl>
          </a:graphicData>
        </a:graphic>
      </p:graphicFrame>
      <p:sp>
        <p:nvSpPr>
          <p:cNvPr id="3" name="Footer Placeholder 2"/>
          <p:cNvSpPr>
            <a:spLocks noGrp="1"/>
          </p:cNvSpPr>
          <p:nvPr>
            <p:ph type="ftr" sz="quarter" idx="11"/>
          </p:nvPr>
        </p:nvSpPr>
        <p:spPr/>
        <p:txBody>
          <a:bodyPr/>
          <a:lstStyle/>
          <a:p>
            <a:pPr>
              <a:defRPr/>
            </a:pPr>
            <a:r>
              <a:rPr lang="en-US" smtClean="0"/>
              <a:t>D. Stanley Aruba Networks</a:t>
            </a:r>
            <a:endParaRPr lang="en-US"/>
          </a:p>
        </p:txBody>
      </p:sp>
      <p:sp>
        <p:nvSpPr>
          <p:cNvPr id="2" name="TextBox 1"/>
          <p:cNvSpPr txBox="1"/>
          <p:nvPr/>
        </p:nvSpPr>
        <p:spPr>
          <a:xfrm>
            <a:off x="1676400" y="6474108"/>
            <a:ext cx="4902048" cy="369332"/>
          </a:xfrm>
          <a:prstGeom prst="rect">
            <a:avLst/>
          </a:prstGeom>
          <a:noFill/>
        </p:spPr>
        <p:txBody>
          <a:bodyPr wrap="none" rtlCol="0">
            <a:spAutoFit/>
          </a:bodyPr>
          <a:lstStyle/>
          <a:p>
            <a:r>
              <a:rPr lang="en-US" sz="1800" dirty="0" smtClean="0"/>
              <a:t>Motion to approve</a:t>
            </a:r>
            <a:r>
              <a:rPr lang="en-US" sz="1800" dirty="0" smtClean="0"/>
              <a:t>: Approved without objection</a:t>
            </a:r>
            <a:endParaRPr lang="en-US" sz="1800" dirty="0"/>
          </a:p>
        </p:txBody>
      </p:sp>
      <p:sp>
        <p:nvSpPr>
          <p:cNvPr id="7" name="TextBox 6"/>
          <p:cNvSpPr txBox="1"/>
          <p:nvPr/>
        </p:nvSpPr>
        <p:spPr>
          <a:xfrm>
            <a:off x="2823117" y="152400"/>
            <a:ext cx="2250744" cy="461665"/>
          </a:xfrm>
          <a:prstGeom prst="rect">
            <a:avLst/>
          </a:prstGeom>
          <a:noFill/>
        </p:spPr>
        <p:txBody>
          <a:bodyPr wrap="none" rtlCol="0">
            <a:spAutoFit/>
          </a:bodyPr>
          <a:lstStyle/>
          <a:p>
            <a:r>
              <a:rPr lang="en-US" dirty="0" smtClean="0"/>
              <a:t>Teleconferences</a:t>
            </a:r>
            <a:endParaRPr lang="en-US" dirty="0"/>
          </a:p>
        </p:txBody>
      </p:sp>
    </p:spTree>
    <p:extLst>
      <p:ext uri="{BB962C8B-B14F-4D97-AF65-F5344CB8AC3E}">
        <p14:creationId xmlns:p14="http://schemas.microsoft.com/office/powerpoint/2010/main" val="2871076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2057400" y="152400"/>
            <a:ext cx="3733801" cy="381000"/>
          </a:xfrm>
        </p:spPr>
        <p:txBody>
          <a:bodyPr/>
          <a:lstStyle/>
          <a:p>
            <a:r>
              <a:rPr lang="en-US" sz="2800" dirty="0" smtClean="0"/>
              <a:t>Officer confirmation </a:t>
            </a:r>
          </a:p>
        </p:txBody>
      </p:sp>
      <p:graphicFrame>
        <p:nvGraphicFramePr>
          <p:cNvPr id="11" name="Group 148"/>
          <p:cNvGraphicFramePr>
            <a:graphicFrameLocks/>
          </p:cNvGraphicFramePr>
          <p:nvPr>
            <p:extLst>
              <p:ext uri="{D42A27DB-BD31-4B8C-83A1-F6EECF244321}">
                <p14:modId xmlns:p14="http://schemas.microsoft.com/office/powerpoint/2010/main" val="1645550410"/>
              </p:ext>
            </p:extLst>
          </p:nvPr>
        </p:nvGraphicFramePr>
        <p:xfrm>
          <a:off x="152400" y="685800"/>
          <a:ext cx="8763000" cy="5763265"/>
        </p:xfrm>
        <a:graphic>
          <a:graphicData uri="http://schemas.openxmlformats.org/drawingml/2006/table">
            <a:tbl>
              <a:tblPr/>
              <a:tblGrid>
                <a:gridCol w="514350"/>
                <a:gridCol w="685800"/>
                <a:gridCol w="1771650"/>
                <a:gridCol w="2209800"/>
                <a:gridCol w="2133600"/>
                <a:gridCol w="1447800"/>
              </a:tblGrid>
              <a:tr h="28422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T="45698" marB="4569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Group</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Chair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Vice Chair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Technical Editor</a:t>
                      </a:r>
                    </a:p>
                  </a:txBody>
                  <a:tcPr marT="45698" marB="4569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 Secretary</a:t>
                      </a:r>
                    </a:p>
                  </a:txBody>
                  <a:tcPr marT="45698" marB="4569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ARC</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Joe LEVY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PAR</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PUB</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REG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Richard KENNEDY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SC</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WNG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Clint CHAPLIN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Jim LANSFORD</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0614">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MC</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Dorothy STANLEY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 Jon ROSDAHL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Adrian STEPHENS, sub-editors Emily QI, Edward AU</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 ROSDAHL</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67942">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AH</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Yongho</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SEOK</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Alfred ASTERJADHI </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a:t>
                      </a: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Zander LEI</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Yongho</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SEOK,</a:t>
                      </a: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 Alfred ASTERJADHI</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a:t>
                      </a:r>
                    </a:p>
                  </a:txBody>
                  <a:tcPr marT="27418" marB="27418"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kumimoji="0" lang="en-US" altLang="ko-KR" sz="1400" b="1" i="0" u="none" strike="noStrike" kern="1200" cap="none" normalizeH="0" baseline="0" dirty="0" smtClean="0">
                          <a:ln>
                            <a:noFill/>
                          </a:ln>
                          <a:solidFill>
                            <a:schemeClr val="tx1"/>
                          </a:solidFill>
                          <a:effectLst/>
                          <a:latin typeface="Times New Roman" pitchFamily="18" charset="0"/>
                          <a:ea typeface="+mn-ea"/>
                          <a:cs typeface="+mn-cs"/>
                        </a:rPr>
                        <a:t>Zander LEI </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T="27418" marB="27418"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867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AI</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Hiroshi MANO</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Marc EMMELMANN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Ping FANG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Hitoshi MORIOKA</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7647">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AJ</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Xiaoming PENG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Haiming WANG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altLang="en-US" sz="1400" b="1" i="0" u="none" strike="noStrike" kern="1200" cap="none" normalizeH="0" baseline="0" dirty="0" err="1" smtClean="0">
                          <a:ln>
                            <a:noFill/>
                          </a:ln>
                          <a:solidFill>
                            <a:schemeClr val="tx1"/>
                          </a:solidFill>
                          <a:effectLst/>
                          <a:latin typeface="Times New Roman" pitchFamily="18" charset="0"/>
                          <a:ea typeface="+mn-ea"/>
                          <a:cs typeface="+mn-cs"/>
                        </a:rPr>
                        <a:t>Jiamin</a:t>
                      </a:r>
                      <a:r>
                        <a:rPr kumimoji="0" lang="en-US" altLang="en-US" sz="1400" b="1" i="0" u="none" strike="noStrike" kern="1200" cap="none" normalizeH="0" baseline="0" dirty="0" smtClean="0">
                          <a:ln>
                            <a:noFill/>
                          </a:ln>
                          <a:solidFill>
                            <a:schemeClr val="tx1"/>
                          </a:solidFill>
                          <a:effectLst/>
                          <a:latin typeface="Times New Roman" pitchFamily="18" charset="0"/>
                          <a:ea typeface="+mn-ea"/>
                          <a:cs typeface="+mn-cs"/>
                        </a:rPr>
                        <a:t> CHEN </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HAO </a:t>
                      </a: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Peng</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867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AK</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Donald EASTLAKE</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Mark HAMILTON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Norm FINN</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Filip MESTANOV</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060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AQ</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Stephen MCCANN </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Yunsong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YANG</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Dan GAL</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Dapeng</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LIU </a:t>
                      </a: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190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TG</a:t>
                      </a:r>
                    </a:p>
                  </a:txBody>
                  <a:tcPr marT="27418" marB="2741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AX</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Osama ABOUL-MAGD</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Simone MERLIN</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Ron PORAT</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Robert STACEY</a:t>
                      </a:r>
                    </a:p>
                  </a:txBody>
                  <a:tcPr marT="27418" marB="2741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CA" altLang="en-US" sz="1400" b="1" dirty="0" smtClean="0"/>
                        <a:t>Yasuhiko INOUE</a:t>
                      </a:r>
                      <a:r>
                        <a:rPr lang="en-CA" altLang="en-US" sz="1400" dirty="0" smtClean="0"/>
                        <a:t> </a:t>
                      </a: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8" marB="2741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743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SG</a:t>
                      </a:r>
                    </a:p>
                  </a:txBody>
                  <a:tcPr marT="27414" marB="274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NG60</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Edward AU</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smtClean="0">
                          <a:ln>
                            <a:noFill/>
                          </a:ln>
                          <a:solidFill>
                            <a:schemeClr val="tx1"/>
                          </a:solidFill>
                          <a:effectLst/>
                          <a:latin typeface="Times New Roman" pitchFamily="18" charset="0"/>
                          <a:ea typeface="+mn-ea"/>
                          <a:cs typeface="+mn-cs"/>
                        </a:rPr>
                        <a:t>Jeorge</a:t>
                      </a: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 HURTARTE</a:t>
                      </a:r>
                    </a:p>
                  </a:txBody>
                  <a:tcPr marT="27414" marB="274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309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SG</a:t>
                      </a:r>
                    </a:p>
                  </a:txBody>
                  <a:tcPr marT="27414" marB="274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NGP</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Jonathan SEGEV</a:t>
                      </a: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smtClean="0">
                        <a:ln>
                          <a:noFill/>
                        </a:ln>
                        <a:solidFill>
                          <a:schemeClr val="tx1"/>
                        </a:solidFill>
                        <a:effectLst/>
                        <a:latin typeface="Times New Roman" pitchFamily="18" charset="0"/>
                        <a:ea typeface="+mn-ea"/>
                        <a:cs typeface="+mn-cs"/>
                      </a:endParaRPr>
                    </a:p>
                  </a:txBody>
                  <a:tcPr marT="27414" marB="27414"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smtClean="0">
                          <a:ln>
                            <a:noFill/>
                          </a:ln>
                          <a:solidFill>
                            <a:schemeClr val="tx1"/>
                          </a:solidFill>
                          <a:effectLst/>
                          <a:latin typeface="Times New Roman" pitchFamily="18" charset="0"/>
                          <a:ea typeface="+mn-ea"/>
                          <a:cs typeface="+mn-cs"/>
                        </a:rPr>
                        <a:t>Gabor BAJKO</a:t>
                      </a:r>
                    </a:p>
                  </a:txBody>
                  <a:tcPr marT="27414" marB="274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 name="TextBox 1"/>
          <p:cNvSpPr txBox="1"/>
          <p:nvPr/>
        </p:nvSpPr>
        <p:spPr>
          <a:xfrm>
            <a:off x="6629400" y="1905000"/>
            <a:ext cx="1981200" cy="338554"/>
          </a:xfrm>
          <a:prstGeom prst="rect">
            <a:avLst/>
          </a:prstGeom>
          <a:solidFill>
            <a:srgbClr val="FFFF00"/>
          </a:solidFill>
        </p:spPr>
        <p:txBody>
          <a:bodyPr wrap="square" rtlCol="0">
            <a:spAutoFit/>
          </a:bodyPr>
          <a:lstStyle/>
          <a:p>
            <a:r>
              <a:rPr lang="en-GB" sz="1600" dirty="0" smtClean="0"/>
              <a:t>For confirmation</a:t>
            </a:r>
            <a:endParaRPr lang="en-GB" sz="1600" dirty="0"/>
          </a:p>
        </p:txBody>
      </p:sp>
      <p:sp>
        <p:nvSpPr>
          <p:cNvPr id="3" name="TextBox 2"/>
          <p:cNvSpPr txBox="1"/>
          <p:nvPr/>
        </p:nvSpPr>
        <p:spPr>
          <a:xfrm>
            <a:off x="6400800" y="1447800"/>
            <a:ext cx="2362200" cy="307777"/>
          </a:xfrm>
          <a:prstGeom prst="rect">
            <a:avLst/>
          </a:prstGeom>
          <a:solidFill>
            <a:schemeClr val="accent1">
              <a:lumMod val="60000"/>
              <a:lumOff val="40000"/>
            </a:schemeClr>
          </a:solidFill>
        </p:spPr>
        <p:txBody>
          <a:bodyPr wrap="square" rtlCol="0">
            <a:spAutoFit/>
          </a:bodyPr>
          <a:lstStyle/>
          <a:p>
            <a:r>
              <a:rPr lang="en-GB" sz="1400" dirty="0" smtClean="0"/>
              <a:t>Officer changed this session</a:t>
            </a:r>
            <a:endParaRPr lang="en-GB" sz="1400" dirty="0"/>
          </a:p>
        </p:txBody>
      </p:sp>
      <p:sp>
        <p:nvSpPr>
          <p:cNvPr id="4" name="Footer Placeholder 3"/>
          <p:cNvSpPr>
            <a:spLocks noGrp="1"/>
          </p:cNvSpPr>
          <p:nvPr>
            <p:ph type="ftr" sz="quarter" idx="11"/>
          </p:nvPr>
        </p:nvSpPr>
        <p:spPr/>
        <p:txBody>
          <a:bodyPr/>
          <a:lstStyle/>
          <a:p>
            <a:pPr>
              <a:defRPr/>
            </a:pPr>
            <a:r>
              <a:rPr lang="en-US" dirty="0" smtClean="0"/>
              <a:t>D. Stanley Aruba Networks</a:t>
            </a:r>
            <a:endParaRPr lang="en-US" dirty="0"/>
          </a:p>
        </p:txBody>
      </p:sp>
      <p:sp>
        <p:nvSpPr>
          <p:cNvPr id="5" name="Date Placeholder 4"/>
          <p:cNvSpPr>
            <a:spLocks noGrp="1"/>
          </p:cNvSpPr>
          <p:nvPr>
            <p:ph type="dt" sz="half" idx="10"/>
          </p:nvPr>
        </p:nvSpPr>
        <p:spPr/>
        <p:txBody>
          <a:bodyPr/>
          <a:lstStyle/>
          <a:p>
            <a:pPr>
              <a:defRPr/>
            </a:pPr>
            <a:r>
              <a:rPr lang="en-US" smtClean="0"/>
              <a:t>January 2015</a:t>
            </a:r>
            <a:endParaRPr lang="en-US" dirty="0"/>
          </a:p>
        </p:txBody>
      </p:sp>
      <p:sp>
        <p:nvSpPr>
          <p:cNvPr id="8" name="TextBox 7"/>
          <p:cNvSpPr txBox="1"/>
          <p:nvPr/>
        </p:nvSpPr>
        <p:spPr>
          <a:xfrm>
            <a:off x="1295400" y="6474108"/>
            <a:ext cx="6175858" cy="369332"/>
          </a:xfrm>
          <a:prstGeom prst="rect">
            <a:avLst/>
          </a:prstGeom>
          <a:noFill/>
        </p:spPr>
        <p:txBody>
          <a:bodyPr wrap="none" rtlCol="0">
            <a:spAutoFit/>
          </a:bodyPr>
          <a:lstStyle/>
          <a:p>
            <a:r>
              <a:rPr lang="en-US" sz="1800" dirty="0" smtClean="0"/>
              <a:t>Jonathan Segev  confirmed as NGP SG chair by Affirmation</a:t>
            </a:r>
            <a:endParaRPr lang="en-US" sz="1800" dirty="0"/>
          </a:p>
        </p:txBody>
      </p:sp>
    </p:spTree>
    <p:extLst>
      <p:ext uri="{BB962C8B-B14F-4D97-AF65-F5344CB8AC3E}">
        <p14:creationId xmlns:p14="http://schemas.microsoft.com/office/powerpoint/2010/main" val="283794551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87302</TotalTime>
  <Words>1254</Words>
  <Application>Microsoft Office PowerPoint</Application>
  <PresentationFormat>On-screen Show (4:3)</PresentationFormat>
  <Paragraphs>318</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Default Design</vt:lpstr>
      <vt:lpstr>Document</vt:lpstr>
      <vt:lpstr>802.11 January 2015 WG Motions</vt:lpstr>
      <vt:lpstr>Abstract</vt:lpstr>
      <vt:lpstr>Wednesday</vt:lpstr>
      <vt:lpstr>802.11 WG STRAW POLL </vt:lpstr>
      <vt:lpstr>PowerPoint Presentation</vt:lpstr>
      <vt:lpstr>PowerPoint Presentation</vt:lpstr>
      <vt:lpstr>Friday</vt:lpstr>
      <vt:lpstr>PowerPoint Presentation</vt:lpstr>
      <vt:lpstr>Officer confirmation </vt:lpstr>
      <vt:lpstr>TGmc Motion for WG Letter Ballot</vt:lpstr>
      <vt:lpstr>TGah Motion for WG Letter Ballot </vt:lpstr>
      <vt:lpstr>TGai Motion for WG Letter Ballot</vt:lpstr>
      <vt:lpstr>TGaq Motion for WG Letter Ballot</vt:lpstr>
      <vt:lpstr>NGMN Liaison Response</vt:lpstr>
      <vt:lpstr>Liaison to JTC1/SC6</vt:lpstr>
      <vt:lpstr>Friday – EC Motions</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Plenary Motions</dc:title>
  <dc:creator>dstanley@arubanetworks.com</dc:creator>
  <cp:keywords>September 2014</cp:keywords>
  <cp:lastModifiedBy>Dorothy Stanley</cp:lastModifiedBy>
  <cp:revision>1636</cp:revision>
  <cp:lastPrinted>1998-02-10T13:28:06Z</cp:lastPrinted>
  <dcterms:created xsi:type="dcterms:W3CDTF">1998-02-10T13:07:52Z</dcterms:created>
  <dcterms:modified xsi:type="dcterms:W3CDTF">2015-01-16T16:19:33Z</dcterms:modified>
</cp:coreProperties>
</file>