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4" r:id="rId4"/>
    <p:sldId id="340" r:id="rId5"/>
    <p:sldId id="338" r:id="rId6"/>
    <p:sldId id="339" r:id="rId7"/>
    <p:sldId id="275" r:id="rId8"/>
    <p:sldId id="326" r:id="rId9"/>
    <p:sldId id="345" r:id="rId10"/>
    <p:sldId id="341" r:id="rId11"/>
    <p:sldId id="342" r:id="rId12"/>
    <p:sldId id="343" r:id="rId13"/>
    <p:sldId id="348" r:id="rId14"/>
    <p:sldId id="347" r:id="rId15"/>
    <p:sldId id="346" r:id="rId16"/>
    <p:sldId id="327" r:id="rId17"/>
    <p:sldId id="301" r:id="rId18"/>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CCFF"/>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7842" autoAdjust="0"/>
  </p:normalViewPr>
  <p:slideViewPr>
    <p:cSldViewPr>
      <p:cViewPr>
        <p:scale>
          <a:sx n="85" d="100"/>
          <a:sy n="85" d="100"/>
        </p:scale>
        <p:origin x="-1122"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802.11-15/0015r2</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(Aruba Networks)</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802.11-15/0015r2</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802.11-14/1588r10</a:t>
            </a:r>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10</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46863" y="96238"/>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656752" y="900062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11</a:t>
            </a:fld>
            <a:endParaRPr lang="en-US" altLang="ko-KR"/>
          </a:p>
        </p:txBody>
      </p:sp>
      <p:sp>
        <p:nvSpPr>
          <p:cNvPr id="49158" name="Rectangle 2"/>
          <p:cNvSpPr>
            <a:spLocks noGrp="1" noRot="1" noChangeAspect="1" noChangeArrowheads="1" noTextEdit="1"/>
          </p:cNvSpPr>
          <p:nvPr>
            <p:ph type="sldImg"/>
          </p:nvPr>
        </p:nvSpPr>
        <p:spPr>
          <a:xfrm>
            <a:off x="1114425" y="703263"/>
            <a:ext cx="4629150" cy="3473450"/>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802.19-09/xxxxr0</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altLang="ja-JP" smtClean="0"/>
              <a:t>Page </a:t>
            </a:r>
            <a:fld id="{E04F12BE-F34E-1248-940B-8EC27E93B954}" type="slidenum">
              <a:rPr lang="en-US" altLang="ja-JP" smtClean="0"/>
              <a:pPr>
                <a:defRPr/>
              </a:pPr>
              <a:t>12</a:t>
            </a:fld>
            <a:endParaRPr lang="en-US" altLang="ja-JP"/>
          </a:p>
        </p:txBody>
      </p:sp>
    </p:spTree>
    <p:extLst>
      <p:ext uri="{BB962C8B-B14F-4D97-AF65-F5344CB8AC3E}">
        <p14:creationId xmlns:p14="http://schemas.microsoft.com/office/powerpoint/2010/main" val="190610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doc.: IEEE 802.11-15/0167r1</a:t>
            </a:r>
          </a:p>
        </p:txBody>
      </p:sp>
      <p:sp>
        <p:nvSpPr>
          <p:cNvPr id="4099" name="Rectangle 3"/>
          <p:cNvSpPr>
            <a:spLocks noGrp="1" noChangeArrowheads="1"/>
          </p:cNvSpPr>
          <p:nvPr>
            <p:ph type="dt" sz="quarter" idx="1"/>
          </p:nvPr>
        </p:nvSpPr>
        <p:spPr>
          <a:xfrm>
            <a:off x="646113" y="9570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January 2015</a:t>
            </a:r>
          </a:p>
        </p:txBody>
      </p:sp>
      <p:sp>
        <p:nvSpPr>
          <p:cNvPr id="4100" name="Rectangle 6"/>
          <p:cNvSpPr>
            <a:spLocks noGrp="1" noChangeArrowheads="1"/>
          </p:cNvSpPr>
          <p:nvPr>
            <p:ph type="ftr" sz="quarter" idx="4"/>
          </p:nvPr>
        </p:nvSpPr>
        <p:spPr>
          <a:xfrm>
            <a:off x="3893996" y="9000687"/>
            <a:ext cx="23182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Stephen McCann, BlackBerry</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mtClean="0"/>
              <a:t>Page </a:t>
            </a:r>
            <a:fld id="{AF7D6BB3-57C2-4E4A-A812-0FB212A79556}" type="slidenum">
              <a:rPr lang="en-US" altLang="en-US" smtClean="0"/>
              <a:pPr>
                <a:spcBef>
                  <a:spcPct val="0"/>
                </a:spcBef>
              </a:pPr>
              <a:t>13</a:t>
            </a:fld>
            <a:endParaRPr lang="en-US" alt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802.19-09/xxxxr0</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altLang="ja-JP" smtClean="0"/>
              <a:t>Page </a:t>
            </a:r>
            <a:fld id="{E04F12BE-F34E-1248-940B-8EC27E93B954}" type="slidenum">
              <a:rPr lang="en-US" altLang="ja-JP" smtClean="0"/>
              <a:pPr>
                <a:defRPr/>
              </a:pPr>
              <a:t>14</a:t>
            </a:fld>
            <a:endParaRPr lang="en-US" altLang="ja-JP"/>
          </a:p>
        </p:txBody>
      </p:sp>
    </p:spTree>
    <p:extLst>
      <p:ext uri="{BB962C8B-B14F-4D97-AF65-F5344CB8AC3E}">
        <p14:creationId xmlns:p14="http://schemas.microsoft.com/office/powerpoint/2010/main" val="190610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802.19-09/xxxxr0</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altLang="ja-JP" smtClean="0"/>
              <a:t>Page </a:t>
            </a:r>
            <a:fld id="{E04F12BE-F34E-1248-940B-8EC27E93B954}" type="slidenum">
              <a:rPr lang="en-US" altLang="ja-JP" smtClean="0"/>
              <a:pPr>
                <a:defRPr/>
              </a:pPr>
              <a:t>15</a:t>
            </a:fld>
            <a:endParaRPr lang="en-US" altLang="ja-JP"/>
          </a:p>
        </p:txBody>
      </p:sp>
    </p:spTree>
    <p:extLst>
      <p:ext uri="{BB962C8B-B14F-4D97-AF65-F5344CB8AC3E}">
        <p14:creationId xmlns:p14="http://schemas.microsoft.com/office/powerpoint/2010/main" val="190610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578145" y="96621"/>
            <a:ext cx="633398" cy="212565"/>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46458" y="96621"/>
            <a:ext cx="816234" cy="212565"/>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298993" y="9000593"/>
            <a:ext cx="912550" cy="181350"/>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186579" y="9000593"/>
            <a:ext cx="506065" cy="36418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41096" y="703103"/>
            <a:ext cx="4575808" cy="3473886"/>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914183" y="4416311"/>
            <a:ext cx="5029635" cy="427806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xfrm>
            <a:off x="1114425" y="703263"/>
            <a:ext cx="4629150" cy="3473450"/>
          </a:xfrm>
          <a:ln/>
        </p:spPr>
      </p:sp>
      <p:sp>
        <p:nvSpPr>
          <p:cNvPr id="563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802.11-15/0015r2</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6326"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12562C80-526D-48D0-98A1-171BEC3B1039}" type="slidenum">
              <a:rPr lang="en-US" altLang="en-US"/>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xfrm>
            <a:off x="1114425" y="703263"/>
            <a:ext cx="4629150" cy="3473450"/>
          </a:xfrm>
          <a:ln/>
        </p:spPr>
      </p:sp>
      <p:sp>
        <p:nvSpPr>
          <p:cNvPr id="583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802.11-15/0015r2</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8374"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EC490B79-C76C-4CFB-AEE0-AFF5C5D255DB}" type="slidenum">
              <a:rPr lang="en-US" altLang="en-US"/>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802.11-15/0015r2</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8</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8F75A707-82FC-478F-A261-570EE566FD42}" type="slidenum">
              <a:rPr lang="en-US" sz="1200" b="0" smtClean="0"/>
              <a:pPr/>
              <a:t>9</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2698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802.11-15/0015r2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3077" name="Rectangle 2"/>
          <p:cNvSpPr>
            <a:spLocks noGrp="1" noChangeArrowheads="1"/>
          </p:cNvSpPr>
          <p:nvPr>
            <p:ph type="title"/>
          </p:nvPr>
        </p:nvSpPr>
        <p:spPr>
          <a:noFill/>
        </p:spPr>
        <p:txBody>
          <a:bodyPr/>
          <a:lstStyle/>
          <a:p>
            <a:r>
              <a:rPr lang="en-US" dirty="0" smtClean="0"/>
              <a:t>802.11 January 2015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2015-01-15</a:t>
            </a:r>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595" name="Document" r:id="rId5" imgW="8540406" imgH="2807669" progId="Word.Document.8">
                  <p:embed/>
                </p:oleObj>
              </mc:Choice>
              <mc:Fallback>
                <p:oleObj name="Document" r:id="rId5" imgW="8540406" imgH="2807669" progId="Word.Document.8">
                  <p:embed/>
                  <p:pic>
                    <p:nvPicPr>
                      <p:cNvPr id="0" name="Object 11"/>
                      <p:cNvPicPr>
                        <a:picLocks noChangeAspect="1" noChangeArrowheads="1"/>
                      </p:cNvPicPr>
                      <p:nvPr/>
                    </p:nvPicPr>
                    <p:blipFill>
                      <a:blip r:embed="rId6"/>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Aruba Networks</a:t>
            </a:r>
          </a:p>
        </p:txBody>
      </p:sp>
      <p:sp>
        <p:nvSpPr>
          <p:cNvPr id="20485" name="Rectangle 2"/>
          <p:cNvSpPr>
            <a:spLocks noGrp="1" noChangeArrowheads="1"/>
          </p:cNvSpPr>
          <p:nvPr>
            <p:ph type="title"/>
          </p:nvPr>
        </p:nvSpPr>
        <p:spPr/>
        <p:txBody>
          <a:bodyPr/>
          <a:lstStyle/>
          <a:p>
            <a:r>
              <a:rPr lang="en-US" altLang="en-US" dirty="0" err="1" smtClean="0"/>
              <a:t>TGmc</a:t>
            </a:r>
            <a:r>
              <a:rPr lang="en-US" altLang="en-US" dirty="0" smtClean="0"/>
              <a:t> Motion for WG Letter Ballot</a:t>
            </a:r>
          </a:p>
        </p:txBody>
      </p:sp>
      <p:sp>
        <p:nvSpPr>
          <p:cNvPr id="20486" name="Rectangle 3"/>
          <p:cNvSpPr>
            <a:spLocks noGrp="1" noChangeArrowheads="1"/>
          </p:cNvSpPr>
          <p:nvPr>
            <p:ph type="body" idx="1"/>
          </p:nvPr>
        </p:nvSpPr>
        <p:spPr>
          <a:xfrm>
            <a:off x="685800" y="1676400"/>
            <a:ext cx="7772400" cy="4572000"/>
          </a:xfrm>
        </p:spPr>
        <p:txBody>
          <a:bodyPr/>
          <a:lstStyle/>
          <a:p>
            <a:r>
              <a:rPr lang="en-US" altLang="en-US" dirty="0" smtClean="0"/>
              <a:t>Having approved comment resolutions for all of the comments received from LB202 on P802.11mc D3.0 </a:t>
            </a:r>
          </a:p>
          <a:p>
            <a:r>
              <a:rPr lang="en-US" altLang="en-US" dirty="0" smtClean="0"/>
              <a:t>Instruct the editor to prepare P802.11mc D4.0 incorporating these resolutions and</a:t>
            </a:r>
          </a:p>
          <a:p>
            <a:r>
              <a:rPr lang="en-US" altLang="en-US" dirty="0" smtClean="0"/>
              <a:t>Approve a 20 day Working Group Recirculation Ballot asking the question “Should P802.11mc D4.0 be forwarded to Sponsor Ballot?”  </a:t>
            </a:r>
          </a:p>
          <a:p>
            <a:r>
              <a:rPr lang="en-US" altLang="en-US" dirty="0" smtClean="0"/>
              <a:t>Moved: Dorothy Stanley on behalf of </a:t>
            </a:r>
            <a:r>
              <a:rPr lang="en-US" altLang="en-US" dirty="0" err="1" smtClean="0"/>
              <a:t>TGmc</a:t>
            </a:r>
            <a:endParaRPr lang="en-US" altLang="en-US" dirty="0" smtClean="0"/>
          </a:p>
          <a:p>
            <a:r>
              <a:rPr lang="en-US" altLang="en-US" dirty="0" smtClean="0"/>
              <a:t>Result: </a:t>
            </a:r>
          </a:p>
          <a:p>
            <a:endParaRPr lang="en-US" altLang="en-US" dirty="0" smtClean="0"/>
          </a:p>
          <a:p>
            <a:r>
              <a:rPr lang="en-US" altLang="en-US" sz="2000" dirty="0" smtClean="0"/>
              <a:t>TG result: Moved: Jon Rosdahl, Seconded: Mark Hamilton, Result: 18-0-1 Passes</a:t>
            </a:r>
          </a:p>
        </p:txBody>
      </p:sp>
    </p:spTree>
    <p:extLst>
      <p:ext uri="{BB962C8B-B14F-4D97-AF65-F5344CB8AC3E}">
        <p14:creationId xmlns:p14="http://schemas.microsoft.com/office/powerpoint/2010/main" val="499386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smtClean="0"/>
              <a:t>January 2015</a:t>
            </a:r>
            <a:endParaRPr lang="en-US" altLang="ko-KR" sz="1800" dirty="0"/>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D. Stanley Aruba Networks</a:t>
            </a:r>
            <a:endParaRPr lang="en-US" altLang="ko-KR" dirty="0"/>
          </a:p>
        </p:txBody>
      </p:sp>
      <p:sp>
        <p:nvSpPr>
          <p:cNvPr id="23557" name="Rectangle 2"/>
          <p:cNvSpPr>
            <a:spLocks noGrp="1" noChangeArrowheads="1"/>
          </p:cNvSpPr>
          <p:nvPr>
            <p:ph type="title"/>
          </p:nvPr>
        </p:nvSpPr>
        <p:spPr/>
        <p:txBody>
          <a:bodyPr/>
          <a:lstStyle/>
          <a:p>
            <a:r>
              <a:rPr lang="en-US" altLang="en-US" dirty="0" err="1" smtClean="0"/>
              <a:t>TGah</a:t>
            </a:r>
            <a:r>
              <a:rPr lang="en-US" altLang="en-US" dirty="0" smtClean="0"/>
              <a:t> Motion for WG </a:t>
            </a:r>
            <a:r>
              <a:rPr lang="en-US" altLang="en-US" dirty="0"/>
              <a:t>Letter Ballot </a:t>
            </a:r>
            <a:endParaRPr lang="en-US" altLang="en-US" dirty="0" smtClean="0"/>
          </a:p>
        </p:txBody>
      </p:sp>
      <p:sp>
        <p:nvSpPr>
          <p:cNvPr id="23558" name="Rectangle 3"/>
          <p:cNvSpPr>
            <a:spLocks noGrp="1" noChangeArrowheads="1"/>
          </p:cNvSpPr>
          <p:nvPr>
            <p:ph type="body" idx="1"/>
          </p:nvPr>
        </p:nvSpPr>
        <p:spPr>
          <a:xfrm>
            <a:off x="685800" y="1676400"/>
            <a:ext cx="7772400" cy="48768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 </a:t>
            </a:r>
            <a:r>
              <a:rPr lang="en-US" altLang="en-US" dirty="0" err="1" smtClean="0"/>
              <a:t>Youngho</a:t>
            </a:r>
            <a:r>
              <a:rPr lang="en-US" altLang="en-US" dirty="0" smtClean="0"/>
              <a:t> </a:t>
            </a:r>
            <a:r>
              <a:rPr lang="en-US" altLang="en-US" dirty="0" err="1" smtClean="0"/>
              <a:t>Seok</a:t>
            </a:r>
            <a:r>
              <a:rPr lang="en-US" altLang="en-US" dirty="0" smtClean="0"/>
              <a:t> on behalf of the TG</a:t>
            </a:r>
          </a:p>
          <a:p>
            <a:r>
              <a:rPr lang="en-US" altLang="en-US" dirty="0" smtClean="0"/>
              <a:t>Result: </a:t>
            </a:r>
          </a:p>
          <a:p>
            <a:r>
              <a:rPr lang="en-US" altLang="en-US" sz="2000" dirty="0" smtClean="0"/>
              <a:t>TG result: Moved: Alfred </a:t>
            </a:r>
            <a:r>
              <a:rPr lang="en-US" altLang="ko-KR" sz="2000" dirty="0" err="1" smtClean="0"/>
              <a:t>Asterjadhi</a:t>
            </a:r>
            <a:r>
              <a:rPr lang="en-US" altLang="ko-KR" sz="2000" dirty="0" smtClean="0"/>
              <a:t>, </a:t>
            </a:r>
            <a:r>
              <a:rPr lang="en-US" altLang="en-US" sz="2000" dirty="0" smtClean="0"/>
              <a:t>Seconded: Sun Bo, Result: Passed (Yes 10 No 0 Abstain 1)</a:t>
            </a:r>
          </a:p>
        </p:txBody>
      </p:sp>
    </p:spTree>
    <p:extLst>
      <p:ext uri="{BB962C8B-B14F-4D97-AF65-F5344CB8AC3E}">
        <p14:creationId xmlns:p14="http://schemas.microsoft.com/office/powerpoint/2010/main" val="2156650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err="1" smtClean="0"/>
              <a:t>TGai</a:t>
            </a:r>
            <a:r>
              <a:rPr lang="en-GB" dirty="0" smtClean="0"/>
              <a:t> Motion for WG Letter Ballot</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US" altLang="ja-JP" dirty="0" smtClean="0"/>
              <a:t>Having approved comment resolutions for all of the comments received during Working Group Letter Ballot 204 on </a:t>
            </a:r>
            <a:r>
              <a:rPr lang="en-US" altLang="ja-JP" dirty="0" err="1" smtClean="0"/>
              <a:t>TGai</a:t>
            </a:r>
            <a:r>
              <a:rPr lang="en-US" altLang="ja-JP" dirty="0" smtClean="0"/>
              <a:t> D3.0 as contained in document 11-14/1351r29, </a:t>
            </a:r>
          </a:p>
          <a:p>
            <a:pPr lvl="1"/>
            <a:r>
              <a:rPr lang="en-US" altLang="ja-JP" dirty="0" smtClean="0"/>
              <a:t> Instruct the editor to incorporate the resolutions with the D3.0 and create D4.0.</a:t>
            </a:r>
          </a:p>
          <a:p>
            <a:pPr lvl="1"/>
            <a:r>
              <a:rPr lang="en-US" altLang="ja-JP" dirty="0" smtClean="0"/>
              <a:t>Approve a 15 day Working Group Recirculation Ballot asking the question “Should </a:t>
            </a:r>
            <a:r>
              <a:rPr lang="en-US" altLang="ja-JP" dirty="0" err="1" smtClean="0"/>
              <a:t>TGai</a:t>
            </a:r>
            <a:r>
              <a:rPr lang="en-US" altLang="ja-JP" dirty="0" smtClean="0"/>
              <a:t> D4.0 be forwarded to Sponsor Ballot?”.</a:t>
            </a:r>
          </a:p>
          <a:p>
            <a:r>
              <a:rPr lang="en-US" altLang="ja-JP" dirty="0" smtClean="0"/>
              <a:t>Moved: Hiroshi Mano on behalf of the TG</a:t>
            </a:r>
          </a:p>
          <a:p>
            <a:r>
              <a:rPr lang="en-US" altLang="ja-JP" dirty="0" smtClean="0"/>
              <a:t>Result:</a:t>
            </a:r>
          </a:p>
          <a:p>
            <a:r>
              <a:rPr lang="en-US" altLang="ja-JP" sz="2000" dirty="0" smtClean="0"/>
              <a:t>TG result: Moved: Marc </a:t>
            </a:r>
            <a:r>
              <a:rPr lang="en-US" altLang="ja-JP" sz="2000" dirty="0" err="1" smtClean="0"/>
              <a:t>Emmelmann</a:t>
            </a:r>
            <a:r>
              <a:rPr lang="en-US" altLang="ja-JP" sz="2000" dirty="0" smtClean="0"/>
              <a:t>, Seconded: Lee Armstrong, Result (10/0/0)</a:t>
            </a:r>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smtClean="0"/>
              <a:t>January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D. Stanley Aruba Networks</a:t>
            </a:r>
            <a:endParaRPr lang="en-US" dirty="0"/>
          </a:p>
        </p:txBody>
      </p:sp>
    </p:spTree>
    <p:extLst>
      <p:ext uri="{BB962C8B-B14F-4D97-AF65-F5344CB8AC3E}">
        <p14:creationId xmlns:p14="http://schemas.microsoft.com/office/powerpoint/2010/main" val="864400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Aruba Networks</a:t>
            </a:r>
          </a:p>
        </p:txBody>
      </p:sp>
      <p:sp>
        <p:nvSpPr>
          <p:cNvPr id="2052" name="Rectangle 2"/>
          <p:cNvSpPr>
            <a:spLocks noGrp="1" noChangeArrowheads="1"/>
          </p:cNvSpPr>
          <p:nvPr>
            <p:ph type="title"/>
          </p:nvPr>
        </p:nvSpPr>
        <p:spPr/>
        <p:txBody>
          <a:bodyPr/>
          <a:lstStyle/>
          <a:p>
            <a:r>
              <a:rPr lang="en-US" altLang="en-US" dirty="0" err="1" smtClean="0"/>
              <a:t>TGaq</a:t>
            </a:r>
            <a:r>
              <a:rPr lang="en-US" altLang="en-US" dirty="0" smtClean="0"/>
              <a:t> Motion for WG Letter Ballot</a:t>
            </a:r>
          </a:p>
        </p:txBody>
      </p:sp>
      <p:sp>
        <p:nvSpPr>
          <p:cNvPr id="2053" name="Rectangle 3"/>
          <p:cNvSpPr>
            <a:spLocks noGrp="1" noChangeArrowheads="1"/>
          </p:cNvSpPr>
          <p:nvPr>
            <p:ph type="body" idx="1"/>
          </p:nvPr>
        </p:nvSpPr>
        <p:spPr>
          <a:xfrm>
            <a:off x="685800" y="1676400"/>
            <a:ext cx="7772400" cy="4572000"/>
          </a:xfrm>
        </p:spPr>
        <p:txBody>
          <a:bodyPr/>
          <a:lstStyle/>
          <a:p>
            <a:r>
              <a:rPr lang="en-GB" altLang="en-US" dirty="0" smtClean="0"/>
              <a:t>Having approved changes (submissions 11-15-0111r1, 11-15-0130r2 and 11-15-0163r1) to P802.11aq D0.05,</a:t>
            </a:r>
          </a:p>
          <a:p>
            <a:pPr lvl="1"/>
            <a:r>
              <a:rPr lang="en-GB" altLang="en-US" dirty="0" smtClean="0"/>
              <a:t>Instruct the editor to prepare P802.11aq D1.0,  and</a:t>
            </a:r>
          </a:p>
          <a:p>
            <a:pPr lvl="1"/>
            <a:r>
              <a:rPr lang="en-GB" altLang="en-US" dirty="0" smtClean="0"/>
              <a:t>Approve a 30 day Working Group Technical Letter Ballot asking the question “Should P802.11aq D1.0 be forwarded to Sponsor Ballot?”</a:t>
            </a:r>
          </a:p>
          <a:p>
            <a:endParaRPr lang="en-GB" altLang="en-US" dirty="0" smtClean="0"/>
          </a:p>
          <a:p>
            <a:r>
              <a:rPr lang="en-GB" altLang="en-US" dirty="0" smtClean="0"/>
              <a:t>Moved by Stephen McCann on behalf of </a:t>
            </a:r>
            <a:r>
              <a:rPr lang="en-GB" altLang="en-US" dirty="0" err="1" smtClean="0"/>
              <a:t>TGaq</a:t>
            </a:r>
            <a:endParaRPr lang="en-GB" altLang="en-US" dirty="0" smtClean="0"/>
          </a:p>
          <a:p>
            <a:r>
              <a:rPr lang="en-GB" altLang="en-US" dirty="0" smtClean="0"/>
              <a:t>Result: </a:t>
            </a:r>
          </a:p>
          <a:p>
            <a:endParaRPr lang="en-GB" altLang="en-US" dirty="0" smtClean="0"/>
          </a:p>
          <a:p>
            <a:r>
              <a:rPr lang="en-GB" altLang="en-US" sz="2000" dirty="0" err="1" smtClean="0"/>
              <a:t>TGaq</a:t>
            </a:r>
            <a:r>
              <a:rPr lang="en-GB" altLang="en-US" sz="2000" dirty="0" smtClean="0"/>
              <a:t> result: Moved SK Yong, 2</a:t>
            </a:r>
            <a:r>
              <a:rPr lang="en-GB" altLang="en-US" sz="2000" baseline="30000" dirty="0" smtClean="0"/>
              <a:t>nd</a:t>
            </a:r>
            <a:r>
              <a:rPr lang="en-GB" altLang="en-US" sz="2000" dirty="0" smtClean="0"/>
              <a:t> </a:t>
            </a:r>
            <a:r>
              <a:rPr lang="en-GB" altLang="en-US" sz="2000" dirty="0" err="1" smtClean="0"/>
              <a:t>Yunsong</a:t>
            </a:r>
            <a:r>
              <a:rPr lang="en-GB" altLang="en-US" sz="2000" dirty="0" smtClean="0"/>
              <a:t> Yang, Result: 8-0-0</a:t>
            </a:r>
          </a:p>
        </p:txBody>
      </p:sp>
      <p:sp>
        <p:nvSpPr>
          <p:cNvPr id="20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GB" altLang="en-US" sz="1800" smtClean="0"/>
          </a:p>
        </p:txBody>
      </p:sp>
    </p:spTree>
    <p:extLst>
      <p:ext uri="{BB962C8B-B14F-4D97-AF65-F5344CB8AC3E}">
        <p14:creationId xmlns:p14="http://schemas.microsoft.com/office/powerpoint/2010/main" val="1423587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NGMN Liaison Response</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pPr marL="342900" lvl="1" indent="-342900">
              <a:buFontTx/>
              <a:buChar char="•"/>
            </a:pPr>
            <a:r>
              <a:rPr lang="en-US" altLang="en-US" sz="2800" b="1" dirty="0"/>
              <a:t>Approve the liaison statement in 11-15-0191r1 and request that the WG chair send the liaison as indicated, with editorial license.</a:t>
            </a:r>
          </a:p>
          <a:p>
            <a:endParaRPr lang="en-US" altLang="ja-JP" dirty="0" smtClean="0"/>
          </a:p>
          <a:p>
            <a:r>
              <a:rPr lang="en-US" altLang="ja-JP" dirty="0" smtClean="0"/>
              <a:t>Moved: Richard Kennedy</a:t>
            </a:r>
          </a:p>
          <a:p>
            <a:r>
              <a:rPr lang="en-US" altLang="ja-JP" dirty="0" smtClean="0"/>
              <a:t>Seconded: Stephen McCann</a:t>
            </a:r>
          </a:p>
          <a:p>
            <a:r>
              <a:rPr lang="en-US" altLang="ja-JP" dirty="0" smtClean="0"/>
              <a:t>Result:</a:t>
            </a:r>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smtClean="0"/>
              <a:t>January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D. Stanley Aruba Networks</a:t>
            </a:r>
            <a:endParaRPr lang="en-US" dirty="0"/>
          </a:p>
        </p:txBody>
      </p:sp>
    </p:spTree>
    <p:extLst>
      <p:ext uri="{BB962C8B-B14F-4D97-AF65-F5344CB8AC3E}">
        <p14:creationId xmlns:p14="http://schemas.microsoft.com/office/powerpoint/2010/main" val="1467474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Liaison to JTC1/SC6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AU" dirty="0" smtClean="0"/>
              <a:t>Motion</a:t>
            </a:r>
            <a:endParaRPr lang="en-AU" dirty="0"/>
          </a:p>
          <a:p>
            <a:pPr lvl="1"/>
            <a:r>
              <a:rPr lang="en-AU" i="1" dirty="0"/>
              <a:t>The IEEE 802.11 WG approves the IEEE 802.11 WG Chair liaising the text on slides 8 &amp; 9 (with appropriate editorial changes) of 802.11-15/0194r0 to ISO/IEC JTC1/SC6</a:t>
            </a:r>
          </a:p>
          <a:p>
            <a:endParaRPr lang="en-US" altLang="ja-JP" dirty="0" smtClean="0"/>
          </a:p>
          <a:p>
            <a:r>
              <a:rPr lang="en-US" altLang="ja-JP" dirty="0" smtClean="0"/>
              <a:t>Moved: Andrew Myles</a:t>
            </a:r>
          </a:p>
          <a:p>
            <a:r>
              <a:rPr lang="en-US" altLang="ja-JP" dirty="0" smtClean="0"/>
              <a:t>Seconded: Rich Kennedy</a:t>
            </a:r>
          </a:p>
          <a:p>
            <a:r>
              <a:rPr lang="en-US" altLang="ja-JP" dirty="0" smtClean="0"/>
              <a:t>Result:</a:t>
            </a:r>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smtClean="0"/>
              <a:t>January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D. Stanley Aruba Networks</a:t>
            </a:r>
            <a:endParaRPr lang="en-US" dirty="0"/>
          </a:p>
        </p:txBody>
      </p:sp>
    </p:spTree>
    <p:extLst>
      <p:ext uri="{BB962C8B-B14F-4D97-AF65-F5344CB8AC3E}">
        <p14:creationId xmlns:p14="http://schemas.microsoft.com/office/powerpoint/2010/main" val="2172142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brought to the January 2015 802.11 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WG11 plenary</a:t>
            </a:r>
          </a:p>
          <a:p>
            <a:pPr lvl="1"/>
            <a:r>
              <a:rPr lang="en-US" b="0" dirty="0" smtClean="0"/>
              <a:t>R2: containing motions for Friday WG11 plenary</a:t>
            </a:r>
          </a:p>
          <a:p>
            <a:pPr lvl="1"/>
            <a:r>
              <a:rPr lang="en-US" b="0" dirty="0" smtClean="0"/>
              <a:t>R3: at conclusion of  Friday WG11 plenary</a:t>
            </a:r>
          </a:p>
          <a:p>
            <a:pPr lvl="1"/>
            <a:r>
              <a:rPr lang="en-US" dirty="0" smtClean="0"/>
              <a:t>R4: at conclusion of  Friday EC meeting (Plenary session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3" name="Footer Placeholder 2"/>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STRAW POLL</a:t>
            </a:r>
            <a:r>
              <a:rPr lang="en-GB" dirty="0"/>
              <a:t/>
            </a:r>
            <a:br>
              <a:rPr lang="en-GB" dirty="0"/>
            </a:b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If </a:t>
            </a:r>
            <a:r>
              <a:rPr lang="en-US" dirty="0" err="1" smtClean="0"/>
              <a:t>TGmc</a:t>
            </a:r>
            <a:r>
              <a:rPr lang="en-US" dirty="0" smtClean="0"/>
              <a:t> made text changes in the REVmc draft to require EPD format for MSDUs in OCB (ITS) communications in the 5.9GHz band, would that prompt you to vote “No” on the next Letter Ballot?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 44</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15</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not counted</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January 2015</a:t>
            </a:r>
            <a:endParaRPr lang="en-GB" dirty="0" smtClean="0">
              <a:ea typeface="Arial Unicode MS" pitchFamily="34" charset="-128"/>
              <a:cs typeface="Arial Unicode MS" pitchFamily="34" charset="-128"/>
            </a:endParaRPr>
          </a:p>
        </p:txBody>
      </p:sp>
      <p:sp>
        <p:nvSpPr>
          <p:cNvPr id="2" name="TextBox 1"/>
          <p:cNvSpPr txBox="1"/>
          <p:nvPr/>
        </p:nvSpPr>
        <p:spPr>
          <a:xfrm>
            <a:off x="914400" y="5898247"/>
            <a:ext cx="3768852" cy="461665"/>
          </a:xfrm>
          <a:prstGeom prst="rect">
            <a:avLst/>
          </a:prstGeom>
          <a:noFill/>
        </p:spPr>
        <p:txBody>
          <a:bodyPr wrap="none" rtlCol="0">
            <a:spAutoFit/>
          </a:bodyPr>
          <a:lstStyle/>
          <a:p>
            <a:r>
              <a:rPr lang="en-US" dirty="0" smtClean="0"/>
              <a:t>Note: Source: 11-14-1521r4</a:t>
            </a:r>
            <a:endParaRPr lang="en-US" dirty="0"/>
          </a:p>
        </p:txBody>
      </p:sp>
      <p:sp>
        <p:nvSpPr>
          <p:cNvPr id="3" name="Footer Placeholder 2"/>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38555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NG60 </a:t>
            </a:r>
            <a:r>
              <a:rPr lang="en-US" altLang="en-US" sz="3200" b="1" dirty="0" smtClean="0">
                <a:solidFill>
                  <a:schemeClr val="tx2"/>
                </a:solidFill>
              </a:rPr>
              <a:t>PAR</a:t>
            </a:r>
            <a:endParaRPr lang="en-US" altLang="en-US" sz="3200" b="1" dirty="0">
              <a:solidFill>
                <a:schemeClr val="tx2"/>
              </a:solidFill>
            </a:endParaRPr>
          </a:p>
        </p:txBody>
      </p:sp>
      <p:sp>
        <p:nvSpPr>
          <p:cNvPr id="5529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 Stanley Aruba Networks</a:t>
            </a:r>
          </a:p>
        </p:txBody>
      </p:sp>
      <p:sp>
        <p:nvSpPr>
          <p:cNvPr id="55300"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p>
        </p:txBody>
      </p:sp>
      <p:sp>
        <p:nvSpPr>
          <p:cNvPr id="55301"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11-14/1151r5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 Richard Kennedy</a:t>
            </a:r>
          </a:p>
          <a:p>
            <a:pPr>
              <a:spcBef>
                <a:spcPts val="1225"/>
              </a:spcBef>
            </a:pPr>
            <a:r>
              <a:rPr lang="en-GB" altLang="en-US" dirty="0" smtClean="0"/>
              <a:t>Result: 84-0-0 Passes</a:t>
            </a:r>
          </a:p>
          <a:p>
            <a:pPr>
              <a:spcBef>
                <a:spcPts val="1225"/>
              </a:spcBef>
            </a:pPr>
            <a:r>
              <a:rPr lang="en-GB" altLang="en-US" dirty="0" smtClean="0"/>
              <a:t>NG60 SG vote: </a:t>
            </a:r>
            <a:endParaRPr lang="en-CA" altLang="en-US" dirty="0" smtClean="0"/>
          </a:p>
          <a:p>
            <a:pPr lvl="1"/>
            <a:r>
              <a:rPr lang="en-GB" altLang="en-US" dirty="0" smtClean="0"/>
              <a:t>Moved:  Yan Xin/Second:  </a:t>
            </a:r>
            <a:r>
              <a:rPr lang="en-GB" altLang="en-US" dirty="0" err="1" smtClean="0"/>
              <a:t>SangHyun</a:t>
            </a:r>
            <a:r>
              <a:rPr lang="en-GB" altLang="en-US" dirty="0" smtClean="0"/>
              <a:t> Chang, Result:  29/0/1</a:t>
            </a:r>
            <a:endParaRPr lang="en-CA" altLang="en-US" dirty="0" smtClean="0"/>
          </a:p>
          <a:p>
            <a:endParaRPr lang="en-CA" altLang="en-US" dirty="0" smtClean="0"/>
          </a:p>
        </p:txBody>
      </p:sp>
    </p:spTree>
    <p:extLst>
      <p:ext uri="{BB962C8B-B14F-4D97-AF65-F5344CB8AC3E}">
        <p14:creationId xmlns:p14="http://schemas.microsoft.com/office/powerpoint/2010/main" val="2882205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NG60 </a:t>
            </a:r>
            <a:r>
              <a:rPr lang="en-US" altLang="en-US" sz="3200" b="1" dirty="0" smtClean="0">
                <a:solidFill>
                  <a:schemeClr val="tx2"/>
                </a:solidFill>
              </a:rPr>
              <a:t>CSD</a:t>
            </a:r>
            <a:endParaRPr lang="en-US" altLang="en-US" sz="3200" b="1" dirty="0">
              <a:solidFill>
                <a:schemeClr val="tx2"/>
              </a:solidFill>
            </a:endParaRPr>
          </a:p>
        </p:txBody>
      </p:sp>
      <p:sp>
        <p:nvSpPr>
          <p:cNvPr id="5734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 Stanley Aruba Networks</a:t>
            </a:r>
          </a:p>
        </p:txBody>
      </p:sp>
      <p:sp>
        <p:nvSpPr>
          <p:cNvPr id="57348"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p>
        </p:txBody>
      </p:sp>
      <p:sp>
        <p:nvSpPr>
          <p:cNvPr id="57349"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11-14/1152r6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 Rakesh </a:t>
            </a:r>
            <a:r>
              <a:rPr lang="en-GB" altLang="en-US" dirty="0" err="1" smtClean="0"/>
              <a:t>Taori</a:t>
            </a:r>
            <a:endParaRPr lang="en-GB" altLang="en-US" dirty="0" smtClean="0"/>
          </a:p>
          <a:p>
            <a:pPr>
              <a:spcBef>
                <a:spcPts val="1225"/>
              </a:spcBef>
            </a:pPr>
            <a:r>
              <a:rPr lang="en-GB" altLang="en-US" dirty="0" smtClean="0"/>
              <a:t>Result: 85-0-1 Passes</a:t>
            </a:r>
          </a:p>
          <a:p>
            <a:pPr>
              <a:spcBef>
                <a:spcPts val="1225"/>
              </a:spcBef>
            </a:pPr>
            <a:r>
              <a:rPr lang="en-GB" altLang="en-US" dirty="0" smtClean="0"/>
              <a:t>NG60 SG vote: </a:t>
            </a:r>
            <a:endParaRPr lang="en-CA" altLang="en-US" dirty="0" smtClean="0"/>
          </a:p>
          <a:p>
            <a:pPr lvl="1"/>
            <a:r>
              <a:rPr lang="en-GB" altLang="en-US" dirty="0" smtClean="0"/>
              <a:t>Moved:  Lei Huang/Second:  George Calcev, Result:  30/0/0</a:t>
            </a:r>
            <a:endParaRPr lang="en-CA" altLang="en-US" dirty="0" smtClean="0"/>
          </a:p>
          <a:p>
            <a:endParaRPr lang="en-CA" altLang="en-US" dirty="0" smtClean="0"/>
          </a:p>
        </p:txBody>
      </p:sp>
    </p:spTree>
    <p:extLst>
      <p:ext uri="{BB962C8B-B14F-4D97-AF65-F5344CB8AC3E}">
        <p14:creationId xmlns:p14="http://schemas.microsoft.com/office/powerpoint/2010/main" val="4163550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12795103"/>
              </p:ext>
            </p:extLst>
          </p:nvPr>
        </p:nvGraphicFramePr>
        <p:xfrm>
          <a:off x="98286" y="762000"/>
          <a:ext cx="8893314" cy="5425247"/>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2100" b="0" i="0" u="none" strike="noStrike" dirty="0" err="1" smtClean="0">
                          <a:solidFill>
                            <a:srgbClr val="000000"/>
                          </a:solidFill>
                          <a:effectLst/>
                          <a:latin typeface="Calibri" panose="020F0502020204030204" pitchFamily="34" charset="0"/>
                        </a:rPr>
                        <a:t>Monday</a:t>
                      </a:r>
                      <a:r>
                        <a:rPr lang="fr-FR" sz="2100" b="0" i="0" u="none" strike="noStrike" baseline="0" dirty="0" smtClean="0">
                          <a:solidFill>
                            <a:srgbClr val="000000"/>
                          </a:solidFill>
                          <a:effectLst/>
                          <a:latin typeface="Calibri" panose="020F0502020204030204" pitchFamily="34" charset="0"/>
                        </a:rPr>
                        <a:t>  </a:t>
                      </a:r>
                      <a:r>
                        <a:rPr lang="fr-FR" sz="2100" b="0" i="0" u="none" strike="noStrike" baseline="0" dirty="0" err="1" smtClean="0">
                          <a:solidFill>
                            <a:srgbClr val="000000"/>
                          </a:solidFill>
                          <a:effectLst/>
                          <a:latin typeface="Calibri" panose="020F0502020204030204" pitchFamily="34" charset="0"/>
                        </a:rPr>
                        <a:t>Feb</a:t>
                      </a:r>
                      <a:r>
                        <a:rPr lang="fr-FR" sz="2100" b="0" i="0" u="none" strike="noStrike" baseline="0" dirty="0" smtClean="0">
                          <a:solidFill>
                            <a:srgbClr val="000000"/>
                          </a:solidFill>
                          <a:effectLst/>
                          <a:latin typeface="Calibri" panose="020F0502020204030204" pitchFamily="34" charset="0"/>
                        </a:rPr>
                        <a:t> 2, Mar 2</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a:t>
                      </a:r>
                      <a:r>
                        <a:rPr lang="en-GB" sz="2100" b="0" i="0" u="none" strike="noStrike" dirty="0" smtClean="0">
                          <a:solidFill>
                            <a:srgbClr val="000000"/>
                          </a:solidFill>
                          <a:effectLst/>
                          <a:latin typeface="Calibri" panose="020F0502020204030204" pitchFamily="34" charset="0"/>
                        </a:rPr>
                        <a:t>SC</a:t>
                      </a:r>
                      <a:br>
                        <a:rPr lang="en-GB" sz="2100" b="0" i="0" u="none" strike="noStrike" dirty="0" smtClean="0">
                          <a:solidFill>
                            <a:srgbClr val="000000"/>
                          </a:solidFill>
                          <a:effectLst/>
                          <a:latin typeface="Calibri" panose="020F0502020204030204" pitchFamily="34" charset="0"/>
                        </a:rPr>
                      </a:b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Bi-weekly  Thursdays Jan</a:t>
                      </a:r>
                      <a:r>
                        <a:rPr lang="en-GB" sz="2100" b="0" i="0" u="none" strike="noStrike" baseline="0" dirty="0" smtClean="0">
                          <a:solidFill>
                            <a:srgbClr val="000000"/>
                          </a:solidFill>
                          <a:effectLst/>
                          <a:latin typeface="Calibri" panose="020F0502020204030204" pitchFamily="34" charset="0"/>
                        </a:rPr>
                        <a:t> 29</a:t>
                      </a:r>
                      <a:r>
                        <a:rPr lang="en-GB" sz="2100" b="0" i="0" u="none" strike="noStrike" dirty="0" smtClean="0">
                          <a:solidFill>
                            <a:srgbClr val="000000"/>
                          </a:solidFill>
                          <a:effectLst/>
                          <a:latin typeface="Calibri" panose="020F0502020204030204" pitchFamily="34" charset="0"/>
                        </a:rPr>
                        <a:t> through March 31</a:t>
                      </a:r>
                      <a:r>
                        <a:rPr lang="en-GB" sz="2100" b="0" i="0" u="none" strike="noStrike" baseline="30000" dirty="0" smtClean="0">
                          <a:solidFill>
                            <a:srgbClr val="000000"/>
                          </a:solidFill>
                          <a:effectLst/>
                          <a:latin typeface="Calibri" panose="020F0502020204030204" pitchFamily="34" charset="0"/>
                        </a:rPr>
                        <a:t>st</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a:solidFill>
                            <a:srgbClr val="000000"/>
                          </a:solidFill>
                          <a:effectLst/>
                          <a:latin typeface="Calibri" panose="020F0502020204030204" pitchFamily="34" charset="0"/>
                        </a:rPr>
                        <a:t>REG SC DSRC Tiger </a:t>
                      </a:r>
                      <a:r>
                        <a:rPr lang="en-GB" sz="2100" b="0" i="0" u="none" strike="noStrike" dirty="0" smtClean="0">
                          <a:solidFill>
                            <a:srgbClr val="000000"/>
                          </a:solidFill>
                          <a:effectLst/>
                          <a:latin typeface="Calibri" panose="020F0502020204030204" pitchFamily="34" charset="0"/>
                        </a:rPr>
                        <a:t>Team</a:t>
                      </a: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Weekly Fridays Jan</a:t>
                      </a:r>
                      <a:r>
                        <a:rPr lang="en-GB" sz="2100" b="0" i="0" u="none" strike="noStrike" baseline="0" dirty="0" smtClean="0">
                          <a:solidFill>
                            <a:srgbClr val="000000"/>
                          </a:solidFill>
                          <a:effectLst/>
                          <a:latin typeface="Calibri" panose="020F0502020204030204" pitchFamily="34" charset="0"/>
                        </a:rPr>
                        <a:t> 30</a:t>
                      </a:r>
                      <a:r>
                        <a:rPr lang="en-GB" sz="2100" b="0" i="0" u="none" strike="noStrike" dirty="0" smtClean="0">
                          <a:solidFill>
                            <a:srgbClr val="000000"/>
                          </a:solidFill>
                          <a:effectLst/>
                          <a:latin typeface="Calibri" panose="020F0502020204030204" pitchFamily="34" charset="0"/>
                        </a:rPr>
                        <a:t> through March 31</a:t>
                      </a:r>
                      <a:r>
                        <a:rPr lang="en-GB" sz="2100" b="0" i="0" u="none" strike="noStrike" baseline="30000" dirty="0" smtClean="0">
                          <a:solidFill>
                            <a:srgbClr val="000000"/>
                          </a:solidFill>
                          <a:effectLst/>
                          <a:latin typeface="Calibri" panose="020F0502020204030204" pitchFamily="34" charset="0"/>
                        </a:rPr>
                        <a:t>st</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13:00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2100" b="0" i="0" u="none" strike="noStrike" kern="1200" dirty="0" err="1" smtClean="0">
                          <a:solidFill>
                            <a:srgbClr val="000000"/>
                          </a:solidFill>
                          <a:effectLst/>
                          <a:latin typeface="Calibri" panose="020F0502020204030204" pitchFamily="34" charset="0"/>
                          <a:ea typeface="+mn-ea"/>
                          <a:cs typeface="+mn-cs"/>
                        </a:rPr>
                        <a:t>TGah</a:t>
                      </a:r>
                      <a:endParaRPr lang="en-GB" sz="21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baseline="0" dirty="0" smtClean="0">
                          <a:solidFill>
                            <a:srgbClr val="000000"/>
                          </a:solidFill>
                          <a:effectLst/>
                          <a:latin typeface="Calibri" panose="020F0502020204030204" pitchFamily="34" charset="0"/>
                        </a:rPr>
                        <a:t>Feb 10, 17, 24, Mar 3</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TGai</a:t>
                      </a:r>
                      <a:endParaRPr lang="en-GB" sz="2100" b="0" i="0" u="none" strike="noStrike" dirty="0" smtClean="0">
                        <a:solidFill>
                          <a:srgbClr val="000000"/>
                        </a:solidFill>
                        <a:effectLst/>
                        <a:latin typeface="Calibri" panose="020F0502020204030204" pitchFamily="34" charset="0"/>
                      </a:endParaRP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2100" b="0" i="0" u="none" strike="noStrike" dirty="0" smtClean="0">
                          <a:solidFill>
                            <a:srgbClr val="000000"/>
                          </a:solidFill>
                          <a:effectLst/>
                          <a:latin typeface="Calibri" panose="020F0502020204030204" pitchFamily="34" charset="0"/>
                        </a:rPr>
                        <a:t>Tuesday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Feb 3, 10,</a:t>
                      </a:r>
                      <a:r>
                        <a:rPr lang="en-GB" sz="2100" b="0" i="0" u="none" strike="noStrike" baseline="0" dirty="0" smtClean="0">
                          <a:solidFill>
                            <a:srgbClr val="000000"/>
                          </a:solidFill>
                          <a:effectLst/>
                          <a:latin typeface="Calibri" panose="020F0502020204030204" pitchFamily="34" charset="0"/>
                        </a:rPr>
                        <a:t> 17, 24, Mar 3, 17</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hr</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Jan 26, Feb 16, Mar 2</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11:00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1.5 </a:t>
                      </a:r>
                      <a:r>
                        <a:rPr lang="en-GB" sz="2100" b="0" i="0" u="none" strike="noStrike" dirty="0" err="1" smtClean="0">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Feb 17</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12:00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2100" b="0" i="0" u="none" strike="noStrike" dirty="0" err="1" smtClean="0">
                          <a:solidFill>
                            <a:srgbClr val="000000"/>
                          </a:solidFill>
                          <a:effectLst/>
                          <a:latin typeface="Calibri" panose="020F0502020204030204" pitchFamily="34" charset="0"/>
                        </a:rPr>
                        <a:t>TGmc</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Scheduled with 10 day notice</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endParaRPr lang="en-GB" sz="2100" b="0" i="0" u="none" strike="noStrike"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2100" kern="1200" dirty="0" smtClean="0">
                          <a:solidFill>
                            <a:schemeClr val="tx1"/>
                          </a:solidFill>
                          <a:effectLst/>
                          <a:latin typeface="Calibri" panose="020F0502020204030204" pitchFamily="34" charset="0"/>
                          <a:ea typeface="+mn-ea"/>
                          <a:cs typeface="+mn-cs"/>
                        </a:rPr>
                        <a:t>Thursday Feb</a:t>
                      </a:r>
                      <a:r>
                        <a:rPr lang="en-CA" sz="2100" kern="1200" baseline="0" dirty="0" smtClean="0">
                          <a:solidFill>
                            <a:schemeClr val="tx1"/>
                          </a:solidFill>
                          <a:effectLst/>
                          <a:latin typeface="Calibri" panose="020F0502020204030204" pitchFamily="34" charset="0"/>
                          <a:ea typeface="+mn-ea"/>
                          <a:cs typeface="+mn-cs"/>
                        </a:rPr>
                        <a:t> 26</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NG60</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Tuesday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March 3</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a:t>
                      </a:r>
                      <a:r>
                        <a:rPr lang="en-GB" sz="2100" b="0" i="0" u="none" strike="noStrike" baseline="0" dirty="0" err="1" smtClean="0">
                          <a:solidFill>
                            <a:srgbClr val="000000"/>
                          </a:solidFill>
                          <a:effectLst/>
                          <a:latin typeface="Calibri" panose="020F0502020204030204" pitchFamily="34" charset="0"/>
                        </a:rPr>
                        <a:t>hr</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NGP</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Monday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Feb 23, Mar 2</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Publicity</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Tuesday Jan 27</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Aruba Networks</a:t>
            </a:r>
            <a:endParaRPr lang="en-US"/>
          </a:p>
        </p:txBody>
      </p:sp>
      <p:sp>
        <p:nvSpPr>
          <p:cNvPr id="2" name="TextBox 1"/>
          <p:cNvSpPr txBox="1"/>
          <p:nvPr/>
        </p:nvSpPr>
        <p:spPr>
          <a:xfrm>
            <a:off x="2819400" y="6474108"/>
            <a:ext cx="2091278" cy="369332"/>
          </a:xfrm>
          <a:prstGeom prst="rect">
            <a:avLst/>
          </a:prstGeom>
          <a:noFill/>
        </p:spPr>
        <p:txBody>
          <a:bodyPr wrap="none" rtlCol="0">
            <a:spAutoFit/>
          </a:bodyPr>
          <a:lstStyle/>
          <a:p>
            <a:r>
              <a:rPr lang="en-US" sz="1800" dirty="0" smtClean="0"/>
              <a:t>Motion to approve:</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Tree>
    <p:extLst>
      <p:ext uri="{BB962C8B-B14F-4D97-AF65-F5344CB8AC3E}">
        <p14:creationId xmlns:p14="http://schemas.microsoft.com/office/powerpoint/2010/main" val="2871076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2057400" y="152400"/>
            <a:ext cx="3733801" cy="381000"/>
          </a:xfrm>
        </p:spPr>
        <p:txBody>
          <a:bodyPr/>
          <a:lstStyle/>
          <a:p>
            <a:r>
              <a:rPr lang="en-US" sz="2800" dirty="0" smtClean="0"/>
              <a:t>Officer confirmation </a:t>
            </a:r>
          </a:p>
        </p:txBody>
      </p:sp>
      <p:graphicFrame>
        <p:nvGraphicFramePr>
          <p:cNvPr id="11" name="Group 148"/>
          <p:cNvGraphicFramePr>
            <a:graphicFrameLocks/>
          </p:cNvGraphicFramePr>
          <p:nvPr>
            <p:extLst>
              <p:ext uri="{D42A27DB-BD31-4B8C-83A1-F6EECF244321}">
                <p14:modId xmlns:p14="http://schemas.microsoft.com/office/powerpoint/2010/main" val="1645550410"/>
              </p:ext>
            </p:extLst>
          </p:nvPr>
        </p:nvGraphicFramePr>
        <p:xfrm>
          <a:off x="152400" y="685800"/>
          <a:ext cx="8763000" cy="5763265"/>
        </p:xfrm>
        <a:graphic>
          <a:graphicData uri="http://schemas.openxmlformats.org/drawingml/2006/table">
            <a:tbl>
              <a:tblPr/>
              <a:tblGrid>
                <a:gridCol w="514350"/>
                <a:gridCol w="685800"/>
                <a:gridCol w="1771650"/>
                <a:gridCol w="2209800"/>
                <a:gridCol w="2133600"/>
                <a:gridCol w="1447800"/>
              </a:tblGrid>
              <a:tr h="284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698" marB="4569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Vice 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Technical Editor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 Secretary</a:t>
                      </a:r>
                    </a:p>
                  </a:txBody>
                  <a:tcPr marT="45698" marB="4569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Joe LEVY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PUB</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REG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Adrian STEPHENS, sub-editors Emily QI, Edward AU</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Alfred ASTERJADHI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 Alfred ASTERJADHI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AI</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7647">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AJ</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4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40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AK</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Filip MESTANOV</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060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AQ</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LIU </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90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AX</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CA" altLang="en-US" sz="1400" b="1" dirty="0" smtClean="0"/>
                        <a:t>Yasuhiko INOUE</a:t>
                      </a:r>
                      <a:r>
                        <a:rPr lang="en-CA" altLang="en-US" sz="1400" dirty="0" smtClean="0"/>
                        <a:t>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743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NG60</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309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NGP</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Gabor BAJKO</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extBox 1"/>
          <p:cNvSpPr txBox="1"/>
          <p:nvPr/>
        </p:nvSpPr>
        <p:spPr>
          <a:xfrm>
            <a:off x="6629400" y="1905000"/>
            <a:ext cx="1981200" cy="338554"/>
          </a:xfrm>
          <a:prstGeom prst="rect">
            <a:avLst/>
          </a:prstGeom>
          <a:solidFill>
            <a:srgbClr val="FFFF00"/>
          </a:solidFill>
        </p:spPr>
        <p:txBody>
          <a:bodyPr wrap="square" rtlCol="0">
            <a:spAutoFit/>
          </a:bodyPr>
          <a:lstStyle/>
          <a:p>
            <a:r>
              <a:rPr lang="en-GB" sz="1600" dirty="0" smtClean="0"/>
              <a:t>For confirmation</a:t>
            </a:r>
            <a:endParaRPr lang="en-GB" sz="1600" dirty="0"/>
          </a:p>
        </p:txBody>
      </p:sp>
      <p:sp>
        <p:nvSpPr>
          <p:cNvPr id="3" name="TextBox 2"/>
          <p:cNvSpPr txBox="1"/>
          <p:nvPr/>
        </p:nvSpPr>
        <p:spPr>
          <a:xfrm>
            <a:off x="6400800" y="1447800"/>
            <a:ext cx="2362200" cy="307777"/>
          </a:xfrm>
          <a:prstGeom prst="rect">
            <a:avLst/>
          </a:prstGeom>
          <a:solidFill>
            <a:schemeClr val="accent1">
              <a:lumMod val="60000"/>
              <a:lumOff val="40000"/>
            </a:schemeClr>
          </a:solidFill>
        </p:spPr>
        <p:txBody>
          <a:bodyPr wrap="square" rtlCol="0">
            <a:spAutoFit/>
          </a:bodyPr>
          <a:lstStyle/>
          <a:p>
            <a:r>
              <a:rPr lang="en-GB" sz="1400" dirty="0" smtClean="0"/>
              <a:t>Officer changed this session</a:t>
            </a:r>
            <a:endParaRPr lang="en-GB" sz="1400" dirty="0"/>
          </a:p>
        </p:txBody>
      </p:sp>
      <p:sp>
        <p:nvSpPr>
          <p:cNvPr id="4" name="Footer Placeholder 3"/>
          <p:cNvSpPr>
            <a:spLocks noGrp="1"/>
          </p:cNvSpPr>
          <p:nvPr>
            <p:ph type="ftr" sz="quarter" idx="11"/>
          </p:nvPr>
        </p:nvSpPr>
        <p:spPr/>
        <p:txBody>
          <a:bodyPr/>
          <a:lstStyle/>
          <a:p>
            <a:pPr>
              <a:defRPr/>
            </a:pPr>
            <a:r>
              <a:rPr lang="en-US" dirty="0" smtClean="0"/>
              <a:t>D. Stanley Aruba Networks</a:t>
            </a:r>
            <a:endParaRPr lang="en-US" dirty="0"/>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2837945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87101</TotalTime>
  <Words>1236</Words>
  <Application>Microsoft Office PowerPoint</Application>
  <PresentationFormat>On-screen Show (4:3)</PresentationFormat>
  <Paragraphs>317</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Default Design</vt:lpstr>
      <vt:lpstr>Document</vt:lpstr>
      <vt:lpstr>802.11 January 2015 WG Motions</vt:lpstr>
      <vt:lpstr>Abstract</vt:lpstr>
      <vt:lpstr>Wednesday</vt:lpstr>
      <vt:lpstr>802.11 WG STRAW POLL </vt:lpstr>
      <vt:lpstr>PowerPoint Presentation</vt:lpstr>
      <vt:lpstr>PowerPoint Presentation</vt:lpstr>
      <vt:lpstr>Friday</vt:lpstr>
      <vt:lpstr>PowerPoint Presentation</vt:lpstr>
      <vt:lpstr>Officer confirmation </vt:lpstr>
      <vt:lpstr>TGmc Motion for WG Letter Ballot</vt:lpstr>
      <vt:lpstr>TGah Motion for WG Letter Ballot </vt:lpstr>
      <vt:lpstr>TGai Motion for WG Letter Ballot</vt:lpstr>
      <vt:lpstr>TGaq Motion for WG Letter Ballot</vt:lpstr>
      <vt:lpstr>NGMN Liaison Response</vt:lpstr>
      <vt:lpstr>Liaison to JTC1/SC6</vt:lpstr>
      <vt:lpstr>Friday – EC Motions</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September 2014</cp:keywords>
  <cp:lastModifiedBy>Dorothy Stanley</cp:lastModifiedBy>
  <cp:revision>1633</cp:revision>
  <cp:lastPrinted>1998-02-10T13:28:06Z</cp:lastPrinted>
  <dcterms:created xsi:type="dcterms:W3CDTF">1998-02-10T13:07:52Z</dcterms:created>
  <dcterms:modified xsi:type="dcterms:W3CDTF">2015-01-16T02:16:46Z</dcterms:modified>
</cp:coreProperties>
</file>