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69" r:id="rId2"/>
    <p:sldId id="278" r:id="rId3"/>
    <p:sldId id="417" r:id="rId4"/>
    <p:sldId id="575" r:id="rId5"/>
    <p:sldId id="544" r:id="rId6"/>
    <p:sldId id="506" r:id="rId7"/>
    <p:sldId id="545" r:id="rId8"/>
    <p:sldId id="517" r:id="rId9"/>
    <p:sldId id="557" r:id="rId10"/>
    <p:sldId id="561" r:id="rId11"/>
    <p:sldId id="565" r:id="rId12"/>
    <p:sldId id="567" r:id="rId13"/>
    <p:sldId id="563" r:id="rId14"/>
    <p:sldId id="566" r:id="rId15"/>
    <p:sldId id="569" r:id="rId16"/>
    <p:sldId id="570" r:id="rId17"/>
    <p:sldId id="571" r:id="rId18"/>
    <p:sldId id="572" r:id="rId19"/>
    <p:sldId id="573" r:id="rId20"/>
    <p:sldId id="577" r:id="rId21"/>
    <p:sldId id="568" r:id="rId22"/>
    <p:sldId id="574" r:id="rId23"/>
    <p:sldId id="576" r:id="rId24"/>
    <p:sldId id="578" r:id="rId25"/>
    <p:sldId id="580" r:id="rId26"/>
    <p:sldId id="579" r:id="rId27"/>
    <p:sldId id="581" r:id="rId28"/>
    <p:sldId id="585" r:id="rId29"/>
    <p:sldId id="587" r:id="rId30"/>
    <p:sldId id="586" r:id="rId31"/>
    <p:sldId id="564" r:id="rId32"/>
    <p:sldId id="298" r:id="rId33"/>
    <p:sldId id="516" r:id="rId3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02" autoAdjust="0"/>
    <p:restoredTop sz="98993" autoAdjust="0"/>
  </p:normalViewPr>
  <p:slideViewPr>
    <p:cSldViewPr>
      <p:cViewPr varScale="1">
        <p:scale>
          <a:sx n="77" d="100"/>
          <a:sy n="77" d="100"/>
        </p:scale>
        <p:origin x="-1242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802.11-14/1588r9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802.11-14/1588r9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802.11-14/1588r9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802.11-14/1588r9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24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25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26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27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28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802.11-14/1588r9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30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31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802.11-14/1588r9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32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802.11-14/1588r9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33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802.11-14/1588r9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802.11-14/1588r9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802.11-14/1588r9</a:t>
            </a:r>
            <a:endParaRPr 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802.11-14/1588r9</a:t>
            </a:r>
            <a:endParaRPr lang="en-US" sz="1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802.11-14/1588r9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802.11-14/1588r9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802.11-14/1588r9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361-47-000m-revmc-mac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3/11-13-0233-48-000m-revmc-wg-ballot-comments.xls" TargetMode="External"/><Relationship Id="rId4" Type="http://schemas.openxmlformats.org/officeDocument/2006/relationships/hyperlink" Target="https://mentor.ieee.org/802.11/dcn/14/11-14-0975-14-000m-lb202-gen-adhoc-comments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48-000m-revmc-wg-ballot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48-000m-revmc-wg-ballot-comments.xl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4/11-14-0975-14-000m-lb202-gen-adhoc-comments.xlsx" TargetMode="External"/><Relationship Id="rId4" Type="http://schemas.openxmlformats.org/officeDocument/2006/relationships/hyperlink" Target="https://mentor.ieee.org/802.11/dcn/13/11-13-0361-47-000m-revmc-mac-comments.xls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618-02-000m-setting-of-duration-field-during-brp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49-000m-revmc-wg-ballot-comments.xls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4/11-14-0975-15-000m-lb202-gen-adhoc-comments.xlsx" TargetMode="External"/><Relationship Id="rId4" Type="http://schemas.openxmlformats.org/officeDocument/2006/relationships/hyperlink" Target="https://mentor.ieee.org/802.11/dcn/13/11-13-0361-48-000m-revmc-mac-comments.xls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620-01-000m-correction-to-clauses-6-3-57-2-2-and-8-6-15-3.doc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5/11-15-0033-02-000m-proposed-changes-to-the-p802-11mc-d3-4-no-associated-cids.docx" TargetMode="External"/><Relationship Id="rId5" Type="http://schemas.openxmlformats.org/officeDocument/2006/relationships/hyperlink" Target="https://mentor.ieee.org/802.11/dcn/15/11-15-0011-01-000m-clarifications-to-the-timing-measurement-protocol.doc" TargetMode="External"/><Relationship Id="rId4" Type="http://schemas.openxmlformats.org/officeDocument/2006/relationships/hyperlink" Target="https://mentor.ieee.org/802.11/dcn/15/11-15-0157-01-000m-response-to-editor-notes-related-to-ftm.doc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50-000m-revmc-wg-ballot-comments.xls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4/11-14-0975-16-000m-lb202-gen-adhoc-comments.xlsx" TargetMode="External"/><Relationship Id="rId4" Type="http://schemas.openxmlformats.org/officeDocument/2006/relationships/hyperlink" Target="https://mentor.ieee.org/802.11/dcn/13/11-13-0361-49-000m-revmc-mac-comments.xls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urphy.events.ieee.org/ima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ocuments" TargetMode="Externa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44-000m-revmc-wg-ballot-comments.xls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07-0000-802-11-operations-manual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grouper.ieee.org/groups/802/PNP/approved/IEEE_802_WG_PandP_v15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4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509-01-000m-revmc-minutes-for-november-san-antonio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3/11-13-0095-14-000m-editor-reports.ppt" TargetMode="External"/><Relationship Id="rId4" Type="http://schemas.openxmlformats.org/officeDocument/2006/relationships/hyperlink" Target="https://mentor.ieee.org/802.11/dcn/14/11-14-1568-05-000m-tgmc-teleconference-minutes-nov-dec-2014-jan-2015.docx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January 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2015-01-15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8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94  – Teleconference 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“Motion MAC-AI” tab in </a:t>
            </a:r>
            <a:r>
              <a:rPr lang="en-US" dirty="0">
                <a:hlinkClick r:id="rId3"/>
              </a:rPr>
              <a:t>https://mentor.ieee.org/802.11/dcn/13/11-13-0361-47-000m-revmc-mac-comments.xls</a:t>
            </a:r>
            <a:r>
              <a:rPr lang="en-US" dirty="0"/>
              <a:t> </a:t>
            </a:r>
            <a:endParaRPr lang="en-US" dirty="0" smtClean="0"/>
          </a:p>
          <a:p>
            <a:pPr marL="685800" lvl="2" indent="-342900"/>
            <a:r>
              <a:rPr lang="en-US" altLang="en-US" dirty="0" smtClean="0"/>
              <a:t>The  “Gen </a:t>
            </a:r>
            <a:r>
              <a:rPr lang="en-US" altLang="en-US" dirty="0" err="1" smtClean="0"/>
              <a:t>Telecon</a:t>
            </a:r>
            <a:r>
              <a:rPr lang="en-US" altLang="en-US" dirty="0" smtClean="0"/>
              <a:t> -DEC”  tab in </a:t>
            </a:r>
            <a:r>
              <a:rPr lang="en-US" altLang="en-US" dirty="0">
                <a:hlinkClick r:id="rId4"/>
              </a:rPr>
              <a:t>https://mentor.ieee.org/802.11/dcn/14/11-14-0975-14-000m-lb202-gen-adhoc-comments.xlsx</a:t>
            </a:r>
            <a:r>
              <a:rPr lang="en-US" altLang="en-US" dirty="0"/>
              <a:t> </a:t>
            </a:r>
            <a:endParaRPr lang="en-US" altLang="en-US" dirty="0" smtClean="0"/>
          </a:p>
          <a:p>
            <a:pPr marL="685800" lvl="2" indent="-342900"/>
            <a:r>
              <a:rPr lang="en-US" altLang="en-US" dirty="0" smtClean="0"/>
              <a:t>The </a:t>
            </a:r>
            <a:r>
              <a:rPr lang="en-US" altLang="en-US" dirty="0"/>
              <a:t>“</a:t>
            </a:r>
            <a:r>
              <a:rPr lang="en-US" altLang="en-US" dirty="0" smtClean="0"/>
              <a:t>Other Editor for Motion” tab </a:t>
            </a:r>
            <a:r>
              <a:rPr lang="en-US" altLang="en-US" dirty="0"/>
              <a:t>in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mentor.ieee.org/802.11/dcn/13/11-13-0233-48-000m-revmc-wg-ballot-comments.xls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Moved: Jon Rosdahl</a:t>
            </a:r>
          </a:p>
          <a:p>
            <a:r>
              <a:rPr lang="en-US" altLang="en-US" dirty="0" smtClean="0"/>
              <a:t>Seconded: Mark Hamilton</a:t>
            </a:r>
          </a:p>
          <a:p>
            <a:r>
              <a:rPr lang="en-US" altLang="en-US" dirty="0" smtClean="0"/>
              <a:t>Result: 16-0-2</a:t>
            </a:r>
          </a:p>
        </p:txBody>
      </p:sp>
    </p:spTree>
    <p:extLst>
      <p:ext uri="{BB962C8B-B14F-4D97-AF65-F5344CB8AC3E}">
        <p14:creationId xmlns:p14="http://schemas.microsoft.com/office/powerpoint/2010/main" val="46151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95   – Editorial 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“Editorials for motion” tab </a:t>
            </a:r>
            <a:r>
              <a:rPr lang="en-US" altLang="en-US" dirty="0"/>
              <a:t>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mentor.ieee.org/802.11/dcn/13/11-13-0233-48-000m-revmc-wg-ballot-comments.xls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/>
              <a:t>The </a:t>
            </a:r>
            <a:r>
              <a:rPr lang="en-US" altLang="en-US" dirty="0" smtClean="0"/>
              <a:t>“ANA” </a:t>
            </a:r>
            <a:r>
              <a:rPr lang="en-US" altLang="en-US" dirty="0"/>
              <a:t>tab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mentor.ieee.org/802.11/dcn/13/11-13-0233-48-000m-revmc-wg-ballot-comments.xls</a:t>
            </a:r>
            <a:r>
              <a:rPr lang="en-US" altLang="en-US" dirty="0" smtClean="0"/>
              <a:t> </a:t>
            </a:r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Adrian Stephens</a:t>
            </a:r>
          </a:p>
          <a:p>
            <a:r>
              <a:rPr lang="en-US" altLang="en-US" dirty="0" smtClean="0"/>
              <a:t>Seconded: Ganesh </a:t>
            </a:r>
            <a:r>
              <a:rPr lang="en-US" altLang="en-US" dirty="0" err="1" smtClean="0"/>
              <a:t>Venkatesan</a:t>
            </a:r>
            <a:endParaRPr lang="en-US" altLang="en-US" dirty="0" smtClean="0"/>
          </a:p>
          <a:p>
            <a:r>
              <a:rPr lang="en-US" altLang="en-US" dirty="0" smtClean="0"/>
              <a:t>Result: 17-0-1 Passes</a:t>
            </a:r>
          </a:p>
        </p:txBody>
      </p:sp>
    </p:spTree>
    <p:extLst>
      <p:ext uri="{BB962C8B-B14F-4D97-AF65-F5344CB8AC3E}">
        <p14:creationId xmlns:p14="http://schemas.microsoft.com/office/powerpoint/2010/main" val="272627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96   – Monday &amp; Tuesday 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“Editor Motion Atlanta 1” </a:t>
            </a:r>
            <a:r>
              <a:rPr lang="en-US" altLang="en-US" dirty="0"/>
              <a:t>tab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mentor.ieee.org/802.11/dcn/13/11-13-0233-48-000m-revmc-wg-ballot-comments.xls</a:t>
            </a:r>
            <a:r>
              <a:rPr lang="en-US" altLang="en-US" dirty="0" smtClean="0"/>
              <a:t> , except for CID 3478</a:t>
            </a:r>
          </a:p>
          <a:p>
            <a:pPr marL="685800" lvl="2" indent="-342900"/>
            <a:r>
              <a:rPr lang="en-US" altLang="en-US" dirty="0"/>
              <a:t>The “Motion </a:t>
            </a:r>
            <a:r>
              <a:rPr lang="en-US" altLang="en-US" dirty="0" smtClean="0"/>
              <a:t>MAC-AJ” </a:t>
            </a:r>
            <a:r>
              <a:rPr lang="en-US" altLang="en-US" dirty="0"/>
              <a:t>tab in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mentor.ieee.org/802.11/dcn/13/11-13-0361-47-000m-revmc-mac-comments.xls</a:t>
            </a:r>
            <a:r>
              <a:rPr lang="en-US" dirty="0" smtClean="0"/>
              <a:t> except for CID 3430</a:t>
            </a:r>
          </a:p>
          <a:p>
            <a:pPr marL="685800" lvl="2" indent="-342900"/>
            <a:r>
              <a:rPr lang="en-US" altLang="en-US" dirty="0" smtClean="0"/>
              <a:t>The  </a:t>
            </a:r>
            <a:r>
              <a:rPr lang="en-US" altLang="en-US" dirty="0"/>
              <a:t>“Gen </a:t>
            </a:r>
            <a:r>
              <a:rPr lang="en-US" altLang="en-US" dirty="0" smtClean="0"/>
              <a:t>ATL-A”  </a:t>
            </a:r>
            <a:r>
              <a:rPr lang="en-US" altLang="en-US" dirty="0"/>
              <a:t>tab in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mentor.ieee.org/802.11/dcn/14/11-14-0975-14-000m-lb202-gen-adhoc-comments.xlsx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Edward Au</a:t>
            </a:r>
          </a:p>
          <a:p>
            <a:r>
              <a:rPr lang="en-US" altLang="en-US" dirty="0" smtClean="0"/>
              <a:t>Seconded: Carlos </a:t>
            </a:r>
            <a:r>
              <a:rPr lang="en-US" altLang="en-US" dirty="0" err="1" smtClean="0"/>
              <a:t>Cardeiro</a:t>
            </a:r>
            <a:endParaRPr lang="en-US" altLang="en-US" dirty="0" smtClean="0"/>
          </a:p>
          <a:p>
            <a:r>
              <a:rPr lang="en-US" altLang="en-US" dirty="0" smtClean="0"/>
              <a:t>Result: 16-0-1</a:t>
            </a:r>
          </a:p>
        </p:txBody>
      </p:sp>
    </p:spTree>
    <p:extLst>
      <p:ext uri="{BB962C8B-B14F-4D97-AF65-F5344CB8AC3E}">
        <p14:creationId xmlns:p14="http://schemas.microsoft.com/office/powerpoint/2010/main" val="326443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97   – Text changes not associated with CIDs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changes in the following document 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draft:</a:t>
            </a:r>
          </a:p>
          <a:p>
            <a:pPr marL="685800" lvl="2" indent="-342900"/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mentor.ieee.org/802.11/dcn/14/11-14-1618-02-000m-setting-of-duration-field-during-brp.docx</a:t>
            </a:r>
            <a:r>
              <a:rPr lang="en-US" altLang="en-US" dirty="0" smtClean="0"/>
              <a:t> </a:t>
            </a:r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Carlos Cordeiro</a:t>
            </a:r>
          </a:p>
          <a:p>
            <a:r>
              <a:rPr lang="en-US" altLang="en-US" dirty="0" smtClean="0"/>
              <a:t>Seconded: Edward Au</a:t>
            </a:r>
          </a:p>
          <a:p>
            <a:r>
              <a:rPr lang="en-US" altLang="en-US" dirty="0" smtClean="0"/>
              <a:t>Result: 17-0-1 Passes</a:t>
            </a:r>
          </a:p>
        </p:txBody>
      </p:sp>
    </p:spTree>
    <p:extLst>
      <p:ext uri="{BB962C8B-B14F-4D97-AF65-F5344CB8AC3E}">
        <p14:creationId xmlns:p14="http://schemas.microsoft.com/office/powerpoint/2010/main" val="351915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- 1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 support the resolving CID 3124 with 11-14-1518 as modified, with an additional mandatory CCA-ED at -62dBm for 20MHz; more discussion needed on -80dBm level</a:t>
            </a:r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Yes 12</a:t>
            </a:r>
          </a:p>
          <a:p>
            <a:r>
              <a:rPr lang="en-US" altLang="en-US" dirty="0" smtClean="0"/>
              <a:t>Yes, not in WGLB 14</a:t>
            </a:r>
          </a:p>
          <a:p>
            <a:r>
              <a:rPr lang="en-US" altLang="en-US" dirty="0" smtClean="0"/>
              <a:t>No 4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2173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- 2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 support adding a separate</a:t>
            </a:r>
            <a:r>
              <a:rPr lang="en-US" dirty="0" smtClean="0"/>
              <a:t> </a:t>
            </a:r>
            <a:r>
              <a:rPr lang="en-US" dirty="0"/>
              <a:t>indication of </a:t>
            </a:r>
            <a:r>
              <a:rPr lang="en-US" dirty="0" err="1" smtClean="0"/>
              <a:t>N_STS__Total</a:t>
            </a:r>
            <a:r>
              <a:rPr lang="en-US" dirty="0" smtClean="0"/>
              <a:t> in the VHT Capabilities element as described in 11-15-0057</a:t>
            </a:r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Yes 4</a:t>
            </a:r>
          </a:p>
          <a:p>
            <a:r>
              <a:rPr lang="en-US" altLang="en-US" dirty="0" smtClean="0"/>
              <a:t>Yes, not in WGLB 4</a:t>
            </a:r>
          </a:p>
          <a:p>
            <a:r>
              <a:rPr lang="en-US" altLang="en-US" dirty="0" smtClean="0"/>
              <a:t>No 22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68444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- 3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 support adding the changes indicated in 11-14-793r7, noting that additional text changes have been identified</a:t>
            </a:r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Yes 14</a:t>
            </a:r>
          </a:p>
          <a:p>
            <a:r>
              <a:rPr lang="en-US" altLang="en-US" dirty="0" smtClean="0"/>
              <a:t>Yes, not in WGLB 4</a:t>
            </a:r>
          </a:p>
          <a:p>
            <a:r>
              <a:rPr lang="en-US" altLang="en-US" dirty="0" smtClean="0"/>
              <a:t>No 18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1575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- 4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 support adding the changes indicated in 11-14-1246r4, noting that additional text changes have been identified</a:t>
            </a:r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Yes  13</a:t>
            </a:r>
          </a:p>
          <a:p>
            <a:r>
              <a:rPr lang="en-US" altLang="en-US" dirty="0" smtClean="0"/>
              <a:t>Yes, not in WGLB 1</a:t>
            </a:r>
          </a:p>
          <a:p>
            <a:r>
              <a:rPr lang="en-US" altLang="en-US" dirty="0" smtClean="0"/>
              <a:t>No 3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1341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98   </a:t>
            </a:r>
            <a:r>
              <a:rPr lang="en-US" altLang="en-US" dirty="0" smtClean="0"/>
              <a:t>– Wednesday 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910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/>
              <a:t>Approve resolutions to comments in</a:t>
            </a:r>
          </a:p>
          <a:p>
            <a:pPr marL="685800" lvl="2" indent="-342900"/>
            <a:r>
              <a:rPr lang="en-US" altLang="en-US" dirty="0"/>
              <a:t>The “Editor Motion Atlanta </a:t>
            </a:r>
            <a:r>
              <a:rPr lang="en-US" altLang="en-US" dirty="0" smtClean="0"/>
              <a:t>2” </a:t>
            </a:r>
            <a:r>
              <a:rPr lang="en-US" altLang="en-US" dirty="0"/>
              <a:t>tab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mentor.ieee.org/802.11/dcn/13/11-13-0233-49-000m-revmc-wg-ballot-comments.xls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The </a:t>
            </a:r>
            <a:r>
              <a:rPr lang="en-US" altLang="en-US" dirty="0"/>
              <a:t>“Motion </a:t>
            </a:r>
            <a:r>
              <a:rPr lang="en-US" altLang="en-US" dirty="0" smtClean="0"/>
              <a:t>MAC-AK” </a:t>
            </a:r>
            <a:r>
              <a:rPr lang="en-US" altLang="en-US" dirty="0"/>
              <a:t>tab in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mentor.ieee.org/802.11/dcn/13/11-13-0361-48-000m-revmc-mac-comments.xls</a:t>
            </a:r>
            <a:r>
              <a:rPr 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The  “Gen ATL-B”  tab </a:t>
            </a:r>
            <a:r>
              <a:rPr lang="en-US" altLang="en-US" dirty="0"/>
              <a:t>in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mentor.ieee.org/802.11/dcn/14/11-14-0975-15-000m-lb202-gen-adhoc-comments.xlsx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marL="685800" lvl="2" indent="-342900"/>
            <a:endParaRPr lang="en-US" altLang="en-US" dirty="0"/>
          </a:p>
          <a:p>
            <a:r>
              <a:rPr lang="en-US" altLang="en-US" dirty="0"/>
              <a:t>Moved</a:t>
            </a:r>
            <a:r>
              <a:rPr lang="en-US" altLang="en-US" dirty="0" smtClean="0"/>
              <a:t>: Adrian Stephens</a:t>
            </a:r>
            <a:endParaRPr lang="en-US" altLang="en-US" dirty="0"/>
          </a:p>
          <a:p>
            <a:r>
              <a:rPr lang="en-US" altLang="en-US" dirty="0"/>
              <a:t>Seconded: </a:t>
            </a:r>
            <a:r>
              <a:rPr lang="en-US" altLang="en-US" dirty="0" smtClean="0"/>
              <a:t>Jon </a:t>
            </a:r>
            <a:r>
              <a:rPr lang="en-US" altLang="en-US" dirty="0" err="1" smtClean="0"/>
              <a:t>Roadahl</a:t>
            </a:r>
            <a:endParaRPr lang="en-US" altLang="en-US" dirty="0"/>
          </a:p>
          <a:p>
            <a:r>
              <a:rPr lang="en-US" altLang="en-US" dirty="0"/>
              <a:t>Result: </a:t>
            </a:r>
            <a:r>
              <a:rPr lang="en-US" altLang="en-US" dirty="0" smtClean="0"/>
              <a:t>29-0-0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9493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 99  </a:t>
            </a:r>
            <a:r>
              <a:rPr lang="en-US" altLang="en-US" dirty="0" smtClean="0"/>
              <a:t>– Text changes not associated with </a:t>
            </a:r>
            <a:r>
              <a:rPr lang="en-US" altLang="en-US" dirty="0" smtClean="0"/>
              <a:t>CIDs (Weds discussion)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changes in the following document 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draft:</a:t>
            </a:r>
          </a:p>
          <a:p>
            <a:pPr marL="685800" lvl="2" indent="-342900"/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mentor.ieee.org/802.11/dcn/14/11-14-1620-01-000m-correction-to-clauses-6-3-57-2-2-and-8-6-15-3.docx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mentor.ieee.org/802.11/dcn/15/11-15-0157-01-000m-response-to-editor-notes-related-to-ftm.docx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mentor.ieee.org/802.11/dcn/15/11-15-0011-01-000m-clarifications-to-the-timing-measurement-protocol.doc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>
                <a:hlinkClick r:id="rId6"/>
              </a:rPr>
              <a:t>https://</a:t>
            </a:r>
            <a:r>
              <a:rPr lang="en-US" altLang="en-US" dirty="0" smtClean="0">
                <a:hlinkClick r:id="rId6"/>
              </a:rPr>
              <a:t>mentor.ieee.org/802.11/dcn/15/11-15-0033-02-000m-proposed-changes-to-the-p802-11mc-d3-4-no-associated-cids.docx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Ganesh </a:t>
            </a:r>
            <a:r>
              <a:rPr lang="en-US" altLang="en-US" dirty="0" err="1" smtClean="0"/>
              <a:t>Venkatesan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Edward Au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Unanimous consent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9852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January 2015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- </a:t>
            </a:r>
            <a:r>
              <a:rPr lang="en-US" altLang="en-US" dirty="0" smtClean="0"/>
              <a:t>5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We should resolve CID 3209 with</a:t>
            </a:r>
          </a:p>
          <a:p>
            <a:pPr marL="685800" lvl="2" indent="-342900">
              <a:buFont typeface="+mj-lt"/>
              <a:buAutoNum type="alphaLcParenR"/>
            </a:pPr>
            <a:r>
              <a:rPr lang="en-US" altLang="en-US" dirty="0" smtClean="0"/>
              <a:t>11-14-1173r2 Option 3 – AP does not forward ARP announcements into the BSS</a:t>
            </a:r>
          </a:p>
          <a:p>
            <a:pPr marL="685800" lvl="2" indent="-342900">
              <a:buFont typeface="+mj-lt"/>
              <a:buAutoNum type="alphaLcParenR"/>
            </a:pPr>
            <a:r>
              <a:rPr lang="en-US" altLang="en-US" dirty="0" smtClean="0"/>
              <a:t>11-14-1173r2 Option 4 – Leave unspecified</a:t>
            </a:r>
          </a:p>
          <a:p>
            <a:pPr marL="685800" lvl="2" indent="-342900">
              <a:buFont typeface="+mj-lt"/>
              <a:buAutoNum type="alphaLcParenR"/>
            </a:pPr>
            <a:r>
              <a:rPr lang="en-US" altLang="en-US" dirty="0" smtClean="0"/>
              <a:t>No change to the current text in the draft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Result</a:t>
            </a:r>
          </a:p>
          <a:p>
            <a:r>
              <a:rPr lang="en-US" altLang="en-US" dirty="0" smtClean="0"/>
              <a:t>a – 10, b-0, c- 11</a:t>
            </a:r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054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Poll-6,  CID 3430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Discussion</a:t>
            </a:r>
          </a:p>
          <a:p>
            <a:pPr marL="342900" lvl="1" indent="-342900">
              <a:buFontTx/>
              <a:buChar char="•"/>
            </a:pPr>
            <a:endParaRPr lang="en-US" altLang="en-US" dirty="0" smtClean="0"/>
          </a:p>
          <a:p>
            <a:pPr marL="342900" lvl="1" indent="-342900">
              <a:buFontTx/>
              <a:buChar char="•"/>
            </a:pPr>
            <a:r>
              <a:rPr lang="en-US" altLang="en-US" dirty="0" smtClean="0"/>
              <a:t>Straw poll: CID 3430 should be resolved as:</a:t>
            </a:r>
          </a:p>
          <a:p>
            <a:pPr marL="685800" lvl="2" indent="-342900">
              <a:buFont typeface="+mj-lt"/>
              <a:buAutoNum type="alphaLcParenR"/>
            </a:pPr>
            <a:r>
              <a:rPr lang="en-US" altLang="en-US" dirty="0" smtClean="0"/>
              <a:t>Rejected: the cited text is clear and unambiguous</a:t>
            </a:r>
          </a:p>
          <a:p>
            <a:pPr marL="685800" lvl="2" indent="-342900">
              <a:buFont typeface="+mj-lt"/>
              <a:buAutoNum type="alphaLcParenR"/>
            </a:pPr>
            <a:r>
              <a:rPr lang="en-US" altLang="en-US" dirty="0" smtClean="0"/>
              <a:t>Revised: the cited text </a:t>
            </a:r>
            <a:r>
              <a:rPr lang="en-US" altLang="en-US" dirty="0" smtClean="0"/>
              <a:t>does not follow the format used for derivations; The proposed change makes the derivation definition consistent with those in the rest of the document and does not make a technical change; </a:t>
            </a:r>
            <a:r>
              <a:rPr lang="en-US" altLang="en-US" dirty="0" smtClean="0"/>
              <a:t>incorporate the text changes for CID 3430 in 11-14-1104r12</a:t>
            </a:r>
            <a:endParaRPr lang="en-US" altLang="en-US" dirty="0" smtClean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Result:</a:t>
            </a:r>
          </a:p>
          <a:p>
            <a:pPr lvl="1"/>
            <a:r>
              <a:rPr lang="en-US" altLang="en-US" dirty="0" smtClean="0"/>
              <a:t>a) 18</a:t>
            </a:r>
          </a:p>
          <a:p>
            <a:pPr lvl="1"/>
            <a:r>
              <a:rPr lang="en-US" altLang="en-US" dirty="0" smtClean="0"/>
              <a:t>b) 4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5979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100 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Thursday PM1 </a:t>
            </a:r>
            <a:r>
              <a:rPr lang="en-US" altLang="en-US" dirty="0" smtClean="0"/>
              <a:t>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</a:t>
            </a:r>
            <a:r>
              <a:rPr lang="en-US" altLang="en-US" dirty="0" smtClean="0"/>
              <a:t>in</a:t>
            </a:r>
          </a:p>
          <a:p>
            <a:pPr marL="685800" lvl="2" indent="-342900"/>
            <a:r>
              <a:rPr lang="en-US" altLang="en-US" dirty="0"/>
              <a:t>The “Editor Motion Atlanta </a:t>
            </a:r>
            <a:r>
              <a:rPr lang="en-US" altLang="en-US" dirty="0" smtClean="0"/>
              <a:t>3” </a:t>
            </a:r>
            <a:r>
              <a:rPr lang="en-US" altLang="en-US" dirty="0"/>
              <a:t>tab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mentor.ieee.org/802.11/dcn/13/11-13-0233-50-000m-revmc-wg-ballot-comments.xls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The </a:t>
            </a:r>
            <a:r>
              <a:rPr lang="en-US" altLang="en-US" dirty="0"/>
              <a:t>“Motion </a:t>
            </a:r>
            <a:r>
              <a:rPr lang="en-US" altLang="en-US" dirty="0" smtClean="0"/>
              <a:t>MAC-AL” </a:t>
            </a:r>
            <a:r>
              <a:rPr lang="en-US" altLang="en-US" dirty="0"/>
              <a:t>tab in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mentor.ieee.org/802.11/dcn/13/11-13-0361-49-000m-revmc-mac-comments.xls</a:t>
            </a:r>
            <a:r>
              <a:rPr lang="en-US" dirty="0" smtClean="0"/>
              <a:t> except for CID 3462</a:t>
            </a:r>
          </a:p>
          <a:p>
            <a:pPr marL="685800" lvl="2" indent="-342900"/>
            <a:r>
              <a:rPr lang="en-US" altLang="en-US" dirty="0" smtClean="0"/>
              <a:t>The  </a:t>
            </a:r>
            <a:r>
              <a:rPr lang="en-US" altLang="en-US" dirty="0"/>
              <a:t>“Gen </a:t>
            </a:r>
            <a:r>
              <a:rPr lang="en-US" altLang="en-US" dirty="0" smtClean="0"/>
              <a:t>ATL-C”  </a:t>
            </a:r>
            <a:r>
              <a:rPr lang="en-US" altLang="en-US" dirty="0"/>
              <a:t>tab in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mentor.ieee.org/802.11/dcn/14/11-14-0975-16-000m-lb202-gen-adhoc-comments.xlsx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Edward Au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Al </a:t>
            </a:r>
            <a:r>
              <a:rPr lang="en-US" altLang="en-US" dirty="0" err="1" smtClean="0"/>
              <a:t>Petrick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20-0-1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8698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101 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Thursday PM1 </a:t>
            </a:r>
            <a:r>
              <a:rPr lang="en-US" altLang="en-US" dirty="0" smtClean="0"/>
              <a:t>CIDs </a:t>
            </a:r>
            <a:r>
              <a:rPr lang="en-US" altLang="en-US" dirty="0" smtClean="0"/>
              <a:t>- 2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Resolve CID3464 as</a:t>
            </a:r>
          </a:p>
          <a:p>
            <a:pPr marL="685800" lvl="2" indent="-342900"/>
            <a:r>
              <a:rPr lang="en-US" altLang="en-US" dirty="0" smtClean="0"/>
              <a:t>Revised, with </a:t>
            </a:r>
            <a:r>
              <a:rPr lang="en-US" altLang="en-US" dirty="0"/>
              <a:t>a resolution of “Globally change cited term to "FTM Format And Bandwidth</a:t>
            </a:r>
            <a:r>
              <a:rPr lang="en-US" altLang="en-US" dirty="0" smtClean="0"/>
              <a:t>"</a:t>
            </a:r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Ganesh </a:t>
            </a:r>
            <a:r>
              <a:rPr lang="en-US" altLang="en-US" dirty="0" err="1" smtClean="0"/>
              <a:t>Venkatesan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Carlos Aldana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19-1-2 Passes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9417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24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102 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Thursday PM1 </a:t>
            </a:r>
            <a:r>
              <a:rPr lang="en-US" altLang="en-US" dirty="0" smtClean="0"/>
              <a:t>CIDs </a:t>
            </a:r>
            <a:r>
              <a:rPr lang="en-US" altLang="en-US" dirty="0" smtClean="0"/>
              <a:t>- 3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Resolve CID 3430 as</a:t>
            </a:r>
          </a:p>
          <a:p>
            <a:pPr marL="685800" lvl="2" indent="-342900"/>
            <a:r>
              <a:rPr lang="en-US" altLang="en-US" dirty="0" smtClean="0"/>
              <a:t>“Rejected” with </a:t>
            </a:r>
            <a:r>
              <a:rPr lang="en-US" altLang="en-US" dirty="0"/>
              <a:t>a resolution of </a:t>
            </a:r>
            <a:r>
              <a:rPr lang="en-US" altLang="en-US" dirty="0" smtClean="0"/>
              <a:t>“</a:t>
            </a:r>
            <a:r>
              <a:rPr lang="en-US" altLang="en-US" dirty="0"/>
              <a:t>the cited text is clear and </a:t>
            </a:r>
            <a:r>
              <a:rPr lang="en-US" altLang="en-US" dirty="0" smtClean="0"/>
              <a:t>unambiguous"</a:t>
            </a:r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Adrian Stephens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Ganesh </a:t>
            </a:r>
            <a:r>
              <a:rPr lang="en-US" altLang="en-US" dirty="0" err="1" smtClean="0"/>
              <a:t>Venkatesan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17-2-4 Passes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9992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103 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Thursday PM1 </a:t>
            </a:r>
            <a:r>
              <a:rPr lang="en-US" altLang="en-US" dirty="0" smtClean="0"/>
              <a:t>CIDs </a:t>
            </a:r>
            <a:r>
              <a:rPr lang="en-US" altLang="en-US" dirty="0" smtClean="0"/>
              <a:t>- 4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Resolve CID 3209 as</a:t>
            </a:r>
          </a:p>
          <a:p>
            <a:pPr marL="685800" lvl="2" indent="-342900"/>
            <a:r>
              <a:rPr lang="en-US" altLang="en-US" dirty="0" smtClean="0"/>
              <a:t>“Rejected” with </a:t>
            </a:r>
            <a:r>
              <a:rPr lang="en-US" altLang="en-US" dirty="0"/>
              <a:t>a resolution of “The task group considered the options in 11-14/1173: </a:t>
            </a:r>
          </a:p>
          <a:p>
            <a:pPr marL="685800" lvl="2" indent="-342900"/>
            <a:r>
              <a:rPr lang="en-US" altLang="en-US" dirty="0" smtClean="0"/>
              <a:t>a</a:t>
            </a:r>
            <a:r>
              <a:rPr lang="en-US" altLang="en-US" dirty="0"/>
              <a:t>) 11-14/1173r2 Option 3 - AP does not forward ARP announcements into the BSS</a:t>
            </a:r>
          </a:p>
          <a:p>
            <a:pPr marL="685800" lvl="2" indent="-342900"/>
            <a:r>
              <a:rPr lang="en-US" altLang="en-US" dirty="0" smtClean="0"/>
              <a:t>b</a:t>
            </a:r>
            <a:r>
              <a:rPr lang="en-US" altLang="en-US" dirty="0"/>
              <a:t>) 11-14/1173r2 Option 4 - Leave Unspecified</a:t>
            </a:r>
          </a:p>
          <a:p>
            <a:pPr marL="685800" lvl="2" indent="-342900"/>
            <a:r>
              <a:rPr lang="en-US" altLang="en-US" dirty="0" smtClean="0"/>
              <a:t>c</a:t>
            </a:r>
            <a:r>
              <a:rPr lang="en-US" altLang="en-US" dirty="0"/>
              <a:t>) No change to the current text in the draft</a:t>
            </a:r>
          </a:p>
          <a:p>
            <a:pPr marL="685800" lvl="2" indent="-342900"/>
            <a:r>
              <a:rPr lang="en-US" altLang="en-US" dirty="0" smtClean="0"/>
              <a:t>There </a:t>
            </a:r>
            <a:r>
              <a:rPr lang="en-US" altLang="en-US" dirty="0"/>
              <a:t>was no consensus to make a change.</a:t>
            </a:r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Moved: Youhan Kim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Adrian Stephens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15-3-6 Passes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8664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26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104 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Thursday PM2 </a:t>
            </a:r>
            <a:r>
              <a:rPr lang="en-US" altLang="en-US" dirty="0" smtClean="0"/>
              <a:t>CIDs </a:t>
            </a:r>
            <a:r>
              <a:rPr lang="en-US" altLang="en-US" dirty="0" smtClean="0"/>
              <a:t>-1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Resolve CID 3488 as</a:t>
            </a:r>
          </a:p>
          <a:p>
            <a:pPr marL="685800" lvl="2" indent="-342900"/>
            <a:r>
              <a:rPr lang="en-US" altLang="en-US" dirty="0" smtClean="0"/>
              <a:t>“Revised” with </a:t>
            </a:r>
            <a:r>
              <a:rPr lang="en-US" altLang="en-US" dirty="0"/>
              <a:t>a resolution of </a:t>
            </a:r>
            <a:r>
              <a:rPr lang="en-US" altLang="en-US" dirty="0" smtClean="0"/>
              <a:t>“incorporate the text changes in 11-14-1246r7”</a:t>
            </a:r>
          </a:p>
          <a:p>
            <a:pPr marL="342900" lvl="2" indent="0">
              <a:buNone/>
            </a:pPr>
            <a:r>
              <a:rPr lang="en-US" altLang="en-US" dirty="0" smtClean="0"/>
              <a:t> 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Moved: Matthew Fischer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Youhan Kim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9-5- 10 Fails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9518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27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</a:t>
            </a:r>
            <a:r>
              <a:rPr lang="en-US" altLang="en-US" dirty="0" smtClean="0"/>
              <a:t>Thursday PM2 CIDs -2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pPr marL="342900" lvl="1" indent="-342900"/>
            <a:r>
              <a:rPr lang="en-US" altLang="en-US" dirty="0" smtClean="0"/>
              <a:t>Resolve CID 3488 as “Rejected” The TG discussed the changes proposed in 11-14-1246r7 and there was not consensus to make the change.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Moved: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319698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28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106 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Thursday PM2 </a:t>
            </a:r>
            <a:r>
              <a:rPr lang="en-US" altLang="en-US" dirty="0" smtClean="0"/>
              <a:t>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pPr marL="342900" lvl="1" indent="-342900"/>
            <a:r>
              <a:rPr lang="en-US" altLang="en-US" dirty="0" smtClean="0"/>
              <a:t>Resolve CID 3392 as “Revised” with a resolution of “</a:t>
            </a:r>
            <a:r>
              <a:rPr lang="en-GB" dirty="0"/>
              <a:t>Make the changes described in </a:t>
            </a:r>
            <a:r>
              <a:rPr lang="en-GB" dirty="0" smtClean="0"/>
              <a:t>11-14-1104r13  </a:t>
            </a:r>
            <a:r>
              <a:rPr lang="en-GB" dirty="0"/>
              <a:t>under “Proposed changes:” for CID 3392</a:t>
            </a:r>
            <a:r>
              <a:rPr lang="en-GB" dirty="0" smtClean="0"/>
              <a:t>.”</a:t>
            </a:r>
            <a:endParaRPr lang="en-US" altLang="en-US" dirty="0" smtClean="0"/>
          </a:p>
          <a:p>
            <a:pPr marL="342900" lvl="1" indent="-342900"/>
            <a:r>
              <a:rPr lang="en-US" altLang="en-US" dirty="0" smtClean="0"/>
              <a:t>Resolve </a:t>
            </a:r>
            <a:r>
              <a:rPr lang="en-US" altLang="en-US" dirty="0"/>
              <a:t>CID </a:t>
            </a:r>
            <a:r>
              <a:rPr lang="en-US" altLang="en-US" dirty="0" smtClean="0"/>
              <a:t>3211 </a:t>
            </a:r>
            <a:r>
              <a:rPr lang="en-US" altLang="en-US" dirty="0"/>
              <a:t>as “Revised” with a resolution of “</a:t>
            </a:r>
            <a:r>
              <a:rPr lang="en-GB" dirty="0"/>
              <a:t>Make the changes described in 11-14-1104r13  under “Proposed changes:” for CID </a:t>
            </a:r>
            <a:r>
              <a:rPr lang="en-GB" dirty="0" smtClean="0"/>
              <a:t>3211.”</a:t>
            </a:r>
            <a:endParaRPr lang="en-US" altLang="en-US" dirty="0" smtClean="0"/>
          </a:p>
          <a:p>
            <a:pPr marL="342900" lvl="1" indent="-342900"/>
            <a:r>
              <a:rPr lang="en-US" altLang="en-US" dirty="0" smtClean="0"/>
              <a:t>Resolve CID 3477 as </a:t>
            </a:r>
            <a:r>
              <a:rPr lang="en-US" altLang="en-US" dirty="0"/>
              <a:t>“Revised” with a resolution of “</a:t>
            </a:r>
            <a:r>
              <a:rPr lang="en-GB" dirty="0"/>
              <a:t>Make the changes described in 11-14-1104r13  under “Proposed changes:” for CID </a:t>
            </a:r>
            <a:r>
              <a:rPr lang="en-GB" dirty="0" smtClean="0"/>
              <a:t>3477.”</a:t>
            </a:r>
            <a:endParaRPr lang="en-US" altLang="en-US" dirty="0"/>
          </a:p>
          <a:p>
            <a:pPr marL="342900" lvl="1" indent="-342900"/>
            <a:endParaRPr lang="en-US" altLang="en-US" dirty="0" smtClean="0"/>
          </a:p>
          <a:p>
            <a:r>
              <a:rPr lang="en-US" altLang="en-US" dirty="0" smtClean="0"/>
              <a:t>Moved: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234124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107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Thursday PM2 </a:t>
            </a:r>
            <a:r>
              <a:rPr lang="en-US" altLang="en-US" dirty="0" smtClean="0"/>
              <a:t>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pPr marL="342900" lvl="1" indent="-342900"/>
            <a:r>
              <a:rPr lang="en-US" altLang="en-US" dirty="0" smtClean="0"/>
              <a:t>Resolve </a:t>
            </a:r>
            <a:r>
              <a:rPr lang="en-US" altLang="en-US" dirty="0"/>
              <a:t>CID 3462 as “revised” with a resolution of “Incorporate text changes in 11-14/1104r14 for CID 3462.  Note to Editor, apply changes to CID 3459 and CID 3460 first, and then these changes.</a:t>
            </a:r>
          </a:p>
          <a:p>
            <a:pPr marL="342900" lvl="1" indent="-342900"/>
            <a:endParaRPr lang="en-US" altLang="en-US" dirty="0"/>
          </a:p>
          <a:p>
            <a:endParaRPr lang="en-US" altLang="en-US" dirty="0" smtClean="0"/>
          </a:p>
          <a:p>
            <a:r>
              <a:rPr lang="en-US" altLang="en-US" dirty="0" smtClean="0"/>
              <a:t>Moved: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308596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1000" y="6091237"/>
            <a:ext cx="8305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Attendance reminder: </a:t>
            </a:r>
            <a:r>
              <a:rPr lang="en-US" altLang="en-US" sz="1200" dirty="0">
                <a:hlinkClick r:id="rId3"/>
              </a:rPr>
              <a:t>https://murphy.events.ieee.org/imat/</a:t>
            </a:r>
            <a:endParaRPr lang="en-US" altLang="en-US" sz="12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Documents: </a:t>
            </a:r>
            <a:r>
              <a:rPr lang="en-US" altLang="en-US" sz="1200" dirty="0">
                <a:hlinkClick r:id="rId4"/>
              </a:rPr>
              <a:t>https://mentor.ieee.org/802.11/documents</a:t>
            </a:r>
            <a:r>
              <a:rPr lang="en-US" altLang="en-US" sz="1200" dirty="0"/>
              <a:t> 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371600"/>
            <a:ext cx="4543425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resolution – Mark H, Adrian, Mark Rison</a:t>
            </a:r>
            <a:endParaRPr lang="en-US" altLang="en-US" sz="1600" dirty="0"/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23850" y="3810000"/>
            <a:ext cx="455295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11-14-1594 – Carlos Cordeiro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11-14-1618 Gaius Wee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</a:t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4105" name="Rectangle 36"/>
          <p:cNvSpPr>
            <a:spLocks noChangeArrowheads="1"/>
          </p:cNvSpPr>
          <p:nvPr/>
        </p:nvSpPr>
        <p:spPr bwMode="auto">
          <a:xfrm>
            <a:off x="4687186" y="4191000"/>
            <a:ext cx="4419600" cy="815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Thursday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</a:t>
            </a:r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 (see next slide)</a:t>
            </a:r>
            <a:endParaRPr lang="en-US" altLang="en-US" sz="1600" dirty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/>
          </a:p>
          <a:p>
            <a:pPr lvl="1"/>
            <a:endParaRPr lang="en-US" altLang="en-US" sz="1600" dirty="0" smtClean="0"/>
          </a:p>
        </p:txBody>
      </p:sp>
      <p:sp>
        <p:nvSpPr>
          <p:cNvPr id="4107" name="Rectangle 1"/>
          <p:cNvSpPr>
            <a:spLocks noChangeArrowheads="1"/>
          </p:cNvSpPr>
          <p:nvPr/>
        </p:nvSpPr>
        <p:spPr bwMode="auto">
          <a:xfrm>
            <a:off x="333375" y="3048000"/>
            <a:ext cx="4391025" cy="8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PM2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</a:t>
            </a:r>
          </a:p>
          <a:p>
            <a:pPr lvl="1">
              <a:lnSpc>
                <a:spcPct val="80000"/>
              </a:lnSpc>
            </a:pPr>
            <a:endParaRPr lang="en-US" altLang="en-US" sz="1600" dirty="0"/>
          </a:p>
        </p:txBody>
      </p:sp>
      <p:sp>
        <p:nvSpPr>
          <p:cNvPr id="4108" name="Rectangle 35"/>
          <p:cNvSpPr>
            <a:spLocks noChangeArrowheads="1"/>
          </p:cNvSpPr>
          <p:nvPr/>
        </p:nvSpPr>
        <p:spPr bwMode="auto">
          <a:xfrm>
            <a:off x="359651" y="4953000"/>
            <a:ext cx="4364749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Tuesday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11-14-0954, 11-14-0026, 11-14-0146</a:t>
            </a:r>
          </a:p>
          <a:p>
            <a:pPr lvl="1"/>
            <a:r>
              <a:rPr lang="en-US" altLang="en-US" sz="1600" dirty="0" smtClean="0"/>
              <a:t>Comment resolution </a:t>
            </a:r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687186" y="1219200"/>
            <a:ext cx="4152014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</a:t>
            </a:r>
          </a:p>
          <a:p>
            <a:pPr lvl="1"/>
            <a:r>
              <a:rPr lang="en-US" altLang="en-US" sz="1600" dirty="0"/>
              <a:t>CID 3471, </a:t>
            </a:r>
            <a:r>
              <a:rPr lang="en-US" altLang="en-US" sz="1600" dirty="0" smtClean="0"/>
              <a:t>3215, 3478, 3035</a:t>
            </a:r>
            <a:r>
              <a:rPr lang="en-US" altLang="en-US" sz="1600" dirty="0"/>
              <a:t>, 3178, </a:t>
            </a:r>
            <a:r>
              <a:rPr lang="en-US" altLang="en-US" sz="1600" dirty="0" smtClean="0"/>
              <a:t>11-14-1620, 11-15-157– Edward, 11-15-0011– Ganesh, 11-15-033 </a:t>
            </a:r>
            <a:r>
              <a:rPr lang="en-US" altLang="en-US" sz="1600" dirty="0" err="1" smtClean="0"/>
              <a:t>M.Iwaoka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CIDs 3232,3499,3392,3479,3459,3460 </a:t>
            </a:r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4724400" y="5297790"/>
            <a:ext cx="4267200" cy="133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resolution, Motions, 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March, </a:t>
            </a:r>
            <a:r>
              <a:rPr lang="en-US" altLang="en-US" sz="1600" dirty="0"/>
              <a:t>Schedule</a:t>
            </a:r>
          </a:p>
          <a:p>
            <a:pPr lvl="1"/>
            <a:r>
              <a:rPr lang="en-US" altLang="en-US" sz="1600" dirty="0"/>
              <a:t>AOB, Adjourn</a:t>
            </a:r>
            <a:endParaRPr lang="en-US" altLang="en-US" sz="1400" dirty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724400" y="2971800"/>
            <a:ext cx="4382386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</a:t>
            </a:r>
            <a:r>
              <a:rPr lang="en-US" altLang="en-US" sz="1800" dirty="0" smtClean="0"/>
              <a:t>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CID 3124 -11-14-1518</a:t>
            </a:r>
          </a:p>
          <a:p>
            <a:pPr lvl="1"/>
            <a:r>
              <a:rPr lang="en-US" altLang="en-US" sz="1600" dirty="0" smtClean="0"/>
              <a:t>11-15-0057, 58 </a:t>
            </a:r>
            <a:r>
              <a:rPr lang="en-US" altLang="en-US" sz="1600" dirty="0" err="1" smtClean="0"/>
              <a:t>Sigurd</a:t>
            </a:r>
            <a:r>
              <a:rPr lang="en-US" altLang="en-US" sz="1600" dirty="0"/>
              <a:t>, </a:t>
            </a:r>
            <a:r>
              <a:rPr lang="en-US" altLang="en-US" sz="1600" dirty="0" smtClean="0"/>
              <a:t>11-14-793,11-14-1246 (CID 3488), 3459, 3460, 3521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30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108 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Thursday PM2 </a:t>
            </a:r>
            <a:r>
              <a:rPr lang="en-US" altLang="en-US" dirty="0" smtClean="0"/>
              <a:t>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pPr marL="342900" lvl="1" indent="-342900"/>
            <a:r>
              <a:rPr lang="en-US" altLang="en-US" dirty="0" smtClean="0"/>
              <a:t>Resolve CID 3386 as</a:t>
            </a:r>
            <a:r>
              <a:rPr lang="en-US" altLang="en-US" dirty="0"/>
              <a:t> “revised” with a resolution of “Incorporate text changes in 11-14/1104r14 for CID </a:t>
            </a:r>
            <a:r>
              <a:rPr lang="en-US" altLang="en-US" dirty="0" smtClean="0"/>
              <a:t>3386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Moved: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265518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31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for WGLB on P802.11mc D4.0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r>
              <a:rPr lang="en-US" altLang="en-US" dirty="0" smtClean="0"/>
              <a:t>Having approved comment resolutions for all of the comments received from LB202 on P802.11mc D3.0 </a:t>
            </a:r>
          </a:p>
          <a:p>
            <a:r>
              <a:rPr lang="en-US" altLang="en-US" dirty="0" smtClean="0"/>
              <a:t>Instruct the editor to prepare P802.11mc D4.0 incorporating these resolutions and</a:t>
            </a:r>
          </a:p>
          <a:p>
            <a:r>
              <a:rPr lang="en-US" altLang="en-US" dirty="0" smtClean="0"/>
              <a:t>Approve a 20 day Working Group Recirculation Ballot asking the question “Should P802.11mc D4.0 be forwarded to Sponsor Ballot?”  </a:t>
            </a:r>
          </a:p>
          <a:p>
            <a:r>
              <a:rPr lang="en-US" altLang="en-US" dirty="0" smtClean="0"/>
              <a:t>Moved: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423368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32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March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Complete Comment Resolution</a:t>
            </a:r>
          </a:p>
          <a:p>
            <a:r>
              <a:rPr lang="en-US" altLang="en-US" dirty="0" smtClean="0"/>
              <a:t>Conference Calls 10am Eastern  2 hour</a:t>
            </a:r>
          </a:p>
          <a:p>
            <a:pPr lvl="1"/>
            <a:r>
              <a:rPr lang="en-US" altLang="en-US" dirty="0" smtClean="0"/>
              <a:t>Dates</a:t>
            </a:r>
          </a:p>
          <a:p>
            <a:r>
              <a:rPr lang="en-US" altLang="en-US" dirty="0" smtClean="0"/>
              <a:t>Ad-Hoc meeting – Planning 2015 July 7-8-9-10 (Tues</a:t>
            </a:r>
            <a:r>
              <a:rPr lang="en-US" altLang="en-US" dirty="0"/>
              <a:t>-</a:t>
            </a:r>
            <a:r>
              <a:rPr lang="en-US" altLang="en-US" dirty="0" smtClean="0"/>
              <a:t>Fri, HI location) to process SB comments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D3.0 is available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after successful ballot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33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mentor.ieee.org/802.11/dcn/13/11-13-0233-44-000m-revmc-wg-ballot-comments.xls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</a:t>
            </a:r>
            <a:r>
              <a:rPr lang="en-US" altLang="en-US" sz="2400" dirty="0" smtClean="0"/>
              <a:t>Agenda – proposed runnin</a:t>
            </a:r>
            <a:r>
              <a:rPr lang="en-US" altLang="en-US" sz="2400" dirty="0" smtClean="0"/>
              <a:t>g order of CIDs</a:t>
            </a:r>
            <a:endParaRPr lang="en-US" altLang="en-US" sz="2400" dirty="0" smtClean="0"/>
          </a:p>
        </p:txBody>
      </p:sp>
      <p:sp>
        <p:nvSpPr>
          <p:cNvPr id="4105" name="Rectangle 36"/>
          <p:cNvSpPr>
            <a:spLocks noChangeArrowheads="1"/>
          </p:cNvSpPr>
          <p:nvPr/>
        </p:nvSpPr>
        <p:spPr bwMode="auto">
          <a:xfrm>
            <a:off x="609600" y="1295400"/>
            <a:ext cx="62484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Thursday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b="1" dirty="0" smtClean="0"/>
              <a:t>Mark Hamilton: CIDs 3521, 3301, 3299</a:t>
            </a:r>
            <a:r>
              <a:rPr lang="en-US" altLang="en-US" sz="1600" b="1" dirty="0"/>
              <a:t>, </a:t>
            </a:r>
            <a:r>
              <a:rPr lang="en-US" altLang="en-US" sz="1600" b="1" dirty="0" smtClean="0"/>
              <a:t>3231</a:t>
            </a:r>
            <a:endParaRPr lang="en-US" altLang="en-US" sz="1600" b="1" dirty="0" smtClean="0"/>
          </a:p>
          <a:p>
            <a:pPr lvl="1"/>
            <a:r>
              <a:rPr lang="en-US" altLang="en-US" sz="1600" b="1" dirty="0" smtClean="0"/>
              <a:t>Gabor Bajko: CID 3209, 11-14-1173r2</a:t>
            </a:r>
          </a:p>
          <a:p>
            <a:pPr lvl="1"/>
            <a:r>
              <a:rPr lang="en-US" altLang="en-US" sz="1600" b="1" dirty="0" smtClean="0"/>
              <a:t>Jon Rosdahl: CIDs 3126, 3127, 3352, 3101, 3464</a:t>
            </a:r>
          </a:p>
          <a:p>
            <a:pPr lvl="1"/>
            <a:r>
              <a:rPr lang="en-US" altLang="en-US" sz="1600" b="1" dirty="0" smtClean="0"/>
              <a:t>Revisit CID 3430 &lt;change from r7&gt;</a:t>
            </a:r>
          </a:p>
          <a:p>
            <a:pPr lvl="1"/>
            <a:r>
              <a:rPr lang="en-US" altLang="en-US" sz="1600" b="1" dirty="0" smtClean="0"/>
              <a:t>Mark Rison: CIDs 3232, 3499, 11-14-1594r5</a:t>
            </a:r>
          </a:p>
          <a:p>
            <a:pPr lvl="1"/>
            <a:r>
              <a:rPr lang="en-US" altLang="en-US" sz="1600" b="1" dirty="0" smtClean="0"/>
              <a:t>Mark Rison: CIDs 3322, </a:t>
            </a:r>
            <a:r>
              <a:rPr lang="en-US" altLang="en-US" sz="1600" dirty="0" smtClean="0"/>
              <a:t>3392, </a:t>
            </a:r>
            <a:r>
              <a:rPr lang="en-US" altLang="en-US" sz="1600" b="1" dirty="0" smtClean="0"/>
              <a:t>3462</a:t>
            </a:r>
            <a:r>
              <a:rPr lang="en-US" altLang="en-US" sz="1600" dirty="0" smtClean="0"/>
              <a:t>, 3211, 3477, </a:t>
            </a:r>
            <a:r>
              <a:rPr lang="en-US" altLang="en-US" sz="1600" b="1" dirty="0" smtClean="0"/>
              <a:t>3523, 3393 </a:t>
            </a:r>
            <a:r>
              <a:rPr lang="en-US" altLang="en-US" sz="1600" dirty="0" smtClean="0"/>
              <a:t>3386 11-14-1104r12</a:t>
            </a:r>
          </a:p>
          <a:p>
            <a:pPr lvl="1"/>
            <a:r>
              <a:rPr lang="en-US" altLang="en-US" sz="1600" b="1" dirty="0"/>
              <a:t>Mark Hamilton: CIDs </a:t>
            </a:r>
            <a:r>
              <a:rPr lang="en-US" altLang="en-US" sz="1600" b="1" dirty="0" smtClean="0"/>
              <a:t>3673</a:t>
            </a:r>
            <a:r>
              <a:rPr lang="en-US" altLang="en-US" sz="1600" b="1" dirty="0"/>
              <a:t>, 3674</a:t>
            </a:r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/>
          </a:p>
          <a:p>
            <a:pPr lvl="1"/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609600" y="4114800"/>
            <a:ext cx="6324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Matthew Fischer: CIDs 3488 11-14-1246r7</a:t>
            </a:r>
          </a:p>
          <a:p>
            <a:pPr lvl="1"/>
            <a:r>
              <a:rPr lang="en-US" altLang="en-US" sz="1600" dirty="0" smtClean="0"/>
              <a:t>Mark Rison CIDs (continued) – 3392, 3211, 3477, 3386</a:t>
            </a:r>
          </a:p>
          <a:p>
            <a:pPr lvl="1"/>
            <a:r>
              <a:rPr lang="en-US" altLang="en-US" sz="1600" dirty="0" smtClean="0"/>
              <a:t>Carlos Aldana – 11-15-0171 (max 10 minutes)</a:t>
            </a:r>
          </a:p>
          <a:p>
            <a:pPr lvl="1"/>
            <a:r>
              <a:rPr lang="en-US" altLang="en-US" sz="1600" dirty="0" smtClean="0"/>
              <a:t>5pm – hard stop to prepare CID motions and WGLB motion</a:t>
            </a:r>
            <a:endParaRPr lang="en-US" altLang="en-US" sz="1600" dirty="0"/>
          </a:p>
          <a:p>
            <a:pPr lvl="1"/>
            <a:r>
              <a:rPr lang="en-US" altLang="en-US" sz="1600" dirty="0" smtClean="0"/>
              <a:t>Motions, AOB</a:t>
            </a:r>
            <a:r>
              <a:rPr lang="en-US" altLang="en-US" sz="1600" dirty="0"/>
              <a:t>, </a:t>
            </a:r>
            <a:r>
              <a:rPr lang="en-US" altLang="en-US" sz="1600" dirty="0" smtClean="0"/>
              <a:t>Adjourn</a:t>
            </a:r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87284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www.ieee802.org/PNP/approved/IEEE_802_OM_v14.pdf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 smtClean="0">
                <a:hlinkClick r:id="rId11"/>
              </a:rPr>
              <a:t>http://grouper.ieee.org/groups/802/PNP/approved/IEEE_802_WG_PandP_v15.pdf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mentor.ieee.org/802.11/dcn/14/11-14-0629-07-0000-802-11-operations-manual.docx</a:t>
            </a:r>
            <a:r>
              <a:rPr lang="en-US" alt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smtClean="0"/>
              <a:t>Attendance recording procedures</a:t>
            </a:r>
          </a:p>
          <a:p>
            <a:pPr lvl="1"/>
            <a:r>
              <a:rPr lang="en-US" altLang="en-US" smtClean="0">
                <a:hlinkClick r:id="rId3"/>
              </a:rPr>
              <a:t>https://imat.ieee.org</a:t>
            </a:r>
            <a:r>
              <a:rPr lang="en-US" altLang="en-US" smtClean="0"/>
              <a:t> </a:t>
            </a:r>
            <a:endParaRPr lang="en-US" altLang="en-US" sz="1800" smtClean="0"/>
          </a:p>
          <a:p>
            <a:pPr lvl="1"/>
            <a:r>
              <a:rPr lang="en-US" altLang="en-US" smtClean="0"/>
              <a:t>Must register before logging attendance</a:t>
            </a:r>
          </a:p>
          <a:p>
            <a:pPr lvl="1"/>
            <a:r>
              <a:rPr lang="en-US" altLang="en-US" smtClean="0"/>
              <a:t>Must log attendance during each 2 hour session</a:t>
            </a:r>
          </a:p>
          <a:p>
            <a:r>
              <a:rPr lang="en-US" altLang="en-US" smtClean="0"/>
              <a:t>Documentation</a:t>
            </a:r>
          </a:p>
          <a:p>
            <a:pPr lvl="1"/>
            <a:r>
              <a:rPr lang="en-US" altLang="en-US" smtClean="0">
                <a:hlinkClick r:id="rId4"/>
              </a:rPr>
              <a:t>http://mentor.ieee.org</a:t>
            </a:r>
            <a:endParaRPr lang="en-US" altLang="en-US" smtClean="0"/>
          </a:p>
          <a:p>
            <a:pPr lvl="1"/>
            <a:r>
              <a:rPr lang="en-US" altLang="en-US" smtClean="0"/>
              <a:t>Use “TGm”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Comment resolution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San Antonio minutes: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mentor.ieee.org/802.11/dcn/14/11-14-1509-01-000m-revmc-minutes-for-november-san-antonio.docx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Teleconference minutes</a:t>
            </a:r>
            <a:r>
              <a:rPr lang="en-US" altLang="en-US" dirty="0"/>
              <a:t>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mentor.ieee.org/802.11/dcn/14/11-14-1568-05-000m-tgmc-teleconference-minutes-nov-dec-2014-jan-2015.docx</a:t>
            </a:r>
            <a:r>
              <a:rPr lang="en-US" altLang="en-US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mentor.ieee.org/802.11/dcn/13/11-13-0095-14-000m-editor-reports.ppt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 smtClean="0">
                <a:solidFill>
                  <a:srgbClr val="006600"/>
                </a:solidFill>
              </a:rPr>
              <a:t>NesCom</a:t>
            </a:r>
            <a:r>
              <a:rPr lang="en-US" altLang="en-US" sz="2000" dirty="0" smtClean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Jan 2015 </a:t>
            </a:r>
            <a:r>
              <a:rPr lang="en-US" altLang="en-US" sz="2000" dirty="0">
                <a:solidFill>
                  <a:schemeClr val="accent2"/>
                </a:solidFill>
              </a:rPr>
              <a:t>– D4.0 Recirculation, </a:t>
            </a:r>
            <a:r>
              <a:rPr lang="en-US" altLang="en-US" sz="2000" dirty="0" smtClean="0">
                <a:solidFill>
                  <a:schemeClr val="accent2"/>
                </a:solidFill>
              </a:rPr>
              <a:t>goal to follow </a:t>
            </a:r>
            <a:r>
              <a:rPr lang="en-US" altLang="en-US" sz="2000" dirty="0">
                <a:solidFill>
                  <a:schemeClr val="accent2"/>
                </a:solidFill>
              </a:rPr>
              <a:t>with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D5.0 unchanged </a:t>
            </a:r>
            <a:r>
              <a:rPr lang="en-US" altLang="en-US" sz="2000" dirty="0" smtClean="0"/>
              <a:t>(was Nov 2014) – if no </a:t>
            </a:r>
            <a:r>
              <a:rPr lang="en-US" altLang="en-US" sz="2000" dirty="0" err="1" smtClean="0"/>
              <a:t>recirc</a:t>
            </a:r>
            <a:r>
              <a:rPr lang="en-US" altLang="en-US" sz="2000" dirty="0" smtClean="0"/>
              <a:t> this week</a:t>
            </a:r>
            <a:endParaRPr lang="en-US" altLang="en-US" sz="2000" dirty="0"/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Form Sponsor Pool:  Open Dec 15</a:t>
            </a:r>
            <a:r>
              <a:rPr lang="en-US" altLang="en-US" sz="2000" baseline="30000" dirty="0" smtClean="0">
                <a:solidFill>
                  <a:schemeClr val="accent2"/>
                </a:solidFill>
              </a:rPr>
              <a:t>th</a:t>
            </a:r>
            <a:r>
              <a:rPr lang="en-US" altLang="en-US" sz="2000" dirty="0" smtClean="0">
                <a:solidFill>
                  <a:schemeClr val="accent2"/>
                </a:solidFill>
              </a:rPr>
              <a:t> or so, close Feb 2015 – (min 45 days); good for 6 months (end of July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EC conditional </a:t>
            </a:r>
            <a:r>
              <a:rPr lang="en-US" altLang="en-US" sz="2000" dirty="0"/>
              <a:t>SB approval March </a:t>
            </a:r>
            <a:r>
              <a:rPr lang="en-US" altLang="en-US" sz="2000" dirty="0" smtClean="0"/>
              <a:t>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*new* - plan ad-hoc comment resolution meeting July 2015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</a:t>
            </a:r>
            <a:r>
              <a:rPr lang="en-US" altLang="en-US" sz="2000" dirty="0"/>
              <a:t>2015/March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March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381023</TotalTime>
  <Words>2501</Words>
  <Application>Microsoft Office PowerPoint</Application>
  <PresentationFormat>On-screen Show (4:3)</PresentationFormat>
  <Paragraphs>538</Paragraphs>
  <Slides>33</Slides>
  <Notes>33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802-11-Submission</vt:lpstr>
      <vt:lpstr>Document</vt:lpstr>
      <vt:lpstr>IEEE 802.11 TGmc January 2015 Agenda</vt:lpstr>
      <vt:lpstr>Abstract</vt:lpstr>
      <vt:lpstr>TGmc Agenda</vt:lpstr>
      <vt:lpstr>TGmc Agenda – proposed running order of CIDs</vt:lpstr>
      <vt:lpstr>TGmc – Monday PM1 </vt:lpstr>
      <vt:lpstr>PowerPoint Presentation</vt:lpstr>
      <vt:lpstr>Logistics </vt:lpstr>
      <vt:lpstr>Monday PM1 (continued) </vt:lpstr>
      <vt:lpstr>TGmc Plan of Record - modified</vt:lpstr>
      <vt:lpstr>Motion 94  – Teleconference CIDs </vt:lpstr>
      <vt:lpstr>Motion 95   – Editorial CIDs </vt:lpstr>
      <vt:lpstr>Motion 96   – Monday &amp; Tuesday CIDs </vt:lpstr>
      <vt:lpstr>Motion  97   – Text changes not associated with CIDs</vt:lpstr>
      <vt:lpstr>Straw poll - 1</vt:lpstr>
      <vt:lpstr>Straw poll - 2</vt:lpstr>
      <vt:lpstr>Straw poll - 3</vt:lpstr>
      <vt:lpstr>Straw poll - 4</vt:lpstr>
      <vt:lpstr>Motion 98   – Wednesday CIDs </vt:lpstr>
      <vt:lpstr>Motion  99  – Text changes not associated with CIDs (Weds discussion)</vt:lpstr>
      <vt:lpstr>Straw poll - 5</vt:lpstr>
      <vt:lpstr>Straw Poll-6,  CID 3430</vt:lpstr>
      <vt:lpstr>Motion 100   – Thursday PM1 CIDs </vt:lpstr>
      <vt:lpstr>Motion 101   – Thursday PM1 CIDs - 2</vt:lpstr>
      <vt:lpstr>Motion 102   – Thursday PM1 CIDs - 3</vt:lpstr>
      <vt:lpstr>Motion 103   – Thursday PM1 CIDs - 4</vt:lpstr>
      <vt:lpstr>Motion 104   – Thursday PM2 CIDs -1</vt:lpstr>
      <vt:lpstr>Motion   – Thursday PM2 CIDs -2 </vt:lpstr>
      <vt:lpstr>Motion 106   – Thursday PM2 CIDs </vt:lpstr>
      <vt:lpstr>Motion 107  – Thursday PM2 CIDs </vt:lpstr>
      <vt:lpstr>Motion 108   – Thursday PM2 CIDs </vt:lpstr>
      <vt:lpstr>Motion for WGLB on P802.11mc D4.0</vt:lpstr>
      <vt:lpstr>March Meeting Planning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2028</cp:revision>
  <cp:lastPrinted>1998-02-10T13:28:06Z</cp:lastPrinted>
  <dcterms:created xsi:type="dcterms:W3CDTF">2005-01-04T21:26:55Z</dcterms:created>
  <dcterms:modified xsi:type="dcterms:W3CDTF">2015-01-15T22:05:53Z</dcterms:modified>
</cp:coreProperties>
</file>