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69" r:id="rId2"/>
    <p:sldId id="278" r:id="rId3"/>
    <p:sldId id="417" r:id="rId4"/>
    <p:sldId id="544" r:id="rId5"/>
    <p:sldId id="506" r:id="rId6"/>
    <p:sldId id="545" r:id="rId7"/>
    <p:sldId id="517" r:id="rId8"/>
    <p:sldId id="557" r:id="rId9"/>
    <p:sldId id="561" r:id="rId10"/>
    <p:sldId id="565" r:id="rId11"/>
    <p:sldId id="567" r:id="rId12"/>
    <p:sldId id="563" r:id="rId13"/>
    <p:sldId id="566" r:id="rId14"/>
    <p:sldId id="564" r:id="rId15"/>
    <p:sldId id="298" r:id="rId16"/>
    <p:sldId id="516" r:id="rId17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8000"/>
    <a:srgbClr val="99CCFF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02" autoAdjust="0"/>
    <p:restoredTop sz="98993" autoAdjust="0"/>
  </p:normalViewPr>
  <p:slideViewPr>
    <p:cSldViewPr>
      <p:cViewPr varScale="1">
        <p:scale>
          <a:sx n="91" d="100"/>
          <a:sy n="91" d="100"/>
        </p:scale>
        <p:origin x="-1290" y="-10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916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540" y="-72"/>
      </p:cViewPr>
      <p:guideLst>
        <p:guide orient="horz" pos="2164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802.11-14/1588r5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7213" y="8997950"/>
            <a:ext cx="512762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346A1385-B4BE-44D6-BE17-C818A5EF93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6326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56328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7878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802.11-14/1588r5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4425" y="703263"/>
            <a:ext cx="4630738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9550" y="9001125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BF0D095-F52D-480A-94DF-9FA296D2C0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>
            <a:off x="641350" y="296863"/>
            <a:ext cx="5575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5904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802.11-14/1588r5</a:t>
            </a:r>
            <a:endParaRPr lang="en-US" sz="140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2015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D46EC899-E8EF-4388-8D00-29F049B3F004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97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802.11-14/1588r5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10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802.11-14/1588r5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11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802.11-14/1588r5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12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802.11-14/1588r5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13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6725" y="96238"/>
            <a:ext cx="2185983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802.11-14/1588r5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863" y="96238"/>
            <a:ext cx="732573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752" y="9000620"/>
            <a:ext cx="2555956" cy="184666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0"/>
            <a:ext cx="415177" cy="184666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5002EF3-9D60-4C9A-93BB-4FE7D1200C0C}" type="slidenum">
              <a:rPr lang="en-US" smtClean="0"/>
              <a:pPr>
                <a:defRPr/>
              </a:pPr>
              <a:t>14</a:t>
            </a:fld>
            <a:endParaRPr lang="en-US" smtClean="0"/>
          </a:p>
        </p:txBody>
      </p:sp>
      <p:sp>
        <p:nvSpPr>
          <p:cNvPr id="430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/>
        </p:spPr>
      </p:sp>
      <p:sp>
        <p:nvSpPr>
          <p:cNvPr id="430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802.11-14/1588r5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B0490C72-9D1F-4F71-BAF4-D65F148C9A45}" type="slidenum">
              <a:rPr lang="en-US" smtClean="0"/>
              <a:pPr>
                <a:defRPr/>
              </a:pPr>
              <a:t>15</a:t>
            </a:fld>
            <a:endParaRPr lang="en-US" smtClean="0"/>
          </a:p>
        </p:txBody>
      </p:sp>
      <p:sp>
        <p:nvSpPr>
          <p:cNvPr id="532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802.11-14/1588r5</a:t>
            </a:r>
            <a:endParaRPr lang="en-US" sz="1400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2015</a:t>
            </a:r>
          </a:p>
        </p:txBody>
      </p:sp>
      <p:sp>
        <p:nvSpPr>
          <p:cNvPr id="2970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970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2DBA12B-7CE2-47B2-8A3A-C8330940ACFD}" type="slidenum">
              <a:rPr lang="en-US" smtClean="0"/>
              <a:pPr>
                <a:defRPr/>
              </a:pPr>
              <a:t>16</a:t>
            </a:fld>
            <a:endParaRPr lang="en-US" smtClean="0"/>
          </a:p>
        </p:txBody>
      </p:sp>
      <p:sp>
        <p:nvSpPr>
          <p:cNvPr id="553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802.11-14/1588r5</a:t>
            </a:r>
            <a:endParaRPr lang="en-US" sz="140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2015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D46985A7-CD46-43FB-959E-263D01CC9381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072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250" rIns="95250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802.11-14/1588r5</a:t>
            </a:r>
            <a:endParaRPr lang="en-US" sz="1400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2015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81CEE20B-EFCB-4243-971C-5ADEB57723BE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  <p:sp>
        <p:nvSpPr>
          <p:cNvPr id="317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802.11-14/1588r5</a:t>
            </a:r>
            <a:endParaRPr lang="en-US" sz="1400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2015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81954638-DDF8-48CE-91CC-0B13651AE8FA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  <p:sp>
        <p:nvSpPr>
          <p:cNvPr id="327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5988" y="4416425"/>
            <a:ext cx="5026025" cy="4181475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1678" tIns="45035" rIns="91678" bIns="45035"/>
          <a:lstStyle/>
          <a:p>
            <a:endParaRPr lang="en-GB" altLang="en-US" smtClean="0"/>
          </a:p>
        </p:txBody>
      </p:sp>
      <p:sp>
        <p:nvSpPr>
          <p:cNvPr id="3277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8075" y="698500"/>
            <a:ext cx="4643438" cy="3482975"/>
          </a:xfrm>
          <a:ln cap="flat"/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802.11-14/1588r5</a:t>
            </a:r>
            <a:endParaRPr lang="en-US" sz="1400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2015</a:t>
            </a:r>
          </a:p>
        </p:txBody>
      </p:sp>
      <p:sp>
        <p:nvSpPr>
          <p:cNvPr id="2150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1509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EE34A10C-18A0-4E0F-9669-7ADACABB58B1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337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802.11-14/1588r5</a:t>
            </a:r>
            <a:endParaRPr lang="en-US" sz="1400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2015</a:t>
            </a:r>
          </a:p>
        </p:txBody>
      </p:sp>
      <p:sp>
        <p:nvSpPr>
          <p:cNvPr id="2253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2533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63D77C62-1FB7-4965-80BA-F5C6F8FBFFD4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34822" name="Rectangle 2"/>
          <p:cNvSpPr txBox="1">
            <a:spLocks noGrp="1" noChangeArrowheads="1"/>
          </p:cNvSpPr>
          <p:nvPr/>
        </p:nvSpPr>
        <p:spPr bwMode="auto">
          <a:xfrm>
            <a:off x="5578475" y="98425"/>
            <a:ext cx="6350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4823" name="Rectangle 3"/>
          <p:cNvSpPr txBox="1">
            <a:spLocks noGrp="1" noChangeArrowheads="1"/>
          </p:cNvSpPr>
          <p:nvPr/>
        </p:nvSpPr>
        <p:spPr bwMode="auto">
          <a:xfrm>
            <a:off x="646113" y="98425"/>
            <a:ext cx="8191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4824" name="Rectangle 6"/>
          <p:cNvSpPr txBox="1">
            <a:spLocks noGrp="1" noChangeArrowheads="1"/>
          </p:cNvSpPr>
          <p:nvPr/>
        </p:nvSpPr>
        <p:spPr bwMode="auto">
          <a:xfrm>
            <a:off x="5299075" y="9001125"/>
            <a:ext cx="9144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4825" name="Rectangle 7"/>
          <p:cNvSpPr txBox="1">
            <a:spLocks noGrp="1" noChangeArrowheads="1"/>
          </p:cNvSpPr>
          <p:nvPr/>
        </p:nvSpPr>
        <p:spPr bwMode="auto">
          <a:xfrm>
            <a:off x="3187700" y="9001125"/>
            <a:ext cx="5064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Page </a:t>
            </a:r>
            <a:fld id="{89AFB2D5-88C3-4257-8DA2-2B4A48A67AC0}" type="slidenum">
              <a:rPr lang="en-US" altLang="en-US">
                <a:ea typeface="MS PGothic" pitchFamily="34" charset="-128"/>
              </a:rPr>
              <a:pPr algn="r">
                <a:spcBef>
                  <a:spcPct val="0"/>
                </a:spcBef>
              </a:pPr>
              <a:t>6</a:t>
            </a:fld>
            <a:endParaRPr lang="en-US" altLang="en-US">
              <a:ea typeface="MS PGothic" pitchFamily="34" charset="-128"/>
            </a:endParaRPr>
          </a:p>
        </p:txBody>
      </p:sp>
      <p:sp>
        <p:nvSpPr>
          <p:cNvPr id="34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802.11-14/1588r5</a:t>
            </a:r>
            <a:endParaRPr lang="en-US" sz="1400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2015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6FAA8AB-7E46-4D81-8BDE-7DD8A33C93E2}" type="slidenum">
              <a:rPr lang="en-US" smtClean="0"/>
              <a:pPr>
                <a:defRPr/>
              </a:pPr>
              <a:t>7</a:t>
            </a:fld>
            <a:endParaRPr lang="en-US" smtClean="0"/>
          </a:p>
        </p:txBody>
      </p:sp>
      <p:sp>
        <p:nvSpPr>
          <p:cNvPr id="35846" name="Rectangle 2"/>
          <p:cNvSpPr txBox="1">
            <a:spLocks noGrp="1" noChangeArrowheads="1"/>
          </p:cNvSpPr>
          <p:nvPr/>
        </p:nvSpPr>
        <p:spPr bwMode="auto">
          <a:xfrm>
            <a:off x="5578475" y="98425"/>
            <a:ext cx="6350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5847" name="Rectangle 3"/>
          <p:cNvSpPr txBox="1">
            <a:spLocks noGrp="1" noChangeArrowheads="1"/>
          </p:cNvSpPr>
          <p:nvPr/>
        </p:nvSpPr>
        <p:spPr bwMode="auto">
          <a:xfrm>
            <a:off x="646113" y="98425"/>
            <a:ext cx="8191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5848" name="Rectangle 6"/>
          <p:cNvSpPr txBox="1">
            <a:spLocks noGrp="1" noChangeArrowheads="1"/>
          </p:cNvSpPr>
          <p:nvPr/>
        </p:nvSpPr>
        <p:spPr bwMode="auto">
          <a:xfrm>
            <a:off x="5299075" y="9001125"/>
            <a:ext cx="9144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5849" name="Rectangle 7"/>
          <p:cNvSpPr txBox="1">
            <a:spLocks noGrp="1" noChangeArrowheads="1"/>
          </p:cNvSpPr>
          <p:nvPr/>
        </p:nvSpPr>
        <p:spPr bwMode="auto">
          <a:xfrm>
            <a:off x="3187700" y="9001125"/>
            <a:ext cx="5064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Page </a:t>
            </a:r>
            <a:fld id="{AC45596B-495E-4574-A291-D3B0CA8E0394}" type="slidenum">
              <a:rPr lang="en-US" altLang="en-US">
                <a:ea typeface="MS PGothic" pitchFamily="34" charset="-128"/>
              </a:rPr>
              <a:pPr algn="r">
                <a:spcBef>
                  <a:spcPct val="0"/>
                </a:spcBef>
              </a:pPr>
              <a:t>7</a:t>
            </a:fld>
            <a:endParaRPr lang="en-US" altLang="en-US">
              <a:ea typeface="MS PGothic" pitchFamily="34" charset="-128"/>
            </a:endParaRPr>
          </a:p>
        </p:txBody>
      </p:sp>
      <p:sp>
        <p:nvSpPr>
          <p:cNvPr id="35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802.11-14/1588r5</a:t>
            </a:r>
            <a:endParaRPr lang="en-US" sz="140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2015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F3F42982-5C51-4B0C-81ED-C6DD168AA414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97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802.11-14/1588r5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0638B68-59E2-4ECC-A395-4D8BA92A6B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54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B95F2FA-1F7D-4511-B8D3-BE850E72BE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806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20C94DB-DACE-4790-8683-FC67F9BD15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915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FC9212-A276-4579-8D5E-ABD8504D37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502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31AEC5-025C-49AC-9B4A-23C1DEB7E7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41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E93BDA3-DD93-4E4E-8EDC-3FA158570F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992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BB03CFB-44AD-4816-B58F-A54E0F5542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508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4482A58-199F-4918-8432-04940375E7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226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338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988C900-7051-48E6-8DAA-3BB132A94C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676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B6FA4E4-6431-4A7A-AEBA-9670F0642C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871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893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DC664FA7-9591-4AF1-947F-CBEC61367A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/>
              <a:t>doc.: IEEE </a:t>
            </a:r>
            <a:r>
              <a:rPr lang="en-US" altLang="en-US" sz="1800" b="1" dirty="0" smtClean="0"/>
              <a:t>802.11-14/1588r5</a:t>
            </a:r>
            <a:endParaRPr lang="en-US" altLang="en-US" sz="1800" b="1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79425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Agenda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3/11-13-0233-48-000m-revmc-wg-ballot-comments.xls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3/11-13-0233-48-000m-revmc-wg-ballot-comments.xls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14/11-14-0975-14-000m-lb202-gen-adhoc-comments.xlsx" TargetMode="External"/><Relationship Id="rId4" Type="http://schemas.openxmlformats.org/officeDocument/2006/relationships/hyperlink" Target="https://mentor.ieee.org/802.11/dcn/13/11-13-0361-47-000m-revmc-mac-comments.xls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4/11-14-1618-02-000m-setting-of-duration-field-during-brp.docx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2/11-12-0594-02-0000-revision-par-proposal-for-802-11-2012.doc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3/11-13-0233-44-000m-revmc-wg-ballot-comments.xls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urphy.events.ieee.org/imat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mentor.ieee.org/802.11/documents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board/pat/pat-slideset.ppt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eee.org/portal/cms_docs/about/CoE_poster.pdf" TargetMode="External"/><Relationship Id="rId13" Type="http://schemas.openxmlformats.org/officeDocument/2006/relationships/hyperlink" Target="http://www.ieee802.org/devdocs.shtml" TargetMode="External"/><Relationship Id="rId3" Type="http://schemas.openxmlformats.org/officeDocument/2006/relationships/hyperlink" Target="http://standards.ieee.org/board/pat/pat-slideset.ppt" TargetMode="External"/><Relationship Id="rId7" Type="http://schemas.openxmlformats.org/officeDocument/2006/relationships/hyperlink" Target="http://standards.ieee.org/resources/antitrust-guidelines.pdf" TargetMode="External"/><Relationship Id="rId12" Type="http://schemas.openxmlformats.org/officeDocument/2006/relationships/hyperlink" Target="https://mentor.ieee.org/802.11/dcn/14/11-14-0629-07-0000-802-11-operations-manual.docx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tandards.ieee.org/faqs/affiliationFAQ.html" TargetMode="External"/><Relationship Id="rId11" Type="http://schemas.openxmlformats.org/officeDocument/2006/relationships/hyperlink" Target="http://grouper.ieee.org/groups/802/PNP/approved/IEEE_802_WG_PandP_v15.pdf" TargetMode="External"/><Relationship Id="rId5" Type="http://schemas.openxmlformats.org/officeDocument/2006/relationships/hyperlink" Target="http://standards.ieee.org/board/pat/loa.pdf" TargetMode="External"/><Relationship Id="rId10" Type="http://schemas.openxmlformats.org/officeDocument/2006/relationships/hyperlink" Target="http://www.ieee802.org/PNP/approved/IEEE_802_OM_v14.pdf" TargetMode="External"/><Relationship Id="rId4" Type="http://schemas.openxmlformats.org/officeDocument/2006/relationships/hyperlink" Target="http://standards.ieee.org/board/pat/faq.pdf" TargetMode="External"/><Relationship Id="rId9" Type="http://schemas.openxmlformats.org/officeDocument/2006/relationships/hyperlink" Target="http://standards.ieee.org/board/aud/LMSC.pdf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imat.ieee.org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mentor.ieee.org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4/11-14-1509-01-000m-revmc-minutes-for-november-san-antonio.doc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mentor.ieee.org/802.11/dcn/13/11-13-0095-14-000m-editor-reports.ppt" TargetMode="External"/><Relationship Id="rId4" Type="http://schemas.openxmlformats.org/officeDocument/2006/relationships/hyperlink" Target="https://mentor.ieee.org/802.11/dcn/14/11-14-1568-05-000m-tgmc-teleconference-minutes-nov-dec-2014-jan-2015.docx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3/11-13-0361-47-000m-revmc-mac-comments.xls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13/11-13-0233-48-000m-revmc-wg-ballot-comments.xls" TargetMode="External"/><Relationship Id="rId4" Type="http://schemas.openxmlformats.org/officeDocument/2006/relationships/hyperlink" Target="https://mentor.ieee.org/802.11/dcn/14/11-14-0975-14-000m-lb202-gen-adhoc-comments.xls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2015</a:t>
            </a:r>
            <a:endParaRPr lang="en-US" sz="1800" dirty="0" smtClean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77FB121F-92AD-4A94-B9B7-431A9F07F0F0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924800" cy="1066800"/>
          </a:xfrm>
        </p:spPr>
        <p:txBody>
          <a:bodyPr/>
          <a:lstStyle/>
          <a:p>
            <a:r>
              <a:rPr lang="en-US" altLang="en-US" dirty="0" smtClean="0"/>
              <a:t>IEEE 802.11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January 2015 Agenda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</a:t>
            </a:r>
            <a:r>
              <a:rPr lang="en-US" altLang="en-US" sz="2000" b="0" dirty="0" smtClean="0"/>
              <a:t>2015-01-14</a:t>
            </a:r>
            <a:endParaRPr lang="en-US" altLang="en-US" sz="2000" b="0" dirty="0" smtClean="0"/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8925020"/>
              </p:ext>
            </p:extLst>
          </p:nvPr>
        </p:nvGraphicFramePr>
        <p:xfrm>
          <a:off x="519113" y="2273300"/>
          <a:ext cx="8229600" cy="252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1" name="Document" r:id="rId4" imgW="8257888" imgH="2531617" progId="Word.Document.8">
                  <p:embed/>
                </p:oleObj>
              </mc:Choice>
              <mc:Fallback>
                <p:oleObj name="Document" r:id="rId4" imgW="8257888" imgH="2531617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113" y="2273300"/>
                        <a:ext cx="8229600" cy="2520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Authors:</a:t>
            </a:r>
            <a:endParaRPr lang="en-US" alt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10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95   </a:t>
            </a:r>
            <a:r>
              <a:rPr lang="en-US" altLang="en-US" dirty="0" smtClean="0"/>
              <a:t>– </a:t>
            </a:r>
            <a:r>
              <a:rPr lang="en-US" altLang="en-US" dirty="0" smtClean="0"/>
              <a:t>Editorial </a:t>
            </a:r>
            <a:r>
              <a:rPr lang="en-US" altLang="en-US" dirty="0" smtClean="0"/>
              <a:t>CIDs 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505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dirty="0" smtClean="0"/>
              <a:t>Approve resolutions to comments in</a:t>
            </a:r>
          </a:p>
          <a:p>
            <a:pPr marL="685800" lvl="2" indent="-342900"/>
            <a:r>
              <a:rPr lang="en-US" altLang="en-US" dirty="0" smtClean="0"/>
              <a:t>The “Editorials for motion” tab </a:t>
            </a:r>
            <a:r>
              <a:rPr lang="en-US" altLang="en-US" dirty="0"/>
              <a:t>in </a:t>
            </a:r>
            <a:r>
              <a:rPr lang="en-US" altLang="en-US" dirty="0">
                <a:hlinkClick r:id="rId3"/>
              </a:rPr>
              <a:t>https://</a:t>
            </a:r>
            <a:r>
              <a:rPr lang="en-US" altLang="en-US" dirty="0" smtClean="0">
                <a:hlinkClick r:id="rId3"/>
              </a:rPr>
              <a:t>mentor.ieee.org/802.11/dcn/13/11-13-0233-48-000m-revmc-wg-ballot-comments.xls</a:t>
            </a:r>
            <a:r>
              <a:rPr lang="en-US" altLang="en-US" dirty="0" smtClean="0"/>
              <a:t> </a:t>
            </a:r>
          </a:p>
          <a:p>
            <a:pPr marL="685800" lvl="2" indent="-342900"/>
            <a:r>
              <a:rPr lang="en-US" altLang="en-US" dirty="0"/>
              <a:t>The </a:t>
            </a:r>
            <a:r>
              <a:rPr lang="en-US" altLang="en-US" dirty="0" smtClean="0"/>
              <a:t>“ANA” </a:t>
            </a:r>
            <a:r>
              <a:rPr lang="en-US" altLang="en-US" dirty="0"/>
              <a:t>tab in </a:t>
            </a:r>
            <a:r>
              <a:rPr lang="en-US" altLang="en-US" dirty="0">
                <a:hlinkClick r:id="rId3"/>
              </a:rPr>
              <a:t>https://</a:t>
            </a:r>
            <a:r>
              <a:rPr lang="en-US" altLang="en-US" dirty="0" smtClean="0">
                <a:hlinkClick r:id="rId3"/>
              </a:rPr>
              <a:t>mentor.ieee.org/802.11/dcn/13/11-13-0233-48-000m-revmc-wg-ballot-comments.xls</a:t>
            </a:r>
            <a:r>
              <a:rPr lang="en-US" altLang="en-US" dirty="0" smtClean="0"/>
              <a:t> </a:t>
            </a:r>
          </a:p>
          <a:p>
            <a:pPr marL="685800" lvl="2" indent="-342900"/>
            <a:endParaRPr lang="en-US" altLang="en-US" dirty="0"/>
          </a:p>
          <a:p>
            <a:pPr marL="685800" lvl="2" indent="-342900"/>
            <a:endParaRPr lang="en-US" altLang="en-US" dirty="0" smtClean="0"/>
          </a:p>
          <a:p>
            <a:r>
              <a:rPr lang="en-US" altLang="en-US" dirty="0" smtClean="0"/>
              <a:t>Moved: Adrian Stephens</a:t>
            </a:r>
          </a:p>
          <a:p>
            <a:r>
              <a:rPr lang="en-US" altLang="en-US" dirty="0" smtClean="0"/>
              <a:t>Seconded</a:t>
            </a:r>
            <a:r>
              <a:rPr lang="en-US" altLang="en-US" dirty="0" smtClean="0"/>
              <a:t>: </a:t>
            </a:r>
            <a:r>
              <a:rPr lang="en-US" altLang="en-US" dirty="0" smtClean="0"/>
              <a:t>Ganesh </a:t>
            </a:r>
            <a:r>
              <a:rPr lang="en-US" altLang="en-US" dirty="0" err="1" smtClean="0"/>
              <a:t>Venkatesan</a:t>
            </a:r>
            <a:endParaRPr lang="en-US" altLang="en-US" dirty="0" smtClean="0"/>
          </a:p>
          <a:p>
            <a:r>
              <a:rPr lang="en-US" altLang="en-US" dirty="0" smtClean="0"/>
              <a:t>Result: </a:t>
            </a:r>
            <a:r>
              <a:rPr lang="en-US" altLang="en-US" dirty="0" smtClean="0"/>
              <a:t>17-0-1 Passes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726276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11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96   </a:t>
            </a:r>
            <a:r>
              <a:rPr lang="en-US" altLang="en-US" dirty="0" smtClean="0"/>
              <a:t>– </a:t>
            </a:r>
            <a:r>
              <a:rPr lang="en-US" altLang="en-US" dirty="0" smtClean="0"/>
              <a:t>Monday &amp; Tuesday CIDs </a:t>
            </a:r>
            <a:endParaRPr lang="en-US" altLang="en-US" dirty="0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505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dirty="0" smtClean="0"/>
              <a:t>Approve resolutions to comments in</a:t>
            </a:r>
          </a:p>
          <a:p>
            <a:pPr marL="685800" lvl="2" indent="-342900"/>
            <a:r>
              <a:rPr lang="en-US" altLang="en-US" dirty="0" smtClean="0"/>
              <a:t>The “Editor Motion Atlanta 1” </a:t>
            </a:r>
            <a:r>
              <a:rPr lang="en-US" altLang="en-US" dirty="0"/>
              <a:t>tab in </a:t>
            </a:r>
            <a:r>
              <a:rPr lang="en-US" altLang="en-US" dirty="0">
                <a:hlinkClick r:id="rId3"/>
              </a:rPr>
              <a:t>https://</a:t>
            </a:r>
            <a:r>
              <a:rPr lang="en-US" altLang="en-US" dirty="0" smtClean="0">
                <a:hlinkClick r:id="rId3"/>
              </a:rPr>
              <a:t>mentor.ieee.org/802.11/dcn/13/11-13-0233-48-000m-revmc-wg-ballot-comments.xls</a:t>
            </a:r>
            <a:r>
              <a:rPr lang="en-US" altLang="en-US" dirty="0" smtClean="0"/>
              <a:t> , except for CID 3478</a:t>
            </a:r>
          </a:p>
          <a:p>
            <a:pPr marL="685800" lvl="2" indent="-342900"/>
            <a:r>
              <a:rPr lang="en-US" altLang="en-US" dirty="0"/>
              <a:t>The “Motion </a:t>
            </a:r>
            <a:r>
              <a:rPr lang="en-US" altLang="en-US" dirty="0" smtClean="0"/>
              <a:t>MAC-AJ” </a:t>
            </a:r>
            <a:r>
              <a:rPr lang="en-US" altLang="en-US" dirty="0"/>
              <a:t>tab in </a:t>
            </a:r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mentor.ieee.org/802.11/dcn/13/11-13-0361-47-000m-revmc-mac-comments.xls</a:t>
            </a:r>
            <a:r>
              <a:rPr lang="en-US" dirty="0" smtClean="0"/>
              <a:t> except for CID 3430</a:t>
            </a:r>
          </a:p>
          <a:p>
            <a:pPr marL="685800" lvl="2" indent="-342900"/>
            <a:r>
              <a:rPr lang="en-US" altLang="en-US" dirty="0" smtClean="0"/>
              <a:t>The  </a:t>
            </a:r>
            <a:r>
              <a:rPr lang="en-US" altLang="en-US" dirty="0"/>
              <a:t>“Gen </a:t>
            </a:r>
            <a:r>
              <a:rPr lang="en-US" altLang="en-US" dirty="0" smtClean="0"/>
              <a:t>ATL-A”  </a:t>
            </a:r>
            <a:r>
              <a:rPr lang="en-US" altLang="en-US" dirty="0"/>
              <a:t>tab in </a:t>
            </a:r>
            <a:r>
              <a:rPr lang="en-US" altLang="en-US" dirty="0">
                <a:hlinkClick r:id="rId5"/>
              </a:rPr>
              <a:t>https://</a:t>
            </a:r>
            <a:r>
              <a:rPr lang="en-US" altLang="en-US" dirty="0" smtClean="0">
                <a:hlinkClick r:id="rId5"/>
              </a:rPr>
              <a:t>mentor.ieee.org/802.11/dcn/14/11-14-0975-14-000m-lb202-gen-adhoc-comments.xlsx</a:t>
            </a:r>
            <a:r>
              <a:rPr lang="en-US" altLang="en-US" dirty="0" smtClean="0"/>
              <a:t> </a:t>
            </a:r>
            <a:endParaRPr lang="en-US" altLang="en-US" dirty="0"/>
          </a:p>
          <a:p>
            <a:pPr marL="685800" lvl="2" indent="-342900"/>
            <a:endParaRPr lang="en-US" altLang="en-US" dirty="0"/>
          </a:p>
          <a:p>
            <a:pPr marL="685800" lvl="2" indent="-342900"/>
            <a:endParaRPr lang="en-US" altLang="en-US" dirty="0" smtClean="0"/>
          </a:p>
          <a:p>
            <a:r>
              <a:rPr lang="en-US" altLang="en-US" dirty="0" smtClean="0"/>
              <a:t>Moved: Edward Au</a:t>
            </a:r>
          </a:p>
          <a:p>
            <a:r>
              <a:rPr lang="en-US" altLang="en-US" dirty="0" smtClean="0"/>
              <a:t>Seconded</a:t>
            </a:r>
            <a:r>
              <a:rPr lang="en-US" altLang="en-US" dirty="0" smtClean="0"/>
              <a:t>: </a:t>
            </a:r>
            <a:r>
              <a:rPr lang="en-US" altLang="en-US" dirty="0" smtClean="0"/>
              <a:t>Carlos </a:t>
            </a:r>
            <a:r>
              <a:rPr lang="en-US" altLang="en-US" dirty="0" err="1" smtClean="0"/>
              <a:t>Cardeiro</a:t>
            </a:r>
            <a:endParaRPr lang="en-US" altLang="en-US" dirty="0" smtClean="0"/>
          </a:p>
          <a:p>
            <a:r>
              <a:rPr lang="en-US" altLang="en-US" dirty="0" smtClean="0"/>
              <a:t>Result: </a:t>
            </a:r>
            <a:r>
              <a:rPr lang="en-US" altLang="en-US" dirty="0" smtClean="0"/>
              <a:t>16-0-1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264431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12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 97   </a:t>
            </a:r>
            <a:r>
              <a:rPr lang="en-US" altLang="en-US" dirty="0" smtClean="0"/>
              <a:t>– Text changes not associated with CIDs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3505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dirty="0" smtClean="0"/>
              <a:t>Incorporate the text changes in the following document into the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draft</a:t>
            </a:r>
            <a:r>
              <a:rPr lang="en-US" altLang="en-US" dirty="0" smtClean="0"/>
              <a:t>:</a:t>
            </a:r>
          </a:p>
          <a:p>
            <a:pPr marL="685800" lvl="2" indent="-342900"/>
            <a:r>
              <a:rPr lang="en-US" altLang="en-US" dirty="0">
                <a:hlinkClick r:id="rId3"/>
              </a:rPr>
              <a:t>https://</a:t>
            </a:r>
            <a:r>
              <a:rPr lang="en-US" altLang="en-US" dirty="0" smtClean="0">
                <a:hlinkClick r:id="rId3"/>
              </a:rPr>
              <a:t>mentor.ieee.org/802.11/dcn/14/11-14-1618-02-000m-setting-of-duration-field-during-brp.docx</a:t>
            </a:r>
            <a:r>
              <a:rPr lang="en-US" altLang="en-US" dirty="0" smtClean="0"/>
              <a:t> </a:t>
            </a:r>
            <a:endParaRPr lang="en-US" altLang="en-US" dirty="0" smtClean="0"/>
          </a:p>
          <a:p>
            <a:pPr marL="685800" lvl="2" indent="-342900"/>
            <a:endParaRPr lang="en-US" altLang="en-US" dirty="0" smtClean="0"/>
          </a:p>
          <a:p>
            <a:r>
              <a:rPr lang="en-US" altLang="en-US" dirty="0" smtClean="0"/>
              <a:t>Moved: </a:t>
            </a:r>
            <a:r>
              <a:rPr lang="en-US" altLang="en-US" dirty="0" smtClean="0"/>
              <a:t>Carlos Cordeiro</a:t>
            </a:r>
            <a:endParaRPr lang="en-US" altLang="en-US" dirty="0" smtClean="0"/>
          </a:p>
          <a:p>
            <a:r>
              <a:rPr lang="en-US" altLang="en-US" dirty="0" smtClean="0"/>
              <a:t>Seconded: </a:t>
            </a:r>
            <a:r>
              <a:rPr lang="en-US" altLang="en-US" dirty="0" smtClean="0"/>
              <a:t>Edward Au</a:t>
            </a:r>
            <a:endParaRPr lang="en-US" altLang="en-US" dirty="0" smtClean="0"/>
          </a:p>
          <a:p>
            <a:r>
              <a:rPr lang="en-US" altLang="en-US" dirty="0" smtClean="0"/>
              <a:t>Result: </a:t>
            </a:r>
            <a:r>
              <a:rPr lang="en-US" altLang="en-US" dirty="0" smtClean="0"/>
              <a:t>17-0-1 Passes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519154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13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  – </a:t>
            </a:r>
            <a:r>
              <a:rPr lang="en-US" altLang="en-US" dirty="0" smtClean="0"/>
              <a:t>Wednesday CIDs </a:t>
            </a:r>
            <a:endParaRPr lang="en-US" altLang="en-US" dirty="0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505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dirty="0" smtClean="0"/>
              <a:t>Approve resolutions to comments in</a:t>
            </a:r>
          </a:p>
          <a:p>
            <a:pPr marL="685800" lvl="2" indent="-342900"/>
            <a:r>
              <a:rPr lang="en-US" altLang="en-US" dirty="0" smtClean="0"/>
              <a:t>The “” </a:t>
            </a:r>
            <a:r>
              <a:rPr lang="en-US" altLang="en-US" dirty="0"/>
              <a:t>tab in </a:t>
            </a:r>
            <a:endParaRPr lang="en-US" altLang="en-US" dirty="0" smtClean="0"/>
          </a:p>
          <a:p>
            <a:pPr marL="685800" lvl="2" indent="-342900"/>
            <a:endParaRPr lang="en-US" altLang="en-US" dirty="0"/>
          </a:p>
          <a:p>
            <a:pPr marL="685800" lvl="2" indent="-342900"/>
            <a:endParaRPr lang="en-US" altLang="en-US" dirty="0" smtClean="0"/>
          </a:p>
          <a:p>
            <a:r>
              <a:rPr lang="en-US" altLang="en-US" dirty="0" smtClean="0"/>
              <a:t>Moved</a:t>
            </a:r>
          </a:p>
          <a:p>
            <a:r>
              <a:rPr lang="en-US" altLang="en-US" dirty="0" smtClean="0"/>
              <a:t>Seconded</a:t>
            </a:r>
            <a:r>
              <a:rPr lang="en-US" altLang="en-US" dirty="0" smtClean="0"/>
              <a:t>: </a:t>
            </a:r>
          </a:p>
          <a:p>
            <a:r>
              <a:rPr lang="en-US" altLang="en-US" dirty="0" smtClean="0"/>
              <a:t>Result: </a:t>
            </a:r>
          </a:p>
        </p:txBody>
      </p:sp>
    </p:spTree>
    <p:extLst>
      <p:ext uri="{BB962C8B-B14F-4D97-AF65-F5344CB8AC3E}">
        <p14:creationId xmlns:p14="http://schemas.microsoft.com/office/powerpoint/2010/main" val="2221738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1839F739-FCC9-4E0E-9C68-0969B0FEB1F1}" type="slidenum">
              <a:rPr lang="en-US" smtClean="0"/>
              <a:pPr>
                <a:defRPr/>
              </a:pPr>
              <a:t>14</a:t>
            </a:fld>
            <a:endParaRPr lang="en-US" smtClean="0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for WGLB on P802.11mc D4.0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0"/>
          </a:xfrm>
        </p:spPr>
        <p:txBody>
          <a:bodyPr/>
          <a:lstStyle/>
          <a:p>
            <a:r>
              <a:rPr lang="en-US" altLang="en-US" dirty="0" smtClean="0"/>
              <a:t>Having approved comment resolutions for all of the comments received from LB202 on P802.11mc D3.0 </a:t>
            </a:r>
          </a:p>
          <a:p>
            <a:r>
              <a:rPr lang="en-US" altLang="en-US" dirty="0" smtClean="0"/>
              <a:t>Instruct the editor to prepare P802.11mc D4.0 incorporating these resolutions and</a:t>
            </a:r>
          </a:p>
          <a:p>
            <a:r>
              <a:rPr lang="en-US" altLang="en-US" dirty="0" smtClean="0"/>
              <a:t>Approve a 20 day Working Group Recirculation Ballot asking the question “Should P802.11mc D4.0 be forwarded to Sponsor Ballot?”  </a:t>
            </a:r>
          </a:p>
          <a:p>
            <a:r>
              <a:rPr lang="en-US" altLang="en-US" dirty="0" smtClean="0"/>
              <a:t>Moved:</a:t>
            </a:r>
          </a:p>
          <a:p>
            <a:r>
              <a:rPr lang="en-US" altLang="en-US" dirty="0" smtClean="0"/>
              <a:t>Seconded: </a:t>
            </a:r>
          </a:p>
          <a:p>
            <a:r>
              <a:rPr lang="en-US" altLang="en-US" dirty="0" smtClean="0"/>
              <a:t>Result: </a:t>
            </a:r>
          </a:p>
        </p:txBody>
      </p:sp>
    </p:spTree>
    <p:extLst>
      <p:ext uri="{BB962C8B-B14F-4D97-AF65-F5344CB8AC3E}">
        <p14:creationId xmlns:p14="http://schemas.microsoft.com/office/powerpoint/2010/main" val="4233689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6148CD19-DC91-4F50-AAD4-2A3DD9668E74}" type="slidenum">
              <a:rPr lang="en-US" smtClean="0"/>
              <a:pPr>
                <a:defRPr/>
              </a:pPr>
              <a:t>15</a:t>
            </a:fld>
            <a:endParaRPr lang="en-US" smtClean="0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March Meeting Planning</a:t>
            </a:r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953000"/>
          </a:xfrm>
        </p:spPr>
        <p:txBody>
          <a:bodyPr/>
          <a:lstStyle/>
          <a:p>
            <a:r>
              <a:rPr lang="en-US" altLang="en-US" dirty="0" smtClean="0"/>
              <a:t>Objectives: Complete Comment Resolution</a:t>
            </a:r>
          </a:p>
          <a:p>
            <a:r>
              <a:rPr lang="en-US" altLang="en-US" dirty="0" smtClean="0"/>
              <a:t>Conference Calls 10am Eastern  2 hour</a:t>
            </a:r>
          </a:p>
          <a:p>
            <a:pPr lvl="1"/>
            <a:r>
              <a:rPr lang="en-US" altLang="en-US" dirty="0" smtClean="0"/>
              <a:t>Dates</a:t>
            </a:r>
          </a:p>
          <a:p>
            <a:r>
              <a:rPr lang="en-US" altLang="en-US" dirty="0" smtClean="0"/>
              <a:t>Ad-Hoc meeting – Planning 2015 July 7-8-9-10 (Tues</a:t>
            </a:r>
            <a:r>
              <a:rPr lang="en-US" altLang="en-US" dirty="0"/>
              <a:t>-</a:t>
            </a:r>
            <a:r>
              <a:rPr lang="en-US" altLang="en-US" dirty="0" smtClean="0"/>
              <a:t>Fri, HI location) to process SB comments</a:t>
            </a:r>
          </a:p>
          <a:p>
            <a:r>
              <a:rPr lang="en-US" altLang="en-US" dirty="0" smtClean="0"/>
              <a:t>Schedule review</a:t>
            </a:r>
          </a:p>
          <a:p>
            <a:r>
              <a:rPr lang="en-US" altLang="en-US" dirty="0" smtClean="0"/>
              <a:t>Availability of 11mc in the IEEE store</a:t>
            </a:r>
          </a:p>
          <a:p>
            <a:pPr lvl="1"/>
            <a:r>
              <a:rPr lang="en-US" altLang="en-US" dirty="0" smtClean="0"/>
              <a:t>D3.0 is available</a:t>
            </a:r>
          </a:p>
          <a:p>
            <a:r>
              <a:rPr lang="en-US" altLang="en-US" dirty="0" smtClean="0"/>
              <a:t>Forward to ISO JTC1/SC6 WG1</a:t>
            </a:r>
          </a:p>
          <a:p>
            <a:pPr lvl="1"/>
            <a:r>
              <a:rPr lang="en-US" altLang="en-US" dirty="0" smtClean="0"/>
              <a:t>D4.0 after successful ballot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2015</a:t>
            </a:r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E58D16CA-04AA-4616-9A71-236CA8F67F1E}" type="slidenum">
              <a:rPr lang="en-US" smtClean="0"/>
              <a:pPr>
                <a:defRPr/>
              </a:pPr>
              <a:t>16</a:t>
            </a:fld>
            <a:endParaRPr lang="en-US" smtClean="0"/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References</a:t>
            </a:r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229600" cy="5334000"/>
          </a:xfrm>
        </p:spPr>
        <p:txBody>
          <a:bodyPr/>
          <a:lstStyle/>
          <a:p>
            <a:r>
              <a:rPr lang="en-US" altLang="en-US" sz="2000" dirty="0" smtClean="0">
                <a:hlinkClick r:id="rId3"/>
              </a:rPr>
              <a:t>https://mentor.ieee.org/802.11/dcn/12/11-12-0594-02-0000-revision-par-proposal-for-802-11-2012.doc</a:t>
            </a:r>
            <a:endParaRPr lang="en-US" altLang="en-US" sz="2000" dirty="0" smtClean="0"/>
          </a:p>
          <a:p>
            <a:r>
              <a:rPr lang="en-US" altLang="en-US" sz="2000" dirty="0">
                <a:hlinkClick r:id="rId4"/>
              </a:rPr>
              <a:t>https://</a:t>
            </a:r>
            <a:r>
              <a:rPr lang="en-US" altLang="en-US" sz="2000" dirty="0" smtClean="0">
                <a:hlinkClick r:id="rId4"/>
              </a:rPr>
              <a:t>mentor.ieee.org/802.11/dcn/13/11-13-0233-44-000m-revmc-wg-ballot-comments.xls</a:t>
            </a:r>
            <a:r>
              <a:rPr lang="en-US" altLang="en-US" sz="20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2015</a:t>
            </a:r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56D6E298-42C4-4845-8665-E35DE2769254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dirty="0" smtClean="0"/>
              <a:t>	This presentation contains the IEEE 802.11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agenda for the January 2015 session.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2015</a:t>
            </a:r>
          </a:p>
        </p:txBody>
      </p:sp>
      <p:sp>
        <p:nvSpPr>
          <p:cNvPr id="512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512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F9088BE-4FB0-43D4-875F-2C4B42EE0B21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altLang="en-US" sz="2400" smtClean="0"/>
              <a:t>TGmc Agenda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381000" y="6091237"/>
            <a:ext cx="83058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dirty="0"/>
              <a:t>Attendance reminder: </a:t>
            </a:r>
            <a:r>
              <a:rPr lang="en-US" altLang="en-US" sz="1200" dirty="0">
                <a:hlinkClick r:id="rId3"/>
              </a:rPr>
              <a:t>https://murphy.events.ieee.org/imat/</a:t>
            </a:r>
            <a:endParaRPr lang="en-US" altLang="en-US" sz="1200" dirty="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200" dirty="0"/>
              <a:t>Documents: </a:t>
            </a:r>
            <a:r>
              <a:rPr lang="en-US" altLang="en-US" sz="1200" dirty="0">
                <a:hlinkClick r:id="rId4"/>
              </a:rPr>
              <a:t>https://mentor.ieee.org/802.11/documents</a:t>
            </a:r>
            <a:r>
              <a:rPr lang="en-US" altLang="en-US" sz="1200" dirty="0"/>
              <a:t> </a:t>
            </a:r>
          </a:p>
        </p:txBody>
      </p:sp>
      <p:sp>
        <p:nvSpPr>
          <p:cNvPr id="4103" name="Rectangle 19"/>
          <p:cNvSpPr>
            <a:spLocks noChangeArrowheads="1"/>
          </p:cNvSpPr>
          <p:nvPr/>
        </p:nvSpPr>
        <p:spPr bwMode="auto">
          <a:xfrm>
            <a:off x="333375" y="1371600"/>
            <a:ext cx="4543425" cy="2012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Monday PM1</a:t>
            </a:r>
          </a:p>
          <a:p>
            <a:pPr lvl="1"/>
            <a:r>
              <a:rPr lang="en-US" altLang="en-US" sz="1600" dirty="0"/>
              <a:t>Chair’s Welcome, Status, Review of Objectives, Approve agenda, minutes</a:t>
            </a:r>
          </a:p>
          <a:p>
            <a:pPr lvl="1"/>
            <a:r>
              <a:rPr lang="en-US" altLang="en-US" sz="1600" dirty="0"/>
              <a:t>Editor’s </a:t>
            </a:r>
            <a:r>
              <a:rPr lang="en-US" altLang="en-US" sz="1600" dirty="0" smtClean="0"/>
              <a:t>Report</a:t>
            </a:r>
          </a:p>
          <a:p>
            <a:pPr lvl="1"/>
            <a:r>
              <a:rPr lang="en-US" altLang="en-US" sz="1600" dirty="0" smtClean="0"/>
              <a:t>Comment resolution – Mark H, </a:t>
            </a:r>
            <a:r>
              <a:rPr lang="en-US" altLang="en-US" sz="1600" dirty="0" smtClean="0"/>
              <a:t>Adrian, Mark Rison</a:t>
            </a:r>
            <a:endParaRPr lang="en-US" altLang="en-US" sz="1600" dirty="0"/>
          </a:p>
        </p:txBody>
      </p:sp>
      <p:sp>
        <p:nvSpPr>
          <p:cNvPr id="4104" name="Rectangle 35"/>
          <p:cNvSpPr>
            <a:spLocks noChangeArrowheads="1"/>
          </p:cNvSpPr>
          <p:nvPr/>
        </p:nvSpPr>
        <p:spPr bwMode="auto">
          <a:xfrm>
            <a:off x="323850" y="3810000"/>
            <a:ext cx="455295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Tuesday </a:t>
            </a:r>
            <a:r>
              <a:rPr lang="en-US" altLang="en-US" sz="1800" dirty="0" smtClean="0"/>
              <a:t>PM1 </a:t>
            </a:r>
            <a:endParaRPr lang="en-US" altLang="en-US" sz="1800" dirty="0"/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11-14-1594 – Carlos Cordeiro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11-14-1618 Gaius </a:t>
            </a:r>
            <a:r>
              <a:rPr lang="en-US" altLang="en-US" sz="1600" dirty="0" smtClean="0"/>
              <a:t>Wee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Comment resolution</a:t>
            </a:r>
            <a:r>
              <a:rPr lang="en-US" altLang="en-US" sz="1600" dirty="0" smtClean="0"/>
              <a:t/>
            </a:r>
            <a:br>
              <a:rPr lang="en-US" altLang="en-US" sz="1600" dirty="0" smtClean="0"/>
            </a:br>
            <a:endParaRPr lang="en-US" altLang="en-US" sz="1600" dirty="0" smtClean="0"/>
          </a:p>
        </p:txBody>
      </p:sp>
      <p:sp>
        <p:nvSpPr>
          <p:cNvPr id="4105" name="Rectangle 36"/>
          <p:cNvSpPr>
            <a:spLocks noChangeArrowheads="1"/>
          </p:cNvSpPr>
          <p:nvPr/>
        </p:nvSpPr>
        <p:spPr bwMode="auto">
          <a:xfrm>
            <a:off x="4687186" y="4191000"/>
            <a:ext cx="4419600" cy="8152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Thursday </a:t>
            </a:r>
            <a:r>
              <a:rPr lang="en-US" altLang="en-US" sz="1800" dirty="0" smtClean="0"/>
              <a:t>PM1 </a:t>
            </a:r>
            <a:endParaRPr lang="en-US" altLang="en-US" sz="1800" dirty="0"/>
          </a:p>
          <a:p>
            <a:pPr lvl="1"/>
            <a:r>
              <a:rPr lang="en-US" altLang="en-US" sz="1600" dirty="0" smtClean="0"/>
              <a:t>Comment </a:t>
            </a:r>
            <a:r>
              <a:rPr lang="en-US" altLang="en-US" sz="1600" dirty="0" smtClean="0"/>
              <a:t>Resolution 3209</a:t>
            </a:r>
            <a:r>
              <a:rPr lang="en-US" altLang="en-US" sz="1600" dirty="0"/>
              <a:t>, </a:t>
            </a:r>
            <a:r>
              <a:rPr lang="en-US" altLang="en-US" sz="1600" dirty="0" smtClean="0"/>
              <a:t>3430, 3459, 3460, 3462, 3119</a:t>
            </a:r>
            <a:r>
              <a:rPr lang="en-US" altLang="en-US" sz="1600" dirty="0"/>
              <a:t>, 3322, 3042</a:t>
            </a:r>
          </a:p>
          <a:p>
            <a:pPr lvl="1"/>
            <a:endParaRPr lang="en-US" altLang="en-US" sz="1600" dirty="0" smtClean="0"/>
          </a:p>
          <a:p>
            <a:pPr lvl="1"/>
            <a:endParaRPr lang="en-US" altLang="en-US" sz="1600" dirty="0"/>
          </a:p>
          <a:p>
            <a:pPr lvl="1"/>
            <a:endParaRPr lang="en-US" altLang="en-US" sz="1600" dirty="0" smtClean="0"/>
          </a:p>
        </p:txBody>
      </p:sp>
      <p:sp>
        <p:nvSpPr>
          <p:cNvPr id="4107" name="Rectangle 1"/>
          <p:cNvSpPr>
            <a:spLocks noChangeArrowheads="1"/>
          </p:cNvSpPr>
          <p:nvPr/>
        </p:nvSpPr>
        <p:spPr bwMode="auto">
          <a:xfrm>
            <a:off x="333375" y="3048000"/>
            <a:ext cx="4391025" cy="8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Monday PM2</a:t>
            </a:r>
            <a:endParaRPr lang="en-US" altLang="en-US" sz="1800" dirty="0"/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Comment </a:t>
            </a:r>
            <a:r>
              <a:rPr lang="en-US" altLang="en-US" sz="1600" dirty="0" smtClean="0"/>
              <a:t>Resolution</a:t>
            </a:r>
            <a:endParaRPr lang="en-US" altLang="en-US" sz="1600" dirty="0" smtClean="0"/>
          </a:p>
          <a:p>
            <a:pPr lvl="1">
              <a:lnSpc>
                <a:spcPct val="80000"/>
              </a:lnSpc>
            </a:pPr>
            <a:endParaRPr lang="en-US" altLang="en-US" sz="1600" dirty="0"/>
          </a:p>
        </p:txBody>
      </p:sp>
      <p:sp>
        <p:nvSpPr>
          <p:cNvPr id="4108" name="Rectangle 35"/>
          <p:cNvSpPr>
            <a:spLocks noChangeArrowheads="1"/>
          </p:cNvSpPr>
          <p:nvPr/>
        </p:nvSpPr>
        <p:spPr bwMode="auto">
          <a:xfrm>
            <a:off x="359651" y="4953000"/>
            <a:ext cx="4364749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Tuesday PM2</a:t>
            </a:r>
            <a:endParaRPr lang="en-US" altLang="en-US" sz="1800" dirty="0"/>
          </a:p>
          <a:p>
            <a:pPr lvl="1"/>
            <a:r>
              <a:rPr lang="en-US" altLang="en-US" sz="1600" dirty="0" smtClean="0"/>
              <a:t>11-14-0954, 11-14-0026, 11-14-0146</a:t>
            </a:r>
          </a:p>
          <a:p>
            <a:pPr lvl="1"/>
            <a:r>
              <a:rPr lang="en-US" altLang="en-US" sz="1600" dirty="0" smtClean="0"/>
              <a:t>Comment resolution</a:t>
            </a:r>
            <a:r>
              <a:rPr lang="en-US" altLang="en-US" sz="1600" dirty="0" smtClean="0"/>
              <a:t> </a:t>
            </a:r>
            <a:endParaRPr lang="en-US" altLang="en-US" sz="1600" dirty="0" smtClean="0"/>
          </a:p>
        </p:txBody>
      </p:sp>
      <p:sp>
        <p:nvSpPr>
          <p:cNvPr id="4110" name="Rectangle 35"/>
          <p:cNvSpPr>
            <a:spLocks noChangeArrowheads="1"/>
          </p:cNvSpPr>
          <p:nvPr/>
        </p:nvSpPr>
        <p:spPr bwMode="auto">
          <a:xfrm>
            <a:off x="4687186" y="1219200"/>
            <a:ext cx="4152014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Wednesday </a:t>
            </a:r>
            <a:r>
              <a:rPr lang="en-US" altLang="en-US" sz="1800" dirty="0" smtClean="0"/>
              <a:t>PM1 </a:t>
            </a:r>
            <a:endParaRPr lang="en-US" altLang="en-US" sz="1800" dirty="0"/>
          </a:p>
          <a:p>
            <a:pPr lvl="1"/>
            <a:r>
              <a:rPr lang="en-US" altLang="en-US" sz="1600" dirty="0" smtClean="0"/>
              <a:t>Motions</a:t>
            </a:r>
          </a:p>
          <a:p>
            <a:pPr lvl="1"/>
            <a:r>
              <a:rPr lang="en-US" altLang="en-US" sz="1600" dirty="0"/>
              <a:t>CID 3471, </a:t>
            </a:r>
            <a:r>
              <a:rPr lang="en-US" altLang="en-US" sz="1600" dirty="0" smtClean="0"/>
              <a:t>3215, 3478, 3035</a:t>
            </a:r>
            <a:r>
              <a:rPr lang="en-US" altLang="en-US" sz="1600" dirty="0"/>
              <a:t>, 3178, </a:t>
            </a:r>
            <a:r>
              <a:rPr lang="en-US" altLang="en-US" sz="1600" dirty="0" smtClean="0"/>
              <a:t>11-14-1620, 11-15-157</a:t>
            </a:r>
            <a:r>
              <a:rPr lang="en-US" altLang="en-US" sz="1600" dirty="0" smtClean="0"/>
              <a:t>– Edward, 11-15-0011– Ganesh, 11-15-033 </a:t>
            </a:r>
            <a:r>
              <a:rPr lang="en-US" altLang="en-US" sz="1600" dirty="0" err="1" smtClean="0"/>
              <a:t>M.Iwaoka</a:t>
            </a:r>
            <a:endParaRPr lang="en-US" altLang="en-US" sz="1600" dirty="0" smtClean="0"/>
          </a:p>
          <a:p>
            <a:pPr lvl="1"/>
            <a:r>
              <a:rPr lang="en-US" altLang="en-US" sz="1600" dirty="0" smtClean="0"/>
              <a:t>CIDs 3232,3499,3392,3479,3459,3460 </a:t>
            </a:r>
            <a:endParaRPr lang="en-US" altLang="en-US" sz="1600" dirty="0" smtClean="0"/>
          </a:p>
        </p:txBody>
      </p:sp>
      <p:sp>
        <p:nvSpPr>
          <p:cNvPr id="14" name="Rectangle 35"/>
          <p:cNvSpPr>
            <a:spLocks noChangeArrowheads="1"/>
          </p:cNvSpPr>
          <p:nvPr/>
        </p:nvSpPr>
        <p:spPr bwMode="auto">
          <a:xfrm>
            <a:off x="4724400" y="5069190"/>
            <a:ext cx="4267200" cy="17888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Thursday PM2 </a:t>
            </a:r>
            <a:endParaRPr lang="en-US" altLang="en-US" sz="1800" dirty="0"/>
          </a:p>
          <a:p>
            <a:pPr lvl="1"/>
            <a:r>
              <a:rPr lang="en-US" altLang="en-US" sz="1600" dirty="0" smtClean="0"/>
              <a:t>11-14-1522, 1521</a:t>
            </a:r>
          </a:p>
          <a:p>
            <a:pPr lvl="1"/>
            <a:r>
              <a:rPr lang="en-US" altLang="en-US" sz="1600" dirty="0" smtClean="0"/>
              <a:t>Motions </a:t>
            </a:r>
          </a:p>
          <a:p>
            <a:pPr lvl="1"/>
            <a:r>
              <a:rPr lang="en-US" altLang="en-US" sz="1600" dirty="0" smtClean="0"/>
              <a:t>Plans </a:t>
            </a:r>
            <a:r>
              <a:rPr lang="en-US" altLang="en-US" sz="1600" dirty="0"/>
              <a:t>for </a:t>
            </a:r>
            <a:r>
              <a:rPr lang="en-US" altLang="en-US" sz="1600" dirty="0" smtClean="0"/>
              <a:t>March, </a:t>
            </a:r>
            <a:r>
              <a:rPr lang="en-US" altLang="en-US" sz="1600" dirty="0"/>
              <a:t>Schedule</a:t>
            </a:r>
          </a:p>
          <a:p>
            <a:pPr lvl="1"/>
            <a:r>
              <a:rPr lang="en-US" altLang="en-US" sz="1600" dirty="0"/>
              <a:t>AOB, Adjourn</a:t>
            </a:r>
            <a:endParaRPr lang="en-US" altLang="en-US" sz="1400" dirty="0"/>
          </a:p>
          <a:p>
            <a:pPr lvl="1"/>
            <a:endParaRPr lang="en-US" altLang="en-US" sz="1600" dirty="0" smtClean="0"/>
          </a:p>
          <a:p>
            <a:pPr lvl="1"/>
            <a:endParaRPr lang="en-US" altLang="en-US" sz="1600" dirty="0" smtClean="0"/>
          </a:p>
        </p:txBody>
      </p:sp>
      <p:sp>
        <p:nvSpPr>
          <p:cNvPr id="15" name="Rectangle 35"/>
          <p:cNvSpPr>
            <a:spLocks noChangeArrowheads="1"/>
          </p:cNvSpPr>
          <p:nvPr/>
        </p:nvSpPr>
        <p:spPr bwMode="auto">
          <a:xfrm>
            <a:off x="4724400" y="2971800"/>
            <a:ext cx="4382386" cy="1181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Wednesday </a:t>
            </a:r>
            <a:r>
              <a:rPr lang="en-US" altLang="en-US" sz="1800" dirty="0" smtClean="0"/>
              <a:t>PM2</a:t>
            </a:r>
            <a:endParaRPr lang="en-US" altLang="en-US" sz="1800" dirty="0"/>
          </a:p>
          <a:p>
            <a:pPr lvl="1"/>
            <a:r>
              <a:rPr lang="en-US" altLang="en-US" sz="1600" dirty="0" smtClean="0"/>
              <a:t>CID 3124 -11-14-1518</a:t>
            </a:r>
            <a:endParaRPr lang="en-US" altLang="en-US" sz="1600" dirty="0" smtClean="0"/>
          </a:p>
          <a:p>
            <a:pPr lvl="1"/>
            <a:r>
              <a:rPr lang="en-US" altLang="en-US" sz="1600" dirty="0" smtClean="0"/>
              <a:t>11-15-0057, 58 </a:t>
            </a:r>
            <a:r>
              <a:rPr lang="en-US" altLang="en-US" sz="1600" dirty="0" err="1" smtClean="0"/>
              <a:t>Sigurd</a:t>
            </a:r>
            <a:r>
              <a:rPr lang="en-US" altLang="en-US" sz="1600" dirty="0"/>
              <a:t>, </a:t>
            </a:r>
            <a:r>
              <a:rPr lang="en-US" altLang="en-US" sz="1600" dirty="0" smtClean="0"/>
              <a:t>11-14-793,11-14-1246 (CID 3488)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2015</a:t>
            </a:r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536470C5-5E19-4BAF-ABCF-BFE882D72B5A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  <p:sp>
        <p:nvSpPr>
          <p:cNvPr id="5125" name="Rectangle 2"/>
          <p:cNvSpPr>
            <a:spLocks noChangeArrowheads="1"/>
          </p:cNvSpPr>
          <p:nvPr/>
        </p:nvSpPr>
        <p:spPr bwMode="auto">
          <a:xfrm>
            <a:off x="685800" y="-228600"/>
            <a:ext cx="7772400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GB" altLang="en-US" sz="2800" u="sng">
              <a:solidFill>
                <a:schemeClr val="tx2"/>
              </a:solidFill>
            </a:endParaRPr>
          </a:p>
        </p:txBody>
      </p:sp>
      <p:sp>
        <p:nvSpPr>
          <p:cNvPr id="5126" name="Rectangle 3"/>
          <p:cNvSpPr>
            <a:spLocks noChangeArrowheads="1"/>
          </p:cNvSpPr>
          <p:nvPr/>
        </p:nvSpPr>
        <p:spPr bwMode="auto">
          <a:xfrm>
            <a:off x="381000" y="838200"/>
            <a:ext cx="8458200" cy="556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233363" indent="-180975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GB" altLang="en-US" sz="1400"/>
          </a:p>
        </p:txBody>
      </p:sp>
      <p:sp>
        <p:nvSpPr>
          <p:cNvPr id="5127" name="Rectangle 4"/>
          <p:cNvSpPr>
            <a:spLocks noGrp="1" noChangeArrowheads="1"/>
          </p:cNvSpPr>
          <p:nvPr>
            <p:ph type="title"/>
          </p:nvPr>
        </p:nvSpPr>
        <p:spPr>
          <a:xfrm>
            <a:off x="152400" y="609600"/>
            <a:ext cx="7772400" cy="1066800"/>
          </a:xfrm>
        </p:spPr>
        <p:txBody>
          <a:bodyPr/>
          <a:lstStyle/>
          <a:p>
            <a:r>
              <a:rPr lang="en-US" altLang="en-US" sz="2800" smtClean="0"/>
              <a:t>TGmc – </a:t>
            </a:r>
            <a:r>
              <a:rPr lang="en-US" altLang="en-US" smtClean="0"/>
              <a:t>Monday PM1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5128" name="Rectangle 5"/>
          <p:cNvSpPr>
            <a:spLocks noChangeArrowheads="1"/>
          </p:cNvSpPr>
          <p:nvPr/>
        </p:nvSpPr>
        <p:spPr bwMode="auto">
          <a:xfrm>
            <a:off x="381000" y="1852613"/>
            <a:ext cx="8077200" cy="172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  <a:spcAft>
                <a:spcPct val="30000"/>
              </a:spcAft>
            </a:pPr>
            <a:r>
              <a:rPr lang="en-US" altLang="en-US" sz="1800" b="0" dirty="0"/>
              <a:t>  Call Meeting to Order </a:t>
            </a:r>
          </a:p>
          <a:p>
            <a:pPr>
              <a:lnSpc>
                <a:spcPct val="80000"/>
              </a:lnSpc>
              <a:spcAft>
                <a:spcPct val="30000"/>
              </a:spcAft>
            </a:pPr>
            <a:r>
              <a:rPr lang="en-US" altLang="en-US" sz="1800" b="0" dirty="0"/>
              <a:t>  Policies and Procedures, Attendance reminder</a:t>
            </a:r>
          </a:p>
          <a:p>
            <a:pPr lvl="1">
              <a:lnSpc>
                <a:spcPct val="80000"/>
              </a:lnSpc>
              <a:spcAft>
                <a:spcPct val="30000"/>
              </a:spcAft>
              <a:buFontTx/>
              <a:buChar char="•"/>
            </a:pPr>
            <a:r>
              <a:rPr lang="en-US" altLang="en-US" sz="1800" dirty="0"/>
              <a:t> **IEEE Patent Policy </a:t>
            </a:r>
            <a:r>
              <a:rPr lang="en-US" altLang="en-US" sz="1800" dirty="0">
                <a:hlinkClick r:id="rId3"/>
              </a:rPr>
              <a:t>http://standards.ieee.org/board/pat/pat-slideset.ppt</a:t>
            </a:r>
            <a:r>
              <a:rPr lang="en-US" altLang="en-US" sz="1800" dirty="0"/>
              <a:t>	</a:t>
            </a:r>
          </a:p>
          <a:p>
            <a:pPr lvl="2">
              <a:lnSpc>
                <a:spcPct val="80000"/>
              </a:lnSpc>
              <a:spcAft>
                <a:spcPct val="30000"/>
              </a:spcAft>
            </a:pPr>
            <a:r>
              <a:rPr lang="en-US" altLang="en-US" dirty="0"/>
              <a:t> Are there any patent claim(s)/patent application claim(s) and/or the holder of patent claim(s)/patent application claim(s) that the participant believes may be essential for the use of that standard? Minute any responses that were given, specifically the patent claim(s)/patent application claim(s) and/or the holder of the patent claim(s)/patent application claim(s) that were identified (if any) and by whom.</a:t>
            </a:r>
            <a:endParaRPr lang="en-US" altLang="en-US" sz="1800" dirty="0"/>
          </a:p>
        </p:txBody>
      </p:sp>
      <p:sp>
        <p:nvSpPr>
          <p:cNvPr id="5129" name="Text Box 6"/>
          <p:cNvSpPr txBox="1">
            <a:spLocks noChangeArrowheads="1"/>
          </p:cNvSpPr>
          <p:nvPr/>
        </p:nvSpPr>
        <p:spPr bwMode="auto">
          <a:xfrm>
            <a:off x="517525" y="5989638"/>
            <a:ext cx="2382838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** Read slide deck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*** Note especially items #7 &amp; #11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200" b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2015</a:t>
            </a:r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AC17A76A-C091-475B-95FE-E64D9C972BC7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7772400" cy="53340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altLang="en-US" dirty="0" smtClean="0"/>
              <a:t>Please review the documents at the following links: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IEEE Patent Policy: 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3" tooltip="http://standards.ieee.org/board/pat/pat-slideset.ppt"/>
              </a:rPr>
              <a:t>http://standards.ieee.org/board/pat/pat-slideset.ppt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Patent FAQ: 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4" tooltip="http://standards.ieee.org/board/pat/faq.pdf"/>
              </a:rPr>
              <a:t>http://standards.ieee.org/board/pat/faq.pdf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Letter of Assurance Form: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5" tooltip="http://standards.ieee.org/board/pat/loa.pdf"/>
              </a:rPr>
              <a:t>http://standards.ieee.org/board/pat/loa.pdf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Affiliation FAQ: </a:t>
            </a:r>
            <a:r>
              <a:rPr lang="en-US" altLang="en-US" sz="1600" dirty="0" smtClean="0">
                <a:hlinkClick r:id="rId6" tooltip="http://standards.ieee.org/faqs/affiliationFAQ.html"/>
              </a:rPr>
              <a:t>http://standards.ieee.org/faqs/affiliationFAQ.html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Anti-Trust FAQ: </a:t>
            </a:r>
            <a:r>
              <a:rPr lang="en-US" altLang="en-US" sz="1600" dirty="0" smtClean="0">
                <a:hlinkClick r:id="rId7" tooltip="http://standards.ieee.org/resources/antitrust-guidelines.pdf"/>
              </a:rPr>
              <a:t>http://standards.ieee.org/resources/antitrust-guidelines.pdf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Ethics: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8" tooltip="http://www.ieee.org/portal/cms_docs/about/CoE_poster.pdf"/>
              </a:rPr>
              <a:t>http://www.ieee.org/portal/cms_docs/about/CoE_poster.pdf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802 LMSC P&amp;P: </a:t>
            </a:r>
            <a:r>
              <a:rPr lang="en-US" altLang="en-US" sz="1600" dirty="0" smtClean="0">
                <a:hlinkClick r:id="rId9"/>
              </a:rPr>
              <a:t>http://standards.ieee.org/board/aud/LMSC.pdf</a:t>
            </a:r>
            <a:r>
              <a:rPr lang="en-US" altLang="en-US" sz="1600" dirty="0" smtClean="0"/>
              <a:t>   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802 LMSC OM: </a:t>
            </a:r>
            <a:r>
              <a:rPr lang="en-US" altLang="en-US" sz="1600" dirty="0">
                <a:hlinkClick r:id="rId10"/>
              </a:rPr>
              <a:t>http://</a:t>
            </a:r>
            <a:r>
              <a:rPr lang="en-US" altLang="en-US" sz="1600" dirty="0" smtClean="0">
                <a:hlinkClick r:id="rId10"/>
              </a:rPr>
              <a:t>www.ieee802.org/PNP/approved/IEEE_802_OM_v14.pdf</a:t>
            </a:r>
            <a:r>
              <a:rPr lang="en-US" altLang="en-US" sz="1600" dirty="0" smtClean="0"/>
              <a:t>  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802 WG P&amp;P: </a:t>
            </a:r>
            <a:r>
              <a:rPr lang="en-US" altLang="en-US" sz="1600" dirty="0" smtClean="0">
                <a:hlinkClick r:id="rId11"/>
              </a:rPr>
              <a:t>http://grouper.ieee.org/groups/802/PNP/approved/IEEE_802_WG_PandP_v15.pdf</a:t>
            </a:r>
            <a:r>
              <a:rPr lang="en-US" altLang="en-US" sz="1600" dirty="0" smtClean="0"/>
              <a:t>  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IEEE 802.11 WG OM: </a:t>
            </a:r>
            <a:r>
              <a:rPr lang="en-US" altLang="en-US" sz="1600" dirty="0">
                <a:hlinkClick r:id="rId12"/>
              </a:rPr>
              <a:t>https://</a:t>
            </a:r>
            <a:r>
              <a:rPr lang="en-US" altLang="en-US" sz="1600" dirty="0" smtClean="0">
                <a:hlinkClick r:id="rId12"/>
              </a:rPr>
              <a:t>mentor.ieee.org/802.11/dcn/14/11-14-0629-07-0000-802-11-operations-manual.docx</a:t>
            </a:r>
            <a:r>
              <a:rPr lang="en-US" altLang="en-US" sz="1600" dirty="0" smtClean="0"/>
              <a:t> </a:t>
            </a:r>
          </a:p>
          <a:p>
            <a:pPr marL="457200" lvl="1" indent="0">
              <a:lnSpc>
                <a:spcPct val="80000"/>
              </a:lnSpc>
              <a:buFontTx/>
              <a:buNone/>
              <a:defRPr/>
            </a:pPr>
            <a:endParaRPr lang="en-US" altLang="en-US" sz="1600" dirty="0" smtClean="0"/>
          </a:p>
          <a:p>
            <a:pPr marL="457200" lvl="1" indent="0">
              <a:lnSpc>
                <a:spcPct val="80000"/>
              </a:lnSpc>
              <a:buFontTx/>
              <a:buNone/>
              <a:defRPr/>
            </a:pPr>
            <a:r>
              <a:rPr lang="en-US" altLang="en-US" sz="1600" dirty="0" smtClean="0"/>
              <a:t>From IEEE 802 Procedural document website: </a:t>
            </a:r>
            <a:r>
              <a:rPr lang="en-US" altLang="en-US" sz="1600" dirty="0" smtClean="0">
                <a:hlinkClick r:id="rId13"/>
              </a:rPr>
              <a:t>http</a:t>
            </a:r>
            <a:r>
              <a:rPr lang="en-US" altLang="en-US" sz="1600" dirty="0">
                <a:hlinkClick r:id="rId13"/>
              </a:rPr>
              <a:t>://</a:t>
            </a:r>
            <a:r>
              <a:rPr lang="en-US" altLang="en-US" sz="1600" dirty="0" smtClean="0">
                <a:hlinkClick r:id="rId13"/>
              </a:rPr>
              <a:t>www.ieee802.org/devdocs.shtml</a:t>
            </a:r>
            <a:r>
              <a:rPr lang="en-US" altLang="en-US" sz="16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2015</a:t>
            </a:r>
          </a:p>
        </p:txBody>
      </p:sp>
      <p:sp>
        <p:nvSpPr>
          <p:cNvPr id="819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8E561B01-4F0C-4DBD-8C25-C78BA8CFE8DF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71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Logistics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717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algn="just"/>
            <a:r>
              <a:rPr lang="en-US" altLang="en-US" smtClean="0"/>
              <a:t>Attendance recording procedures</a:t>
            </a:r>
          </a:p>
          <a:p>
            <a:pPr lvl="1"/>
            <a:r>
              <a:rPr lang="en-US" altLang="en-US" smtClean="0">
                <a:hlinkClick r:id="rId3"/>
              </a:rPr>
              <a:t>https://imat.ieee.org</a:t>
            </a:r>
            <a:r>
              <a:rPr lang="en-US" altLang="en-US" smtClean="0"/>
              <a:t> </a:t>
            </a:r>
            <a:endParaRPr lang="en-US" altLang="en-US" sz="1800" smtClean="0"/>
          </a:p>
          <a:p>
            <a:pPr lvl="1"/>
            <a:r>
              <a:rPr lang="en-US" altLang="en-US" smtClean="0"/>
              <a:t>Must register before logging attendance</a:t>
            </a:r>
          </a:p>
          <a:p>
            <a:pPr lvl="1"/>
            <a:r>
              <a:rPr lang="en-US" altLang="en-US" smtClean="0"/>
              <a:t>Must log attendance during each 2 hour session</a:t>
            </a:r>
          </a:p>
          <a:p>
            <a:r>
              <a:rPr lang="en-US" altLang="en-US" smtClean="0"/>
              <a:t>Documentation</a:t>
            </a:r>
          </a:p>
          <a:p>
            <a:pPr lvl="1"/>
            <a:r>
              <a:rPr lang="en-US" altLang="en-US" smtClean="0">
                <a:hlinkClick r:id="rId4"/>
              </a:rPr>
              <a:t>http://mentor.ieee.org</a:t>
            </a:r>
            <a:endParaRPr lang="en-US" altLang="en-US" smtClean="0"/>
          </a:p>
          <a:p>
            <a:pPr lvl="1"/>
            <a:r>
              <a:rPr lang="en-US" altLang="en-US" smtClean="0"/>
              <a:t>Use “TGm” for documents relating to the Revision PAR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2015</a:t>
            </a:r>
          </a:p>
        </p:txBody>
      </p:sp>
      <p:sp>
        <p:nvSpPr>
          <p:cNvPr id="921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E57BF63C-6283-45AF-909E-430D45B72251}" type="slidenum">
              <a:rPr lang="en-US" smtClean="0"/>
              <a:pPr>
                <a:defRPr/>
              </a:pPr>
              <a:t>7</a:t>
            </a:fld>
            <a:endParaRPr lang="en-US" smtClean="0"/>
          </a:p>
        </p:txBody>
      </p:sp>
      <p:sp>
        <p:nvSpPr>
          <p:cNvPr id="81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Monday PM1 (continued)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81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 smtClean="0"/>
              <a:t>Objectives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Comment resolution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Approve prior meeting minutes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San Antonio minutes: </a:t>
            </a:r>
            <a:r>
              <a:rPr lang="en-US" altLang="en-US" dirty="0">
                <a:hlinkClick r:id="rId3"/>
              </a:rPr>
              <a:t>https://</a:t>
            </a:r>
            <a:r>
              <a:rPr lang="en-US" altLang="en-US" dirty="0" smtClean="0">
                <a:hlinkClick r:id="rId3"/>
              </a:rPr>
              <a:t>mentor.ieee.org/802.11/dcn/14/11-14-1509-01-000m-revmc-minutes-for-november-san-antonio.docx</a:t>
            </a:r>
            <a:r>
              <a:rPr lang="en-US" altLang="en-US" dirty="0" smtClean="0"/>
              <a:t> 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Teleconference minutes</a:t>
            </a:r>
            <a:r>
              <a:rPr lang="en-US" altLang="en-US" dirty="0"/>
              <a:t>: </a:t>
            </a:r>
            <a:r>
              <a:rPr lang="en-US" altLang="en-US" dirty="0">
                <a:hlinkClick r:id="rId4"/>
              </a:rPr>
              <a:t>https://</a:t>
            </a:r>
            <a:r>
              <a:rPr lang="en-US" altLang="en-US" dirty="0" smtClean="0">
                <a:hlinkClick r:id="rId4"/>
              </a:rPr>
              <a:t>mentor.ieee.org/802.11/dcn/14/11-14-1568-05-000m-tgmc-teleconference-minutes-nov-dec-2014-jan-2015.docx</a:t>
            </a:r>
            <a:r>
              <a:rPr lang="en-US" altLang="en-US" dirty="0" smtClean="0"/>
              <a:t> 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Editor </a:t>
            </a:r>
            <a:r>
              <a:rPr lang="en-US" altLang="en-US" dirty="0" smtClean="0"/>
              <a:t>Report (Adrian Stephens)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Editor report: </a:t>
            </a:r>
            <a:r>
              <a:rPr lang="en-US" altLang="en-US" dirty="0">
                <a:hlinkClick r:id="rId5"/>
              </a:rPr>
              <a:t>https://</a:t>
            </a:r>
            <a:r>
              <a:rPr lang="en-US" altLang="en-US" dirty="0" smtClean="0">
                <a:hlinkClick r:id="rId5"/>
              </a:rPr>
              <a:t>mentor.ieee.org/802.11/dcn/13/11-13-0095-14-000m-editor-reports.ppt</a:t>
            </a:r>
            <a:r>
              <a:rPr lang="en-US" altLang="en-US" dirty="0" smtClean="0"/>
              <a:t> 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2015</a:t>
            </a:r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CE52B3C-2F0B-4C64-A8D2-767D28EE4D42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  <p:sp>
        <p:nvSpPr>
          <p:cNvPr id="9221" name="Slide Number Placeholder 5"/>
          <p:cNvSpPr txBox="1">
            <a:spLocks noGrp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67572B9B-6DB1-4FB8-8862-3341F24B999D}" type="slidenum">
              <a:rPr lang="en-US" altLang="en-US" sz="1200" b="0"/>
              <a:pPr algn="ctr"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/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altLang="en-US" dirty="0" err="1" smtClean="0"/>
              <a:t>TGmc</a:t>
            </a:r>
            <a:r>
              <a:rPr lang="en-US" altLang="en-US" dirty="0" smtClean="0"/>
              <a:t> Plan of Record - modified</a:t>
            </a:r>
            <a:endParaRPr lang="en-US" altLang="en-US" sz="2000" dirty="0" smtClean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rgbClr val="006600"/>
                </a:solidFill>
              </a:rPr>
              <a:t>20 July 2012 – 12 Sept 2012 – Call for Comment/Input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rgbClr val="006600"/>
                </a:solidFill>
              </a:rPr>
              <a:t>29-30 Aug 2012 – </a:t>
            </a:r>
            <a:r>
              <a:rPr lang="en-US" altLang="en-US" sz="2000" dirty="0" err="1" smtClean="0">
                <a:solidFill>
                  <a:srgbClr val="006600"/>
                </a:solidFill>
              </a:rPr>
              <a:t>NesCom</a:t>
            </a:r>
            <a:r>
              <a:rPr lang="en-US" altLang="en-US" sz="2000" dirty="0" smtClean="0">
                <a:solidFill>
                  <a:srgbClr val="006600"/>
                </a:solidFill>
              </a:rPr>
              <a:t>, SASB PAR Approval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rgbClr val="006600"/>
                </a:solidFill>
              </a:rPr>
              <a:t>Sept 2012 – Begin to process CC input, 11aa, 11ae integration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rgbClr val="006600"/>
                </a:solidFill>
              </a:rPr>
              <a:t>Dec 2012 – March/May 2013  – 11ad integration 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rgbClr val="006600"/>
                </a:solidFill>
              </a:rPr>
              <a:t>Jan 2013 – First WG Letter ballot  - without 11ad – on D1.0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rgbClr val="006600"/>
                </a:solidFill>
              </a:rPr>
              <a:t>Sept 2013 – Letter ballot on D2.0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rgbClr val="006600"/>
                </a:solidFill>
              </a:rPr>
              <a:t>Dec 2013 – May 2014 – 11ac, 11af integration – D3.0 in May 2014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rgbClr val="006600"/>
                </a:solidFill>
              </a:rPr>
              <a:t>July 2014 – Mandatory Draft Review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chemeClr val="accent2"/>
                </a:solidFill>
              </a:rPr>
              <a:t>Jan 2015 </a:t>
            </a:r>
            <a:r>
              <a:rPr lang="en-US" altLang="en-US" sz="2000" dirty="0">
                <a:solidFill>
                  <a:schemeClr val="accent2"/>
                </a:solidFill>
              </a:rPr>
              <a:t>– D4.0 Recirculation, </a:t>
            </a:r>
            <a:r>
              <a:rPr lang="en-US" altLang="en-US" sz="2000" dirty="0" smtClean="0">
                <a:solidFill>
                  <a:schemeClr val="accent2"/>
                </a:solidFill>
              </a:rPr>
              <a:t>goal to follow </a:t>
            </a:r>
            <a:r>
              <a:rPr lang="en-US" altLang="en-US" sz="2000" dirty="0">
                <a:solidFill>
                  <a:schemeClr val="accent2"/>
                </a:solidFill>
              </a:rPr>
              <a:t>with </a:t>
            </a:r>
            <a:r>
              <a:rPr lang="en-US" altLang="en-US" sz="2000" dirty="0" smtClean="0">
                <a:solidFill>
                  <a:schemeClr val="accent2"/>
                </a:solidFill>
              </a:rPr>
              <a:t>D5.0 unchanged </a:t>
            </a:r>
            <a:r>
              <a:rPr lang="en-US" altLang="en-US" sz="2000" dirty="0" smtClean="0"/>
              <a:t>(was Nov 2014) – if no </a:t>
            </a:r>
            <a:r>
              <a:rPr lang="en-US" altLang="en-US" sz="2000" dirty="0" err="1" smtClean="0"/>
              <a:t>recirc</a:t>
            </a:r>
            <a:r>
              <a:rPr lang="en-US" altLang="en-US" sz="2000" dirty="0" smtClean="0"/>
              <a:t> this week</a:t>
            </a:r>
            <a:endParaRPr lang="en-US" altLang="en-US" sz="2000" dirty="0"/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chemeClr val="accent2"/>
                </a:solidFill>
              </a:rPr>
              <a:t>Form Sponsor Pool:  Open Dec 15</a:t>
            </a:r>
            <a:r>
              <a:rPr lang="en-US" altLang="en-US" sz="2000" baseline="30000" dirty="0" smtClean="0">
                <a:solidFill>
                  <a:schemeClr val="accent2"/>
                </a:solidFill>
              </a:rPr>
              <a:t>th</a:t>
            </a:r>
            <a:r>
              <a:rPr lang="en-US" altLang="en-US" sz="2000" dirty="0" smtClean="0">
                <a:solidFill>
                  <a:schemeClr val="accent2"/>
                </a:solidFill>
              </a:rPr>
              <a:t> or so, close Feb 2015 – (min 45 days); good for 6 months (end of July 2015) 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EC conditional </a:t>
            </a:r>
            <a:r>
              <a:rPr lang="en-US" altLang="en-US" sz="2000" dirty="0"/>
              <a:t>SB approval March </a:t>
            </a:r>
            <a:r>
              <a:rPr lang="en-US" altLang="en-US" sz="2000" dirty="0" smtClean="0"/>
              <a:t>2015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chemeClr val="accent2"/>
                </a:solidFill>
              </a:rPr>
              <a:t>*new* - plan ad-hoc comment resolution meeting July 2015</a:t>
            </a:r>
            <a:endParaRPr lang="en-US" altLang="en-US" sz="2000" dirty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Nov </a:t>
            </a:r>
            <a:r>
              <a:rPr lang="en-US" altLang="en-US" sz="2000" dirty="0"/>
              <a:t>2015/March 2016 – WG/EC Final Approval</a:t>
            </a:r>
          </a:p>
          <a:p>
            <a:pPr>
              <a:lnSpc>
                <a:spcPct val="80000"/>
              </a:lnSpc>
            </a:pPr>
            <a:r>
              <a:rPr lang="en-US" altLang="en-US" sz="2000" dirty="0"/>
              <a:t>March 2016 – </a:t>
            </a:r>
            <a:r>
              <a:rPr lang="en-US" altLang="en-US" sz="2000" dirty="0" err="1"/>
              <a:t>RevCom</a:t>
            </a:r>
            <a:r>
              <a:rPr lang="en-US" altLang="en-US" sz="2000" dirty="0"/>
              <a:t>/SASB Approval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</a:t>
            </a:r>
            <a:r>
              <a:rPr lang="en-US" altLang="en-US" dirty="0" smtClean="0"/>
              <a:t>94  </a:t>
            </a:r>
            <a:r>
              <a:rPr lang="en-US" altLang="en-US" dirty="0" smtClean="0"/>
              <a:t>– Teleconference CIDs 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dirty="0" smtClean="0"/>
              <a:t>Approve resolutions to comments in</a:t>
            </a:r>
          </a:p>
          <a:p>
            <a:pPr marL="685800" lvl="2" indent="-342900"/>
            <a:r>
              <a:rPr lang="en-US" altLang="en-US" dirty="0" smtClean="0"/>
              <a:t>The “Motion </a:t>
            </a:r>
            <a:r>
              <a:rPr lang="en-US" altLang="en-US" dirty="0" smtClean="0"/>
              <a:t>MAC-</a:t>
            </a:r>
            <a:r>
              <a:rPr lang="en-US" altLang="en-US" dirty="0" smtClean="0"/>
              <a:t>AI</a:t>
            </a:r>
            <a:r>
              <a:rPr lang="en-US" altLang="en-US" dirty="0" smtClean="0"/>
              <a:t>” </a:t>
            </a:r>
            <a:r>
              <a:rPr lang="en-US" altLang="en-US" dirty="0" smtClean="0"/>
              <a:t>tab in </a:t>
            </a:r>
            <a:r>
              <a:rPr lang="en-US" dirty="0">
                <a:hlinkClick r:id="rId3"/>
              </a:rPr>
              <a:t>https://mentor.ieee.org/802.11/dcn/13/11-13-0361-47-000m-revmc-mac-comments.xls</a:t>
            </a:r>
            <a:r>
              <a:rPr lang="en-US" dirty="0"/>
              <a:t> </a:t>
            </a:r>
            <a:endParaRPr lang="en-US" dirty="0" smtClean="0"/>
          </a:p>
          <a:p>
            <a:pPr marL="685800" lvl="2" indent="-342900"/>
            <a:r>
              <a:rPr lang="en-US" altLang="en-US" dirty="0" smtClean="0"/>
              <a:t>The  </a:t>
            </a:r>
            <a:r>
              <a:rPr lang="en-US" altLang="en-US" dirty="0" smtClean="0"/>
              <a:t>“Gen </a:t>
            </a:r>
            <a:r>
              <a:rPr lang="en-US" altLang="en-US" dirty="0" err="1" smtClean="0"/>
              <a:t>Telecon</a:t>
            </a:r>
            <a:r>
              <a:rPr lang="en-US" altLang="en-US" dirty="0" smtClean="0"/>
              <a:t> </a:t>
            </a:r>
            <a:r>
              <a:rPr lang="en-US" altLang="en-US" dirty="0" smtClean="0"/>
              <a:t>-DEC”  </a:t>
            </a:r>
            <a:r>
              <a:rPr lang="en-US" altLang="en-US" dirty="0" smtClean="0"/>
              <a:t>tab in </a:t>
            </a:r>
            <a:r>
              <a:rPr lang="en-US" altLang="en-US" dirty="0">
                <a:hlinkClick r:id="rId4"/>
              </a:rPr>
              <a:t>https://mentor.ieee.org/802.11/dcn/14/11-14-0975-14-000m-lb202-gen-adhoc-comments.xlsx</a:t>
            </a:r>
            <a:r>
              <a:rPr lang="en-US" altLang="en-US" dirty="0"/>
              <a:t> </a:t>
            </a:r>
            <a:endParaRPr lang="en-US" altLang="en-US" dirty="0" smtClean="0"/>
          </a:p>
          <a:p>
            <a:pPr marL="685800" lvl="2" indent="-342900"/>
            <a:r>
              <a:rPr lang="en-US" altLang="en-US" dirty="0" smtClean="0"/>
              <a:t>The </a:t>
            </a:r>
            <a:r>
              <a:rPr lang="en-US" altLang="en-US" dirty="0"/>
              <a:t>“</a:t>
            </a:r>
            <a:r>
              <a:rPr lang="en-US" altLang="en-US" dirty="0" smtClean="0"/>
              <a:t>Other Editor for Motion” tab </a:t>
            </a:r>
            <a:r>
              <a:rPr lang="en-US" altLang="en-US" dirty="0"/>
              <a:t>in </a:t>
            </a:r>
            <a:r>
              <a:rPr lang="en-US" altLang="en-US" dirty="0">
                <a:hlinkClick r:id="rId5"/>
              </a:rPr>
              <a:t>https://</a:t>
            </a:r>
            <a:r>
              <a:rPr lang="en-US" altLang="en-US" dirty="0" smtClean="0">
                <a:hlinkClick r:id="rId5"/>
              </a:rPr>
              <a:t>mentor.ieee.org/802.11/dcn/13/11-13-0233-48-000m-revmc-wg-ballot-comments.xls</a:t>
            </a:r>
            <a:r>
              <a:rPr lang="en-US" altLang="en-US" dirty="0" smtClean="0"/>
              <a:t> </a:t>
            </a:r>
          </a:p>
          <a:p>
            <a:r>
              <a:rPr lang="en-US" altLang="en-US" dirty="0" smtClean="0"/>
              <a:t>Moved: Jon Rosdahl</a:t>
            </a:r>
          </a:p>
          <a:p>
            <a:r>
              <a:rPr lang="en-US" altLang="en-US" dirty="0" smtClean="0"/>
              <a:t>Seconded</a:t>
            </a:r>
            <a:r>
              <a:rPr lang="en-US" altLang="en-US" dirty="0" smtClean="0"/>
              <a:t>: </a:t>
            </a:r>
            <a:r>
              <a:rPr lang="en-US" altLang="en-US" dirty="0" smtClean="0"/>
              <a:t>Mark Hamilton</a:t>
            </a:r>
            <a:endParaRPr lang="en-US" altLang="en-US" dirty="0" smtClean="0"/>
          </a:p>
          <a:p>
            <a:r>
              <a:rPr lang="en-US" altLang="en-US" dirty="0" smtClean="0"/>
              <a:t>Result: </a:t>
            </a:r>
            <a:r>
              <a:rPr lang="en-US" altLang="en-US" dirty="0" smtClean="0"/>
              <a:t>16-0-2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61514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380423</TotalTime>
  <Words>1170</Words>
  <Application>Microsoft Office PowerPoint</Application>
  <PresentationFormat>On-screen Show (4:3)</PresentationFormat>
  <Paragraphs>274</Paragraphs>
  <Slides>16</Slides>
  <Notes>16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802-11-Submission</vt:lpstr>
      <vt:lpstr>Document</vt:lpstr>
      <vt:lpstr>IEEE 802.11 TGmc January 2015 Agenda</vt:lpstr>
      <vt:lpstr>Abstract</vt:lpstr>
      <vt:lpstr>TGmc Agenda</vt:lpstr>
      <vt:lpstr>TGmc – Monday PM1 </vt:lpstr>
      <vt:lpstr>PowerPoint Presentation</vt:lpstr>
      <vt:lpstr>Logistics </vt:lpstr>
      <vt:lpstr>Monday PM1 (continued) </vt:lpstr>
      <vt:lpstr>TGmc Plan of Record - modified</vt:lpstr>
      <vt:lpstr>Motion 94  – Teleconference CIDs </vt:lpstr>
      <vt:lpstr>Motion 95   – Editorial CIDs </vt:lpstr>
      <vt:lpstr>Motion 96   – Monday &amp; Tuesday CIDs </vt:lpstr>
      <vt:lpstr>Motion  97   – Text changes not associated with CIDs</vt:lpstr>
      <vt:lpstr>Motion   – Wednesday CIDs </vt:lpstr>
      <vt:lpstr>Motion for WGLB on P802.11mc D4.0</vt:lpstr>
      <vt:lpstr>March Meeting Planning</vt:lpstr>
      <vt:lpstr>References</vt:lpstr>
    </vt:vector>
  </TitlesOfParts>
  <Company>Aruba Networks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TGm Agenda</dc:title>
  <dc:creator>Dorothy Stanley</dc:creator>
  <cp:lastModifiedBy>Dorothy Stanley</cp:lastModifiedBy>
  <cp:revision>1983</cp:revision>
  <cp:lastPrinted>1998-02-10T13:28:06Z</cp:lastPrinted>
  <dcterms:created xsi:type="dcterms:W3CDTF">2005-01-04T21:26:55Z</dcterms:created>
  <dcterms:modified xsi:type="dcterms:W3CDTF">2015-01-14T20:53:40Z</dcterms:modified>
</cp:coreProperties>
</file>