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67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5300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3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5300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3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C698ECAC-EF20-40DB-8F2B-38DA91209840}" type="datetimeFigureOut">
              <a:rPr lang="en-US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890838" cy="495300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3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3" y="9431338"/>
            <a:ext cx="2890837" cy="495300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3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69CB192E-D9B2-4BDC-A011-2E4C9DA9F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802.11-yy/0339r0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9000" y="4716463"/>
            <a:ext cx="4889500" cy="4465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20371C1-D8F8-43A6-92A5-D5F2E7B4D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5325" y="9612313"/>
            <a:ext cx="776288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/>
            </a:pPr>
            <a:r>
              <a:rPr lang="en-US" sz="13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913" y="9610725"/>
            <a:ext cx="52752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300" y="317500"/>
            <a:ext cx="542448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642FFC65-5F14-49A9-A765-0EE50634CDB3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6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50180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50181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12603BC0-1625-47BC-8C32-13BB4A339FED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10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82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0183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52228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52229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50307AF-83C0-45E9-886C-C2F655E07CE0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11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30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2231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55A121CE-0B24-43F9-B497-53FC018A9805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12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8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4279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EC4BD752-4F3B-4CDB-B5A0-BAE2167A657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4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19460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19461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B792615A-B88D-40AE-987C-35A3EA57DC7D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3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2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21507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21508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21509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268C16E-37E3-4324-8C65-9D83BE18DC7D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4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10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23555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23557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588716B5-F848-4658-8DCE-945CEE49E9DD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5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8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3559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32771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32772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32773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E843159D-3D65-4C76-B85F-3DA2C9146055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6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2774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34819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34820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AE3129D8-DC5E-497A-86FF-11E87264C29E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7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22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4823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46083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46084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46085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7F2A28-CA1A-4E44-89F5-9B99538E8189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8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6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6087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 txBox="1">
            <a:spLocks noGrp="1" noChangeArrowheads="1"/>
          </p:cNvSpPr>
          <p:nvPr/>
        </p:nvSpPr>
        <p:spPr bwMode="auto">
          <a:xfrm>
            <a:off x="5424488" y="103188"/>
            <a:ext cx="6159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802.11-yy/0339r0</a:t>
            </a:r>
          </a:p>
        </p:txBody>
      </p:sp>
      <p:sp>
        <p:nvSpPr>
          <p:cNvPr id="48131" name="Rectangle 3"/>
          <p:cNvSpPr txBox="1">
            <a:spLocks noGrp="1" noChangeArrowheads="1"/>
          </p:cNvSpPr>
          <p:nvPr/>
        </p:nvSpPr>
        <p:spPr bwMode="auto">
          <a:xfrm>
            <a:off x="628650" y="103188"/>
            <a:ext cx="7937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500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48132" name="Rectangle 6"/>
          <p:cNvSpPr txBox="1">
            <a:spLocks noGrp="1" noChangeArrowheads="1"/>
          </p:cNvSpPr>
          <p:nvPr/>
        </p:nvSpPr>
        <p:spPr bwMode="auto">
          <a:xfrm>
            <a:off x="5153025" y="9612313"/>
            <a:ext cx="88741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76250" algn="l"/>
                <a:tab pos="1430338" algn="l"/>
                <a:tab pos="2384425" algn="l"/>
                <a:tab pos="3338513" algn="l"/>
                <a:tab pos="4291013" algn="l"/>
                <a:tab pos="5245100" algn="l"/>
                <a:tab pos="6199188" algn="l"/>
                <a:tab pos="7153275" algn="l"/>
                <a:tab pos="8107363" algn="l"/>
                <a:tab pos="9061450" algn="l"/>
                <a:tab pos="10015538" algn="l"/>
                <a:tab pos="10969625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48133" name="Rectangle 7"/>
          <p:cNvSpPr txBox="1">
            <a:spLocks noGrp="1" noChangeArrowheads="1"/>
          </p:cNvSpPr>
          <p:nvPr/>
        </p:nvSpPr>
        <p:spPr bwMode="auto">
          <a:xfrm>
            <a:off x="3098800" y="9612313"/>
            <a:ext cx="492125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52500" algn="l"/>
                <a:tab pos="1906588" algn="l"/>
                <a:tab pos="2860675" algn="l"/>
                <a:tab pos="3814763" algn="l"/>
                <a:tab pos="4768850" algn="l"/>
                <a:tab pos="5722938" algn="l"/>
                <a:tab pos="6677025" algn="l"/>
                <a:tab pos="7631113" algn="l"/>
                <a:tab pos="8583613" algn="l"/>
                <a:tab pos="9537700" algn="l"/>
                <a:tab pos="10491788" algn="l"/>
              </a:tabLst>
            </a:pPr>
            <a:r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EC2DE56-774C-4D6C-84D2-5664A5141FE2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52500" algn="l"/>
                  <a:tab pos="1906588" algn="l"/>
                  <a:tab pos="2860675" algn="l"/>
                  <a:tab pos="3814763" algn="l"/>
                  <a:tab pos="4768850" algn="l"/>
                  <a:tab pos="5722938" algn="l"/>
                  <a:tab pos="6677025" algn="l"/>
                  <a:tab pos="7631113" algn="l"/>
                  <a:tab pos="8583613" algn="l"/>
                  <a:tab pos="9537700" algn="l"/>
                  <a:tab pos="10491788" algn="l"/>
                </a:tabLst>
              </a:pPr>
              <a:t>9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134" name="Text Box 1"/>
          <p:cNvSpPr txBox="1">
            <a:spLocks noChangeArrowheads="1"/>
          </p:cNvSpPr>
          <p:nvPr/>
        </p:nvSpPr>
        <p:spPr bwMode="auto">
          <a:xfrm>
            <a:off x="1109663" y="750888"/>
            <a:ext cx="4449762" cy="3709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390" tIns="47695" rIns="95390" bIns="47695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35" name="Rectangle 2"/>
          <p:cNvSpPr>
            <a:spLocks noGrp="1" noChangeArrowheads="1"/>
          </p:cNvSpPr>
          <p:nvPr>
            <p:ph type="body"/>
          </p:nvPr>
        </p:nvSpPr>
        <p:spPr>
          <a:xfrm>
            <a:off x="889000" y="4716463"/>
            <a:ext cx="4891088" cy="45688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391379B-4CC9-4820-9721-04C23E36B1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94160C6-C700-4839-9DE2-A603D1FE0F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A9028CC-4632-41A9-8B14-AF8648C493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32701E-547C-4EFF-949E-084C8DC31D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443296D-9228-44C9-83DC-74D83B1F1C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57B058-8F36-459A-9E1A-CC4D55D6C3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767F813-1CD6-4A87-A2A6-3A42B5097B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FBF81F6-7784-4B7E-81C5-94BB56B3CC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7B5719-A7E1-4C7C-B002-33BF3A34B6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3684D10-474B-4FD5-982C-28E0761851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359A235-05CB-4DB0-9AA5-4918D4BFC3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11-14/1521r0</a:t>
            </a:r>
          </a:p>
        </p:txBody>
      </p:sp>
      <p:sp>
        <p:nvSpPr>
          <p:cNvPr id="645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645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rgbClr val="000000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 __     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rgbClr val="000000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Nov 2014</a:t>
            </a:r>
            <a:endParaRPr lang="en-GB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86BACCD8-22F5-4184-9B4A-257DD56F5F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4523" name="Text Box 11"/>
          <p:cNvSpPr txBox="1">
            <a:spLocks noChangeArrowheads="1"/>
          </p:cNvSpPr>
          <p:nvPr userDrawn="1"/>
        </p:nvSpPr>
        <p:spPr bwMode="auto">
          <a:xfrm>
            <a:off x="7423150" y="6432550"/>
            <a:ext cx="12080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1" hangingPunct="1"/>
            <a:r>
              <a:rPr lang="en-US" sz="1200">
                <a:latin typeface="Times New Roman" pitchFamily="18" charset="0"/>
                <a:cs typeface="Arial" charset="0"/>
              </a:rPr>
              <a:t>Dick</a:t>
            </a:r>
            <a:r>
              <a:rPr lang="en-US" sz="120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1200">
                <a:latin typeface="Times New Roman" pitchFamily="18" charset="0"/>
                <a:cs typeface="Arial" charset="0"/>
              </a:rPr>
              <a:t>Roy (SRA)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imes New Roman" pitchFamily="18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imes New Roman" pitchFamily="18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imes New Roman" pitchFamily="18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imes New Roman" pitchFamily="18" charset="0"/>
          <a:ea typeface="MS Gothic" pitchFamily="49" charset="-128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imes New Roman" pitchFamily="18" charset="0"/>
          <a:ea typeface="MS Gothic" pitchFamily="49" charset="-128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imes New Roman" pitchFamily="18" charset="0"/>
          <a:ea typeface="MS Gothic" pitchFamily="49" charset="-128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imes New Roman" pitchFamily="18" charset="0"/>
          <a:ea typeface="MS Gothic" pitchFamily="49" charset="-128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imes New Roman" pitchFamily="18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42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4C2D45F9-C058-4212-8AD5-49C66FD2BB0C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4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zh-TW">
                <a:ea typeface="ＭＳ Ｐゴシック" pitchFamily="34" charset="-128"/>
              </a:rPr>
              <a:t>EPD for IEEE 802.11 5.9GHz Operations</a:t>
            </a:r>
          </a:p>
        </p:txBody>
      </p:sp>
      <p:sp>
        <p:nvSpPr>
          <p:cNvPr id="334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12925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2014-11-5</a:t>
            </a:r>
          </a:p>
        </p:txBody>
      </p:sp>
      <p:graphicFrame>
        <p:nvGraphicFramePr>
          <p:cNvPr id="3340" name="Object 268"/>
          <p:cNvGraphicFramePr>
            <a:graphicFrameLocks noChangeAspect="1"/>
          </p:cNvGraphicFramePr>
          <p:nvPr/>
        </p:nvGraphicFramePr>
        <p:xfrm>
          <a:off x="519113" y="2500313"/>
          <a:ext cx="8008937" cy="2514600"/>
        </p:xfrm>
        <a:graphic>
          <a:graphicData uri="http://schemas.openxmlformats.org/presentationml/2006/ole">
            <p:oleObj spid="_x0000_s3340" name="Document" r:id="rId4" imgW="8242393" imgH="2582599" progId="Word.Document.8">
              <p:embed/>
            </p:oleObj>
          </a:graphicData>
        </a:graphic>
      </p:graphicFrame>
      <p:sp>
        <p:nvSpPr>
          <p:cNvPr id="334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8" charset="0"/>
              </a:rPr>
              <a:t>Authors:</a:t>
            </a:r>
          </a:p>
        </p:txBody>
      </p:sp>
      <p:sp>
        <p:nvSpPr>
          <p:cNvPr id="3348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49" name="Rectangle 2"/>
          <p:cNvSpPr>
            <a:spLocks noChangeArrowheads="1"/>
          </p:cNvSpPr>
          <p:nvPr/>
        </p:nvSpPr>
        <p:spPr bwMode="auto">
          <a:xfrm>
            <a:off x="685800" y="18129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algn="ctr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>
                <a:solidFill>
                  <a:srgbClr val="000000"/>
                </a:solidFill>
                <a:latin typeface="Times New Roman" pitchFamily="18" charset="0"/>
              </a:rPr>
              <a:t>Date:</a:t>
            </a:r>
            <a:r>
              <a:rPr lang="en-GB" sz="2000">
                <a:solidFill>
                  <a:srgbClr val="000000"/>
                </a:solidFill>
                <a:latin typeface="Times New Roman" pitchFamily="18" charset="0"/>
              </a:rPr>
              <a:t> 2014-11-5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0813" cy="56197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Current Implementations - LPD (before)</a:t>
            </a:r>
          </a:p>
        </p:txBody>
      </p:sp>
      <p:sp>
        <p:nvSpPr>
          <p:cNvPr id="49156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FD058D80-8A57-4930-B51C-3CD3434CEC32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157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9159" name="Picture 7"/>
          <p:cNvPicPr>
            <a:picLocks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76250" y="1331913"/>
            <a:ext cx="8247063" cy="4832350"/>
          </a:xfrm>
          <a:solidFill>
            <a:srgbClr val="FFFFFF"/>
          </a:solidFill>
          <a:ln/>
        </p:spPr>
      </p:pic>
      <p:sp>
        <p:nvSpPr>
          <p:cNvPr id="49160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0813" cy="52387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Current Implementations - EPD (after)</a:t>
            </a:r>
          </a:p>
        </p:txBody>
      </p:sp>
      <p:sp>
        <p:nvSpPr>
          <p:cNvPr id="512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CE21B372-57CB-4476-8C14-867F19478878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04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120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0525" y="1220788"/>
            <a:ext cx="8375650" cy="5105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1208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Current Support</a:t>
            </a:r>
          </a:p>
        </p:txBody>
      </p:sp>
      <p:sp>
        <p:nvSpPr>
          <p:cNvPr id="53251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722313" y="1984375"/>
            <a:ext cx="7770812" cy="4383088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Several other vendors have indicated support for the change</a:t>
            </a:r>
          </a:p>
          <a:p>
            <a:pPr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In October 2014, TC 204 passed the following resolution: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	“</a:t>
            </a:r>
            <a:r>
              <a:rPr lang="en-GB" altLang="ja-JP" i="1"/>
              <a:t>Resolution 1072:</a:t>
            </a:r>
            <a:endParaRPr lang="en-GB" altLang="ja-JP" b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b="0"/>
              <a:t>		ISO/</a:t>
            </a:r>
            <a:r>
              <a:rPr lang="en-US" altLang="ja-JP" b="0"/>
              <a:t>TC 204 resolves to support a change from LPD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b="0"/>
              <a:t>		to EPD in the 802.11 specifications for 5.9 GHz 	frequency bands.</a:t>
            </a:r>
            <a:endParaRPr lang="en-GB" altLang="ja-JP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/>
              <a:t>	APPROVED”</a:t>
            </a:r>
            <a:endParaRPr lang="en-GB"/>
          </a:p>
        </p:txBody>
      </p:sp>
      <p:sp>
        <p:nvSpPr>
          <p:cNvPr id="53252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011C2B0-881E-4150-ABB4-B400D3162473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253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255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Background</a:t>
            </a:r>
          </a:p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Rationale for switching from LLC Protocol Discrimination (LPD) to EtherType Protocol Discrimination (EPD) in the IEEE 802.11 5.9 GHz bands</a:t>
            </a:r>
          </a:p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Current status of implementations and support</a:t>
            </a:r>
          </a:p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00D5CC9-03FC-4796-8139-AA0B7950B68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1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Background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From their inception, 802.2 (LLC) and 802.3 (L/T aka Ethernet) have been and continue to be incompatible layer-2 (LLC-sublayer) protocols.</a:t>
            </a:r>
          </a:p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Somewhere between 1999 and 2007, IEEE 802.11 specifically designated LLC (as defined in 802.2) as the Logical Link Control sublayer protocol to be used in all 802.11 STAs.  </a:t>
            </a:r>
          </a:p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Ethernet now dominates the LAN market (FDDI and Token Ring are disappearing)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</p:txBody>
      </p:sp>
      <p:sp>
        <p:nvSpPr>
          <p:cNvPr id="18435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B5ED28D-30D2-4FB4-891F-28571EBB654A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6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41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Background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IEEE 802.2 was withdrawn in 2011 and is no longer supported by IEEE (ISO maintains a “stabilized” version in ISO/IEC 8802-2:1998)</a:t>
            </a:r>
          </a:p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IEEE 802-2014 Overview and Architecture explicitly discourages the use of 802.2 LLC in the future.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i="1">
                <a:solidFill>
                  <a:srgbClr val="FF0000"/>
                </a:solidFill>
              </a:rPr>
              <a:t>“New IEEE 802 standards shall support protocol discrimination in the LLC sublayer using EPD.”</a:t>
            </a:r>
          </a:p>
          <a:p>
            <a:pPr lvl="1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 b="1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</p:txBody>
      </p:sp>
      <p:sp>
        <p:nvSpPr>
          <p:cNvPr id="2048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B05C576C-076D-4C8E-A3A0-1B87DA940A34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4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9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Background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The use of EtherTypes instead of DSAP/SSAP addresses as network layer protocol identifiers means LLC SNAP/RFC1042 has to be used (cf. IEEE 802.11)</a:t>
            </a:r>
          </a:p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As a consequence, six (6) octets of fixed content (and therefore useless) are transmitted in every over-the-air stream.</a:t>
            </a:r>
            <a:endParaRPr lang="en-US" sz="2800" b="0"/>
          </a:p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</p:txBody>
      </p:sp>
      <p:sp>
        <p:nvSpPr>
          <p:cNvPr id="225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05F42709-4D30-4F1D-955B-708A02F6AB61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2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5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22313" y="685800"/>
            <a:ext cx="7770812" cy="106521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Background</a:t>
            </a:r>
          </a:p>
        </p:txBody>
      </p:sp>
      <p:sp>
        <p:nvSpPr>
          <p:cNvPr id="31758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6298BB9-A83C-420D-BC0A-EC61D48EF54C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9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61" name="Rectangle 10"/>
          <p:cNvSpPr>
            <a:spLocks noGrp="1" noChangeArrowheads="1"/>
          </p:cNvSpPr>
          <p:nvPr>
            <p:ph idx="4294967295"/>
          </p:nvPr>
        </p:nvSpPr>
        <p:spPr>
          <a:xfrm>
            <a:off x="685800" y="1495425"/>
            <a:ext cx="7770813" cy="4598988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US"/>
              <a:t>LLC-sublayer 802.2 (LPD) header format (LLC SNAP RFC1042)</a:t>
            </a:r>
          </a:p>
          <a:p>
            <a:pPr eaLnBrk="1" hangingPunct="1">
              <a:buFont typeface="Times New Roman" pitchFamily="18" charset="0"/>
              <a:buChar char="•"/>
            </a:pPr>
            <a:endParaRPr lang="en-US"/>
          </a:p>
          <a:p>
            <a:pPr eaLnBrk="1" hangingPunct="1">
              <a:buFont typeface="Times New Roman" pitchFamily="18" charset="0"/>
              <a:buChar char="•"/>
            </a:pPr>
            <a:endParaRPr lang="en-US"/>
          </a:p>
          <a:p>
            <a:pPr eaLnBrk="1" hangingPunct="1">
              <a:buFont typeface="Times New Roman" pitchFamily="18" charset="0"/>
              <a:buChar char="•"/>
            </a:pPr>
            <a:endParaRPr lang="en-US"/>
          </a:p>
          <a:p>
            <a:pPr eaLnBrk="1" hangingPunct="1">
              <a:buFont typeface="Times New Roman" pitchFamily="18" charset="0"/>
              <a:buChar char="•"/>
            </a:pPr>
            <a:endParaRPr lang="en-US"/>
          </a:p>
          <a:p>
            <a:pPr eaLnBrk="1" hangingPunct="1">
              <a:buFont typeface="Times New Roman" pitchFamily="18" charset="0"/>
              <a:buChar char="•"/>
            </a:pPr>
            <a:r>
              <a:rPr lang="en-US"/>
              <a:t>Length/Type encoding (EPD) header format</a:t>
            </a:r>
          </a:p>
          <a:p>
            <a:pPr eaLnBrk="1" hangingPunct="1"/>
            <a:endParaRPr lang="en-US" sz="2000"/>
          </a:p>
        </p:txBody>
      </p:sp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2581275" y="2057400"/>
          <a:ext cx="4851400" cy="1981200"/>
        </p:xfrm>
        <a:graphic>
          <a:graphicData uri="http://schemas.openxmlformats.org/presentationml/2006/ole">
            <p:oleObj spid="_x0000_s31755" name="Visio" r:id="rId4" imgW="3518428" imgH="1437048" progId="Visio.Drawing.11">
              <p:embed/>
            </p:oleObj>
          </a:graphicData>
        </a:graphic>
      </p:graphicFrame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5921375" y="4391025"/>
          <a:ext cx="1628775" cy="1966913"/>
        </p:xfrm>
        <a:graphic>
          <a:graphicData uri="http://schemas.openxmlformats.org/presentationml/2006/ole">
            <p:oleObj spid="_x0000_s31756" name="Visio" r:id="rId5" imgW="1171513" imgH="1414152" progId="Visio.Drawing.11">
              <p:embed/>
            </p:oleObj>
          </a:graphicData>
        </a:graphic>
      </p:graphicFrame>
      <p:sp>
        <p:nvSpPr>
          <p:cNvPr id="31762" name="Text Box 13"/>
          <p:cNvSpPr txBox="1">
            <a:spLocks noChangeArrowheads="1"/>
          </p:cNvSpPr>
          <p:nvPr/>
        </p:nvSpPr>
        <p:spPr bwMode="auto">
          <a:xfrm>
            <a:off x="2286000" y="4724400"/>
            <a:ext cx="292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Length     &lt; 1503 (0x05DF)</a:t>
            </a:r>
          </a:p>
          <a:p>
            <a:pPr eaLnBrk="1" hangingPunct="1"/>
            <a:r>
              <a:rPr lang="en-US"/>
              <a:t>Ethertype &gt; 1535 (0x05FF)</a:t>
            </a:r>
          </a:p>
        </p:txBody>
      </p:sp>
      <p:sp>
        <p:nvSpPr>
          <p:cNvPr id="31765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Rationale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722313" y="1741488"/>
            <a:ext cx="7770812" cy="4113212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There are currently no commercial deployments of IEEE 802.11 5.9 GHz units/systems (only prototype units in trials); hence the 5.9 GHz MAC/PHY can be considered to be “new”.</a:t>
            </a:r>
          </a:p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Therefore, EPD should be used because it is: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more efficient (6 bytes saved in every data frame)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“compatible” with 802.3 ethernet LANs and 802.1Q bridges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compatible with GLK (EPD) operation (when standardization is complete)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IEEE 802-2014 mandates it!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</p:txBody>
      </p:sp>
      <p:sp>
        <p:nvSpPr>
          <p:cNvPr id="33795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E3AF006-1D16-4933-9EFC-BF40B62BCCCD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6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9" name="Date Placeholder 3"/>
          <p:cNvSpPr txBox="1">
            <a:spLocks noGrp="1"/>
          </p:cNvSpPr>
          <p:nvPr/>
        </p:nvSpPr>
        <p:spPr bwMode="auto">
          <a:xfrm>
            <a:off x="696913" y="361950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Current Implementations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722313" y="1741488"/>
            <a:ext cx="7770812" cy="4113212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4 vendors of 5.9 GHz (11p) radio units have made and successfully tested the change (&lt; 2 man-hours of effort) 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Q-Free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Commsignia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Savari Networks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Arada Systems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</p:txBody>
      </p:sp>
      <p:sp>
        <p:nvSpPr>
          <p:cNvPr id="45060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955D55B3-ED1A-4507-8046-031F1E813BD4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061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063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Current Implementations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722313" y="1741488"/>
            <a:ext cx="7770812" cy="4113212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4 vendors of 5.9 GHz (11p) radio units have made and successfully tested the change (&lt; 2 man-hours of effort) 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Q-Free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Commsignia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Savari Networks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Arada Systems</a:t>
            </a:r>
          </a:p>
          <a:p>
            <a:pPr lvl="1" eaLnBrk="1" hangingPunct="1">
              <a:buFont typeface="Times New Roman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</p:txBody>
      </p:sp>
      <p:sp>
        <p:nvSpPr>
          <p:cNvPr id="47108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95AFB7E9-5401-4C3F-93D8-E5489DD85D63}" type="slidenum">
              <a:rPr lang="en-GB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9" name="Footer Placeholder 4"/>
          <p:cNvSpPr txBox="1">
            <a:spLocks noGrp="1"/>
          </p:cNvSpPr>
          <p:nvPr/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11" name="Date Placeholder 3"/>
          <p:cNvSpPr txBox="1">
            <a:spLocks noGrp="1"/>
          </p:cNvSpPr>
          <p:nvPr/>
        </p:nvSpPr>
        <p:spPr bwMode="auto">
          <a:xfrm>
            <a:off x="696913" y="333375"/>
            <a:ext cx="2303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2014</a:t>
            </a:r>
            <a:endParaRPr lang="en-GB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802-11-Submission">
  <a:themeElements>
    <a:clrScheme name="1_802-11-Submiss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802-11-Submission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Gothic" pitchFamily="49" charset="-128"/>
          </a:defRPr>
        </a:defPPr>
      </a:lstStyle>
    </a:lnDef>
  </a:objectDefaults>
  <a:extraClrSchemeLst>
    <a:extraClrScheme>
      <a:clrScheme name="1_802-11-Submis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802-11-Submis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12662</TotalTime>
  <Words>568</Words>
  <Application>Microsoft Office PowerPoint</Application>
  <PresentationFormat>On-screen Show (4:3)</PresentationFormat>
  <Paragraphs>131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Times New Roman</vt:lpstr>
      <vt:lpstr>MS Gothic</vt:lpstr>
      <vt:lpstr>Arial</vt:lpstr>
      <vt:lpstr>Arial Unicode MS</vt:lpstr>
      <vt:lpstr>ＭＳ Ｐゴシック</vt:lpstr>
      <vt:lpstr>1_802-11-Submission</vt:lpstr>
      <vt:lpstr>Document</vt:lpstr>
      <vt:lpstr>Visio</vt:lpstr>
      <vt:lpstr>EPD for IEEE 802.11 5.9GHz Operations</vt:lpstr>
      <vt:lpstr>Abstract</vt:lpstr>
      <vt:lpstr>Background</vt:lpstr>
      <vt:lpstr>Background</vt:lpstr>
      <vt:lpstr>Background</vt:lpstr>
      <vt:lpstr>Background</vt:lpstr>
      <vt:lpstr>Rationale</vt:lpstr>
      <vt:lpstr>Current Implementations</vt:lpstr>
      <vt:lpstr>Current Implementations</vt:lpstr>
      <vt:lpstr>Current Implementations - LPD (before)</vt:lpstr>
      <vt:lpstr>Current Implementations - EPD (after)</vt:lpstr>
      <vt:lpstr>Current Support</vt:lpstr>
    </vt:vector>
  </TitlesOfParts>
  <Company>SRA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EPD for IEEE 802.11 5.9GHz Operations</dc:title>
  <dc:creator>Dick Roy</dc:creator>
  <cp:lastModifiedBy>dick</cp:lastModifiedBy>
  <cp:revision>288</cp:revision>
  <cp:lastPrinted>2013-02-04T02:23:21Z</cp:lastPrinted>
  <dcterms:created xsi:type="dcterms:W3CDTF">2012-10-15T16:10:16Z</dcterms:created>
  <dcterms:modified xsi:type="dcterms:W3CDTF">2014-11-06T01:21:44Z</dcterms:modified>
</cp:coreProperties>
</file>