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89" r:id="rId3"/>
  </p:sldMasterIdLst>
  <p:notesMasterIdLst>
    <p:notesMasterId r:id="rId27"/>
  </p:notesMasterIdLst>
  <p:handoutMasterIdLst>
    <p:handoutMasterId r:id="rId28"/>
  </p:handoutMasterIdLst>
  <p:sldIdLst>
    <p:sldId id="269" r:id="rId4"/>
    <p:sldId id="267" r:id="rId5"/>
    <p:sldId id="266" r:id="rId6"/>
    <p:sldId id="270" r:id="rId7"/>
    <p:sldId id="271" r:id="rId8"/>
    <p:sldId id="289" r:id="rId9"/>
    <p:sldId id="295" r:id="rId10"/>
    <p:sldId id="276" r:id="rId11"/>
    <p:sldId id="292" r:id="rId12"/>
    <p:sldId id="277" r:id="rId13"/>
    <p:sldId id="272" r:id="rId14"/>
    <p:sldId id="293" r:id="rId15"/>
    <p:sldId id="275" r:id="rId16"/>
    <p:sldId id="273" r:id="rId17"/>
    <p:sldId id="294" r:id="rId18"/>
    <p:sldId id="274" r:id="rId19"/>
    <p:sldId id="286" r:id="rId20"/>
    <p:sldId id="288" r:id="rId21"/>
    <p:sldId id="279" r:id="rId22"/>
    <p:sldId id="287" r:id="rId23"/>
    <p:sldId id="280" r:id="rId24"/>
    <p:sldId id="281" r:id="rId25"/>
    <p:sldId id="268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90" autoAdjust="0"/>
    <p:restoredTop sz="94660"/>
  </p:normalViewPr>
  <p:slideViewPr>
    <p:cSldViewPr>
      <p:cViewPr varScale="1">
        <p:scale>
          <a:sx n="115" d="100"/>
          <a:sy n="115" d="100"/>
        </p:scale>
        <p:origin x="-14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November,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7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7"/>
            <a:ext cx="4562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9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10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856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4"/>
            <a:ext cx="9135879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4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1" y="6320401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8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7575665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4"/>
            <a:ext cx="913587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71868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4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4"/>
            <a:ext cx="1616456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20131" y="6320401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57127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386"/>
            <a:ext cx="9135879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38" y="132889"/>
            <a:ext cx="1625600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5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4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06622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5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4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21156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5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4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4"/>
            <a:ext cx="1616456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22642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8518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1444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5804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8017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90084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746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5082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709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9356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4141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8559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29611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9000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5232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4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2986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90507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4" y="1540950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3465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23060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243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072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7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7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88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"/>
            <a:ext cx="9135879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1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22" y="110931"/>
            <a:ext cx="1625600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1" y="6320398"/>
            <a:ext cx="2155711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5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4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27696151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"/>
            <a:ext cx="913587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71864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1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5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41" y="110932"/>
            <a:ext cx="1616456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20131" y="6320398"/>
            <a:ext cx="2155711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39564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384"/>
            <a:ext cx="9135879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138" y="132889"/>
            <a:ext cx="1625600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1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1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5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496525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1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1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5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22" y="110931"/>
            <a:ext cx="1625600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3220871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1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1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5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41" y="110932"/>
            <a:ext cx="1616456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387047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2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57096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37392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3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14099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01123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3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4809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17835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2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6137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17287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3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41959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15166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3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98545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78263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2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82104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00078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0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15817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6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58656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0" y="1540947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0491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17185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483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49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3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669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3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802.11-14/1513r0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96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00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92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7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00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Empirical </a:t>
            </a:r>
            <a:r>
              <a:rPr lang="en-US" dirty="0" smtClean="0"/>
              <a:t>open-air VHT </a:t>
            </a:r>
            <a:r>
              <a:rPr lang="en-US" dirty="0" smtClean="0"/>
              <a:t>client scaling results </a:t>
            </a:r>
            <a:r>
              <a:rPr lang="en-US" dirty="0" smtClean="0"/>
              <a:t>for use in validating </a:t>
            </a:r>
            <a:r>
              <a:rPr lang="en-US" dirty="0" smtClean="0"/>
              <a:t>MAC simulators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</a:rPr>
              <a:t>2014-11-05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10973"/>
              </p:ext>
            </p:extLst>
          </p:nvPr>
        </p:nvGraphicFramePr>
        <p:xfrm>
          <a:off x="587375" y="3459163"/>
          <a:ext cx="8153400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4" imgW="8145237" imgH="2642402" progId="Word.Document.8">
                  <p:embed/>
                </p:oleObj>
              </mc:Choice>
              <mc:Fallback>
                <p:oleObj name="Document" r:id="rId4" imgW="8145237" imgH="2642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3459163"/>
                        <a:ext cx="8153400" cy="2652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 smtClean="0"/>
              <a:t>VHT80 </a:t>
            </a:r>
            <a:r>
              <a:rPr lang="en-US" dirty="0"/>
              <a:t>- 1SS, 2SS &amp; 3SS </a:t>
            </a:r>
            <a:r>
              <a:rPr lang="en-US" dirty="0" smtClean="0"/>
              <a:t>(Per-Client Avg)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3999" cy="762000"/>
          </a:xfrm>
        </p:spPr>
        <p:txBody>
          <a:bodyPr/>
          <a:lstStyle/>
          <a:p>
            <a:r>
              <a:rPr lang="en-US" dirty="0" smtClean="0"/>
              <a:t>VHT40 </a:t>
            </a:r>
            <a:r>
              <a:rPr lang="en-US" dirty="0"/>
              <a:t>- 1SS, 2SS &amp; 3SS (</a:t>
            </a:r>
            <a:r>
              <a:rPr lang="en-US" dirty="0" smtClean="0"/>
              <a:t>Aggregate - Mbps)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1"/>
            <a:ext cx="9144000" cy="50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 smtClean="0"/>
              <a:t>VHT40 </a:t>
            </a:r>
            <a:r>
              <a:rPr lang="en-US" dirty="0"/>
              <a:t>- 1SS, 2SS &amp; 3SS (Aggregate - 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" y="1447800"/>
            <a:ext cx="9144000" cy="50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162800" y="2009114"/>
            <a:ext cx="1845684" cy="1947114"/>
            <a:chOff x="7226875" y="2959331"/>
            <a:chExt cx="1845684" cy="1947114"/>
          </a:xfrm>
        </p:grpSpPr>
        <p:sp>
          <p:nvSpPr>
            <p:cNvPr id="14" name="Line Callout 2 13"/>
            <p:cNvSpPr/>
            <p:nvPr/>
          </p:nvSpPr>
          <p:spPr bwMode="auto">
            <a:xfrm flipH="1">
              <a:off x="7696200" y="2959331"/>
              <a:ext cx="1376359" cy="738652"/>
            </a:xfrm>
            <a:prstGeom prst="borderCallout2">
              <a:avLst>
                <a:gd name="adj1" fmla="val 101345"/>
                <a:gd name="adj2" fmla="val 62473"/>
                <a:gd name="adj3" fmla="val 149398"/>
                <a:gd name="adj4" fmla="val 70045"/>
                <a:gd name="adj5" fmla="val 172661"/>
                <a:gd name="adj6" fmla="val 130839"/>
              </a:avLst>
            </a:prstGeom>
            <a:solidFill>
              <a:srgbClr val="F8981E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1" charset="0"/>
                  <a:ea typeface="ＭＳ Ｐゴシック" pitchFamily="1" charset="-128"/>
                </a:rPr>
                <a:t>11% - 37% contention premium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7226875" y="3810000"/>
              <a:ext cx="2" cy="1096445"/>
            </a:xfrm>
            <a:prstGeom prst="straightConnector1">
              <a:avLst/>
            </a:prstGeom>
            <a:solidFill>
              <a:srgbClr val="F8981E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stealth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691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 smtClean="0"/>
              <a:t>VHT40 </a:t>
            </a:r>
            <a:r>
              <a:rPr lang="en-US" dirty="0"/>
              <a:t>- 1SS, 2SS &amp; 3SS </a:t>
            </a:r>
            <a:r>
              <a:rPr lang="en-US" dirty="0" smtClean="0"/>
              <a:t>(Per-Client Avg)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1"/>
            <a:ext cx="9144000" cy="762000"/>
          </a:xfrm>
        </p:spPr>
        <p:txBody>
          <a:bodyPr/>
          <a:lstStyle/>
          <a:p>
            <a:r>
              <a:rPr lang="en-US" dirty="0" smtClean="0"/>
              <a:t>VHT20 - 1SS, 2SS &amp; 3SS (</a:t>
            </a:r>
            <a:r>
              <a:rPr lang="en-US" dirty="0" smtClean="0"/>
              <a:t>Aggregate - Mbps)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1"/>
            <a:ext cx="9144000" cy="50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 smtClean="0"/>
              <a:t>VHT20 </a:t>
            </a:r>
            <a:r>
              <a:rPr lang="en-US" dirty="0"/>
              <a:t>- 1SS, 2SS &amp; 3SS (Aggregate - 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0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62802" y="2009114"/>
            <a:ext cx="1845682" cy="2029486"/>
            <a:chOff x="7226877" y="2959331"/>
            <a:chExt cx="1845682" cy="2029486"/>
          </a:xfrm>
        </p:grpSpPr>
        <p:sp>
          <p:nvSpPr>
            <p:cNvPr id="8" name="Line Callout 2 7"/>
            <p:cNvSpPr/>
            <p:nvPr/>
          </p:nvSpPr>
          <p:spPr bwMode="auto">
            <a:xfrm flipH="1">
              <a:off x="7696200" y="2959331"/>
              <a:ext cx="1376359" cy="738652"/>
            </a:xfrm>
            <a:prstGeom prst="borderCallout2">
              <a:avLst>
                <a:gd name="adj1" fmla="val 101345"/>
                <a:gd name="adj2" fmla="val 62473"/>
                <a:gd name="adj3" fmla="val 149398"/>
                <a:gd name="adj4" fmla="val 70045"/>
                <a:gd name="adj5" fmla="val 172661"/>
                <a:gd name="adj6" fmla="val 130839"/>
              </a:avLst>
            </a:prstGeom>
            <a:solidFill>
              <a:srgbClr val="F8981E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1" charset="0"/>
                  <a:ea typeface="ＭＳ Ｐゴシック" pitchFamily="1" charset="-128"/>
                </a:rPr>
                <a:t>3% - 38% contention premium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226877" y="3810000"/>
              <a:ext cx="0" cy="1178817"/>
            </a:xfrm>
            <a:prstGeom prst="straightConnector1">
              <a:avLst/>
            </a:prstGeom>
            <a:solidFill>
              <a:srgbClr val="F8981E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stealth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21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/>
              <a:t>VHT20 - 1SS, 2SS &amp; 3SS </a:t>
            </a:r>
            <a:r>
              <a:rPr lang="en-US" dirty="0" smtClean="0"/>
              <a:t>(Per Client Avg)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#s – </a:t>
            </a:r>
            <a:r>
              <a:rPr lang="en-US" dirty="0" smtClean="0"/>
              <a:t>VHT20 </a:t>
            </a:r>
            <a:r>
              <a:rPr lang="en-US" dirty="0"/>
              <a:t>Aggregate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70966"/>
              </p:ext>
            </p:extLst>
          </p:nvPr>
        </p:nvGraphicFramePr>
        <p:xfrm>
          <a:off x="37535" y="1905000"/>
          <a:ext cx="8991510" cy="3719537"/>
        </p:xfrm>
        <a:graphic>
          <a:graphicData uri="http://schemas.openxmlformats.org/drawingml/2006/table">
            <a:tbl>
              <a:tblPr/>
              <a:tblGrid>
                <a:gridCol w="1229055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  <a:gridCol w="517497"/>
              </a:tblGrid>
              <a:tr h="16171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Phone_VHT20_TCP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65.90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60.40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52.90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64.67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63.74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56.98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59.06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63.71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62.57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56.93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57.74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56.81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43.23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49.51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50.80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65.65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58.81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52.97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65.14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64.08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60.30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63.98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63.84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60.53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55.74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55.40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55.76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41.25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53.26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52.97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61.04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63.15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48.56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64.12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64.27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60.07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61.90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63.98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60.24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53.82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51.83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55.15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44.45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51.73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45.99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64.20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60.79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51.47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64.64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64.03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59.12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61.65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63.85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61.11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55.50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54.99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55.91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42.98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51.50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49.92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Laptop_VHT20_TCP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138.43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137.36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142.46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125.58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136.06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136.94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120.14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138.42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132.07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111.47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132.80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127.12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96.99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109.79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98.73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141.98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140.21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142.75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128.63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133.03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136.30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124.11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142.46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130.18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113.61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133.40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127.37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87.79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101.50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101.97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142.03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138.05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143.26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123.99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137.28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136.00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120.62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139.29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129.23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113.07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128.63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128.00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87.66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100.77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97.22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140.81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138.54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142.82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126.07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135.45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136.41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121.62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140.06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130.49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112.72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131.61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127.50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90.81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104.02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99.31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Laptop_VHT20_TCP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232.01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179.03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217.47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208.52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194.58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208.39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202.83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212.15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199.96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178.76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199.04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189.59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144.47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158.17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160.30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228.86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186.08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214.18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208.22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196.20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200.60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202.61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210.80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195.15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177.59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198.26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188.82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150.10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156.84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155.82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234.29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191.01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207.43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206.45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190.16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202.10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202.96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201.83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202.67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180.93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190.21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188.50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136.46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151.94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158.69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231.72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185.37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213.03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207.73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193.65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203.70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202.80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208.26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199.26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179.09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195.84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188.97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143.68 </a:t>
                      </a:r>
                    </a:p>
                  </a:txBody>
                  <a:tcPr marL="8086" marR="8086" marT="8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155.65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158.27 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86" marR="8086" marT="8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5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#s – </a:t>
            </a:r>
            <a:r>
              <a:rPr lang="en-US" dirty="0" smtClean="0"/>
              <a:t>VHT20 Per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45062"/>
              </p:ext>
            </p:extLst>
          </p:nvPr>
        </p:nvGraphicFramePr>
        <p:xfrm>
          <a:off x="0" y="1905001"/>
          <a:ext cx="9109706" cy="3795713"/>
        </p:xfrm>
        <a:graphic>
          <a:graphicData uri="http://schemas.openxmlformats.org/drawingml/2006/table">
            <a:tbl>
              <a:tblPr/>
              <a:tblGrid>
                <a:gridCol w="1254234"/>
                <a:gridCol w="462086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</a:tblGrid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Phone_VHT20_TCP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65.90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60.40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52.90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12.93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12.75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11.40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5.91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6.37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0.86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0.99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65.65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58.81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52.97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13.03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6.40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6.38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0.82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61.04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48.56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12.82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12.85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6.19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6.40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2.15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0.89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0.92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64.20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60.79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51.47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12.93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12.81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6.16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6.38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6.11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0.86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Laptop_VHT20_TCP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138.43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137.36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142.46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25.12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27.39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13.84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4.46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5.08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2.20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141.98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140.21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142.75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25.73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12.41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14.25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4.54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5.34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1.76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142.03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143.26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24.80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27.46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27.20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12.92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4.52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1.75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140.81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138.54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25.21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27.28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12.16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14.01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4.51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Laptop_VHT20_TCP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232.01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217.47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41.70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38.92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41.68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20.28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7.15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7.96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2.89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228.86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186.08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214.18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41.64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39.24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21.08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19.51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7.10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3.00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234.29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191.01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207.43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41.29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38.03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40.42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20.30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20.18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20.27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7.24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2.73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3.04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231.72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185.37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213.03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41.55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38.73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40.74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20.28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7.16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2.87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3.17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#s – </a:t>
            </a:r>
            <a:r>
              <a:rPr lang="en-US" dirty="0" smtClean="0"/>
              <a:t>VHT40 </a:t>
            </a:r>
            <a:r>
              <a:rPr lang="en-US" dirty="0"/>
              <a:t>Aggregate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03620"/>
              </p:ext>
            </p:extLst>
          </p:nvPr>
        </p:nvGraphicFramePr>
        <p:xfrm>
          <a:off x="15923" y="1905001"/>
          <a:ext cx="9051871" cy="3744492"/>
        </p:xfrm>
        <a:graphic>
          <a:graphicData uri="http://schemas.openxmlformats.org/drawingml/2006/table">
            <a:tbl>
              <a:tblPr/>
              <a:tblGrid>
                <a:gridCol w="1237306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  <a:gridCol w="520971"/>
              </a:tblGrid>
              <a:tr h="16280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Phone_VHT40_TCP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132.94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129.35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107.51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134.52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140.37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118.17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125.15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138.05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116.06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105.12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120.03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117.77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102.12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99.75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92.35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131.40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133.16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102.60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133.68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139.98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114.98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122.19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135.25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120.93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104.52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127.81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117.61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91.65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92.97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91.22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134.63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133.37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102.97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134.06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139.30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115.75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125.21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137.27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123.07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99.47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127.83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117.98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101.56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91.90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91.49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132.99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131.96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104.36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134.09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139.88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116.30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124.19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136.85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120.02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103.04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125.22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117.79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98.45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94.88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91.69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Laptop_VHT40_TCP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319.91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312.85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324.36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288.98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307.41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309.28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274.80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317.48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305.25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236.98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303.12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279.50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207.98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245.66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247.47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320.97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313.33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322.23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289.47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304.95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301.76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281.19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312.43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303.41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232.62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311.34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280.50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219.38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240.89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248.30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320.75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317.77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319.79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289.47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304.80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306.99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285.37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313.72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307.36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231.44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314.87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280.50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210.21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239.95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251.29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320.54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314.65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322.13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289.31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305.72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306.01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280.45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314.54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305.34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233.68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309.78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280.17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212.53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242.17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249.02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Laptop_VHT40_TCP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467.26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480.71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481.21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426.20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470.29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465.58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413.80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485.90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449.88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373.68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469.74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410.38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294.86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387.55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375.61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467.07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482.29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472.51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426.52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477.59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466.17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414.06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483.76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452.36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377.72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461.75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415.26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306.52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388.64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375.65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467.17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478.34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470.72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426.24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468.50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466.54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417.00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478.91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452.96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376.63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464.69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414.42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307.66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393.39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380.34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467.17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480.45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474.81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426.32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472.12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466.09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414.95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482.86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451.73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376.01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465.39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413.35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303.01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389.86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377.20 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141" marR="8141" marT="8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Numerous MAC simulation results have been presented based on the Simulation Scenarios (SS).   Vendors are cross-checking results.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SS2, SS3 and SS4 involve </a:t>
            </a:r>
            <a:r>
              <a:rPr lang="en-US" sz="2200" dirty="0" smtClean="0"/>
              <a:t>large numbers of </a:t>
            </a:r>
            <a:r>
              <a:rPr lang="en-US" sz="2200" dirty="0" smtClean="0"/>
              <a:t>co-located STAs</a:t>
            </a:r>
            <a:r>
              <a:rPr lang="en-US" sz="2200" dirty="0" smtClean="0"/>
              <a:t>, albeit with induced path loss due to walls,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Aruba has a Very High Density (VHD) lab taking empirical data with late-model clients in open air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</a:t>
            </a:r>
            <a:r>
              <a:rPr lang="en-US" sz="2200" dirty="0" smtClean="0"/>
              <a:t>contribution presents actual lab TCP data taken in open air with 50 STAs each of 1SS, 2SS and 3SS.  Data is presented for VHT20, VHT40 and VHT80.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Our goal is to help vendors further validate the accuracy of their </a:t>
            </a:r>
            <a:r>
              <a:rPr lang="en-US" sz="2200" dirty="0" smtClean="0"/>
              <a:t>MAC &amp; PHY simulators by sharing our data set.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#s – </a:t>
            </a:r>
            <a:r>
              <a:rPr lang="en-US" dirty="0" smtClean="0"/>
              <a:t>VHT40 Per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09005"/>
              </p:ext>
            </p:extLst>
          </p:nvPr>
        </p:nvGraphicFramePr>
        <p:xfrm>
          <a:off x="0" y="1905001"/>
          <a:ext cx="9109706" cy="3795713"/>
        </p:xfrm>
        <a:graphic>
          <a:graphicData uri="http://schemas.openxmlformats.org/drawingml/2006/table">
            <a:tbl>
              <a:tblPr/>
              <a:tblGrid>
                <a:gridCol w="1254234"/>
                <a:gridCol w="462086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</a:tblGrid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Phone_VHT40_TCP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132.94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129.35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107.51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26.90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28.07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23.63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12.52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4.20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4.71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131.40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133.16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102.60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26.74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12.22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13.52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4.18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4.70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134.63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133.37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102.97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26.81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27.86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12.52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13.73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3.98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4.72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2.03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132.99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131.96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104.36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26.82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27.98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12.42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13.69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12.00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4.12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5.01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4.71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1.90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Laptop_VHT40_TCP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319.91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312.85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324.36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57.80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61.48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61.86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27.48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31.75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30.52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9.48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11.18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4.16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4.91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4.95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320.97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313.33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322.23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57.89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60.99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60.35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28.12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31.24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30.34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9.30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12.45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4.39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4.97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320.75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317.77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319.79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57.89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60.96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61.40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28.54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31.37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30.74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12.59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4.20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320.54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314.65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322.13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57.86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61.14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61.20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28.05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31.45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30.53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9.35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12.39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4.25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4.84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4.98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Laptop_VHT40_TCP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467.26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480.71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481.21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85.24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94.06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41.38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48.59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44.99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14.95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18.79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16.42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5.90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7.75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467.07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482.29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472.51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85.30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95.52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93.23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41.41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48.38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45.24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15.11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18.47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6.13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7.77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467.17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478.34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470.72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85.25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93.70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41.70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47.89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45.30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15.07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18.59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16.58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6.15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467.17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480.45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474.81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94.42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41.50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48.29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45.17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15.04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18.62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16.53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6.06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7.54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#s – </a:t>
            </a:r>
            <a:r>
              <a:rPr lang="en-US" dirty="0" smtClean="0"/>
              <a:t>VHT80 Aggregate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75898"/>
              </p:ext>
            </p:extLst>
          </p:nvPr>
        </p:nvGraphicFramePr>
        <p:xfrm>
          <a:off x="3" y="1905000"/>
          <a:ext cx="9143993" cy="3782649"/>
        </p:xfrm>
        <a:graphic>
          <a:graphicData uri="http://schemas.openxmlformats.org/drawingml/2006/table">
            <a:tbl>
              <a:tblPr/>
              <a:tblGrid>
                <a:gridCol w="1249898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  <a:gridCol w="526273"/>
              </a:tblGrid>
              <a:tr h="164463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Phone_VHT80_TCP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220.46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246.25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126.73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213.07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275.54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185.95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227.21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258.34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204.76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212.84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222.47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196.85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162.52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173.25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167.56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216.36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241.43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134.03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213.39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270.75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183.26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227.08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245.50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210.13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207.86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223.16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197.37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161.81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163.91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172.42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217.06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245.64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116.96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215.38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270.27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196.29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225.88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253.17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219.53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208.97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225.67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196.30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168.00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177.94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147.40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217.96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244.44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125.90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213.95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272.19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188.50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226.72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252.34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211.47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209.89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223.77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196.84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164.11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171.70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162.46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Laptop_VHT80_TCP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603.43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645.31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638.99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571.41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625.50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629.20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534.85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620.51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597.08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430.53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551.49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515.60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362.78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462.09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436.90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609.79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651.10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637.93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569.64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625.59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623.25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533.58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617.22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589.33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432.61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555.53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516.43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366.83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465.84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435.75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605.97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647.66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638.31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568.74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626.44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628.82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535.48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618.95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596.11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431.29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550.55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519.93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364.56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463.24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437.95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606.40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648.02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638.41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569.93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625.84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627.09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534.64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618.89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594.17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431.48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552.52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517.32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364.72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463.72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436.87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Laptop_VHT80_TCP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810.73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908.15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884.17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739.54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895.69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850.20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700.06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887.33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808.69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589.02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787.17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690.54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489.60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591.34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587.74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809.78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912.09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891.06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738.70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899.57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853.93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705.84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881.02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801.76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599.64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779.39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695.41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507.39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594.88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591.53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817.96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916.03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892.52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714.49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890.43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857.77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701.10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879.42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803.87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594.44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777.23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692.84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489.57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584.44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584.04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Throughput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812.83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912.09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889.25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730.91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895.23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853.96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702.33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882.59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804.78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594.37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781.26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692.93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495.52 </a:t>
                      </a:r>
                    </a:p>
                  </a:txBody>
                  <a:tcPr marL="8223" marR="8223" marT="8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590.22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587.77 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#s – VHT80 </a:t>
            </a:r>
            <a:r>
              <a:rPr lang="en-US" dirty="0" smtClean="0"/>
              <a:t>Per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71238"/>
              </p:ext>
            </p:extLst>
          </p:nvPr>
        </p:nvGraphicFramePr>
        <p:xfrm>
          <a:off x="5687" y="1905001"/>
          <a:ext cx="9109706" cy="3795713"/>
        </p:xfrm>
        <a:graphic>
          <a:graphicData uri="http://schemas.openxmlformats.org/drawingml/2006/table">
            <a:tbl>
              <a:tblPr/>
              <a:tblGrid>
                <a:gridCol w="1254234"/>
                <a:gridCol w="462086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  <a:gridCol w="528099"/>
              </a:tblGrid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1SS Phone_VHT80_TCP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220.46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246.25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126.73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42.61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55.11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37.19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22.72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20.48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8.51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8.90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3.47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3.35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216.36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241.43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134.03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42.68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36.65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22.71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24.55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21.01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8.31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3.45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217.06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245.64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116.96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43.08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22.59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25.32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21.95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8.36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3.36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3.56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2.95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217.96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244.44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125.90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42.79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54.44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37.70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22.67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25.23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8.40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8.95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7.87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3.43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 Laptop_VHT80_TCP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603.43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645.31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638.99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114.28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125.84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53.49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62.05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59.71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17.22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22.06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20.62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9.24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8.74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609.79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651.10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637.93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113.93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125.12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124.65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53.36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61.72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58.93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17.30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22.22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20.66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7.34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9.32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8.72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605.97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647.66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638.31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113.75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125.29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125.76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53.55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61.89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59.61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17.25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7.29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8.76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606.40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648.02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638.41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113.99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125.17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125.42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53.46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61.89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59.42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17.26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20.69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7.29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9.27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8.74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Clients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 Laptop_VHT80_TCP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Bidirect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1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810.73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908.15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884.17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147.91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179.14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170.04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70.01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88.73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80.87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23.56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31.49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27.62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9.79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11.75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2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809.78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912.09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891.06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147.74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179.91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170.79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70.58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88.10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80.18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23.99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31.18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27.82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10.15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11.90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11.83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3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817.96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916.03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892.52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142.90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178.09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171.55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70.11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87.94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80.39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23.78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27.71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9.79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11.69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11.68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Client Throughput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812.83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912.09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889.25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146.18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179.05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170.79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70.23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88.26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80.48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23.77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31.25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27.72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9.91 </a:t>
                      </a:r>
                    </a:p>
                  </a:txBody>
                  <a:tcPr marL="8252" marR="8252" marT="8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11.80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11.76 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5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Pairs (Chariot)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Adapt Box 3 simulators to create a special case of SS#2 that reflects our VHD lab setup and test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Compare simulation results against empirical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 should be no worse than these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Significantly higher numbers should be investigated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are interested in your assessment of the mechanics of the contention premium.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609600"/>
          </a:xfrm>
        </p:spPr>
        <p:txBody>
          <a:bodyPr/>
          <a:lstStyle/>
          <a:p>
            <a:r>
              <a:rPr lang="en-US" dirty="0" smtClean="0"/>
              <a:t>Our Box 5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122" name="Picture 2" descr="D:\VHD Testbed Pix\P108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801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Clients: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Smartphone, 11ac, 1SS, 100 stations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Laptop, 11ac, 2SS, 100 stations 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Laptop, 11ac, 3SS, 100 stations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Controller &amp; AP: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7220-US controller running 6.4.0.3-HDMS public </a:t>
            </a:r>
            <a:r>
              <a:rPr lang="en-US" sz="1800" dirty="0" smtClean="0">
                <a:solidFill>
                  <a:schemeClr val="tx1"/>
                </a:solidFill>
              </a:rPr>
              <a:t>code.   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Aruba AP225 (11ac 3SS)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LAN: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Jumbo frames enabled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Test Automation: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IxChariot</a:t>
            </a:r>
            <a:r>
              <a:rPr lang="en-US" sz="1800" dirty="0" smtClean="0">
                <a:solidFill>
                  <a:schemeClr val="tx1"/>
                </a:solidFill>
              </a:rPr>
              <a:t> 8.1EA.  Separate, dedicated machines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 smtClean="0">
                <a:solidFill>
                  <a:schemeClr val="tx1"/>
                </a:solidFill>
              </a:rPr>
              <a:t>console and wired </a:t>
            </a:r>
            <a:r>
              <a:rPr lang="en-US" sz="1800" dirty="0" smtClean="0">
                <a:solidFill>
                  <a:schemeClr val="tx1"/>
                </a:solidFill>
              </a:rPr>
              <a:t>endpoint.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RF configuration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Channels - 100E </a:t>
            </a:r>
            <a:r>
              <a:rPr lang="en-US" sz="1800" dirty="0" smtClean="0">
                <a:solidFill>
                  <a:schemeClr val="tx1"/>
                </a:solidFill>
              </a:rPr>
              <a:t>(VHT80), 100+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smtClean="0">
                <a:solidFill>
                  <a:schemeClr val="tx1"/>
                </a:solidFill>
              </a:rPr>
              <a:t>VHT40), </a:t>
            </a:r>
            <a:r>
              <a:rPr lang="en-US" sz="1800" dirty="0" smtClean="0">
                <a:solidFill>
                  <a:schemeClr val="tx1"/>
                </a:solidFill>
              </a:rPr>
              <a:t>100 (</a:t>
            </a:r>
            <a:r>
              <a:rPr lang="en-US" sz="1800" dirty="0" smtClean="0">
                <a:solidFill>
                  <a:schemeClr val="tx1"/>
                </a:solidFill>
              </a:rPr>
              <a:t>VHT20</a:t>
            </a:r>
            <a:r>
              <a:rPr lang="en-US" sz="1800" dirty="0" smtClean="0">
                <a:solidFill>
                  <a:schemeClr val="tx1"/>
                </a:solidFill>
              </a:rPr>
              <a:t>).   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Exclusive use of 5490 - 5570MHz / swept daily.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770813" cy="609599"/>
          </a:xfrm>
        </p:spPr>
        <p:txBody>
          <a:bodyPr/>
          <a:lstStyle/>
          <a:p>
            <a:r>
              <a:rPr lang="en-US" dirty="0" smtClean="0"/>
              <a:t>Aruba VHD </a:t>
            </a:r>
            <a:r>
              <a:rPr lang="en-US" dirty="0" err="1" smtClean="0"/>
              <a:t>Testbed</a:t>
            </a:r>
            <a:r>
              <a:rPr lang="en-US" dirty="0" smtClean="0"/>
              <a:t> </a:t>
            </a:r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8424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SSID 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1" y="1828800"/>
            <a:ext cx="7770813" cy="449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-profile "hdtest100-ssid"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"HDTest-5"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a-basic-rates 24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a-tx-rates 18 24 36 48 54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g-basic-rates 18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g-tx-rates 18 24 36 48 54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max-clients 255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wmm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wmm-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dscp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"56"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wmm-vi-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dscp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"40"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g-beacon-rate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a-beacon-rate 24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-profile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-profile"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max-tx-a-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-count-be 3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dot11a-radio-profile "hdtest100-11a-pf"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channel 100E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disable-arm-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-functions Dynamic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VHT80 - 3SS Laptop TCP Downstream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VHT80 – 1SS Phone TCP Bidirectional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VHT20 – 3SS Laptop TCP Upstream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3999" cy="762000"/>
          </a:xfrm>
        </p:spPr>
        <p:txBody>
          <a:bodyPr/>
          <a:lstStyle/>
          <a:p>
            <a:r>
              <a:rPr lang="en-US" dirty="0" smtClean="0"/>
              <a:t>VHT80 </a:t>
            </a:r>
            <a:r>
              <a:rPr lang="en-US" dirty="0"/>
              <a:t>- 1SS, 2SS &amp; 3SS (</a:t>
            </a:r>
            <a:r>
              <a:rPr lang="en-US" dirty="0" smtClean="0"/>
              <a:t>Aggregate - Mbps)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762000"/>
          </a:xfrm>
        </p:spPr>
        <p:txBody>
          <a:bodyPr/>
          <a:lstStyle/>
          <a:p>
            <a:r>
              <a:rPr lang="en-US" dirty="0" smtClean="0"/>
              <a:t>VHT80 </a:t>
            </a:r>
            <a:r>
              <a:rPr lang="en-US" dirty="0"/>
              <a:t>- 1SS, 2SS &amp; 3SS (Aggregate - 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0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226875" y="2959331"/>
            <a:ext cx="1845684" cy="1688869"/>
            <a:chOff x="7226875" y="2959331"/>
            <a:chExt cx="1845684" cy="1688869"/>
          </a:xfrm>
        </p:grpSpPr>
        <p:sp>
          <p:nvSpPr>
            <p:cNvPr id="12" name="Line Callout 2 11"/>
            <p:cNvSpPr/>
            <p:nvPr/>
          </p:nvSpPr>
          <p:spPr bwMode="auto">
            <a:xfrm flipH="1">
              <a:off x="7696200" y="2959331"/>
              <a:ext cx="1376359" cy="738652"/>
            </a:xfrm>
            <a:prstGeom prst="borderCallout2">
              <a:avLst>
                <a:gd name="adj1" fmla="val 101345"/>
                <a:gd name="adj2" fmla="val 62473"/>
                <a:gd name="adj3" fmla="val 149398"/>
                <a:gd name="adj4" fmla="val 70045"/>
                <a:gd name="adj5" fmla="val 172661"/>
                <a:gd name="adj6" fmla="val 130839"/>
              </a:avLst>
            </a:prstGeom>
            <a:solidFill>
              <a:srgbClr val="F8981E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1" charset="0"/>
                  <a:ea typeface="ＭＳ Ｐゴシック" pitchFamily="1" charset="-128"/>
                </a:rPr>
                <a:t>25% - 40% contention premium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7226875" y="3810000"/>
              <a:ext cx="1" cy="838200"/>
            </a:xfrm>
            <a:prstGeom prst="straightConnector1">
              <a:avLst/>
            </a:prstGeom>
            <a:solidFill>
              <a:srgbClr val="F8981E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stealth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497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1353</TotalTime>
  <Words>4143</Words>
  <Application>Microsoft Office PowerPoint</Application>
  <PresentationFormat>On-screen Show (4:3)</PresentationFormat>
  <Paragraphs>2146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802-11-Submission</vt:lpstr>
      <vt:lpstr>Aruba Light Version</vt:lpstr>
      <vt:lpstr>1_Aruba Light Version</vt:lpstr>
      <vt:lpstr>Microsoft Word 97 - 2003 Document</vt:lpstr>
      <vt:lpstr>Empirical open-air VHT client scaling results for use in validating MAC simulators</vt:lpstr>
      <vt:lpstr>Abstract</vt:lpstr>
      <vt:lpstr>Our Box 5 Emulator</vt:lpstr>
      <vt:lpstr>Testbed Configuration</vt:lpstr>
      <vt:lpstr>Aruba VHD Testbed Topology</vt:lpstr>
      <vt:lpstr>SSID Configuration</vt:lpstr>
      <vt:lpstr>Known Issues</vt:lpstr>
      <vt:lpstr>VHT80 - 1SS, 2SS &amp; 3SS (Aggregate - Mbps)</vt:lpstr>
      <vt:lpstr>VHT80 - 1SS, 2SS &amp; 3SS (Aggregate - %)</vt:lpstr>
      <vt:lpstr>VHT80 - 1SS, 2SS &amp; 3SS (Per-Client Avg)</vt:lpstr>
      <vt:lpstr>VHT40 - 1SS, 2SS &amp; 3SS (Aggregate - Mbps)</vt:lpstr>
      <vt:lpstr>VHT40 - 1SS, 2SS &amp; 3SS (Aggregate - %)</vt:lpstr>
      <vt:lpstr>VHT40 - 1SS, 2SS &amp; 3SS (Per-Client Avg)</vt:lpstr>
      <vt:lpstr>VHT20 - 1SS, 2SS &amp; 3SS (Aggregate - Mbps)</vt:lpstr>
      <vt:lpstr>VHT20 - 1SS, 2SS &amp; 3SS (Aggregate - %)</vt:lpstr>
      <vt:lpstr>VHT20 - 1SS, 2SS &amp; 3SS (Per Client Avg)</vt:lpstr>
      <vt:lpstr>Raw #s – VHT20 Aggregate</vt:lpstr>
      <vt:lpstr>Raw #s – VHT20 Per Client</vt:lpstr>
      <vt:lpstr>Raw #s – VHT40 Aggregate</vt:lpstr>
      <vt:lpstr>Raw #s – VHT40 Per Client</vt:lpstr>
      <vt:lpstr>Raw #s – VHT80 Aggregate</vt:lpstr>
      <vt:lpstr>Raw #s – VHT80 Per Client</vt:lpstr>
      <vt:lpstr>Call to Action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clukaszewski</dc:creator>
  <cp:lastModifiedBy>clukaszewski</cp:lastModifiedBy>
  <cp:revision>24</cp:revision>
  <cp:lastPrinted>1601-01-01T00:00:00Z</cp:lastPrinted>
  <dcterms:created xsi:type="dcterms:W3CDTF">2014-05-13T18:39:25Z</dcterms:created>
  <dcterms:modified xsi:type="dcterms:W3CDTF">2014-11-05T17:25:57Z</dcterms:modified>
</cp:coreProperties>
</file>