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52"/>
  </p:notesMasterIdLst>
  <p:handoutMasterIdLst>
    <p:handoutMasterId r:id="rId53"/>
  </p:handoutMasterIdLst>
  <p:sldIdLst>
    <p:sldId id="269" r:id="rId2"/>
    <p:sldId id="280" r:id="rId3"/>
    <p:sldId id="281" r:id="rId4"/>
    <p:sldId id="331" r:id="rId5"/>
    <p:sldId id="283" r:id="rId6"/>
    <p:sldId id="284" r:id="rId7"/>
    <p:sldId id="329" r:id="rId8"/>
    <p:sldId id="330" r:id="rId9"/>
    <p:sldId id="285" r:id="rId10"/>
    <p:sldId id="286" r:id="rId11"/>
    <p:sldId id="289" r:id="rId12"/>
    <p:sldId id="290" r:id="rId13"/>
    <p:sldId id="291" r:id="rId14"/>
    <p:sldId id="332" r:id="rId15"/>
    <p:sldId id="292" r:id="rId16"/>
    <p:sldId id="293" r:id="rId17"/>
    <p:sldId id="294" r:id="rId18"/>
    <p:sldId id="295" r:id="rId19"/>
    <p:sldId id="296" r:id="rId20"/>
    <p:sldId id="297" r:id="rId21"/>
    <p:sldId id="298" r:id="rId22"/>
    <p:sldId id="300" r:id="rId23"/>
    <p:sldId id="301" r:id="rId24"/>
    <p:sldId id="302" r:id="rId25"/>
    <p:sldId id="303" r:id="rId26"/>
    <p:sldId id="304" r:id="rId27"/>
    <p:sldId id="305" r:id="rId28"/>
    <p:sldId id="306" r:id="rId29"/>
    <p:sldId id="307" r:id="rId30"/>
    <p:sldId id="308" r:id="rId31"/>
    <p:sldId id="309" r:id="rId32"/>
    <p:sldId id="310" r:id="rId33"/>
    <p:sldId id="311" r:id="rId34"/>
    <p:sldId id="312" r:id="rId35"/>
    <p:sldId id="313" r:id="rId36"/>
    <p:sldId id="314" r:id="rId37"/>
    <p:sldId id="315" r:id="rId38"/>
    <p:sldId id="316" r:id="rId39"/>
    <p:sldId id="317" r:id="rId40"/>
    <p:sldId id="318" r:id="rId41"/>
    <p:sldId id="319" r:id="rId42"/>
    <p:sldId id="320" r:id="rId43"/>
    <p:sldId id="321" r:id="rId44"/>
    <p:sldId id="322" r:id="rId45"/>
    <p:sldId id="323" r:id="rId46"/>
    <p:sldId id="324" r:id="rId47"/>
    <p:sldId id="325" r:id="rId48"/>
    <p:sldId id="326" r:id="rId49"/>
    <p:sldId id="327" r:id="rId50"/>
    <p:sldId id="328" r:id="rId5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49" autoAdjust="0"/>
    <p:restoredTop sz="94660" autoAdjust="0"/>
  </p:normalViewPr>
  <p:slideViewPr>
    <p:cSldViewPr>
      <p:cViewPr varScale="1">
        <p:scale>
          <a:sx n="71" d="100"/>
          <a:sy n="71" d="100"/>
        </p:scale>
        <p:origin x="-1326" y="-102"/>
      </p:cViewPr>
      <p:guideLst>
        <p:guide orient="horz" pos="2160"/>
        <p:guide pos="2880"/>
      </p:guideLst>
    </p:cSldViewPr>
  </p:slideViewPr>
  <p:outlineViewPr>
    <p:cViewPr>
      <p:scale>
        <a:sx n="50" d="100"/>
        <a:sy n="50"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Lst>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782"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8" Type="http://schemas.openxmlformats.org/officeDocument/2006/relationships/slide" Target="slides/slide12.xml"/><Relationship Id="rId13" Type="http://schemas.openxmlformats.org/officeDocument/2006/relationships/slide" Target="slides/slide25.xml"/><Relationship Id="rId18" Type="http://schemas.openxmlformats.org/officeDocument/2006/relationships/slide" Target="slides/slide30.xml"/><Relationship Id="rId26" Type="http://schemas.openxmlformats.org/officeDocument/2006/relationships/slide" Target="slides/slide40.xml"/><Relationship Id="rId3" Type="http://schemas.openxmlformats.org/officeDocument/2006/relationships/slide" Target="slides/slide7.xml"/><Relationship Id="rId21" Type="http://schemas.openxmlformats.org/officeDocument/2006/relationships/slide" Target="slides/slide34.xml"/><Relationship Id="rId34" Type="http://schemas.openxmlformats.org/officeDocument/2006/relationships/slide" Target="slides/slide48.xml"/><Relationship Id="rId7" Type="http://schemas.openxmlformats.org/officeDocument/2006/relationships/slide" Target="slides/slide11.xml"/><Relationship Id="rId12" Type="http://schemas.openxmlformats.org/officeDocument/2006/relationships/slide" Target="slides/slide24.xml"/><Relationship Id="rId17" Type="http://schemas.openxmlformats.org/officeDocument/2006/relationships/slide" Target="slides/slide29.xml"/><Relationship Id="rId25" Type="http://schemas.openxmlformats.org/officeDocument/2006/relationships/slide" Target="slides/slide39.xml"/><Relationship Id="rId33" Type="http://schemas.openxmlformats.org/officeDocument/2006/relationships/slide" Target="slides/slide47.xml"/><Relationship Id="rId2" Type="http://schemas.openxmlformats.org/officeDocument/2006/relationships/slide" Target="slides/slide4.xml"/><Relationship Id="rId16" Type="http://schemas.openxmlformats.org/officeDocument/2006/relationships/slide" Target="slides/slide28.xml"/><Relationship Id="rId20" Type="http://schemas.openxmlformats.org/officeDocument/2006/relationships/slide" Target="slides/slide32.xml"/><Relationship Id="rId29" Type="http://schemas.openxmlformats.org/officeDocument/2006/relationships/slide" Target="slides/slide43.xml"/><Relationship Id="rId1" Type="http://schemas.openxmlformats.org/officeDocument/2006/relationships/slide" Target="slides/slide2.xml"/><Relationship Id="rId6" Type="http://schemas.openxmlformats.org/officeDocument/2006/relationships/slide" Target="slides/slide10.xml"/><Relationship Id="rId11" Type="http://schemas.openxmlformats.org/officeDocument/2006/relationships/slide" Target="slides/slide23.xml"/><Relationship Id="rId24" Type="http://schemas.openxmlformats.org/officeDocument/2006/relationships/slide" Target="slides/slide38.xml"/><Relationship Id="rId32" Type="http://schemas.openxmlformats.org/officeDocument/2006/relationships/slide" Target="slides/slide46.xml"/><Relationship Id="rId5" Type="http://schemas.openxmlformats.org/officeDocument/2006/relationships/slide" Target="slides/slide9.xml"/><Relationship Id="rId15" Type="http://schemas.openxmlformats.org/officeDocument/2006/relationships/slide" Target="slides/slide27.xml"/><Relationship Id="rId23" Type="http://schemas.openxmlformats.org/officeDocument/2006/relationships/slide" Target="slides/slide36.xml"/><Relationship Id="rId28" Type="http://schemas.openxmlformats.org/officeDocument/2006/relationships/slide" Target="slides/slide42.xml"/><Relationship Id="rId36" Type="http://schemas.openxmlformats.org/officeDocument/2006/relationships/slide" Target="slides/slide50.xml"/><Relationship Id="rId10" Type="http://schemas.openxmlformats.org/officeDocument/2006/relationships/slide" Target="slides/slide22.xml"/><Relationship Id="rId19" Type="http://schemas.openxmlformats.org/officeDocument/2006/relationships/slide" Target="slides/slide31.xml"/><Relationship Id="rId31" Type="http://schemas.openxmlformats.org/officeDocument/2006/relationships/slide" Target="slides/slide45.xml"/><Relationship Id="rId4" Type="http://schemas.openxmlformats.org/officeDocument/2006/relationships/slide" Target="slides/slide8.xml"/><Relationship Id="rId9" Type="http://schemas.openxmlformats.org/officeDocument/2006/relationships/slide" Target="slides/slide19.xml"/><Relationship Id="rId14" Type="http://schemas.openxmlformats.org/officeDocument/2006/relationships/slide" Target="slides/slide26.xml"/><Relationship Id="rId22" Type="http://schemas.openxmlformats.org/officeDocument/2006/relationships/slide" Target="slides/slide35.xml"/><Relationship Id="rId27" Type="http://schemas.openxmlformats.org/officeDocument/2006/relationships/slide" Target="slides/slide41.xml"/><Relationship Id="rId30" Type="http://schemas.openxmlformats.org/officeDocument/2006/relationships/slide" Target="slides/slide44.xml"/><Relationship Id="rId35" Type="http://schemas.openxmlformats.org/officeDocument/2006/relationships/slide" Target="slides/slide49.xml"/></Relationships>
</file>

<file path=ppt/charts/_rels/chart1.xml.rels><?xml version="1.0" encoding="UTF-8" standalone="yes"?>
<Relationships xmlns="http://schemas.openxmlformats.org/package/2006/relationships"><Relationship Id="rId2" Type="http://schemas.openxmlformats.org/officeDocument/2006/relationships/oleObject" Target="file:///D:\Work\Current%20Projects\IEEE%20802.19%20WS\10%20Development\2013%20-%202014\02%20Results\2014%2003%2011%20Simulation\Simulation%20results%2001.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865969058054122"/>
          <c:y val="3.5843485665986684E-2"/>
          <c:w val="0.84935716947207707"/>
          <c:h val="0.81589774962340278"/>
        </c:manualLayout>
      </c:layout>
      <c:scatterChart>
        <c:scatterStyle val="smoothMarker"/>
        <c:varyColors val="0"/>
        <c:ser>
          <c:idx val="0"/>
          <c:order val="0"/>
          <c:tx>
            <c:v>3 TV channels, no 802.19.1</c:v>
          </c:tx>
          <c:spPr>
            <a:ln w="31750">
              <a:solidFill>
                <a:srgbClr val="0070C0"/>
              </a:solidFill>
              <a:prstDash val="sysDash"/>
            </a:ln>
          </c:spPr>
          <c:marker>
            <c:symbol val="none"/>
          </c:marker>
          <c:xVal>
            <c:numRef>
              <c:f>'1 to 5'!$H$30:$H$39</c:f>
              <c:numCache>
                <c:formatCode>General</c:formatCode>
                <c:ptCount val="10"/>
                <c:pt idx="0">
                  <c:v>18.25</c:v>
                </c:pt>
                <c:pt idx="1">
                  <c:v>36.5</c:v>
                </c:pt>
                <c:pt idx="2">
                  <c:v>54.75</c:v>
                </c:pt>
                <c:pt idx="3">
                  <c:v>73</c:v>
                </c:pt>
                <c:pt idx="4">
                  <c:v>91.25</c:v>
                </c:pt>
                <c:pt idx="5">
                  <c:v>109.5</c:v>
                </c:pt>
                <c:pt idx="6">
                  <c:v>146</c:v>
                </c:pt>
                <c:pt idx="7">
                  <c:v>182.5</c:v>
                </c:pt>
                <c:pt idx="8">
                  <c:v>219</c:v>
                </c:pt>
                <c:pt idx="9">
                  <c:v>273.75</c:v>
                </c:pt>
              </c:numCache>
            </c:numRef>
          </c:xVal>
          <c:yVal>
            <c:numRef>
              <c:f>'1 to 5'!$I$30:$I$39</c:f>
              <c:numCache>
                <c:formatCode>General</c:formatCode>
                <c:ptCount val="10"/>
                <c:pt idx="0">
                  <c:v>17.884667200000003</c:v>
                </c:pt>
                <c:pt idx="1">
                  <c:v>35.472510400000012</c:v>
                </c:pt>
                <c:pt idx="2">
                  <c:v>49.549577600000056</c:v>
                </c:pt>
                <c:pt idx="3">
                  <c:v>63.862340800000005</c:v>
                </c:pt>
                <c:pt idx="4">
                  <c:v>77.281953600000037</c:v>
                </c:pt>
                <c:pt idx="5">
                  <c:v>91.612049599999949</c:v>
                </c:pt>
                <c:pt idx="6">
                  <c:v>111.71324000000001</c:v>
                </c:pt>
                <c:pt idx="7">
                  <c:v>131.33452800000001</c:v>
                </c:pt>
                <c:pt idx="8">
                  <c:v>152.39821280000001</c:v>
                </c:pt>
                <c:pt idx="9">
                  <c:v>173.20364960000035</c:v>
                </c:pt>
              </c:numCache>
            </c:numRef>
          </c:yVal>
          <c:smooth val="1"/>
        </c:ser>
        <c:ser>
          <c:idx val="2"/>
          <c:order val="1"/>
          <c:tx>
            <c:v>3 TV channels, 802.19.1</c:v>
          </c:tx>
          <c:spPr>
            <a:ln w="31750">
              <a:solidFill>
                <a:srgbClr val="0070C0"/>
              </a:solidFill>
            </a:ln>
          </c:spPr>
          <c:marker>
            <c:symbol val="none"/>
          </c:marker>
          <c:xVal>
            <c:numRef>
              <c:f>'1 to 5'!$H$30:$H$39</c:f>
              <c:numCache>
                <c:formatCode>General</c:formatCode>
                <c:ptCount val="10"/>
                <c:pt idx="0">
                  <c:v>18.25</c:v>
                </c:pt>
                <c:pt idx="1">
                  <c:v>36.5</c:v>
                </c:pt>
                <c:pt idx="2">
                  <c:v>54.75</c:v>
                </c:pt>
                <c:pt idx="3">
                  <c:v>73</c:v>
                </c:pt>
                <c:pt idx="4">
                  <c:v>91.25</c:v>
                </c:pt>
                <c:pt idx="5">
                  <c:v>109.5</c:v>
                </c:pt>
                <c:pt idx="6">
                  <c:v>146</c:v>
                </c:pt>
                <c:pt idx="7">
                  <c:v>182.5</c:v>
                </c:pt>
                <c:pt idx="8">
                  <c:v>219</c:v>
                </c:pt>
                <c:pt idx="9">
                  <c:v>273.75</c:v>
                </c:pt>
              </c:numCache>
            </c:numRef>
          </c:xVal>
          <c:yVal>
            <c:numRef>
              <c:f>'1 to 5'!$K$30:$K$39</c:f>
              <c:numCache>
                <c:formatCode>General</c:formatCode>
                <c:ptCount val="10"/>
                <c:pt idx="0">
                  <c:v>18.233516799999997</c:v>
                </c:pt>
                <c:pt idx="1">
                  <c:v>36.936875200000003</c:v>
                </c:pt>
                <c:pt idx="2">
                  <c:v>53.71757920000001</c:v>
                </c:pt>
                <c:pt idx="3">
                  <c:v>70.63255519999997</c:v>
                </c:pt>
                <c:pt idx="4">
                  <c:v>86.603713599999978</c:v>
                </c:pt>
                <c:pt idx="5">
                  <c:v>102.99002560000002</c:v>
                </c:pt>
                <c:pt idx="6">
                  <c:v>132.14838559999998</c:v>
                </c:pt>
                <c:pt idx="7">
                  <c:v>153.82586240000001</c:v>
                </c:pt>
                <c:pt idx="8">
                  <c:v>177.9265504</c:v>
                </c:pt>
                <c:pt idx="9">
                  <c:v>202.36493920000004</c:v>
                </c:pt>
              </c:numCache>
            </c:numRef>
          </c:yVal>
          <c:smooth val="1"/>
        </c:ser>
        <c:ser>
          <c:idx val="1"/>
          <c:order val="2"/>
          <c:tx>
            <c:v>5 TV channels, no 802.19.1</c:v>
          </c:tx>
          <c:spPr>
            <a:ln w="31750">
              <a:solidFill>
                <a:srgbClr val="FF0000"/>
              </a:solidFill>
              <a:prstDash val="sysDash"/>
            </a:ln>
          </c:spPr>
          <c:marker>
            <c:symbol val="none"/>
          </c:marker>
          <c:xVal>
            <c:numRef>
              <c:f>'1 to 5'!$H$70:$H$79</c:f>
              <c:numCache>
                <c:formatCode>General</c:formatCode>
                <c:ptCount val="10"/>
                <c:pt idx="0">
                  <c:v>18.25</c:v>
                </c:pt>
                <c:pt idx="1">
                  <c:v>36.5</c:v>
                </c:pt>
                <c:pt idx="2">
                  <c:v>54.75</c:v>
                </c:pt>
                <c:pt idx="3">
                  <c:v>73</c:v>
                </c:pt>
                <c:pt idx="4">
                  <c:v>91.25</c:v>
                </c:pt>
                <c:pt idx="5">
                  <c:v>109.5</c:v>
                </c:pt>
                <c:pt idx="6">
                  <c:v>146</c:v>
                </c:pt>
                <c:pt idx="7">
                  <c:v>182.5</c:v>
                </c:pt>
                <c:pt idx="8">
                  <c:v>219</c:v>
                </c:pt>
                <c:pt idx="9">
                  <c:v>273.75</c:v>
                </c:pt>
              </c:numCache>
            </c:numRef>
          </c:xVal>
          <c:yVal>
            <c:numRef>
              <c:f>'1 to 5'!$I$70:$I$79</c:f>
              <c:numCache>
                <c:formatCode>General</c:formatCode>
                <c:ptCount val="10"/>
                <c:pt idx="0">
                  <c:v>17.743316799999999</c:v>
                </c:pt>
                <c:pt idx="1">
                  <c:v>35.769307200000007</c:v>
                </c:pt>
                <c:pt idx="2">
                  <c:v>51.126343999999996</c:v>
                </c:pt>
                <c:pt idx="3">
                  <c:v>66.244723200000038</c:v>
                </c:pt>
                <c:pt idx="4">
                  <c:v>82.054915200000025</c:v>
                </c:pt>
                <c:pt idx="5">
                  <c:v>97.713545600000046</c:v>
                </c:pt>
                <c:pt idx="6">
                  <c:v>122.7083952</c:v>
                </c:pt>
                <c:pt idx="7">
                  <c:v>146.30141440000003</c:v>
                </c:pt>
                <c:pt idx="8">
                  <c:v>171.23722560000022</c:v>
                </c:pt>
                <c:pt idx="9">
                  <c:v>204.79017440000013</c:v>
                </c:pt>
              </c:numCache>
            </c:numRef>
          </c:yVal>
          <c:smooth val="1"/>
        </c:ser>
        <c:ser>
          <c:idx val="3"/>
          <c:order val="3"/>
          <c:tx>
            <c:v>5 TV channels, 802.19.1</c:v>
          </c:tx>
          <c:spPr>
            <a:ln w="31750">
              <a:solidFill>
                <a:srgbClr val="FF0000"/>
              </a:solidFill>
            </a:ln>
          </c:spPr>
          <c:marker>
            <c:symbol val="none"/>
          </c:marker>
          <c:xVal>
            <c:numRef>
              <c:f>'1 to 5'!$H$70:$H$79</c:f>
              <c:numCache>
                <c:formatCode>General</c:formatCode>
                <c:ptCount val="10"/>
                <c:pt idx="0">
                  <c:v>18.25</c:v>
                </c:pt>
                <c:pt idx="1">
                  <c:v>36.5</c:v>
                </c:pt>
                <c:pt idx="2">
                  <c:v>54.75</c:v>
                </c:pt>
                <c:pt idx="3">
                  <c:v>73</c:v>
                </c:pt>
                <c:pt idx="4">
                  <c:v>91.25</c:v>
                </c:pt>
                <c:pt idx="5">
                  <c:v>109.5</c:v>
                </c:pt>
                <c:pt idx="6">
                  <c:v>146</c:v>
                </c:pt>
                <c:pt idx="7">
                  <c:v>182.5</c:v>
                </c:pt>
                <c:pt idx="8">
                  <c:v>219</c:v>
                </c:pt>
                <c:pt idx="9">
                  <c:v>273.75</c:v>
                </c:pt>
              </c:numCache>
            </c:numRef>
          </c:xVal>
          <c:yVal>
            <c:numRef>
              <c:f>'1 to 5'!$K$70:$K$79</c:f>
              <c:numCache>
                <c:formatCode>General</c:formatCode>
                <c:ptCount val="10"/>
                <c:pt idx="0">
                  <c:v>18.100868800000004</c:v>
                </c:pt>
                <c:pt idx="1">
                  <c:v>36.699763200000007</c:v>
                </c:pt>
                <c:pt idx="2">
                  <c:v>53.826380800000052</c:v>
                </c:pt>
                <c:pt idx="3">
                  <c:v>70.926512000000002</c:v>
                </c:pt>
                <c:pt idx="4">
                  <c:v>89.600739199999964</c:v>
                </c:pt>
                <c:pt idx="5">
                  <c:v>106.10543999999999</c:v>
                </c:pt>
                <c:pt idx="6">
                  <c:v>139.19022240000001</c:v>
                </c:pt>
                <c:pt idx="7">
                  <c:v>171.70068159999997</c:v>
                </c:pt>
                <c:pt idx="8">
                  <c:v>206.17643360000011</c:v>
                </c:pt>
                <c:pt idx="9">
                  <c:v>247.77921919999972</c:v>
                </c:pt>
              </c:numCache>
            </c:numRef>
          </c:yVal>
          <c:smooth val="1"/>
        </c:ser>
        <c:dLbls>
          <c:showLegendKey val="0"/>
          <c:showVal val="0"/>
          <c:showCatName val="0"/>
          <c:showSerName val="0"/>
          <c:showPercent val="0"/>
          <c:showBubbleSize val="0"/>
        </c:dLbls>
        <c:axId val="179070848"/>
        <c:axId val="179085312"/>
      </c:scatterChart>
      <c:valAx>
        <c:axId val="179070848"/>
        <c:scaling>
          <c:orientation val="minMax"/>
          <c:max val="300"/>
          <c:min val="0"/>
        </c:scaling>
        <c:delete val="0"/>
        <c:axPos val="b"/>
        <c:title>
          <c:tx>
            <c:rich>
              <a:bodyPr/>
              <a:lstStyle/>
              <a:p>
                <a:pPr>
                  <a:defRPr lang="ja-JP"/>
                </a:pPr>
                <a:r>
                  <a:rPr lang="en-US" altLang="en-US" sz="1400" b="0" i="0" baseline="0" dirty="0">
                    <a:latin typeface="Times New Roman" pitchFamily="18" charset="0"/>
                  </a:rPr>
                  <a:t>Input traffic, Mb/s</a:t>
                </a:r>
              </a:p>
            </c:rich>
          </c:tx>
          <c:layout>
            <c:manualLayout>
              <c:xMode val="edge"/>
              <c:yMode val="edge"/>
              <c:x val="0.43211646313537067"/>
              <c:y val="0.92877258763707171"/>
            </c:manualLayout>
          </c:layout>
          <c:overlay val="0"/>
        </c:title>
        <c:numFmt formatCode="General" sourceLinked="1"/>
        <c:majorTickMark val="out"/>
        <c:minorTickMark val="none"/>
        <c:tickLblPos val="nextTo"/>
        <c:txPr>
          <a:bodyPr/>
          <a:lstStyle/>
          <a:p>
            <a:pPr>
              <a:defRPr lang="ja-JP" sz="1200" baseline="0">
                <a:latin typeface="Times New Roman" pitchFamily="18" charset="0"/>
              </a:defRPr>
            </a:pPr>
            <a:endParaRPr lang="en-US"/>
          </a:p>
        </c:txPr>
        <c:crossAx val="179085312"/>
        <c:crosses val="autoZero"/>
        <c:crossBetween val="midCat"/>
      </c:valAx>
      <c:valAx>
        <c:axId val="179085312"/>
        <c:scaling>
          <c:orientation val="minMax"/>
        </c:scaling>
        <c:delete val="0"/>
        <c:axPos val="l"/>
        <c:title>
          <c:tx>
            <c:rich>
              <a:bodyPr rot="-5400000" vert="horz"/>
              <a:lstStyle/>
              <a:p>
                <a:pPr>
                  <a:defRPr lang="ja-JP"/>
                </a:pPr>
                <a:r>
                  <a:rPr lang="en-US" altLang="en-US" sz="1400" b="0" i="0" baseline="0" dirty="0">
                    <a:latin typeface="Times New Roman" pitchFamily="18" charset="0"/>
                  </a:rPr>
                  <a:t>Total throughput, Mb/s</a:t>
                </a:r>
              </a:p>
            </c:rich>
          </c:tx>
          <c:layout>
            <c:manualLayout>
              <c:xMode val="edge"/>
              <c:yMode val="edge"/>
              <c:x val="7.0721667987594418E-3"/>
              <c:y val="0.20771035199547441"/>
            </c:manualLayout>
          </c:layout>
          <c:overlay val="0"/>
        </c:title>
        <c:numFmt formatCode="General" sourceLinked="1"/>
        <c:majorTickMark val="out"/>
        <c:minorTickMark val="none"/>
        <c:tickLblPos val="nextTo"/>
        <c:txPr>
          <a:bodyPr/>
          <a:lstStyle/>
          <a:p>
            <a:pPr>
              <a:defRPr lang="ja-JP" sz="1200" baseline="0">
                <a:latin typeface="Times New Roman" pitchFamily="18" charset="0"/>
              </a:defRPr>
            </a:pPr>
            <a:endParaRPr lang="en-US"/>
          </a:p>
        </c:txPr>
        <c:crossAx val="179070848"/>
        <c:crosses val="autoZero"/>
        <c:crossBetween val="midCat"/>
      </c:valAx>
    </c:plotArea>
    <c:legend>
      <c:legendPos val="r"/>
      <c:layout>
        <c:manualLayout>
          <c:xMode val="edge"/>
          <c:yMode val="edge"/>
          <c:x val="0.11585586679239918"/>
          <c:y val="4.2445746913214795E-2"/>
          <c:w val="0.41137233114753446"/>
          <c:h val="0.32823581262868456"/>
        </c:manualLayout>
      </c:layout>
      <c:overlay val="0"/>
      <c:txPr>
        <a:bodyPr/>
        <a:lstStyle/>
        <a:p>
          <a:pPr>
            <a:defRPr lang="ja-JP" sz="1400" baseline="0">
              <a:latin typeface="Times New Roman" pitchFamily="18" charset="0"/>
            </a:defRPr>
          </a:pPr>
          <a:endParaRPr lang="en-US"/>
        </a:p>
      </c:txPr>
    </c:legend>
    <c:plotVisOnly val="1"/>
    <c:dispBlanksAs val="gap"/>
    <c:showDLblsOverMax val="0"/>
  </c:chart>
  <c:externalData r:id="rId2">
    <c:autoUpdate val="0"/>
  </c:externalData>
</c:chartSpace>
</file>

<file path=ppt/drawings/_rels/vmlDrawing1.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802.11-14/1360r0</a:t>
            </a:r>
            <a:endParaRPr lang="en-US" dirty="0"/>
          </a:p>
        </p:txBody>
      </p:sp>
      <p:sp>
        <p:nvSpPr>
          <p:cNvPr id="3075" name="Rectangle 3"/>
          <p:cNvSpPr>
            <a:spLocks noGrp="1" noChangeArrowheads="1"/>
          </p:cNvSpPr>
          <p:nvPr>
            <p:ph type="dt" sz="quarter" idx="1"/>
          </p:nvPr>
        </p:nvSpPr>
        <p:spPr bwMode="auto">
          <a:xfrm>
            <a:off x="695325" y="177284"/>
            <a:ext cx="71654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Sept 2014</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802.11-14/1360r0</a:t>
            </a:r>
            <a:endParaRPr lang="en-US" dirty="0"/>
          </a:p>
        </p:txBody>
      </p:sp>
      <p:sp>
        <p:nvSpPr>
          <p:cNvPr id="2051" name="Rectangle 3"/>
          <p:cNvSpPr>
            <a:spLocks noGrp="1" noChangeArrowheads="1"/>
          </p:cNvSpPr>
          <p:nvPr>
            <p:ph type="dt" idx="1"/>
          </p:nvPr>
        </p:nvSpPr>
        <p:spPr bwMode="auto">
          <a:xfrm>
            <a:off x="654050" y="97909"/>
            <a:ext cx="71654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Sept 2014</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lvl1pPr marL="0" indent="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Steve Shellhammer, Qualcomm</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
        <p:nvSpPr>
          <p:cNvPr id="6" name="Date Placeholder 2"/>
          <p:cNvSpPr>
            <a:spLocks noGrp="1"/>
          </p:cNvSpPr>
          <p:nvPr>
            <p:ph type="dt" sz="half" idx="2"/>
          </p:nvPr>
        </p:nvSpPr>
        <p:spPr>
          <a:xfrm>
            <a:off x="685800" y="247788"/>
            <a:ext cx="2133600" cy="365125"/>
          </a:xfrm>
          <a:prstGeom prst="rect">
            <a:avLst/>
          </a:prstGeom>
        </p:spPr>
        <p:txBody>
          <a:bodyPr vert="horz" lIns="91440" tIns="45720" rIns="91440" bIns="45720" rtlCol="0" anchor="ctr"/>
          <a:lstStyle>
            <a:lvl1pPr algn="l">
              <a:defRPr sz="1600" b="1">
                <a:solidFill>
                  <a:schemeClr val="tx1"/>
                </a:solidFill>
                <a:latin typeface="+mj-lt"/>
              </a:defRPr>
            </a:lvl1pPr>
          </a:lstStyle>
          <a:p>
            <a:r>
              <a:rPr lang="en-US" smtClean="0"/>
              <a:t>Nov 2014</a:t>
            </a:r>
            <a:endParaRPr lang="en-AU" dirty="0"/>
          </a:p>
        </p:txBody>
      </p:sp>
    </p:spTree>
    <p:extLst>
      <p:ext uri="{BB962C8B-B14F-4D97-AF65-F5344CB8AC3E}">
        <p14:creationId xmlns:p14="http://schemas.microsoft.com/office/powerpoint/2010/main" val="3866945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Steve Shellhammer, Qualcomm</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
        <p:nvSpPr>
          <p:cNvPr id="6" name="Date Placeholder 2"/>
          <p:cNvSpPr>
            <a:spLocks noGrp="1"/>
          </p:cNvSpPr>
          <p:nvPr>
            <p:ph type="dt" sz="half" idx="2"/>
          </p:nvPr>
        </p:nvSpPr>
        <p:spPr>
          <a:xfrm>
            <a:off x="685800" y="247788"/>
            <a:ext cx="2133600" cy="365125"/>
          </a:xfrm>
          <a:prstGeom prst="rect">
            <a:avLst/>
          </a:prstGeom>
        </p:spPr>
        <p:txBody>
          <a:bodyPr vert="horz" lIns="91440" tIns="45720" rIns="91440" bIns="45720" rtlCol="0" anchor="ctr"/>
          <a:lstStyle>
            <a:lvl1pPr algn="l">
              <a:defRPr sz="1600" b="1">
                <a:solidFill>
                  <a:schemeClr val="tx1"/>
                </a:solidFill>
                <a:latin typeface="+mj-lt"/>
              </a:defRPr>
            </a:lvl1pPr>
          </a:lstStyle>
          <a:p>
            <a:r>
              <a:rPr lang="en-US" smtClean="0"/>
              <a:t>Nov 2014</a:t>
            </a:r>
            <a:endParaRPr lang="en-AU" dirty="0"/>
          </a:p>
        </p:txBody>
      </p:sp>
    </p:spTree>
    <p:extLst>
      <p:ext uri="{BB962C8B-B14F-4D97-AF65-F5344CB8AC3E}">
        <p14:creationId xmlns:p14="http://schemas.microsoft.com/office/powerpoint/2010/main" val="2845370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0"/>
            <a:ext cx="7772400" cy="1066800"/>
          </a:xfrm>
        </p:spPr>
        <p:txBody>
          <a:bodyPr/>
          <a:lstStyle>
            <a:lvl1pPr algn="ctr">
              <a:defRPr/>
            </a:lvl1p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Steve Shellhammer, Qualcomm</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
        <p:nvSpPr>
          <p:cNvPr id="6" name="Date Placeholder 2"/>
          <p:cNvSpPr>
            <a:spLocks noGrp="1"/>
          </p:cNvSpPr>
          <p:nvPr>
            <p:ph type="dt" sz="half" idx="2"/>
          </p:nvPr>
        </p:nvSpPr>
        <p:spPr>
          <a:xfrm>
            <a:off x="685800" y="247788"/>
            <a:ext cx="2133600" cy="365125"/>
          </a:xfrm>
          <a:prstGeom prst="rect">
            <a:avLst/>
          </a:prstGeom>
        </p:spPr>
        <p:txBody>
          <a:bodyPr vert="horz" lIns="91440" tIns="45720" rIns="91440" bIns="45720" rtlCol="0" anchor="ctr"/>
          <a:lstStyle>
            <a:lvl1pPr algn="l">
              <a:defRPr sz="1600" b="1">
                <a:solidFill>
                  <a:schemeClr val="tx1"/>
                </a:solidFill>
                <a:latin typeface="+mj-lt"/>
              </a:defRPr>
            </a:lvl1pPr>
          </a:lstStyle>
          <a:p>
            <a:r>
              <a:rPr lang="en-US" smtClean="0"/>
              <a:t>Nov 2014</a:t>
            </a:r>
            <a:endParaRPr lang="en-AU" dirty="0"/>
          </a:p>
        </p:txBody>
      </p:sp>
    </p:spTree>
    <p:extLst>
      <p:ext uri="{BB962C8B-B14F-4D97-AF65-F5344CB8AC3E}">
        <p14:creationId xmlns:p14="http://schemas.microsoft.com/office/powerpoint/2010/main" val="3632668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marL="0" indent="0">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marL="0" indent="0">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Steve Shellhammer, Qualcomm</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
        <p:nvSpPr>
          <p:cNvPr id="7" name="Date Placeholder 2"/>
          <p:cNvSpPr>
            <a:spLocks noGrp="1"/>
          </p:cNvSpPr>
          <p:nvPr>
            <p:ph type="dt" sz="half" idx="12"/>
          </p:nvPr>
        </p:nvSpPr>
        <p:spPr>
          <a:xfrm>
            <a:off x="685800" y="247788"/>
            <a:ext cx="2133600" cy="365125"/>
          </a:xfrm>
          <a:prstGeom prst="rect">
            <a:avLst/>
          </a:prstGeom>
        </p:spPr>
        <p:txBody>
          <a:bodyPr vert="horz" lIns="91440" tIns="45720" rIns="91440" bIns="45720" rtlCol="0" anchor="ctr"/>
          <a:lstStyle>
            <a:lvl1pPr algn="l">
              <a:defRPr sz="1600" b="1">
                <a:solidFill>
                  <a:schemeClr val="tx1"/>
                </a:solidFill>
                <a:latin typeface="+mj-lt"/>
              </a:defRPr>
            </a:lvl1pPr>
          </a:lstStyle>
          <a:p>
            <a:r>
              <a:rPr lang="en-US" smtClean="0"/>
              <a:t>Nov 2014</a:t>
            </a:r>
            <a:endParaRPr lang="en-AU" dirty="0"/>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smtClean="0"/>
              <a:t>Steve Shellhammer, Qualcomm</a:t>
            </a:r>
            <a:endParaRPr lang="en-US"/>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521627" y="304800"/>
            <a:ext cx="293657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11-14-1481-00</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3" name="Date Placeholder 2"/>
          <p:cNvSpPr>
            <a:spLocks noGrp="1"/>
          </p:cNvSpPr>
          <p:nvPr>
            <p:ph type="dt" sz="half" idx="2"/>
          </p:nvPr>
        </p:nvSpPr>
        <p:spPr>
          <a:xfrm>
            <a:off x="685800" y="247788"/>
            <a:ext cx="2133600" cy="365125"/>
          </a:xfrm>
          <a:prstGeom prst="rect">
            <a:avLst/>
          </a:prstGeom>
          <a:noFill/>
        </p:spPr>
        <p:txBody>
          <a:bodyPr vert="horz" lIns="91440" tIns="45720" rIns="91440" bIns="45720" rtlCol="0" anchor="ctr"/>
          <a:lstStyle>
            <a:lvl1pPr algn="l">
              <a:defRPr sz="1600" b="1">
                <a:solidFill>
                  <a:schemeClr val="tx1"/>
                </a:solidFill>
                <a:latin typeface="+mj-lt"/>
              </a:defRPr>
            </a:lvl1pPr>
          </a:lstStyle>
          <a:p>
            <a:r>
              <a:rPr lang="en-US" smtClean="0"/>
              <a:t>Nov 2014</a:t>
            </a:r>
            <a:endParaRPr lang="en-AU" dirty="0"/>
          </a:p>
        </p:txBody>
      </p:sp>
    </p:spTree>
  </p:cSld>
  <p:clrMap bg1="lt1" tx1="dk1" bg2="lt2" tx2="dk2" accent1="accent1" accent2="accent2" accent3="accent3" accent4="accent4" accent5="accent5" accent6="accent6" hlink="hlink" folHlink="folHlink"/>
  <p:sldLayoutIdLst>
    <p:sldLayoutId id="2147483649" r:id="rId1"/>
    <p:sldLayoutId id="2147483653" r:id="rId2"/>
    <p:sldLayoutId id="2147483651" r:id="rId3"/>
    <p:sldLayoutId id="2147483650" r:id="rId4"/>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0" indent="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bp/StartPage" TargetMode="External"/><Relationship Id="rId2" Type="http://schemas.openxmlformats.org/officeDocument/2006/relationships/hyperlink" Target="http://standards.ieee.org/about/get/" TargetMode="Externa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hyperlink" Target="http://grouper.ieee.org/groups/802/19/pub/ca.htm"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oleObject" Target="../embeddings/oleObject2.bin"/><Relationship Id="rId4" Type="http://schemas.openxmlformats.org/officeDocument/2006/relationships/image" Target="../media/image3.emf"/></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5.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embeddings/oleObject5.bin"/><Relationship Id="rId4" Type="http://schemas.openxmlformats.org/officeDocument/2006/relationships/image" Target="../media/image6.e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xml"/><Relationship Id="rId1" Type="http://schemas.openxmlformats.org/officeDocument/2006/relationships/vmlDrawing" Target="../drawings/vmlDrawing4.vml"/><Relationship Id="rId4" Type="http://schemas.openxmlformats.org/officeDocument/2006/relationships/image" Target="../media/image8.emf"/></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xml"/><Relationship Id="rId1" Type="http://schemas.openxmlformats.org/officeDocument/2006/relationships/vmlDrawing" Target="../drawings/vmlDrawing5.vml"/><Relationship Id="rId4" Type="http://schemas.openxmlformats.org/officeDocument/2006/relationships/image" Target="../media/image9.emf"/></Relationships>
</file>

<file path=ppt/slides/_rels/slide4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hyperlink" Target="http://www.ieee802.org/PNP/approved/IEEE_802_OM_v15.pdf" TargetMode="Externa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Steve Shellhammer, Qualcomm</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altLang="en-US" dirty="0"/>
              <a:t>Coexistence Lessons Learned</a:t>
            </a:r>
            <a:endParaRPr lang="en-US" dirty="0" smtClean="0">
              <a:solidFill>
                <a:schemeClr val="accent2">
                  <a:lumMod val="75000"/>
                </a:schemeClr>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75000"/>
                  </a:schemeClr>
                </a:solidFill>
              </a:rPr>
              <a:t>4 November 2014</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501961185"/>
              </p:ext>
            </p:extLst>
          </p:nvPr>
        </p:nvGraphicFramePr>
        <p:xfrm>
          <a:off x="685800" y="3429000"/>
          <a:ext cx="7696200" cy="2224092"/>
        </p:xfrm>
        <a:graphic>
          <a:graphicData uri="http://schemas.openxmlformats.org/drawingml/2006/table">
            <a:tbl>
              <a:tblPr firstRow="1" bandRow="1">
                <a:tableStyleId>{21E4AEA4-8DFA-4A89-87EB-49C32662AFE0}</a:tableStyleId>
              </a:tblPr>
              <a:tblGrid>
                <a:gridCol w="1924050"/>
                <a:gridCol w="1581150"/>
                <a:gridCol w="1600200"/>
                <a:gridCol w="259080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a:effectLst/>
                        </a:rPr>
                        <a:t>Phone</a:t>
                      </a:r>
                      <a:endParaRPr lang="en-AU" sz="1200">
                        <a:effectLst/>
                        <a:latin typeface="Times New Roman"/>
                        <a:ea typeface="Times New Roman"/>
                      </a:endParaRPr>
                    </a:p>
                  </a:txBody>
                  <a:tcPr marL="68580" marR="68580" marT="0" marB="0" anchor="ctr"/>
                </a:tc>
                <a:tc>
                  <a:txBody>
                    <a:bodyPr/>
                    <a:lstStyle/>
                    <a:p>
                      <a:pPr>
                        <a:spcAft>
                          <a:spcPts val="0"/>
                        </a:spcAft>
                      </a:pPr>
                      <a:r>
                        <a:rPr lang="en-US" sz="1200">
                          <a:effectLst/>
                        </a:rPr>
                        <a:t>email</a:t>
                      </a:r>
                      <a:endParaRPr lang="en-AU" sz="1200">
                        <a:effectLst/>
                        <a:latin typeface="Times New Roman"/>
                        <a:ea typeface="Times New Roman"/>
                      </a:endParaRPr>
                    </a:p>
                  </a:txBody>
                  <a:tcPr marL="68580" marR="68580" marT="0" marB="0" anchor="ctr"/>
                </a:tc>
              </a:tr>
              <a:tr h="370682">
                <a:tc>
                  <a:txBody>
                    <a:bodyPr/>
                    <a:lstStyle/>
                    <a:p>
                      <a:pPr>
                        <a:spcAft>
                          <a:spcPts val="0"/>
                        </a:spcAft>
                      </a:pPr>
                      <a:r>
                        <a:rPr lang="en-US" sz="1600" dirty="0">
                          <a:effectLst/>
                        </a:rPr>
                        <a:t>Paul Nikolich</a:t>
                      </a:r>
                      <a:endParaRPr lang="en-AU" sz="1600" dirty="0">
                        <a:effectLst/>
                        <a:latin typeface="Times New Roman"/>
                        <a:ea typeface="Times New Roman"/>
                      </a:endParaRPr>
                    </a:p>
                  </a:txBody>
                  <a:tcPr marL="61931" marR="61931" marT="0" marB="0"/>
                </a:tc>
                <a:tc>
                  <a:txBody>
                    <a:bodyPr/>
                    <a:lstStyle/>
                    <a:p>
                      <a:pPr>
                        <a:spcAft>
                          <a:spcPts val="0"/>
                        </a:spcAft>
                      </a:pPr>
                      <a:r>
                        <a:rPr lang="en-US" sz="1600" dirty="0">
                          <a:effectLst/>
                        </a:rPr>
                        <a:t>IEEE 802 Chair</a:t>
                      </a:r>
                      <a:endParaRPr lang="en-AU" sz="1600" dirty="0">
                        <a:effectLst/>
                        <a:latin typeface="Times New Roman"/>
                        <a:ea typeface="Times New Roman"/>
                      </a:endParaRPr>
                    </a:p>
                  </a:txBody>
                  <a:tcPr marL="61931" marR="61931" marT="0" marB="0"/>
                </a:tc>
                <a:tc>
                  <a:txBody>
                    <a:bodyPr/>
                    <a:lstStyle/>
                    <a:p>
                      <a:pPr>
                        <a:spcAft>
                          <a:spcPts val="0"/>
                        </a:spcAft>
                      </a:pPr>
                      <a:r>
                        <a:rPr lang="en-US" sz="1600" dirty="0" smtClean="0">
                          <a:effectLst/>
                        </a:rPr>
                        <a:t>+1 857 2050050</a:t>
                      </a:r>
                      <a:endParaRPr lang="en-AU" sz="1600" dirty="0">
                        <a:effectLst/>
                        <a:latin typeface="Times New Roman"/>
                        <a:ea typeface="Times New Roman"/>
                      </a:endParaRPr>
                    </a:p>
                  </a:txBody>
                  <a:tcPr marL="61931" marR="61931" marT="0" marB="0"/>
                </a:tc>
                <a:tc>
                  <a:txBody>
                    <a:bodyPr/>
                    <a:lstStyle/>
                    <a:p>
                      <a:pPr>
                        <a:spcAft>
                          <a:spcPts val="0"/>
                        </a:spcAft>
                      </a:pPr>
                      <a:r>
                        <a:rPr lang="en-US" sz="1600">
                          <a:effectLst/>
                        </a:rPr>
                        <a:t>p.nikolich@ieee.org</a:t>
                      </a:r>
                      <a:endParaRPr lang="en-AU" sz="1600">
                        <a:effectLst/>
                        <a:latin typeface="Times New Roman"/>
                        <a:ea typeface="Times New Roman"/>
                      </a:endParaRPr>
                    </a:p>
                  </a:txBody>
                  <a:tcPr marL="61931" marR="61931" marT="0" marB="0"/>
                </a:tc>
              </a:tr>
              <a:tr h="370682">
                <a:tc>
                  <a:txBody>
                    <a:bodyPr/>
                    <a:lstStyle/>
                    <a:p>
                      <a:pPr>
                        <a:spcAft>
                          <a:spcPts val="0"/>
                        </a:spcAft>
                      </a:pPr>
                      <a:r>
                        <a:rPr lang="en-US" sz="1600" dirty="0">
                          <a:effectLst/>
                        </a:rPr>
                        <a:t>Steve </a:t>
                      </a:r>
                      <a:r>
                        <a:rPr lang="en-US" sz="1600" dirty="0" err="1">
                          <a:effectLst/>
                        </a:rPr>
                        <a:t>Shellhammer</a:t>
                      </a:r>
                      <a:endParaRPr lang="en-AU" sz="1600" dirty="0">
                        <a:effectLst/>
                        <a:latin typeface="Times New Roman"/>
                        <a:ea typeface="Times New Roman"/>
                      </a:endParaRPr>
                    </a:p>
                  </a:txBody>
                  <a:tcPr marL="61931" marR="61931" marT="0" marB="0"/>
                </a:tc>
                <a:tc>
                  <a:txBody>
                    <a:bodyPr/>
                    <a:lstStyle/>
                    <a:p>
                      <a:pPr>
                        <a:spcAft>
                          <a:spcPts val="0"/>
                        </a:spcAft>
                      </a:pPr>
                      <a:r>
                        <a:rPr lang="en-US" sz="1600" dirty="0">
                          <a:effectLst/>
                        </a:rPr>
                        <a:t>Qualcomm</a:t>
                      </a:r>
                      <a:endParaRPr lang="en-AU" sz="1600" dirty="0">
                        <a:effectLst/>
                        <a:latin typeface="Times New Roman"/>
                        <a:ea typeface="Times New Roman"/>
                      </a:endParaRPr>
                    </a:p>
                  </a:txBody>
                  <a:tcPr marL="61931" marR="61931" marT="0" marB="0"/>
                </a:tc>
                <a:tc>
                  <a:txBody>
                    <a:bodyPr/>
                    <a:lstStyle/>
                    <a:p>
                      <a:pPr>
                        <a:spcAft>
                          <a:spcPts val="0"/>
                        </a:spcAft>
                      </a:pPr>
                      <a:r>
                        <a:rPr lang="en-US" sz="1600" dirty="0" smtClean="0">
                          <a:effectLst/>
                        </a:rPr>
                        <a:t>+1</a:t>
                      </a:r>
                      <a:r>
                        <a:rPr lang="en-US" sz="1600" baseline="0" dirty="0" smtClean="0">
                          <a:effectLst/>
                        </a:rPr>
                        <a:t> </a:t>
                      </a:r>
                      <a:r>
                        <a:rPr lang="en-US" sz="1600" dirty="0" smtClean="0">
                          <a:effectLst/>
                        </a:rPr>
                        <a:t>858 6581874</a:t>
                      </a:r>
                      <a:endParaRPr lang="en-AU" sz="1600" dirty="0">
                        <a:effectLst/>
                        <a:latin typeface="Times New Roman"/>
                        <a:ea typeface="Times New Roman"/>
                      </a:endParaRPr>
                    </a:p>
                  </a:txBody>
                  <a:tcPr marL="61931" marR="61931" marT="0" marB="0"/>
                </a:tc>
                <a:tc>
                  <a:txBody>
                    <a:bodyPr/>
                    <a:lstStyle/>
                    <a:p>
                      <a:pPr>
                        <a:spcAft>
                          <a:spcPts val="0"/>
                        </a:spcAft>
                      </a:pPr>
                      <a:r>
                        <a:rPr lang="en-US" sz="1600">
                          <a:effectLst/>
                        </a:rPr>
                        <a:t>shellhammer@ieee.org</a:t>
                      </a:r>
                      <a:endParaRPr lang="en-AU" sz="1600">
                        <a:effectLst/>
                        <a:latin typeface="Times New Roman"/>
                        <a:ea typeface="Times New Roman"/>
                      </a:endParaRPr>
                    </a:p>
                  </a:txBody>
                  <a:tcPr marL="61931" marR="61931" marT="0" marB="0"/>
                </a:tc>
              </a:tr>
              <a:tr h="370682">
                <a:tc>
                  <a:txBody>
                    <a:bodyPr/>
                    <a:lstStyle/>
                    <a:p>
                      <a:pPr>
                        <a:spcAft>
                          <a:spcPts val="0"/>
                        </a:spcAft>
                      </a:pPr>
                      <a:r>
                        <a:rPr lang="en-US" sz="1600">
                          <a:effectLst/>
                        </a:rPr>
                        <a:t>Stanislav Filin</a:t>
                      </a:r>
                      <a:endParaRPr lang="en-AU" sz="1600">
                        <a:effectLst/>
                        <a:latin typeface="Times New Roman"/>
                        <a:ea typeface="Times New Roman"/>
                      </a:endParaRPr>
                    </a:p>
                  </a:txBody>
                  <a:tcPr marL="61931" marR="61931" marT="0" marB="0"/>
                </a:tc>
                <a:tc>
                  <a:txBody>
                    <a:bodyPr/>
                    <a:lstStyle/>
                    <a:p>
                      <a:pPr>
                        <a:spcAft>
                          <a:spcPts val="0"/>
                        </a:spcAft>
                      </a:pPr>
                      <a:r>
                        <a:rPr lang="en-US" sz="1600" dirty="0">
                          <a:effectLst/>
                        </a:rPr>
                        <a:t>NICT</a:t>
                      </a:r>
                      <a:endParaRPr lang="en-AU" sz="1600" dirty="0">
                        <a:effectLst/>
                        <a:latin typeface="Times New Roman"/>
                        <a:ea typeface="Times New Roman"/>
                      </a:endParaRPr>
                    </a:p>
                  </a:txBody>
                  <a:tcPr marL="61931" marR="61931" marT="0" marB="0"/>
                </a:tc>
                <a:tc>
                  <a:txBody>
                    <a:bodyPr/>
                    <a:lstStyle/>
                    <a:p>
                      <a:pPr>
                        <a:spcAft>
                          <a:spcPts val="0"/>
                        </a:spcAft>
                      </a:pPr>
                      <a:r>
                        <a:rPr lang="en-US" sz="1600" dirty="0">
                          <a:effectLst/>
                        </a:rPr>
                        <a:t> </a:t>
                      </a:r>
                      <a:endParaRPr lang="en-AU" sz="1600" dirty="0">
                        <a:effectLst/>
                        <a:latin typeface="Times New Roman"/>
                        <a:ea typeface="Times New Roman"/>
                      </a:endParaRPr>
                    </a:p>
                  </a:txBody>
                  <a:tcPr marL="61931" marR="61931" marT="0" marB="0"/>
                </a:tc>
                <a:tc>
                  <a:txBody>
                    <a:bodyPr/>
                    <a:lstStyle/>
                    <a:p>
                      <a:pPr>
                        <a:spcAft>
                          <a:spcPts val="0"/>
                        </a:spcAft>
                      </a:pPr>
                      <a:r>
                        <a:rPr lang="en-US" sz="1600" dirty="0">
                          <a:effectLst/>
                        </a:rPr>
                        <a:t>sfilin@nict.go.jp</a:t>
                      </a:r>
                      <a:endParaRPr lang="en-AU" sz="1600" dirty="0">
                        <a:effectLst/>
                        <a:latin typeface="Times New Roman"/>
                        <a:ea typeface="Times New Roman"/>
                      </a:endParaRPr>
                    </a:p>
                  </a:txBody>
                  <a:tcPr marL="61931" marR="61931" marT="0" marB="0"/>
                </a:tc>
              </a:tr>
              <a:tr h="370682">
                <a:tc>
                  <a:txBody>
                    <a:bodyPr/>
                    <a:lstStyle/>
                    <a:p>
                      <a:pPr>
                        <a:spcAft>
                          <a:spcPts val="0"/>
                        </a:spcAft>
                      </a:pPr>
                      <a:r>
                        <a:rPr lang="en-US" sz="1600">
                          <a:effectLst/>
                        </a:rPr>
                        <a:t>Andrew Myles</a:t>
                      </a:r>
                      <a:endParaRPr lang="en-AU" sz="1600">
                        <a:effectLst/>
                        <a:latin typeface="Times New Roman"/>
                        <a:ea typeface="Times New Roman"/>
                      </a:endParaRPr>
                    </a:p>
                  </a:txBody>
                  <a:tcPr marL="61931" marR="61931" marT="0" marB="0"/>
                </a:tc>
                <a:tc>
                  <a:txBody>
                    <a:bodyPr/>
                    <a:lstStyle/>
                    <a:p>
                      <a:pPr>
                        <a:spcAft>
                          <a:spcPts val="0"/>
                        </a:spcAft>
                      </a:pPr>
                      <a:r>
                        <a:rPr lang="en-US" sz="1600">
                          <a:effectLst/>
                        </a:rPr>
                        <a:t>Cisco Systems</a:t>
                      </a:r>
                      <a:endParaRPr lang="en-AU" sz="1600">
                        <a:effectLst/>
                        <a:latin typeface="Times New Roman"/>
                        <a:ea typeface="Times New Roman"/>
                      </a:endParaRPr>
                    </a:p>
                  </a:txBody>
                  <a:tcPr marL="61931" marR="61931" marT="0" marB="0"/>
                </a:tc>
                <a:tc>
                  <a:txBody>
                    <a:bodyPr/>
                    <a:lstStyle/>
                    <a:p>
                      <a:pPr>
                        <a:spcAft>
                          <a:spcPts val="0"/>
                        </a:spcAft>
                      </a:pPr>
                      <a:r>
                        <a:rPr lang="en-US" sz="1600" dirty="0">
                          <a:effectLst/>
                        </a:rPr>
                        <a:t>+61 2 84461010</a:t>
                      </a:r>
                      <a:endParaRPr lang="en-AU" sz="1600" dirty="0">
                        <a:effectLst/>
                        <a:latin typeface="Times New Roman"/>
                        <a:ea typeface="Times New Roman"/>
                      </a:endParaRPr>
                    </a:p>
                  </a:txBody>
                  <a:tcPr marL="61931" marR="61931" marT="0" marB="0"/>
                </a:tc>
                <a:tc>
                  <a:txBody>
                    <a:bodyPr/>
                    <a:lstStyle/>
                    <a:p>
                      <a:pPr>
                        <a:spcAft>
                          <a:spcPts val="0"/>
                        </a:spcAft>
                      </a:pPr>
                      <a:r>
                        <a:rPr lang="en-US" sz="1600" dirty="0">
                          <a:effectLst/>
                        </a:rPr>
                        <a:t>amyles@cisco.com</a:t>
                      </a:r>
                      <a:endParaRPr lang="en-AU" sz="1600" dirty="0">
                        <a:effectLst/>
                        <a:latin typeface="Times New Roman"/>
                        <a:ea typeface="Times New Roman"/>
                      </a:endParaRPr>
                    </a:p>
                  </a:txBody>
                  <a:tcPr marL="61931" marR="61931" marT="0" marB="0"/>
                </a:tc>
              </a:tr>
              <a:tr h="370682">
                <a:tc>
                  <a:txBody>
                    <a:bodyPr/>
                    <a:lstStyle/>
                    <a:p>
                      <a:pPr>
                        <a:spcAft>
                          <a:spcPts val="0"/>
                        </a:spcAft>
                      </a:pPr>
                      <a:r>
                        <a:rPr lang="en-US" sz="1600">
                          <a:effectLst/>
                        </a:rPr>
                        <a:t>Peter Ecclesine</a:t>
                      </a:r>
                      <a:endParaRPr lang="en-AU" sz="1600">
                        <a:effectLst/>
                        <a:latin typeface="Times New Roman"/>
                        <a:ea typeface="Times New Roman"/>
                      </a:endParaRPr>
                    </a:p>
                  </a:txBody>
                  <a:tcPr marL="61931" marR="61931" marT="0" marB="0"/>
                </a:tc>
                <a:tc>
                  <a:txBody>
                    <a:bodyPr/>
                    <a:lstStyle/>
                    <a:p>
                      <a:pPr>
                        <a:spcAft>
                          <a:spcPts val="0"/>
                        </a:spcAft>
                      </a:pPr>
                      <a:r>
                        <a:rPr lang="en-US" sz="1600">
                          <a:effectLst/>
                        </a:rPr>
                        <a:t>Cisco Systems</a:t>
                      </a:r>
                      <a:endParaRPr lang="en-AU" sz="1600">
                        <a:effectLst/>
                        <a:latin typeface="Times New Roman"/>
                        <a:ea typeface="Times New Roman"/>
                      </a:endParaRPr>
                    </a:p>
                  </a:txBody>
                  <a:tcPr marL="61931" marR="61931" marT="0" marB="0"/>
                </a:tc>
                <a:tc>
                  <a:txBody>
                    <a:bodyPr/>
                    <a:lstStyle/>
                    <a:p>
                      <a:pPr>
                        <a:spcAft>
                          <a:spcPts val="0"/>
                        </a:spcAft>
                      </a:pPr>
                      <a:r>
                        <a:rPr lang="en-US" sz="1600" dirty="0">
                          <a:effectLst/>
                        </a:rPr>
                        <a:t>+</a:t>
                      </a:r>
                      <a:r>
                        <a:rPr lang="en-US" sz="1600" dirty="0" smtClean="0">
                          <a:effectLst/>
                        </a:rPr>
                        <a:t>1</a:t>
                      </a:r>
                      <a:r>
                        <a:rPr lang="en-US" sz="1600" baseline="0" dirty="0" smtClean="0">
                          <a:effectLst/>
                        </a:rPr>
                        <a:t> </a:t>
                      </a:r>
                      <a:r>
                        <a:rPr lang="en-US" sz="1600" dirty="0" smtClean="0">
                          <a:effectLst/>
                        </a:rPr>
                        <a:t>408</a:t>
                      </a:r>
                      <a:r>
                        <a:rPr lang="en-US" sz="1600" baseline="0" dirty="0" smtClean="0">
                          <a:effectLst/>
                        </a:rPr>
                        <a:t> </a:t>
                      </a:r>
                      <a:r>
                        <a:rPr lang="en-US" sz="1600" dirty="0" smtClean="0">
                          <a:effectLst/>
                        </a:rPr>
                        <a:t>5270815</a:t>
                      </a:r>
                      <a:endParaRPr lang="en-AU" sz="1600" dirty="0">
                        <a:effectLst/>
                        <a:latin typeface="Times New Roman"/>
                        <a:ea typeface="Times New Roman"/>
                      </a:endParaRPr>
                    </a:p>
                  </a:txBody>
                  <a:tcPr marL="61931" marR="61931" marT="0" marB="0"/>
                </a:tc>
                <a:tc>
                  <a:txBody>
                    <a:bodyPr/>
                    <a:lstStyle/>
                    <a:p>
                      <a:pPr>
                        <a:spcAft>
                          <a:spcPts val="0"/>
                        </a:spcAft>
                      </a:pPr>
                      <a:r>
                        <a:rPr lang="en-US" sz="1600" dirty="0">
                          <a:effectLst/>
                        </a:rPr>
                        <a:t>pecclesi@cisco.com</a:t>
                      </a:r>
                      <a:endParaRPr lang="en-AU" sz="1600" dirty="0">
                        <a:effectLst/>
                        <a:latin typeface="Times New Roman"/>
                        <a:ea typeface="Times New Roman"/>
                      </a:endParaRPr>
                    </a:p>
                  </a:txBody>
                  <a:tcPr marL="61931" marR="61931" marT="0" marB="0"/>
                </a:tc>
              </a:tr>
            </a:tbl>
          </a:graphicData>
        </a:graphic>
      </p:graphicFrame>
      <p:sp>
        <p:nvSpPr>
          <p:cNvPr id="4" name="Date Placeholder 3"/>
          <p:cNvSpPr>
            <a:spLocks noGrp="1"/>
          </p:cNvSpPr>
          <p:nvPr>
            <p:ph type="dt" sz="half" idx="2"/>
          </p:nvPr>
        </p:nvSpPr>
        <p:spPr/>
        <p:txBody>
          <a:bodyPr/>
          <a:lstStyle/>
          <a:p>
            <a:r>
              <a:rPr lang="en-US" smtClean="0"/>
              <a:t>Nov 2014</a:t>
            </a:r>
            <a:endParaRPr lang="en-AU" dirty="0"/>
          </a:p>
        </p:txBody>
      </p:sp>
      <p:sp>
        <p:nvSpPr>
          <p:cNvPr id="3" name="Rectangle 2"/>
          <p:cNvSpPr/>
          <p:nvPr/>
        </p:nvSpPr>
        <p:spPr bwMode="auto">
          <a:xfrm>
            <a:off x="528918" y="1617662"/>
            <a:ext cx="4800600" cy="879475"/>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kumimoji="0" lang="en-AU" sz="2000" b="0" i="0" u="none" strike="noStrike" cap="none" normalizeH="0" baseline="0" dirty="0" smtClean="0">
                <a:ln>
                  <a:noFill/>
                </a:ln>
                <a:solidFill>
                  <a:srgbClr val="FF0000"/>
                </a:solidFill>
                <a:effectLst/>
                <a:latin typeface="+mj-lt"/>
              </a:rPr>
              <a:t>Suggested modified version</a:t>
            </a:r>
            <a:r>
              <a:rPr lang="en-AU" sz="2000" dirty="0" smtClean="0">
                <a:solidFill>
                  <a:srgbClr val="FF0000"/>
                </a:solidFill>
                <a:latin typeface="+mj-lt"/>
              </a:rPr>
              <a:t> of  </a:t>
            </a:r>
            <a:r>
              <a:rPr lang="en-US" sz="2000" dirty="0">
                <a:solidFill>
                  <a:srgbClr val="FF0000"/>
                </a:solidFill>
                <a:latin typeface="+mj-lt"/>
              </a:rPr>
              <a:t>802.19-14/0068r4 </a:t>
            </a:r>
            <a:endParaRPr kumimoji="0" lang="en-AU" sz="2000" b="0" i="0" u="none" strike="noStrike" cap="none" normalizeH="0" baseline="0" dirty="0" smtClean="0">
              <a:ln>
                <a:noFill/>
              </a:ln>
              <a:solidFill>
                <a:srgbClr val="FF0000"/>
              </a:solidFill>
              <a:effectLst/>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smtClean="0"/>
              <a:t>3GPP has identified a reasonable initial definition of </a:t>
            </a:r>
            <a:r>
              <a:rPr lang="en-US" altLang="en-US" dirty="0"/>
              <a:t>fair sharing </a:t>
            </a:r>
            <a:endParaRPr lang="en-US" altLang="en-US" dirty="0" smtClean="0"/>
          </a:p>
        </p:txBody>
      </p:sp>
      <p:sp>
        <p:nvSpPr>
          <p:cNvPr id="13315" name="Content Placeholder 2"/>
          <p:cNvSpPr>
            <a:spLocks noGrp="1"/>
          </p:cNvSpPr>
          <p:nvPr>
            <p:ph idx="1"/>
          </p:nvPr>
        </p:nvSpPr>
        <p:spPr/>
        <p:txBody>
          <a:bodyPr/>
          <a:lstStyle/>
          <a:p>
            <a:pPr lvl="1"/>
            <a:r>
              <a:rPr lang="en-US" altLang="en-US" dirty="0" smtClean="0"/>
              <a:t>3GPP doc. RP-141664 has highlighted a potential definition of </a:t>
            </a:r>
            <a:r>
              <a:rPr lang="en-US" altLang="en-US" dirty="0"/>
              <a:t>fair sharing </a:t>
            </a:r>
            <a:r>
              <a:rPr lang="en-US" altLang="en-US" dirty="0" smtClean="0"/>
              <a:t>of spectrum between LAA LTE and Wi-Fi</a:t>
            </a:r>
          </a:p>
          <a:p>
            <a:pPr lvl="2"/>
            <a:r>
              <a:rPr lang="en-US" altLang="en-US" i="1" dirty="0" smtClean="0"/>
              <a:t>This should be captured in terms of relevant fair sharing metrics, e.g., that LAA should not impact Wi-Fi services (data, video and voice services) more than an additional Wi-Fi network on the same carrier; these metrics could include throughput, latency, jitter etc</a:t>
            </a:r>
            <a:r>
              <a:rPr lang="en-US" altLang="en-US" dirty="0" smtClean="0"/>
              <a:t>.</a:t>
            </a:r>
          </a:p>
          <a:p>
            <a:pPr lvl="1"/>
            <a:r>
              <a:rPr lang="en-US" altLang="en-US" dirty="0" smtClean="0"/>
              <a:t>IEEE 802 supports this conceptual definition of </a:t>
            </a:r>
            <a:r>
              <a:rPr lang="en-US" altLang="en-US" dirty="0"/>
              <a:t>fair sharing </a:t>
            </a:r>
            <a:r>
              <a:rPr lang="en-US" altLang="en-US" dirty="0" smtClean="0"/>
              <a:t>as the basis for further discussion between 3GPP and IEEE 802 </a:t>
            </a:r>
          </a:p>
          <a:p>
            <a:pPr lvl="1"/>
            <a:r>
              <a:rPr lang="en-US" altLang="en-US" dirty="0" smtClean="0"/>
              <a:t>This definition effectively treats LAA LTE and Wi-Fi as having equal standing in access to the spectrum, which is aligned with the intent of the regulatory authorities in most countries</a:t>
            </a:r>
          </a:p>
          <a:p>
            <a:pPr lvl="1"/>
            <a:r>
              <a:rPr lang="en-US" altLang="en-US" dirty="0" smtClean="0"/>
              <a:t>Detailed system-level simulation scenarios will need to be specified that incorporate the throughput, latency and jitter metrics</a:t>
            </a:r>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2282748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i="1" dirty="0" smtClean="0"/>
              <a:t>Listen Before Talk </a:t>
            </a:r>
            <a:r>
              <a:rPr lang="en-US" altLang="en-US" dirty="0" smtClean="0"/>
              <a:t>(LBT) provides a useful starting point for fair sharing between LAA and Wi-Fi</a:t>
            </a:r>
          </a:p>
        </p:txBody>
      </p:sp>
      <p:sp>
        <p:nvSpPr>
          <p:cNvPr id="16387" name="Content Placeholder 2"/>
          <p:cNvSpPr>
            <a:spLocks noGrp="1"/>
          </p:cNvSpPr>
          <p:nvPr>
            <p:ph idx="1"/>
          </p:nvPr>
        </p:nvSpPr>
        <p:spPr/>
        <p:txBody>
          <a:bodyPr/>
          <a:lstStyle/>
          <a:p>
            <a:pPr lvl="1"/>
            <a:r>
              <a:rPr lang="en-US" altLang="en-US" dirty="0" smtClean="0"/>
              <a:t>3GPP doc. RP-141664 highlights the use of LBT as a coexistence mechanism that is often used to achieve fair sharing</a:t>
            </a:r>
          </a:p>
          <a:p>
            <a:pPr lvl="2"/>
            <a:r>
              <a:rPr lang="en-US" altLang="en-US" i="1" dirty="0" smtClean="0"/>
              <a:t>In some regions in the world, unlicensed technologies need to abide to certain regulations, e.g. Listen-Before-Talk (LBT). Fair coexistence between LTE and other technologies such as Wi-Fi as well as between LTE operators is seen necessary.</a:t>
            </a:r>
          </a:p>
          <a:p>
            <a:pPr lvl="1"/>
            <a:r>
              <a:rPr lang="en-US" altLang="en-US" dirty="0" smtClean="0"/>
              <a:t>IEEE 802 notes that LBT has a long history of success in promoting fair sharing between non-coordinated systems in unlicensed spectrum and has wide acceptance as a coexistence mechanism from regulators</a:t>
            </a:r>
          </a:p>
          <a:p>
            <a:pPr lvl="1"/>
            <a:r>
              <a:rPr lang="en-US" altLang="en-US" dirty="0" smtClean="0"/>
              <a:t>IEEE 802 supports using the LBT coexistence mechanism as a useful starting point for fair sharing between LAA and Wi-Fi, particularly as it is required by regulations in Europe</a:t>
            </a:r>
          </a:p>
          <a:p>
            <a:pPr lvl="1"/>
            <a:r>
              <a:rPr lang="en-US" altLang="en-US" dirty="0" smtClean="0"/>
              <a:t>IEEE 802 acknowledges that there may be other coexistence mechanisms for fair sharing between LAA and Wi-Fi, and is willing to discuss them as they are proposed</a:t>
            </a:r>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2022143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mtClean="0"/>
              <a:t>IEEE 802 wants to work with 3GPP to achieve consensus on Wi-Fi/LAA sharing</a:t>
            </a:r>
          </a:p>
        </p:txBody>
      </p:sp>
      <p:sp>
        <p:nvSpPr>
          <p:cNvPr id="17411" name="Content Placeholder 2"/>
          <p:cNvSpPr>
            <a:spLocks noGrp="1"/>
          </p:cNvSpPr>
          <p:nvPr>
            <p:ph idx="1"/>
          </p:nvPr>
        </p:nvSpPr>
        <p:spPr/>
        <p:txBody>
          <a:bodyPr/>
          <a:lstStyle/>
          <a:p>
            <a:pPr lvl="1"/>
            <a:r>
              <a:rPr lang="en-US" altLang="en-US" dirty="0" smtClean="0"/>
              <a:t>IEEE 802 would like the opportunity to review the 3GPP coexistence simulation studies related to LAA and 802.11 and provide feedback</a:t>
            </a:r>
          </a:p>
          <a:p>
            <a:pPr lvl="1"/>
            <a:r>
              <a:rPr lang="en-US" altLang="en-US" dirty="0" smtClean="0"/>
              <a:t>IEEE 802 would also like to review a range of documents throughout the period of the study item</a:t>
            </a:r>
          </a:p>
          <a:p>
            <a:pPr lvl="1"/>
            <a:r>
              <a:rPr lang="en-US" altLang="en-US" dirty="0" smtClean="0"/>
              <a:t>Examples of information that IEEE 802 is interested in reviewing include,</a:t>
            </a:r>
          </a:p>
          <a:p>
            <a:pPr lvl="2"/>
            <a:r>
              <a:rPr lang="en-US" altLang="en-US" dirty="0" smtClean="0"/>
              <a:t>The SI schedule as it develops</a:t>
            </a:r>
          </a:p>
          <a:p>
            <a:pPr lvl="2"/>
            <a:r>
              <a:rPr lang="en-US" altLang="en-US" dirty="0" smtClean="0"/>
              <a:t>Details of the fairness criteria </a:t>
            </a:r>
          </a:p>
          <a:p>
            <a:pPr lvl="2"/>
            <a:r>
              <a:rPr lang="en-US" altLang="en-US" dirty="0" smtClean="0"/>
              <a:t>The simulation scenarios</a:t>
            </a:r>
          </a:p>
          <a:p>
            <a:pPr lvl="2"/>
            <a:r>
              <a:rPr lang="en-US" altLang="en-US" dirty="0" smtClean="0"/>
              <a:t>The LBT related parameters</a:t>
            </a:r>
          </a:p>
          <a:p>
            <a:pPr lvl="2"/>
            <a:r>
              <a:rPr lang="en-US" altLang="en-US" dirty="0" smtClean="0"/>
              <a:t>The simulation methodology</a:t>
            </a:r>
          </a:p>
          <a:p>
            <a:pPr lvl="1"/>
            <a:r>
              <a:rPr lang="en-US" altLang="en-US" dirty="0" smtClean="0"/>
              <a:t>Our goal is for IEEE 802 and 3GPP to build towards a consensus on the best way for LAA to fairly share the same spectrum with 802.11 systems</a:t>
            </a:r>
          </a:p>
          <a:p>
            <a:pPr lvl="2"/>
            <a:endParaRPr lang="en-US" altLang="en-US" dirty="0" smtClean="0"/>
          </a:p>
          <a:p>
            <a:pPr lvl="1"/>
            <a:endParaRPr lang="en-US" altLang="en-US" dirty="0" smtClean="0"/>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3813306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altLang="en-US" dirty="0"/>
              <a:t>Part 2 </a:t>
            </a:r>
            <a:r>
              <a:rPr lang="en-US" altLang="en-US" dirty="0" smtClean="0"/>
              <a:t>– Lessons </a:t>
            </a:r>
            <a:r>
              <a:rPr lang="en-US" altLang="en-US" dirty="0"/>
              <a:t>Learned</a:t>
            </a:r>
            <a:br>
              <a:rPr lang="en-US" altLang="en-US" dirty="0"/>
            </a:br>
            <a:endParaRPr lang="en-AU" dirty="0"/>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1126683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&lt;conclusion&gt;</a:t>
            </a:r>
          </a:p>
        </p:txBody>
      </p:sp>
      <p:sp>
        <p:nvSpPr>
          <p:cNvPr id="26627" name="Content Placeholder 2"/>
          <p:cNvSpPr>
            <a:spLocks noGrp="1"/>
          </p:cNvSpPr>
          <p:nvPr>
            <p:ph idx="1"/>
          </p:nvPr>
        </p:nvSpPr>
        <p:spPr/>
        <p:txBody>
          <a:bodyPr/>
          <a:lstStyle/>
          <a:p>
            <a:pPr lvl="1"/>
            <a:r>
              <a:rPr lang="en-US" altLang="en-US" dirty="0" smtClean="0"/>
              <a:t>&lt;Summary of purpose of section&gt;</a:t>
            </a:r>
          </a:p>
          <a:p>
            <a:pPr lvl="1"/>
            <a:r>
              <a:rPr lang="en-US" altLang="en-US" dirty="0" smtClean="0"/>
              <a:t>&lt;List of conclusions&gt;</a:t>
            </a:r>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29598101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685800"/>
            <a:ext cx="8458200" cy="1066800"/>
          </a:xfrm>
        </p:spPr>
        <p:txBody>
          <a:bodyPr/>
          <a:lstStyle/>
          <a:p>
            <a:r>
              <a:rPr lang="en-US" altLang="en-US" dirty="0" smtClean="0"/>
              <a:t>802.11: EDCA is better suited to unlicensed spectrum than systems than TDMA-like systems</a:t>
            </a:r>
          </a:p>
        </p:txBody>
      </p:sp>
      <p:sp>
        <p:nvSpPr>
          <p:cNvPr id="19459" name="Content Placeholder 2"/>
          <p:cNvSpPr>
            <a:spLocks noGrp="1"/>
          </p:cNvSpPr>
          <p:nvPr>
            <p:ph idx="1"/>
          </p:nvPr>
        </p:nvSpPr>
        <p:spPr/>
        <p:txBody>
          <a:bodyPr/>
          <a:lstStyle/>
          <a:p>
            <a:pPr lvl="1"/>
            <a:r>
              <a:rPr lang="en-US" altLang="en-US" dirty="0" smtClean="0"/>
              <a:t>CSMA/CA works in ISM bands (such as 2.4 and 5.8 GHz band) where there is uncontrolled energy in the band</a:t>
            </a:r>
          </a:p>
          <a:p>
            <a:pPr lvl="1"/>
            <a:r>
              <a:rPr lang="en-US" altLang="en-US" dirty="0" smtClean="0"/>
              <a:t>IEEE 802.11 attempted to use TDMA-type systems (PCF and HCCA), and they have failed in the marketplace for a variety of reasons</a:t>
            </a:r>
          </a:p>
          <a:p>
            <a:pPr lvl="2"/>
            <a:r>
              <a:rPr lang="en-US" altLang="en-US" dirty="0" smtClean="0"/>
              <a:t>It is impractical to coordinate access between low-cost independent systems, particularly for mobile devices moving across networks</a:t>
            </a:r>
          </a:p>
          <a:p>
            <a:pPr lvl="2"/>
            <a:r>
              <a:rPr lang="en-US" altLang="en-US" dirty="0" smtClean="0"/>
              <a:t>The performance provided by CSMA/CA has proven to be good enough for the vast majority of use cases</a:t>
            </a:r>
          </a:p>
          <a:p>
            <a:pPr lvl="1"/>
            <a:r>
              <a:rPr lang="en-US" altLang="en-US" dirty="0" smtClean="0"/>
              <a:t>Licensed-exempt wireless systems cannot rely on the guaranteed reception of radio management and control traffic</a:t>
            </a:r>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41175028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t>802.15.2: &lt;</a:t>
            </a:r>
            <a:r>
              <a:rPr lang="en-US" altLang="en-US" dirty="0" err="1" smtClean="0"/>
              <a:t>summarised</a:t>
            </a:r>
            <a:r>
              <a:rPr lang="en-US" altLang="en-US" dirty="0" smtClean="0"/>
              <a:t> lesson&gt;</a:t>
            </a:r>
          </a:p>
        </p:txBody>
      </p:sp>
      <p:sp>
        <p:nvSpPr>
          <p:cNvPr id="20483" name="Content Placeholder 2"/>
          <p:cNvSpPr>
            <a:spLocks noGrp="1"/>
          </p:cNvSpPr>
          <p:nvPr>
            <p:ph idx="1"/>
          </p:nvPr>
        </p:nvSpPr>
        <p:spPr/>
        <p:txBody>
          <a:bodyPr/>
          <a:lstStyle/>
          <a:p>
            <a:pPr lvl="1"/>
            <a:r>
              <a:rPr lang="en-US" altLang="en-US" smtClean="0"/>
              <a:t>IEEE 802.15.2 [2] standardizes coexistence methods for IEEE 802.15.1 (Bluetooth) with other wireless systems in the 2.4 GHz frequency band</a:t>
            </a:r>
          </a:p>
          <a:p>
            <a:pPr lvl="1"/>
            <a:r>
              <a:rPr lang="en-US" altLang="en-US" smtClean="0"/>
              <a:t>Multiple coexistence techniques are included in IEEE 802.15.2 to enable 802.15.1 to coexist with 802.11</a:t>
            </a:r>
          </a:p>
          <a:p>
            <a:pPr lvl="2"/>
            <a:r>
              <a:rPr lang="en-US" altLang="en-US" smtClean="0"/>
              <a:t>Several tables are provides in the Backup slides giving a brief overview of these mechanisms</a:t>
            </a:r>
          </a:p>
          <a:p>
            <a:pPr lvl="1"/>
            <a:r>
              <a:rPr lang="en-US" altLang="en-US" smtClean="0"/>
              <a:t>One of the most powerful coexistence mechanisms included is adaptive frequency hopping (AFH) in which 802.15.1 “hops over” a nearby 802.11 WLAN</a:t>
            </a:r>
          </a:p>
          <a:p>
            <a:pPr lvl="1"/>
            <a:r>
              <a:rPr lang="en-US" altLang="en-US" smtClean="0"/>
              <a:t>AFH has shown to be very effective</a:t>
            </a:r>
          </a:p>
          <a:p>
            <a:pPr lvl="1"/>
            <a:r>
              <a:rPr lang="en-US" altLang="en-US" smtClean="0"/>
              <a:t>AFH was subsequently integrated into the Bluetooth specification </a:t>
            </a:r>
          </a:p>
          <a:p>
            <a:endParaRPr lang="en-US" altLang="en-US" dirty="0" smtClean="0"/>
          </a:p>
        </p:txBody>
      </p:sp>
      <p:sp>
        <p:nvSpPr>
          <p:cNvPr id="4" name="Date Placeholder 3"/>
          <p:cNvSpPr>
            <a:spLocks noGrp="1"/>
          </p:cNvSpPr>
          <p:nvPr>
            <p:ph type="dt" sz="half" idx="2"/>
          </p:nvPr>
        </p:nvSpPr>
        <p:spPr/>
        <p:txBody>
          <a:bodyPr/>
          <a:lstStyle/>
          <a:p>
            <a:r>
              <a:rPr lang="en-US" smtClean="0"/>
              <a:t>Nov 2014</a:t>
            </a:r>
            <a:endParaRPr lang="en-AU" dirty="0"/>
          </a:p>
        </p:txBody>
      </p:sp>
      <p:sp>
        <p:nvSpPr>
          <p:cNvPr id="5" name="Footer Placeholder 4"/>
          <p:cNvSpPr>
            <a:spLocks noGrp="1"/>
          </p:cNvSpPr>
          <p:nvPr>
            <p:ph type="ftr" sz="quarter" idx="10"/>
          </p:nvPr>
        </p:nvSpPr>
        <p:spPr/>
        <p:txBody>
          <a:bodyPr/>
          <a:lstStyle/>
          <a:p>
            <a:pPr>
              <a:defRPr/>
            </a:pPr>
            <a:r>
              <a:rPr lang="en-US" smtClean="0"/>
              <a:t>Steve Shellhammer, Qualcomm</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12039425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802.16h: defines the use of 802.16 systems in shared license-exempt spectrum</a:t>
            </a:r>
          </a:p>
        </p:txBody>
      </p:sp>
      <p:sp>
        <p:nvSpPr>
          <p:cNvPr id="21507" name="Content Placeholder 2"/>
          <p:cNvSpPr>
            <a:spLocks noGrp="1"/>
          </p:cNvSpPr>
          <p:nvPr>
            <p:ph idx="1"/>
          </p:nvPr>
        </p:nvSpPr>
        <p:spPr/>
        <p:txBody>
          <a:bodyPr/>
          <a:lstStyle/>
          <a:p>
            <a:pPr lvl="1"/>
            <a:r>
              <a:rPr lang="en-US" altLang="en-US" dirty="0" smtClean="0"/>
              <a:t>IEEE 802.16 is time-division duplex (TDD) system based on Orthogonal Frequency Division Multiple Access (OFDMA)</a:t>
            </a:r>
          </a:p>
          <a:p>
            <a:pPr lvl="1"/>
            <a:r>
              <a:rPr lang="en-US" altLang="en-US" dirty="0" smtClean="0"/>
              <a:t>IEEE 802.16h [4] is an amendment to the 802.16 standard on “Improved Coexistence Mechanisms for Licensed-Exempt Operation”</a:t>
            </a:r>
          </a:p>
          <a:p>
            <a:pPr lvl="1"/>
            <a:r>
              <a:rPr lang="en-US" altLang="en-US" dirty="0" smtClean="0"/>
              <a:t>One band considered for 802.16h operation is the 3650-3700 MHz band, also considered for 802.11y operation</a:t>
            </a:r>
          </a:p>
          <a:p>
            <a:pPr lvl="1"/>
            <a:r>
              <a:rPr lang="en-US" altLang="en-US" dirty="0" smtClean="0"/>
              <a:t>During the development of 802.16h a coexistence assurance document [5] was developed which studied the coexistence of 802.16h and 802.11y</a:t>
            </a:r>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5168586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802.16h:  it is difficult to make scheduled systems, like 802.16h, compatible with 802.11 like systems</a:t>
            </a:r>
          </a:p>
        </p:txBody>
      </p:sp>
      <p:sp>
        <p:nvSpPr>
          <p:cNvPr id="22531" name="Content Placeholder 2"/>
          <p:cNvSpPr>
            <a:spLocks noGrp="1"/>
          </p:cNvSpPr>
          <p:nvPr>
            <p:ph idx="1"/>
          </p:nvPr>
        </p:nvSpPr>
        <p:spPr/>
        <p:txBody>
          <a:bodyPr/>
          <a:lstStyle/>
          <a:p>
            <a:pPr lvl="1"/>
            <a:r>
              <a:rPr lang="en-US" altLang="en-US" dirty="0" smtClean="0"/>
              <a:t>Note: Of all the 802 systems, 802.16h is the closest analog to LTE in unlicensed bands</a:t>
            </a:r>
          </a:p>
          <a:p>
            <a:pPr lvl="1"/>
            <a:r>
              <a:rPr lang="en-US" altLang="en-US" dirty="0" smtClean="0"/>
              <a:t>The time-synchronization requirements of 802.16h systems are incompatible with deployed 802.11 systems</a:t>
            </a:r>
          </a:p>
          <a:p>
            <a:pPr lvl="1"/>
            <a:r>
              <a:rPr lang="en-US" altLang="en-US" dirty="0" smtClean="0"/>
              <a:t>Coordination access requires a high-cost high-speed control channel between 802.16h and 802.11 systems, which is impractical</a:t>
            </a:r>
          </a:p>
          <a:p>
            <a:pPr lvl="1"/>
            <a:r>
              <a:rPr lang="en-US" altLang="en-US" dirty="0" smtClean="0"/>
              <a:t>Coordination of policy between 802.16h and multiple 802.11 systems does not work since each 802.11 system is independent </a:t>
            </a:r>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5065218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802.22</a:t>
            </a:r>
            <a:r>
              <a:rPr lang="en-US" altLang="en-US" dirty="0"/>
              <a:t>: &lt;</a:t>
            </a:r>
            <a:r>
              <a:rPr lang="en-US" altLang="en-US" dirty="0" err="1"/>
              <a:t>summarised</a:t>
            </a:r>
            <a:r>
              <a:rPr lang="en-US" altLang="en-US" dirty="0"/>
              <a:t> lesson&gt;</a:t>
            </a:r>
            <a:endParaRPr lang="en-US" altLang="en-US" dirty="0" smtClean="0"/>
          </a:p>
        </p:txBody>
      </p:sp>
      <p:sp>
        <p:nvSpPr>
          <p:cNvPr id="23555" name="Content Placeholder 2"/>
          <p:cNvSpPr>
            <a:spLocks noGrp="1"/>
          </p:cNvSpPr>
          <p:nvPr>
            <p:ph idx="1"/>
          </p:nvPr>
        </p:nvSpPr>
        <p:spPr/>
        <p:txBody>
          <a:bodyPr/>
          <a:lstStyle/>
          <a:p>
            <a:pPr lvl="1"/>
            <a:r>
              <a:rPr lang="en-US" altLang="en-US" dirty="0" smtClean="0"/>
              <a:t>IEEE 802.22 is a wireless regional area network (WRAN) standard for operation in the TVWS</a:t>
            </a:r>
          </a:p>
          <a:p>
            <a:pPr lvl="1"/>
            <a:r>
              <a:rPr lang="en-US" altLang="en-US" dirty="0" smtClean="0"/>
              <a:t>Two or more WRAN networks may be running in the same area and be managed by different operators</a:t>
            </a:r>
          </a:p>
          <a:p>
            <a:pPr lvl="1"/>
            <a:r>
              <a:rPr lang="en-US" altLang="en-US" dirty="0" smtClean="0"/>
              <a:t>Two coexistence mechanisms are included in the standard</a:t>
            </a:r>
          </a:p>
          <a:p>
            <a:pPr lvl="2"/>
            <a:r>
              <a:rPr lang="en-US" altLang="en-US" dirty="0" smtClean="0"/>
              <a:t>Spectrum etiquette is used to select orthogonal primary and secondary channels when sufficient channels are available</a:t>
            </a:r>
          </a:p>
          <a:p>
            <a:pPr lvl="2"/>
            <a:r>
              <a:rPr lang="en-US" altLang="en-US" dirty="0" smtClean="0"/>
              <a:t>Frame-based on-demand spectrum contention is used when a single TVWS channel must be shared</a:t>
            </a:r>
          </a:p>
          <a:p>
            <a:pPr lvl="1"/>
            <a:r>
              <a:rPr lang="en-US" altLang="en-US" dirty="0" smtClean="0"/>
              <a:t>Additional detail is provides in the backup slides</a:t>
            </a:r>
          </a:p>
          <a:p>
            <a:endParaRPr lang="en-US" altLang="en-US" dirty="0" smtClean="0"/>
          </a:p>
          <a:p>
            <a:endParaRPr lang="en-US" altLang="en-US" dirty="0" smtClean="0"/>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8902652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752600" y="685800"/>
            <a:ext cx="5791200" cy="1066800"/>
          </a:xfrm>
        </p:spPr>
        <p:txBody>
          <a:bodyPr/>
          <a:lstStyle/>
          <a:p>
            <a:pPr algn="ctr"/>
            <a:r>
              <a:rPr lang="en-US" altLang="en-US" dirty="0" smtClean="0"/>
              <a:t>Abstract</a:t>
            </a:r>
          </a:p>
        </p:txBody>
      </p:sp>
      <p:sp>
        <p:nvSpPr>
          <p:cNvPr id="7171" name="Content Placeholder 2"/>
          <p:cNvSpPr>
            <a:spLocks noGrp="1"/>
          </p:cNvSpPr>
          <p:nvPr>
            <p:ph idx="1"/>
          </p:nvPr>
        </p:nvSpPr>
        <p:spPr>
          <a:xfrm>
            <a:off x="1752600" y="1981200"/>
            <a:ext cx="5791200" cy="4114800"/>
          </a:xfrm>
        </p:spPr>
        <p:txBody>
          <a:bodyPr/>
          <a:lstStyle/>
          <a:p>
            <a:pPr algn="ctr"/>
            <a:r>
              <a:rPr lang="en-US" altLang="en-US" i="1" dirty="0" smtClean="0"/>
              <a:t>This document is intended to be presented</a:t>
            </a:r>
            <a:br>
              <a:rPr lang="en-US" altLang="en-US" i="1" dirty="0" smtClean="0"/>
            </a:br>
            <a:r>
              <a:rPr lang="en-US" altLang="en-US" i="1" dirty="0" smtClean="0"/>
              <a:t>to 3GPP, in response to a request from 3GPP</a:t>
            </a:r>
            <a:br>
              <a:rPr lang="en-US" altLang="en-US" i="1" dirty="0" smtClean="0"/>
            </a:br>
            <a:r>
              <a:rPr lang="en-US" altLang="en-US" i="1" dirty="0" smtClean="0"/>
              <a:t>to IEEE 802 on the Coexistence Lessons Learned within IEEE 802</a:t>
            </a:r>
          </a:p>
          <a:p>
            <a:endParaRPr lang="en-US" altLang="en-US" dirty="0" smtClean="0"/>
          </a:p>
        </p:txBody>
      </p:sp>
      <p:sp>
        <p:nvSpPr>
          <p:cNvPr id="12" name="Footer Placeholder 11"/>
          <p:cNvSpPr>
            <a:spLocks noGrp="1"/>
          </p:cNvSpPr>
          <p:nvPr>
            <p:ph type="ftr" sz="quarter" idx="10"/>
          </p:nvPr>
        </p:nvSpPr>
        <p:spPr/>
        <p:txBody>
          <a:bodyPr/>
          <a:lstStyle/>
          <a:p>
            <a:r>
              <a:rPr lang="en-US" smtClean="0"/>
              <a:t>Steve Shellhammer, Qualcomm</a:t>
            </a:r>
            <a:endParaRPr lang="en-US" dirty="0"/>
          </a:p>
        </p:txBody>
      </p:sp>
      <p:sp>
        <p:nvSpPr>
          <p:cNvPr id="13" name="Slide Number Placeholder 12"/>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
        <p:nvSpPr>
          <p:cNvPr id="18" name="Date Placeholder 17"/>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6846493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802.22</a:t>
            </a:r>
            <a:r>
              <a:rPr lang="en-US" altLang="en-US" dirty="0"/>
              <a:t>: &lt;</a:t>
            </a:r>
            <a:r>
              <a:rPr lang="en-US" altLang="en-US" dirty="0" err="1"/>
              <a:t>summarised</a:t>
            </a:r>
            <a:r>
              <a:rPr lang="en-US" altLang="en-US" dirty="0"/>
              <a:t> lesson&gt;</a:t>
            </a:r>
            <a:endParaRPr lang="en-US" altLang="en-US" dirty="0" smtClean="0"/>
          </a:p>
        </p:txBody>
      </p:sp>
      <p:sp>
        <p:nvSpPr>
          <p:cNvPr id="24579" name="Content Placeholder 2"/>
          <p:cNvSpPr>
            <a:spLocks noGrp="1"/>
          </p:cNvSpPr>
          <p:nvPr>
            <p:ph idx="1"/>
          </p:nvPr>
        </p:nvSpPr>
        <p:spPr/>
        <p:txBody>
          <a:bodyPr/>
          <a:lstStyle/>
          <a:p>
            <a:pPr lvl="1"/>
            <a:r>
              <a:rPr lang="en-US" altLang="en-US" dirty="0" smtClean="0"/>
              <a:t>In the TVWS there are special requirements for geo-location and database access in a master device within the network</a:t>
            </a:r>
          </a:p>
          <a:p>
            <a:pPr lvl="1"/>
            <a:r>
              <a:rPr lang="en-US" altLang="en-US" dirty="0" smtClean="0"/>
              <a:t>In the TVWS these capabilities can be combined with an external database to enable coexistence, however, there has not yet been sufficient deployment in the TVWS to require any coexistence solutions beyond the spectrum etiquette</a:t>
            </a:r>
          </a:p>
          <a:p>
            <a:pPr lvl="1"/>
            <a:r>
              <a:rPr lang="en-US" altLang="en-US" dirty="0" smtClean="0"/>
              <a:t>A definition of fairness is necessary in order to design a fair coexistence mechanism</a:t>
            </a:r>
          </a:p>
          <a:p>
            <a:endParaRPr lang="en-US" altLang="en-US" dirty="0" smtClean="0"/>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1583247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802.19.1: &lt;</a:t>
            </a:r>
            <a:r>
              <a:rPr lang="en-US" altLang="en-US" dirty="0" err="1"/>
              <a:t>summarised</a:t>
            </a:r>
            <a:r>
              <a:rPr lang="en-US" altLang="en-US" dirty="0"/>
              <a:t> lesson&gt;</a:t>
            </a:r>
            <a:endParaRPr lang="en-US" altLang="en-US" dirty="0" smtClean="0"/>
          </a:p>
        </p:txBody>
      </p:sp>
      <p:sp>
        <p:nvSpPr>
          <p:cNvPr id="25603" name="Content Placeholder 2"/>
          <p:cNvSpPr>
            <a:spLocks noGrp="1"/>
          </p:cNvSpPr>
          <p:nvPr>
            <p:ph idx="1"/>
          </p:nvPr>
        </p:nvSpPr>
        <p:spPr/>
        <p:txBody>
          <a:bodyPr/>
          <a:lstStyle/>
          <a:p>
            <a:pPr lvl="1"/>
            <a:r>
              <a:rPr lang="en-US" altLang="en-US" dirty="0" smtClean="0"/>
              <a:t>With the FCC and other regulatory agencies opening up unused TV white space spectrum for unlicensed use multiple protocols may be standardized for TVWS operation</a:t>
            </a:r>
          </a:p>
          <a:p>
            <a:pPr lvl="1"/>
            <a:r>
              <a:rPr lang="en-US" altLang="en-US" dirty="0" smtClean="0"/>
              <a:t>The IEEE took a proactive step to address TVWS coexistence by developing a standard</a:t>
            </a:r>
          </a:p>
          <a:p>
            <a:pPr lvl="1"/>
            <a:r>
              <a:rPr lang="en-US" altLang="en-US" dirty="0" smtClean="0"/>
              <a:t>The standard utilizes two unique capabilities of TVWS networks</a:t>
            </a:r>
          </a:p>
          <a:p>
            <a:pPr lvl="2"/>
            <a:r>
              <a:rPr lang="en-US" altLang="en-US" dirty="0" smtClean="0"/>
              <a:t>Location awareness</a:t>
            </a:r>
          </a:p>
          <a:p>
            <a:pPr lvl="2"/>
            <a:r>
              <a:rPr lang="en-US" altLang="en-US" dirty="0" smtClean="0"/>
              <a:t>Access to Geo-location database</a:t>
            </a:r>
          </a:p>
          <a:p>
            <a:pPr lvl="1"/>
            <a:r>
              <a:rPr lang="en-US" altLang="en-US" dirty="0" smtClean="0"/>
              <a:t>An overview of the 802.19.1 standard is given in the backup</a:t>
            </a:r>
          </a:p>
          <a:p>
            <a:pPr lvl="1"/>
            <a:r>
              <a:rPr lang="en-US" altLang="en-US" dirty="0" smtClean="0"/>
              <a:t>It is too early for lessons based on the 802.19.1 standard</a:t>
            </a:r>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635076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smtClean="0"/>
              <a:t>Part 3 – Backup</a:t>
            </a:r>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8845215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Coexistence History in IEEE 802</a:t>
            </a:r>
            <a:endParaRPr lang="en-US" altLang="en-US" dirty="0" smtClean="0"/>
          </a:p>
        </p:txBody>
      </p:sp>
      <p:sp>
        <p:nvSpPr>
          <p:cNvPr id="28675" name="Content Placeholder 2"/>
          <p:cNvSpPr>
            <a:spLocks noGrp="1"/>
          </p:cNvSpPr>
          <p:nvPr>
            <p:ph idx="1"/>
          </p:nvPr>
        </p:nvSpPr>
        <p:spPr/>
        <p:txBody>
          <a:bodyPr/>
          <a:lstStyle/>
          <a:p>
            <a:r>
              <a:rPr lang="en-US" altLang="en-US" dirty="0" smtClean="0"/>
              <a:t>The issue of coexistence between IEEE 802 standard began with the standardization of IEEE 802.15.1 (i.e. Bluetooth)</a:t>
            </a:r>
          </a:p>
          <a:p>
            <a:pPr lvl="1"/>
            <a:r>
              <a:rPr lang="en-US" altLang="en-US" dirty="0" smtClean="0"/>
              <a:t>Appendix F in 802.11-1997 standard addressed coexistence of frequency hopping and direct sequence in the 2.4 GHz band</a:t>
            </a:r>
          </a:p>
          <a:p>
            <a:pPr lvl="1"/>
            <a:r>
              <a:rPr lang="en-US" altLang="en-US" dirty="0" smtClean="0"/>
              <a:t>The 802.15 working group was established in July 1999</a:t>
            </a:r>
          </a:p>
          <a:p>
            <a:pPr lvl="1"/>
            <a:r>
              <a:rPr lang="en-US" altLang="en-US" dirty="0" smtClean="0"/>
              <a:t>Both 802.11b and 802.15.1 operate in the 2.4 GHz ISM band</a:t>
            </a:r>
          </a:p>
          <a:p>
            <a:pPr lvl="1"/>
            <a:r>
              <a:rPr lang="en-US" altLang="en-US" dirty="0" smtClean="0"/>
              <a:t>Formed Task Group 2 on Coexistence of 802.11 and 802.15.1 in March 2000</a:t>
            </a:r>
          </a:p>
          <a:p>
            <a:pPr lvl="1"/>
            <a:r>
              <a:rPr lang="en-US" altLang="en-US" dirty="0" smtClean="0"/>
              <a:t>IEEE 802.15.2 was published in 2003</a:t>
            </a:r>
          </a:p>
          <a:p>
            <a:pPr lvl="1"/>
            <a:r>
              <a:rPr lang="en-US" altLang="en-US" dirty="0" smtClean="0"/>
              <a:t>Adaptive Frequency Hopping was later incorporated in to Bluetooth Specification</a:t>
            </a:r>
          </a:p>
          <a:p>
            <a:endParaRPr lang="en-US" altLang="en-US" dirty="0" smtClean="0"/>
          </a:p>
          <a:p>
            <a:endParaRPr lang="en-US" altLang="en-US" dirty="0" smtClean="0"/>
          </a:p>
        </p:txBody>
      </p:sp>
      <p:sp>
        <p:nvSpPr>
          <p:cNvPr id="2" name="Footer Placeholder 1"/>
          <p:cNvSpPr>
            <a:spLocks noGrp="1"/>
          </p:cNvSpPr>
          <p:nvPr>
            <p:ph type="ftr" sz="quarter" idx="10"/>
          </p:nvPr>
        </p:nvSpPr>
        <p:spPr/>
        <p:txBody>
          <a:bodyPr/>
          <a:lstStyle/>
          <a:p>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40513096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Coexistence History in IEEE 802</a:t>
            </a:r>
          </a:p>
        </p:txBody>
      </p:sp>
      <p:sp>
        <p:nvSpPr>
          <p:cNvPr id="29699" name="Content Placeholder 2"/>
          <p:cNvSpPr>
            <a:spLocks noGrp="1"/>
          </p:cNvSpPr>
          <p:nvPr>
            <p:ph idx="1"/>
          </p:nvPr>
        </p:nvSpPr>
        <p:spPr/>
        <p:txBody>
          <a:bodyPr/>
          <a:lstStyle/>
          <a:p>
            <a:r>
              <a:rPr lang="en-US" altLang="en-US" dirty="0" smtClean="0"/>
              <a:t>IEEE 802.19 Coexistence Technical Advisory Group</a:t>
            </a:r>
          </a:p>
          <a:p>
            <a:pPr lvl="1"/>
            <a:r>
              <a:rPr lang="en-US" altLang="en-US" dirty="0" smtClean="0"/>
              <a:t>IEEE 802 decided that  it needed a technical advisory group (TAG) on wireless coexistence, that was not within any one of the individual WGs, but would operate at the 802 level.  Formed TAG in 2002</a:t>
            </a:r>
          </a:p>
          <a:p>
            <a:pPr lvl="1"/>
            <a:r>
              <a:rPr lang="en-US" altLang="en-US" dirty="0" smtClean="0"/>
              <a:t>IEEE 802 developed rules on coexistence for new projects in 2004</a:t>
            </a:r>
          </a:p>
          <a:p>
            <a:pPr lvl="2"/>
            <a:r>
              <a:rPr lang="en-US" altLang="en-US" dirty="0" smtClean="0"/>
              <a:t>When a new project is proposed to the IEEE 802 Executive Committee the working group is required to state if the working group will develop a Coexistence Assurance (CA) document along with the draft standard</a:t>
            </a:r>
          </a:p>
          <a:p>
            <a:pPr lvl="2"/>
            <a:r>
              <a:rPr lang="en-US" altLang="en-US" dirty="0" smtClean="0"/>
              <a:t>If the WG commits to developing a CA document, then the WG is required to produce a CA document which is to be reviewed by the WG and 802.19 during WG letter ballot</a:t>
            </a:r>
          </a:p>
          <a:p>
            <a:pPr lvl="1"/>
            <a:r>
              <a:rPr lang="en-US" altLang="en-US" dirty="0" smtClean="0"/>
              <a:t>A number of CA documents have been produced since 2006</a:t>
            </a:r>
          </a:p>
          <a:p>
            <a:pPr lvl="1"/>
            <a:r>
              <a:rPr lang="en-US" altLang="en-US" dirty="0" smtClean="0"/>
              <a:t>Details of the process provided in subsequent slides</a:t>
            </a:r>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914363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Coexistence History in IEEE 802</a:t>
            </a:r>
          </a:p>
        </p:txBody>
      </p:sp>
      <p:sp>
        <p:nvSpPr>
          <p:cNvPr id="30723" name="Content Placeholder 2"/>
          <p:cNvSpPr>
            <a:spLocks noGrp="1"/>
          </p:cNvSpPr>
          <p:nvPr>
            <p:ph idx="1"/>
          </p:nvPr>
        </p:nvSpPr>
        <p:spPr/>
        <p:txBody>
          <a:bodyPr/>
          <a:lstStyle/>
          <a:p>
            <a:r>
              <a:rPr lang="en-US" altLang="en-US" smtClean="0"/>
              <a:t>IEEE 802.19.1</a:t>
            </a:r>
          </a:p>
          <a:p>
            <a:pPr lvl="1"/>
            <a:r>
              <a:rPr lang="en-US" altLang="en-US" smtClean="0"/>
              <a:t>In 2009 a new project was initiated focusing on coexistence in the TV white space (TVWS)</a:t>
            </a:r>
          </a:p>
          <a:p>
            <a:pPr lvl="1"/>
            <a:r>
              <a:rPr lang="en-US" altLang="en-US" smtClean="0"/>
              <a:t>This standard leverages the inherent cognitive capabilities of TVWS devices including location awareness and ability to access on-line databases</a:t>
            </a:r>
          </a:p>
          <a:p>
            <a:pPr lvl="1"/>
            <a:r>
              <a:rPr lang="en-US" altLang="en-US" smtClean="0"/>
              <a:t>The 802.19.1 standard was published in 2014</a:t>
            </a:r>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9193066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smtClean="0"/>
              <a:t>Coexistence History in IEEE 802</a:t>
            </a:r>
          </a:p>
        </p:txBody>
      </p:sp>
      <p:graphicFrame>
        <p:nvGraphicFramePr>
          <p:cNvPr id="7" name="Table 6"/>
          <p:cNvGraphicFramePr>
            <a:graphicFrameLocks noGrp="1"/>
          </p:cNvGraphicFramePr>
          <p:nvPr>
            <p:extLst>
              <p:ext uri="{D42A27DB-BD31-4B8C-83A1-F6EECF244321}">
                <p14:modId xmlns:p14="http://schemas.microsoft.com/office/powerpoint/2010/main" val="890232111"/>
              </p:ext>
            </p:extLst>
          </p:nvPr>
        </p:nvGraphicFramePr>
        <p:xfrm>
          <a:off x="609600" y="1447800"/>
          <a:ext cx="7848600" cy="4830763"/>
        </p:xfrm>
        <a:graphic>
          <a:graphicData uri="http://schemas.openxmlformats.org/drawingml/2006/table">
            <a:tbl>
              <a:tblPr firstRow="1" bandRow="1">
                <a:tableStyleId>{9DCAF9ED-07DC-4A11-8D7F-57B35C25682E}</a:tableStyleId>
              </a:tblPr>
              <a:tblGrid>
                <a:gridCol w="1962151"/>
                <a:gridCol w="5886449"/>
              </a:tblGrid>
              <a:tr h="370791">
                <a:tc>
                  <a:txBody>
                    <a:bodyPr/>
                    <a:lstStyle/>
                    <a:p>
                      <a:r>
                        <a:rPr lang="en-US" sz="1600" dirty="0" smtClean="0">
                          <a:latin typeface="Calibri" panose="020F0502020204030204" pitchFamily="34" charset="0"/>
                        </a:rPr>
                        <a:t>Years</a:t>
                      </a:r>
                      <a:endParaRPr lang="en-US" sz="1600" dirty="0">
                        <a:latin typeface="Calibri" panose="020F0502020204030204" pitchFamily="34" charset="0"/>
                      </a:endParaRPr>
                    </a:p>
                  </a:txBody>
                  <a:tcPr marT="45716" marB="45716">
                    <a:solidFill>
                      <a:schemeClr val="accent6">
                        <a:lumMod val="60000"/>
                        <a:lumOff val="40000"/>
                      </a:schemeClr>
                    </a:solidFill>
                  </a:tcPr>
                </a:tc>
                <a:tc>
                  <a:txBody>
                    <a:bodyPr/>
                    <a:lstStyle/>
                    <a:p>
                      <a:r>
                        <a:rPr lang="en-US" sz="1600" dirty="0" smtClean="0">
                          <a:latin typeface="Calibri" panose="020F0502020204030204" pitchFamily="34" charset="0"/>
                        </a:rPr>
                        <a:t>Coexistence</a:t>
                      </a:r>
                      <a:r>
                        <a:rPr lang="en-US" sz="1600" baseline="0" dirty="0" smtClean="0">
                          <a:latin typeface="Calibri" panose="020F0502020204030204" pitchFamily="34" charset="0"/>
                        </a:rPr>
                        <a:t> Work</a:t>
                      </a:r>
                      <a:endParaRPr lang="en-US" sz="1600" dirty="0">
                        <a:latin typeface="Calibri" panose="020F0502020204030204" pitchFamily="34" charset="0"/>
                      </a:endParaRPr>
                    </a:p>
                  </a:txBody>
                  <a:tcPr marT="45716" marB="45716">
                    <a:solidFill>
                      <a:schemeClr val="accent6">
                        <a:lumMod val="60000"/>
                        <a:lumOff val="40000"/>
                      </a:schemeClr>
                    </a:solidFill>
                  </a:tcPr>
                </a:tc>
              </a:tr>
              <a:tr h="640070">
                <a:tc>
                  <a:txBody>
                    <a:bodyPr/>
                    <a:lstStyle/>
                    <a:p>
                      <a:r>
                        <a:rPr lang="en-US" sz="1600" dirty="0" smtClean="0">
                          <a:latin typeface="Calibri" panose="020F0502020204030204" pitchFamily="34" charset="0"/>
                        </a:rPr>
                        <a:t>1997</a:t>
                      </a:r>
                      <a:endParaRPr lang="en-US" sz="1600" dirty="0">
                        <a:latin typeface="Calibri" panose="020F0502020204030204" pitchFamily="34" charset="0"/>
                      </a:endParaRPr>
                    </a:p>
                  </a:txBody>
                  <a:tcPr marT="45716" marB="45716"/>
                </a:tc>
                <a:tc>
                  <a:txBody>
                    <a:bodyPr/>
                    <a:lstStyle/>
                    <a:p>
                      <a:r>
                        <a:rPr lang="en-US" sz="1600" dirty="0" smtClean="0">
                          <a:latin typeface="Calibri" panose="020F0502020204030204" pitchFamily="34" charset="0"/>
                        </a:rPr>
                        <a:t>IEEE 802.11 Appendix</a:t>
                      </a:r>
                      <a:r>
                        <a:rPr lang="en-US" sz="1600" baseline="0" dirty="0" smtClean="0">
                          <a:latin typeface="Calibri" panose="020F0502020204030204" pitchFamily="34" charset="0"/>
                        </a:rPr>
                        <a:t> F addressing coexistence of frequency hopping and direct sequence systems in 2.4 GHz band</a:t>
                      </a:r>
                      <a:endParaRPr lang="en-US" sz="1600" dirty="0" smtClean="0">
                        <a:latin typeface="Calibri" panose="020F0502020204030204" pitchFamily="34" charset="0"/>
                      </a:endParaRPr>
                    </a:p>
                  </a:txBody>
                  <a:tcPr marT="45716" marB="45716"/>
                </a:tc>
              </a:tr>
              <a:tr h="390976">
                <a:tc>
                  <a:txBody>
                    <a:bodyPr/>
                    <a:lstStyle/>
                    <a:p>
                      <a:r>
                        <a:rPr lang="en-US" sz="1600" dirty="0" smtClean="0">
                          <a:latin typeface="Calibri" panose="020F0502020204030204" pitchFamily="34" charset="0"/>
                        </a:rPr>
                        <a:t>2002</a:t>
                      </a:r>
                      <a:endParaRPr lang="en-US" sz="1600" dirty="0">
                        <a:latin typeface="Calibri" panose="020F0502020204030204" pitchFamily="34" charset="0"/>
                      </a:endParaRPr>
                    </a:p>
                  </a:txBody>
                  <a:tcPr marT="45716" marB="45716"/>
                </a:tc>
                <a:tc>
                  <a:txBody>
                    <a:bodyPr/>
                    <a:lstStyle/>
                    <a:p>
                      <a:r>
                        <a:rPr lang="en-US" sz="1600" dirty="0" smtClean="0">
                          <a:latin typeface="Calibri" panose="020F0502020204030204" pitchFamily="34" charset="0"/>
                        </a:rPr>
                        <a:t>Formation of IEEE 802.19</a:t>
                      </a:r>
                    </a:p>
                  </a:txBody>
                  <a:tcPr marT="45716" marB="45716"/>
                </a:tc>
              </a:tr>
              <a:tr h="914389">
                <a:tc>
                  <a:txBody>
                    <a:bodyPr/>
                    <a:lstStyle/>
                    <a:p>
                      <a:r>
                        <a:rPr lang="en-US" sz="1600" dirty="0" smtClean="0">
                          <a:latin typeface="Calibri" panose="020F0502020204030204" pitchFamily="34" charset="0"/>
                        </a:rPr>
                        <a:t>2003</a:t>
                      </a:r>
                      <a:endParaRPr lang="en-US" sz="1600" dirty="0">
                        <a:latin typeface="Calibri" panose="020F0502020204030204" pitchFamily="34" charset="0"/>
                      </a:endParaRPr>
                    </a:p>
                  </a:txBody>
                  <a:tcPr marT="45716" marB="45716"/>
                </a:tc>
                <a:tc>
                  <a:txBody>
                    <a:bodyPr/>
                    <a:lstStyle/>
                    <a:p>
                      <a:r>
                        <a:rPr lang="en-US" sz="1600" dirty="0" smtClean="0">
                          <a:latin typeface="Calibri" panose="020F0502020204030204" pitchFamily="34" charset="0"/>
                        </a:rPr>
                        <a:t>IEEE 802.15.2 Recommended Practice on Coexistence of WPAN devices with other devices in Unlicensed Frequency Bands</a:t>
                      </a:r>
                    </a:p>
                  </a:txBody>
                  <a:tcPr marT="45716" marB="45716"/>
                </a:tc>
              </a:tr>
              <a:tr h="1188709">
                <a:tc>
                  <a:txBody>
                    <a:bodyPr/>
                    <a:lstStyle/>
                    <a:p>
                      <a:r>
                        <a:rPr lang="en-US" sz="1600" dirty="0" smtClean="0">
                          <a:latin typeface="Calibri" panose="020F0502020204030204" pitchFamily="34" charset="0"/>
                        </a:rPr>
                        <a:t>2006 – Present</a:t>
                      </a:r>
                      <a:endParaRPr lang="en-US" sz="1600" dirty="0">
                        <a:latin typeface="Calibri" panose="020F0502020204030204" pitchFamily="34" charset="0"/>
                      </a:endParaRPr>
                    </a:p>
                  </a:txBody>
                  <a:tcPr marT="45716" marB="45716"/>
                </a:tc>
                <a:tc>
                  <a:txBody>
                    <a:bodyPr/>
                    <a:lstStyle/>
                    <a:p>
                      <a:r>
                        <a:rPr lang="en-US" sz="1600" dirty="0" smtClean="0">
                          <a:latin typeface="Calibri" panose="020F0502020204030204" pitchFamily="34" charset="0"/>
                        </a:rPr>
                        <a:t>Coexistence Assurance (CA) Documents </a:t>
                      </a:r>
                    </a:p>
                    <a:p>
                      <a:pPr marL="457200" indent="-285750">
                        <a:buFont typeface="Arial" panose="020B0604020202020204" pitchFamily="34" charset="0"/>
                        <a:buChar char="•"/>
                      </a:pPr>
                      <a:r>
                        <a:rPr lang="en-US" sz="1600" dirty="0" smtClean="0">
                          <a:latin typeface="Calibri" panose="020F0502020204030204" pitchFamily="34" charset="0"/>
                        </a:rPr>
                        <a:t>IEEE 802.11</a:t>
                      </a:r>
                      <a:r>
                        <a:rPr lang="en-US" sz="1600" baseline="0" dirty="0" smtClean="0">
                          <a:latin typeface="Calibri" panose="020F0502020204030204" pitchFamily="34" charset="0"/>
                        </a:rPr>
                        <a:t> – Six CA documents</a:t>
                      </a:r>
                    </a:p>
                    <a:p>
                      <a:pPr marL="457200" indent="-285750">
                        <a:buFont typeface="Arial" panose="020B0604020202020204" pitchFamily="34" charset="0"/>
                        <a:buChar char="•"/>
                      </a:pPr>
                      <a:r>
                        <a:rPr lang="en-US" sz="1600" baseline="0" dirty="0" smtClean="0">
                          <a:latin typeface="Calibri" panose="020F0502020204030204" pitchFamily="34" charset="0"/>
                        </a:rPr>
                        <a:t>IEEE 802.15 – Twelve CA documents</a:t>
                      </a:r>
                    </a:p>
                    <a:p>
                      <a:pPr marL="457200" indent="-285750">
                        <a:buFont typeface="Arial" panose="020B0604020202020204" pitchFamily="34" charset="0"/>
                        <a:buChar char="•"/>
                      </a:pPr>
                      <a:r>
                        <a:rPr lang="en-US" sz="1600" baseline="0" dirty="0" smtClean="0">
                          <a:latin typeface="Calibri" panose="020F0502020204030204" pitchFamily="34" charset="0"/>
                        </a:rPr>
                        <a:t>IEEE 802.16 – One CA document</a:t>
                      </a:r>
                      <a:endParaRPr lang="en-US" sz="1600" dirty="0">
                        <a:latin typeface="Calibri" panose="020F0502020204030204" pitchFamily="34" charset="0"/>
                      </a:endParaRPr>
                    </a:p>
                  </a:txBody>
                  <a:tcPr marT="45716" marB="45716"/>
                </a:tc>
              </a:tr>
              <a:tr h="914389">
                <a:tc>
                  <a:txBody>
                    <a:bodyPr/>
                    <a:lstStyle/>
                    <a:p>
                      <a:r>
                        <a:rPr lang="en-US" sz="1600" dirty="0" smtClean="0">
                          <a:latin typeface="Calibri" panose="020F0502020204030204" pitchFamily="34" charset="0"/>
                        </a:rPr>
                        <a:t>To Present</a:t>
                      </a:r>
                      <a:endParaRPr lang="en-US" sz="1600" dirty="0">
                        <a:latin typeface="Calibri" panose="020F0502020204030204" pitchFamily="34" charset="0"/>
                      </a:endParaRPr>
                    </a:p>
                  </a:txBody>
                  <a:tcPr marT="45716" marB="45716"/>
                </a:tc>
                <a:tc>
                  <a:txBody>
                    <a:bodyPr/>
                    <a:lstStyle/>
                    <a:p>
                      <a:r>
                        <a:rPr lang="en-US" sz="1600" dirty="0" smtClean="0">
                          <a:latin typeface="Calibri" panose="020F0502020204030204" pitchFamily="34" charset="0"/>
                        </a:rPr>
                        <a:t>General coexistence methods and self coexistence</a:t>
                      </a:r>
                      <a:r>
                        <a:rPr lang="en-US" sz="1600" baseline="0" dirty="0" smtClean="0">
                          <a:latin typeface="Calibri" panose="020F0502020204030204" pitchFamily="34" charset="0"/>
                        </a:rPr>
                        <a:t> methods in MAC/PHY standards</a:t>
                      </a:r>
                    </a:p>
                    <a:p>
                      <a:pPr marL="457200" indent="-285750">
                        <a:buFont typeface="Arial" panose="020B0604020202020204" pitchFamily="34" charset="0"/>
                        <a:buChar char="•"/>
                      </a:pPr>
                      <a:r>
                        <a:rPr lang="en-US" sz="1600" dirty="0" smtClean="0">
                          <a:latin typeface="Calibri" panose="020F0502020204030204" pitchFamily="34" charset="0"/>
                        </a:rPr>
                        <a:t>802.11</a:t>
                      </a:r>
                      <a:r>
                        <a:rPr lang="en-US" sz="1600" baseline="0" dirty="0" smtClean="0">
                          <a:latin typeface="Calibri" panose="020F0502020204030204" pitchFamily="34" charset="0"/>
                        </a:rPr>
                        <a:t>, 802.15 802.16h and 802.22</a:t>
                      </a:r>
                      <a:endParaRPr lang="en-US" sz="1600" dirty="0" smtClean="0">
                        <a:latin typeface="Calibri" panose="020F0502020204030204" pitchFamily="34" charset="0"/>
                      </a:endParaRPr>
                    </a:p>
                  </a:txBody>
                  <a:tcPr marT="45716" marB="45716"/>
                </a:tc>
              </a:tr>
              <a:tr h="411439">
                <a:tc>
                  <a:txBody>
                    <a:bodyPr/>
                    <a:lstStyle/>
                    <a:p>
                      <a:r>
                        <a:rPr lang="en-US" sz="1600" dirty="0" smtClean="0">
                          <a:latin typeface="Calibri" panose="020F0502020204030204" pitchFamily="34" charset="0"/>
                        </a:rPr>
                        <a:t>2014</a:t>
                      </a:r>
                      <a:endParaRPr lang="en-US" sz="1600" dirty="0">
                        <a:latin typeface="Calibri" panose="020F0502020204030204" pitchFamily="34" charset="0"/>
                      </a:endParaRPr>
                    </a:p>
                  </a:txBody>
                  <a:tcPr marT="45716" marB="45716"/>
                </a:tc>
                <a:tc>
                  <a:txBody>
                    <a:bodyPr/>
                    <a:lstStyle/>
                    <a:p>
                      <a:r>
                        <a:rPr lang="en-US" sz="1600" dirty="0" smtClean="0">
                          <a:latin typeface="Calibri" panose="020F0502020204030204" pitchFamily="34" charset="0"/>
                        </a:rPr>
                        <a:t>IEEE 802.19.1 Standard on TVWS Coexistence Methods</a:t>
                      </a:r>
                    </a:p>
                  </a:txBody>
                  <a:tcPr marT="45716" marB="45716"/>
                </a:tc>
              </a:tr>
            </a:tbl>
          </a:graphicData>
        </a:graphic>
      </p:graphicFrame>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8762134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mtClean="0"/>
              <a:t>Coexistence Scenarios</a:t>
            </a:r>
          </a:p>
        </p:txBody>
      </p:sp>
      <p:sp>
        <p:nvSpPr>
          <p:cNvPr id="32771" name="Content Placeholder 2"/>
          <p:cNvSpPr>
            <a:spLocks noGrp="1"/>
          </p:cNvSpPr>
          <p:nvPr>
            <p:ph idx="1"/>
          </p:nvPr>
        </p:nvSpPr>
        <p:spPr/>
        <p:txBody>
          <a:bodyPr/>
          <a:lstStyle/>
          <a:p>
            <a:pPr lvl="1"/>
            <a:r>
              <a:rPr lang="en-US" altLang="en-US" dirty="0" smtClean="0"/>
              <a:t>In the evaluation of coexistence between wireless networks of different standards one must consider various coexistence scenarios and coexistence metrics</a:t>
            </a:r>
          </a:p>
          <a:p>
            <a:pPr lvl="1"/>
            <a:r>
              <a:rPr lang="en-US" altLang="en-US" dirty="0" smtClean="0"/>
              <a:t>Coexistence Scenarios - Specify Network Parameters of the two (or more) networks</a:t>
            </a:r>
          </a:p>
          <a:p>
            <a:pPr lvl="2"/>
            <a:r>
              <a:rPr lang="en-US" altLang="en-US" dirty="0" smtClean="0"/>
              <a:t>Number of network devices</a:t>
            </a:r>
          </a:p>
          <a:p>
            <a:pPr lvl="2"/>
            <a:r>
              <a:rPr lang="en-US" altLang="en-US" dirty="0" smtClean="0"/>
              <a:t>Location of each of the network devices</a:t>
            </a:r>
          </a:p>
          <a:p>
            <a:pPr lvl="3"/>
            <a:r>
              <a:rPr lang="en-US" altLang="en-US" dirty="0" smtClean="0"/>
              <a:t>Deterministic Geometry or Stochastic Geometry</a:t>
            </a:r>
          </a:p>
          <a:p>
            <a:pPr lvl="2"/>
            <a:r>
              <a:rPr lang="en-US" altLang="en-US" dirty="0" smtClean="0"/>
              <a:t>Transmit power of the network devices</a:t>
            </a:r>
          </a:p>
          <a:p>
            <a:pPr lvl="2"/>
            <a:r>
              <a:rPr lang="en-US" altLang="en-US" dirty="0" smtClean="0"/>
              <a:t>Bandwidth and center frequency of network devices</a:t>
            </a:r>
          </a:p>
          <a:p>
            <a:pPr lvl="2"/>
            <a:r>
              <a:rPr lang="en-US" altLang="en-US" dirty="0" smtClean="0"/>
              <a:t>Statistics of channel occupancy of each of the networks</a:t>
            </a:r>
          </a:p>
          <a:p>
            <a:pPr lvl="2"/>
            <a:r>
              <a:rPr lang="en-US" altLang="en-US" dirty="0" smtClean="0"/>
              <a:t>Statistics of data traffic on each of the networks</a:t>
            </a:r>
          </a:p>
          <a:p>
            <a:pPr lvl="2"/>
            <a:r>
              <a:rPr lang="en-US" altLang="en-US" dirty="0" smtClean="0"/>
              <a:t>Protocol parameters</a:t>
            </a:r>
          </a:p>
          <a:p>
            <a:pPr lvl="3"/>
            <a:r>
              <a:rPr lang="en-US" altLang="en-US" dirty="0" smtClean="0"/>
              <a:t>Some are specified in standard, like carrier sense threshold</a:t>
            </a:r>
          </a:p>
          <a:p>
            <a:pPr lvl="3"/>
            <a:r>
              <a:rPr lang="en-US" altLang="en-US" dirty="0" smtClean="0"/>
              <a:t>Some are implementation specific, like rate adaptation algorithm</a:t>
            </a:r>
          </a:p>
          <a:p>
            <a:pPr lvl="2"/>
            <a:endParaRPr lang="en-US" altLang="en-US" dirty="0" smtClean="0"/>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2728590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smtClean="0"/>
              <a:t>Simple Geometric Example</a:t>
            </a:r>
          </a:p>
        </p:txBody>
      </p:sp>
      <p:sp>
        <p:nvSpPr>
          <p:cNvPr id="33795" name="Content Placeholder 2"/>
          <p:cNvSpPr>
            <a:spLocks noGrp="1"/>
          </p:cNvSpPr>
          <p:nvPr>
            <p:ph idx="1"/>
          </p:nvPr>
        </p:nvSpPr>
        <p:spPr/>
        <p:txBody>
          <a:bodyPr/>
          <a:lstStyle/>
          <a:p>
            <a:pPr lvl="1"/>
            <a:r>
              <a:rPr lang="en-US" altLang="en-US" dirty="0" smtClean="0"/>
              <a:t>In an unlicensed band the user may not be able to control the physical separation of devices of the two different networks</a:t>
            </a:r>
          </a:p>
          <a:p>
            <a:pPr lvl="1"/>
            <a:r>
              <a:rPr lang="en-US" altLang="en-US" dirty="0" smtClean="0"/>
              <a:t>Specify geometry as a function of the separation (d)</a:t>
            </a:r>
          </a:p>
          <a:p>
            <a:pPr lvl="1"/>
            <a:r>
              <a:rPr lang="en-US" altLang="en-US" dirty="0" smtClean="0"/>
              <a:t>Evaluate coexistence metrics as a function of the separation (d)</a:t>
            </a:r>
          </a:p>
          <a:p>
            <a:pPr lvl="1"/>
            <a:r>
              <a:rPr lang="en-US" altLang="en-US" dirty="0" smtClean="0"/>
              <a:t>Primary interference is between WLAN STA and WPAN Node 1</a:t>
            </a:r>
          </a:p>
        </p:txBody>
      </p:sp>
      <p:pic>
        <p:nvPicPr>
          <p:cNvPr id="33797"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367213" y="1597025"/>
            <a:ext cx="3794125" cy="427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945334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mtClean="0"/>
              <a:t>Stochastic Example</a:t>
            </a:r>
          </a:p>
        </p:txBody>
      </p:sp>
      <p:sp>
        <p:nvSpPr>
          <p:cNvPr id="34819" name="Content Placeholder 2"/>
          <p:cNvSpPr>
            <a:spLocks noGrp="1"/>
          </p:cNvSpPr>
          <p:nvPr>
            <p:ph idx="1"/>
          </p:nvPr>
        </p:nvSpPr>
        <p:spPr/>
        <p:txBody>
          <a:bodyPr/>
          <a:lstStyle/>
          <a:p>
            <a:pPr lvl="1"/>
            <a:r>
              <a:rPr lang="en-US" altLang="en-US" dirty="0" smtClean="0"/>
              <a:t>Randomly place devices from each network in a given region with a specified density</a:t>
            </a:r>
          </a:p>
          <a:p>
            <a:pPr lvl="1"/>
            <a:r>
              <a:rPr lang="en-US" altLang="en-US" dirty="0" smtClean="0"/>
              <a:t>Placement of Base Stations or Access Points depend on how those devices are deployed (by operator or consumer)</a:t>
            </a:r>
          </a:p>
          <a:p>
            <a:pPr lvl="1"/>
            <a:r>
              <a:rPr lang="en-US" altLang="en-US" dirty="0" smtClean="0"/>
              <a:t>Evaluate coexistence metrics as function of the density of the two networks, which may have different densities</a:t>
            </a:r>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8951445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algn="ctr"/>
            <a:r>
              <a:rPr lang="en-US" altLang="en-US" dirty="0" smtClean="0"/>
              <a:t>IEEE 802 standards and Working Group documents</a:t>
            </a:r>
          </a:p>
        </p:txBody>
      </p:sp>
      <p:sp>
        <p:nvSpPr>
          <p:cNvPr id="8195" name="Content Placeholder 2"/>
          <p:cNvSpPr>
            <a:spLocks noGrp="1"/>
          </p:cNvSpPr>
          <p:nvPr>
            <p:ph idx="1"/>
          </p:nvPr>
        </p:nvSpPr>
        <p:spPr/>
        <p:txBody>
          <a:bodyPr/>
          <a:lstStyle/>
          <a:p>
            <a:pPr lvl="1"/>
            <a:r>
              <a:rPr lang="en-US" altLang="en-US" dirty="0" smtClean="0"/>
              <a:t>References are made to both IEEE 802 standards and IEEE 802 </a:t>
            </a:r>
            <a:r>
              <a:rPr lang="en-US" altLang="en-US" dirty="0"/>
              <a:t>W</a:t>
            </a:r>
            <a:r>
              <a:rPr lang="en-US" altLang="en-US" dirty="0" smtClean="0"/>
              <a:t>orking Group documents</a:t>
            </a:r>
          </a:p>
          <a:p>
            <a:pPr lvl="1"/>
            <a:r>
              <a:rPr lang="en-US" altLang="en-US" dirty="0" smtClean="0"/>
              <a:t>IEEE 802 standards are available for free, 6 months after publication, under the IEEE Get program</a:t>
            </a:r>
          </a:p>
          <a:p>
            <a:pPr lvl="2"/>
            <a:r>
              <a:rPr lang="en-US" altLang="en-US" dirty="0" smtClean="0"/>
              <a:t>See </a:t>
            </a:r>
            <a:r>
              <a:rPr lang="en-US" altLang="en-US" dirty="0" smtClean="0">
                <a:hlinkClick r:id="rId2"/>
              </a:rPr>
              <a:t>http://standards.ieee.org/about/get/</a:t>
            </a:r>
            <a:r>
              <a:rPr lang="en-US" altLang="en-US" dirty="0" smtClean="0"/>
              <a:t> </a:t>
            </a:r>
          </a:p>
          <a:p>
            <a:pPr lvl="1"/>
            <a:r>
              <a:rPr lang="en-US" altLang="en-US" dirty="0" smtClean="0"/>
              <a:t>IEEE 802 Working Group documents (except draft standards) are available on the IEEE 802 Mentor web site</a:t>
            </a:r>
          </a:p>
          <a:p>
            <a:pPr lvl="2"/>
            <a:r>
              <a:rPr lang="en-US" altLang="en-US" dirty="0" smtClean="0"/>
              <a:t>See </a:t>
            </a:r>
            <a:r>
              <a:rPr lang="en-US" altLang="en-US" dirty="0" smtClean="0">
                <a:hlinkClick r:id="rId3"/>
              </a:rPr>
              <a:t>https://mentor.ieee.org/802/bp/StartPage</a:t>
            </a:r>
            <a:r>
              <a:rPr lang="en-US" altLang="en-US" dirty="0" smtClean="0"/>
              <a:t> </a:t>
            </a:r>
          </a:p>
          <a:p>
            <a:endParaRPr lang="en-US" altLang="en-US" dirty="0" smtClean="0"/>
          </a:p>
        </p:txBody>
      </p:sp>
      <p:sp>
        <p:nvSpPr>
          <p:cNvPr id="4" name="Footer Placeholder 3"/>
          <p:cNvSpPr>
            <a:spLocks noGrp="1"/>
          </p:cNvSpPr>
          <p:nvPr>
            <p:ph type="ftr" sz="quarter" idx="10"/>
          </p:nvPr>
        </p:nvSpPr>
        <p:spPr/>
        <p:txBody>
          <a:bodyPr/>
          <a:lstStyle/>
          <a:p>
            <a:pPr>
              <a:defRPr/>
            </a:pPr>
            <a:r>
              <a:rPr lang="en-US" smtClean="0"/>
              <a:t>Steve Shellhammer, Qualcomm</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
        <p:nvSpPr>
          <p:cNvPr id="6" name="Date Placeholder 5"/>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9567797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smtClean="0"/>
              <a:t>Coexistence Metrics</a:t>
            </a:r>
          </a:p>
        </p:txBody>
      </p:sp>
      <p:sp>
        <p:nvSpPr>
          <p:cNvPr id="35843" name="Content Placeholder 2"/>
          <p:cNvSpPr>
            <a:spLocks noGrp="1"/>
          </p:cNvSpPr>
          <p:nvPr>
            <p:ph idx="1"/>
          </p:nvPr>
        </p:nvSpPr>
        <p:spPr/>
        <p:txBody>
          <a:bodyPr/>
          <a:lstStyle/>
          <a:p>
            <a:pPr lvl="1"/>
            <a:r>
              <a:rPr lang="en-US" altLang="en-US" dirty="0" smtClean="0"/>
              <a:t>There are a number of coexistence metrics that can be studied when evaluating the coexistence of two networks.  Typically these are network performance metrics.  Examples include,</a:t>
            </a:r>
          </a:p>
          <a:p>
            <a:pPr lvl="2"/>
            <a:r>
              <a:rPr lang="en-US" altLang="en-US" dirty="0" smtClean="0"/>
              <a:t>Network Throughput (e.g. median and 10th percentile)</a:t>
            </a:r>
          </a:p>
          <a:p>
            <a:pPr lvl="2"/>
            <a:r>
              <a:rPr lang="en-US" altLang="en-US" dirty="0" smtClean="0"/>
              <a:t>Network Latency (e.g. median and 90th percentile)</a:t>
            </a:r>
          </a:p>
          <a:p>
            <a:pPr lvl="2"/>
            <a:r>
              <a:rPr lang="en-US" altLang="en-US" dirty="0" smtClean="0"/>
              <a:t>Packet Error Rate</a:t>
            </a:r>
          </a:p>
          <a:p>
            <a:pPr lvl="1"/>
            <a:endParaRPr lang="en-US" altLang="en-US" dirty="0" smtClean="0"/>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28858729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smtClean="0"/>
              <a:t>Examples from Coexistence Assurance Documents </a:t>
            </a:r>
          </a:p>
        </p:txBody>
      </p:sp>
      <p:sp>
        <p:nvSpPr>
          <p:cNvPr id="36867" name="Content Placeholder 2"/>
          <p:cNvSpPr>
            <a:spLocks noGrp="1"/>
          </p:cNvSpPr>
          <p:nvPr>
            <p:ph idx="1"/>
          </p:nvPr>
        </p:nvSpPr>
        <p:spPr/>
        <p:txBody>
          <a:bodyPr/>
          <a:lstStyle/>
          <a:p>
            <a:pPr lvl="1"/>
            <a:r>
              <a:rPr lang="en-US" altLang="en-US" dirty="0" smtClean="0"/>
              <a:t>A number of coexistence assurance documents have been developed in IEEE 802 to show how well new standards coexist with current standards</a:t>
            </a:r>
          </a:p>
          <a:p>
            <a:pPr lvl="1"/>
            <a:r>
              <a:rPr lang="en-US" altLang="en-US" dirty="0" smtClean="0"/>
              <a:t>These documents are available on the web at,</a:t>
            </a:r>
          </a:p>
          <a:p>
            <a:pPr lvl="2"/>
            <a:r>
              <a:rPr lang="en-US" altLang="en-US" dirty="0" smtClean="0">
                <a:hlinkClick r:id="rId2"/>
              </a:rPr>
              <a:t>http://grouper.ieee.org/groups/802/19/pub/ca.htm</a:t>
            </a:r>
            <a:r>
              <a:rPr lang="en-US" altLang="en-US" dirty="0" smtClean="0"/>
              <a:t> </a:t>
            </a:r>
          </a:p>
          <a:p>
            <a:pPr lvl="1"/>
            <a:r>
              <a:rPr lang="en-US" altLang="en-US" dirty="0" smtClean="0"/>
              <a:t>One nice example is the CA document for 802.15.4k which specifies several PHY for Low Energy, Critical Infrastructure Monitoring Networks (LECIM)</a:t>
            </a:r>
          </a:p>
          <a:p>
            <a:endParaRPr lang="en-US" altLang="en-US" dirty="0" smtClean="0"/>
          </a:p>
          <a:p>
            <a:endParaRPr lang="en-US" altLang="en-US" dirty="0" smtClean="0"/>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7067066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smtClean="0"/>
              <a:t>Example CA Document: 802.15.4k CA Doc</a:t>
            </a:r>
          </a:p>
        </p:txBody>
      </p:sp>
      <p:sp>
        <p:nvSpPr>
          <p:cNvPr id="37891" name="Content Placeholder 2"/>
          <p:cNvSpPr>
            <a:spLocks noGrp="1"/>
          </p:cNvSpPr>
          <p:nvPr>
            <p:ph idx="1"/>
          </p:nvPr>
        </p:nvSpPr>
        <p:spPr/>
        <p:txBody>
          <a:bodyPr/>
          <a:lstStyle/>
          <a:p>
            <a:pPr lvl="1"/>
            <a:r>
              <a:rPr lang="en-US" altLang="en-US" dirty="0" smtClean="0"/>
              <a:t>IEEE 802.15.4k supports multiple frequency bands</a:t>
            </a:r>
          </a:p>
          <a:p>
            <a:pPr lvl="1"/>
            <a:r>
              <a:rPr lang="en-US" altLang="en-US" dirty="0" smtClean="0"/>
              <a:t>CA document summarizes which other systems operate in these bands</a:t>
            </a:r>
          </a:p>
          <a:p>
            <a:pPr lvl="1"/>
            <a:r>
              <a:rPr lang="en-US" altLang="en-US" dirty="0" smtClean="0"/>
              <a:t>CA document specifies a fixed geometry of the victim network and varies the interference level, based on distance between interferer and victim node and path loss model</a:t>
            </a:r>
          </a:p>
          <a:p>
            <a:pPr lvl="1"/>
            <a:r>
              <a:rPr lang="en-US" altLang="en-US" dirty="0" smtClean="0"/>
              <a:t>Simulations of co-channel interference are performed</a:t>
            </a:r>
          </a:p>
          <a:p>
            <a:pPr lvl="2"/>
            <a:r>
              <a:rPr lang="en-US" altLang="en-US" dirty="0" smtClean="0"/>
              <a:t>Plotted bit error rate (BER) and Frame error rate (FER) versus distance between interferer and victim</a:t>
            </a:r>
          </a:p>
          <a:p>
            <a:pPr lvl="1"/>
            <a:r>
              <a:rPr lang="en-US" altLang="en-US" dirty="0" smtClean="0"/>
              <a:t>Considered both 802.15.4k interference on other systems and interference of other systems on 802.15.4k</a:t>
            </a:r>
          </a:p>
          <a:p>
            <a:endParaRPr lang="en-US" altLang="en-US" dirty="0" smtClean="0"/>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40324217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IEEE 802.11 Coexistence Mechanisms</a:t>
            </a:r>
          </a:p>
        </p:txBody>
      </p:sp>
      <p:sp>
        <p:nvSpPr>
          <p:cNvPr id="38915" name="Content Placeholder 2"/>
          <p:cNvSpPr>
            <a:spLocks noGrp="1"/>
          </p:cNvSpPr>
          <p:nvPr>
            <p:ph idx="1"/>
          </p:nvPr>
        </p:nvSpPr>
        <p:spPr/>
        <p:txBody>
          <a:bodyPr/>
          <a:lstStyle/>
          <a:p>
            <a:pPr lvl="1"/>
            <a:r>
              <a:rPr lang="en-US" altLang="en-US" dirty="0" smtClean="0"/>
              <a:t>The IEEE 802.11 MAC is based on a carrier sense multiple access (CSMA) technology</a:t>
            </a:r>
          </a:p>
          <a:p>
            <a:pPr lvl="1"/>
            <a:r>
              <a:rPr lang="en-US" altLang="en-US" dirty="0" smtClean="0"/>
              <a:t>IEEE 802.11 CSMA include two sensing techniques:</a:t>
            </a:r>
          </a:p>
          <a:p>
            <a:pPr lvl="2"/>
            <a:r>
              <a:rPr lang="en-US" altLang="en-US" dirty="0" smtClean="0"/>
              <a:t>Carrier sense for 802.11 Frames</a:t>
            </a:r>
          </a:p>
          <a:p>
            <a:pPr lvl="2"/>
            <a:r>
              <a:rPr lang="en-US" altLang="en-US" dirty="0" smtClean="0"/>
              <a:t>Energy Detection for other systems</a:t>
            </a:r>
          </a:p>
          <a:p>
            <a:pPr lvl="1"/>
            <a:r>
              <a:rPr lang="en-US" altLang="en-US" dirty="0" smtClean="0"/>
              <a:t> The threshold for energy detection is typically set at a higher power level than 802.11 Frame detection since energy detection at very low power levels is typically unreliable</a:t>
            </a:r>
          </a:p>
          <a:p>
            <a:pPr lvl="1"/>
            <a:r>
              <a:rPr lang="en-US" altLang="en-US" dirty="0" smtClean="0"/>
              <a:t>Clause 18 of the 802.11</a:t>
            </a:r>
            <a:br>
              <a:rPr lang="en-US" altLang="en-US" dirty="0" smtClean="0"/>
            </a:br>
            <a:r>
              <a:rPr lang="en-US" altLang="en-US" dirty="0" smtClean="0"/>
              <a:t>standard [1] specifies the</a:t>
            </a:r>
            <a:br>
              <a:rPr lang="en-US" altLang="en-US" dirty="0" smtClean="0"/>
            </a:br>
            <a:r>
              <a:rPr lang="en-US" altLang="en-US" dirty="0" smtClean="0"/>
              <a:t>energy detection threshold</a:t>
            </a:r>
            <a:br>
              <a:rPr lang="en-US" altLang="en-US" dirty="0" smtClean="0"/>
            </a:br>
            <a:r>
              <a:rPr lang="en-US" altLang="en-US" dirty="0" smtClean="0"/>
              <a:t>limits for the OFDM PHY</a:t>
            </a:r>
          </a:p>
        </p:txBody>
      </p:sp>
      <p:graphicFrame>
        <p:nvGraphicFramePr>
          <p:cNvPr id="7" name="Table 6"/>
          <p:cNvGraphicFramePr>
            <a:graphicFrameLocks noGrp="1"/>
          </p:cNvGraphicFramePr>
          <p:nvPr>
            <p:extLst>
              <p:ext uri="{D42A27DB-BD31-4B8C-83A1-F6EECF244321}">
                <p14:modId xmlns:p14="http://schemas.microsoft.com/office/powerpoint/2010/main" val="428170138"/>
              </p:ext>
            </p:extLst>
          </p:nvPr>
        </p:nvGraphicFramePr>
        <p:xfrm>
          <a:off x="3962400" y="4572000"/>
          <a:ext cx="4724400" cy="1482724"/>
        </p:xfrm>
        <a:graphic>
          <a:graphicData uri="http://schemas.openxmlformats.org/drawingml/2006/table">
            <a:tbl>
              <a:tblPr firstRow="1" bandRow="1">
                <a:tableStyleId>{21E4AEA4-8DFA-4A89-87EB-49C32662AFE0}</a:tableStyleId>
              </a:tblPr>
              <a:tblGrid>
                <a:gridCol w="2286000"/>
                <a:gridCol w="2438400"/>
              </a:tblGrid>
              <a:tr h="370681">
                <a:tc>
                  <a:txBody>
                    <a:bodyPr/>
                    <a:lstStyle/>
                    <a:p>
                      <a:r>
                        <a:rPr lang="en-US" sz="1800" dirty="0" smtClean="0">
                          <a:latin typeface="Calibri" panose="020F0502020204030204" pitchFamily="34" charset="0"/>
                        </a:rPr>
                        <a:t>Channel Bandwidth</a:t>
                      </a:r>
                      <a:endParaRPr lang="en-US" sz="1800" dirty="0">
                        <a:latin typeface="Calibri" panose="020F0502020204030204" pitchFamily="34" charset="0"/>
                      </a:endParaRPr>
                    </a:p>
                  </a:txBody>
                  <a:tcPr marT="45700" marB="45700"/>
                </a:tc>
                <a:tc>
                  <a:txBody>
                    <a:bodyPr/>
                    <a:lstStyle/>
                    <a:p>
                      <a:r>
                        <a:rPr lang="en-US" sz="1800" dirty="0" smtClean="0">
                          <a:latin typeface="Calibri" panose="020F0502020204030204" pitchFamily="34" charset="0"/>
                        </a:rPr>
                        <a:t>ED Threshold</a:t>
                      </a:r>
                      <a:r>
                        <a:rPr lang="en-US" sz="1800" baseline="0" dirty="0" smtClean="0">
                          <a:latin typeface="Calibri" panose="020F0502020204030204" pitchFamily="34" charset="0"/>
                        </a:rPr>
                        <a:t> Limit</a:t>
                      </a:r>
                      <a:endParaRPr lang="en-US" sz="1800" dirty="0">
                        <a:latin typeface="Calibri" panose="020F0502020204030204" pitchFamily="34" charset="0"/>
                      </a:endParaRPr>
                    </a:p>
                  </a:txBody>
                  <a:tcPr marT="45700" marB="45700"/>
                </a:tc>
              </a:tr>
              <a:tr h="370681">
                <a:tc>
                  <a:txBody>
                    <a:bodyPr/>
                    <a:lstStyle/>
                    <a:p>
                      <a:r>
                        <a:rPr lang="en-US" sz="1800" dirty="0" smtClean="0">
                          <a:latin typeface="Calibri" panose="020F0502020204030204" pitchFamily="34" charset="0"/>
                        </a:rPr>
                        <a:t>20 MHz</a:t>
                      </a:r>
                      <a:endParaRPr lang="en-US" sz="1800" dirty="0">
                        <a:latin typeface="Calibri" panose="020F0502020204030204" pitchFamily="34" charset="0"/>
                      </a:endParaRPr>
                    </a:p>
                  </a:txBody>
                  <a:tcPr marT="45700" marB="45700"/>
                </a:tc>
                <a:tc>
                  <a:txBody>
                    <a:bodyPr/>
                    <a:lstStyle/>
                    <a:p>
                      <a:r>
                        <a:rPr lang="en-US" sz="1800" dirty="0" smtClean="0">
                          <a:latin typeface="Calibri" panose="020F0502020204030204" pitchFamily="34" charset="0"/>
                        </a:rPr>
                        <a:t>ED_Thresh ≤ -62 dBm</a:t>
                      </a:r>
                      <a:endParaRPr lang="en-US" sz="1800" dirty="0">
                        <a:latin typeface="Calibri" panose="020F0502020204030204" pitchFamily="34" charset="0"/>
                      </a:endParaRPr>
                    </a:p>
                  </a:txBody>
                  <a:tcPr marT="45700" marB="45700"/>
                </a:tc>
              </a:tr>
              <a:tr h="370681">
                <a:tc>
                  <a:txBody>
                    <a:bodyPr/>
                    <a:lstStyle/>
                    <a:p>
                      <a:r>
                        <a:rPr lang="en-US" sz="1800" dirty="0" smtClean="0">
                          <a:latin typeface="Calibri" panose="020F0502020204030204" pitchFamily="34" charset="0"/>
                        </a:rPr>
                        <a:t>10 MHz</a:t>
                      </a:r>
                      <a:endParaRPr lang="en-US" sz="1800" dirty="0">
                        <a:latin typeface="Calibri" panose="020F0502020204030204" pitchFamily="34" charset="0"/>
                      </a:endParaRPr>
                    </a:p>
                  </a:txBody>
                  <a:tcPr marT="45700" marB="457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Calibri" panose="020F0502020204030204" pitchFamily="34" charset="0"/>
                        </a:rPr>
                        <a:t>ED_Thresh ≤ -65 dBm</a:t>
                      </a:r>
                    </a:p>
                  </a:txBody>
                  <a:tcPr marT="45700" marB="45700"/>
                </a:tc>
              </a:tr>
              <a:tr h="370681">
                <a:tc>
                  <a:txBody>
                    <a:bodyPr/>
                    <a:lstStyle/>
                    <a:p>
                      <a:r>
                        <a:rPr lang="en-US" sz="1800" dirty="0" smtClean="0">
                          <a:latin typeface="Calibri" panose="020F0502020204030204" pitchFamily="34" charset="0"/>
                        </a:rPr>
                        <a:t>5 MHz</a:t>
                      </a:r>
                      <a:endParaRPr lang="en-US" sz="1800" dirty="0">
                        <a:latin typeface="Calibri" panose="020F0502020204030204" pitchFamily="34" charset="0"/>
                      </a:endParaRPr>
                    </a:p>
                  </a:txBody>
                  <a:tcPr marT="45700" marB="457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Calibri" panose="020F0502020204030204" pitchFamily="34" charset="0"/>
                        </a:rPr>
                        <a:t>ED_Thresh ≤ -68 dBm</a:t>
                      </a:r>
                    </a:p>
                  </a:txBody>
                  <a:tcPr marT="45700" marB="45700"/>
                </a:tc>
              </a:tr>
            </a:tbl>
          </a:graphicData>
        </a:graphic>
      </p:graphicFrame>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1637001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IEEE 802.15.2 Coexistence Mechanisms</a:t>
            </a:r>
          </a:p>
        </p:txBody>
      </p:sp>
      <p:sp>
        <p:nvSpPr>
          <p:cNvPr id="39939" name="Content Placeholder 2"/>
          <p:cNvSpPr>
            <a:spLocks noGrp="1"/>
          </p:cNvSpPr>
          <p:nvPr>
            <p:ph idx="1"/>
          </p:nvPr>
        </p:nvSpPr>
        <p:spPr/>
        <p:txBody>
          <a:bodyPr/>
          <a:lstStyle/>
          <a:p>
            <a:pPr lvl="1"/>
            <a:r>
              <a:rPr lang="en-US" altLang="en-US" dirty="0" smtClean="0"/>
              <a:t>IEEE 802.15.2 was developed to address the coexistence of IEEE 802.11 and 802.15.1 (Bluetooth)</a:t>
            </a:r>
          </a:p>
          <a:p>
            <a:pPr lvl="1"/>
            <a:r>
              <a:rPr lang="en-US" altLang="en-US" dirty="0" smtClean="0"/>
              <a:t>A number of coexistence mechanism are included in the standard.  A table is provides on the next few slides</a:t>
            </a:r>
          </a:p>
          <a:p>
            <a:pPr lvl="1"/>
            <a:r>
              <a:rPr lang="en-US" altLang="en-US" dirty="0" smtClean="0"/>
              <a:t>One of the primary mechanisms, adaptive frequency hopping (AFH), was later adopted in the Bluetooth specification</a:t>
            </a:r>
          </a:p>
          <a:p>
            <a:pPr lvl="1"/>
            <a:r>
              <a:rPr lang="en-US" altLang="en-US" dirty="0" smtClean="0"/>
              <a:t>Additional information about coexistence mechanisms including simulation results available in [2]</a:t>
            </a:r>
          </a:p>
          <a:p>
            <a:endParaRPr lang="en-US" altLang="en-US" dirty="0" smtClean="0"/>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80302179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IEEE 802.15.2 Coexistence Mechanisms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24877035"/>
              </p:ext>
            </p:extLst>
          </p:nvPr>
        </p:nvGraphicFramePr>
        <p:xfrm>
          <a:off x="381000" y="1447800"/>
          <a:ext cx="8382000" cy="4759326"/>
        </p:xfrm>
        <a:graphic>
          <a:graphicData uri="http://schemas.openxmlformats.org/drawingml/2006/table">
            <a:tbl>
              <a:tblPr firstRow="1" bandRow="1">
                <a:tableStyleId>{21E4AEA4-8DFA-4A89-87EB-49C32662AFE0}</a:tableStyleId>
              </a:tblPr>
              <a:tblGrid>
                <a:gridCol w="2743200"/>
                <a:gridCol w="5638800"/>
              </a:tblGrid>
              <a:tr h="370662">
                <a:tc>
                  <a:txBody>
                    <a:bodyPr/>
                    <a:lstStyle/>
                    <a:p>
                      <a:r>
                        <a:rPr lang="en-US" sz="1600" dirty="0" smtClean="0"/>
                        <a:t>Coexistence</a:t>
                      </a:r>
                      <a:r>
                        <a:rPr lang="en-US" sz="1600" baseline="0" dirty="0" smtClean="0"/>
                        <a:t> Mechanism</a:t>
                      </a:r>
                      <a:endParaRPr lang="en-US" sz="1600" dirty="0"/>
                    </a:p>
                  </a:txBody>
                  <a:tcPr marT="45698" marB="45698"/>
                </a:tc>
                <a:tc>
                  <a:txBody>
                    <a:bodyPr/>
                    <a:lstStyle/>
                    <a:p>
                      <a:r>
                        <a:rPr lang="en-US" sz="1600" dirty="0" smtClean="0"/>
                        <a:t>Description</a:t>
                      </a:r>
                      <a:endParaRPr lang="en-US" sz="1600" dirty="0"/>
                    </a:p>
                  </a:txBody>
                  <a:tcPr marT="45698" marB="45698"/>
                </a:tc>
              </a:tr>
              <a:tr h="1462996">
                <a:tc>
                  <a:txBody>
                    <a:bodyPr/>
                    <a:lstStyle/>
                    <a:p>
                      <a:r>
                        <a:rPr lang="en-US" sz="1600" dirty="0" smtClean="0"/>
                        <a:t>Alternative Wireless Medium Access (AWMA)</a:t>
                      </a:r>
                      <a:endParaRPr lang="en-US" sz="1600" dirty="0"/>
                    </a:p>
                  </a:txBody>
                  <a:tcPr marT="45698" marB="45698"/>
                </a:tc>
                <a:tc>
                  <a:txBody>
                    <a:bodyPr/>
                    <a:lstStyle/>
                    <a:p>
                      <a:r>
                        <a:rPr lang="en-US" sz="1600" dirty="0" smtClean="0"/>
                        <a:t>A time division multiplexing scheme</a:t>
                      </a:r>
                      <a:r>
                        <a:rPr lang="en-US" sz="1600" baseline="0" dirty="0" smtClean="0"/>
                        <a:t> to be used when 802.15.1 master is collocated in the same devices as one of the 802.11 STAs.  Since 802.15.1 slaves transmissions are set by 802.15.1 master no changes are required in the 802.15.1 slaves.</a:t>
                      </a:r>
                      <a:endParaRPr lang="en-US" sz="1600" dirty="0"/>
                    </a:p>
                  </a:txBody>
                  <a:tcPr marT="45698" marB="45698"/>
                </a:tc>
              </a:tr>
              <a:tr h="1462996">
                <a:tc>
                  <a:txBody>
                    <a:bodyPr/>
                    <a:lstStyle/>
                    <a:p>
                      <a:r>
                        <a:rPr lang="en-US" sz="1600" dirty="0" smtClean="0"/>
                        <a:t>Packet Traffic</a:t>
                      </a:r>
                      <a:r>
                        <a:rPr lang="en-US" sz="1600" baseline="0" dirty="0" smtClean="0"/>
                        <a:t> Arbitration (PTA)</a:t>
                      </a:r>
                      <a:endParaRPr lang="en-US" sz="1600" dirty="0"/>
                    </a:p>
                  </a:txBody>
                  <a:tcPr marT="45698" marB="45698"/>
                </a:tc>
                <a:tc>
                  <a:txBody>
                    <a:bodyPr/>
                    <a:lstStyle/>
                    <a:p>
                      <a:r>
                        <a:rPr lang="en-US" sz="1600" dirty="0" smtClean="0"/>
                        <a:t>Specifies</a:t>
                      </a:r>
                      <a:r>
                        <a:rPr lang="en-US" sz="1600" baseline="0" dirty="0" smtClean="0"/>
                        <a:t> a packet traffic arbitration unit in a device that contains both a 802.11 STA and an 802.15.1 node.  Based on priorities when there is a potential TX scheduling overlap 802.11 or 802.15.1 packets are transmitted, under the control of the PTA unit</a:t>
                      </a:r>
                      <a:endParaRPr lang="en-US" sz="1600" dirty="0"/>
                    </a:p>
                  </a:txBody>
                  <a:tcPr marT="45698" marB="45698"/>
                </a:tc>
              </a:tr>
              <a:tr h="1462672">
                <a:tc>
                  <a:txBody>
                    <a:bodyPr/>
                    <a:lstStyle/>
                    <a:p>
                      <a:r>
                        <a:rPr lang="en-US" sz="1600" dirty="0" smtClean="0"/>
                        <a:t>Deterministic interference suppression</a:t>
                      </a:r>
                      <a:endParaRPr lang="en-US" sz="1600" dirty="0"/>
                    </a:p>
                  </a:txBody>
                  <a:tcPr marT="45698" marB="45698"/>
                </a:tc>
                <a:tc>
                  <a:txBody>
                    <a:bodyPr/>
                    <a:lstStyle/>
                    <a:p>
                      <a:r>
                        <a:rPr lang="en-US" sz="1600" dirty="0" smtClean="0"/>
                        <a:t>Through</a:t>
                      </a:r>
                      <a:r>
                        <a:rPr lang="en-US" sz="1600" baseline="0" dirty="0" smtClean="0"/>
                        <a:t> a collocated 802.11 STA and 802.15.1 node, the 802.11 STA can know the frequency hopping sequence.  The 802.11 STA receiver introduces a dynamic notch filter to suppress the interfering 802.15.1 transmission</a:t>
                      </a:r>
                      <a:endParaRPr lang="en-US" sz="1600" dirty="0"/>
                    </a:p>
                  </a:txBody>
                  <a:tcPr marT="45698" marB="45698"/>
                </a:tc>
              </a:tr>
            </a:tbl>
          </a:graphicData>
        </a:graphic>
      </p:graphicFrame>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5266630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smtClean="0"/>
              <a:t>IEEE 802.15.2 Coexistence Mechanisms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707679"/>
              </p:ext>
            </p:extLst>
          </p:nvPr>
        </p:nvGraphicFramePr>
        <p:xfrm>
          <a:off x="381000" y="1600200"/>
          <a:ext cx="8382000" cy="4576763"/>
        </p:xfrm>
        <a:graphic>
          <a:graphicData uri="http://schemas.openxmlformats.org/drawingml/2006/table">
            <a:tbl>
              <a:tblPr firstRow="1" bandRow="1">
                <a:tableStyleId>{21E4AEA4-8DFA-4A89-87EB-49C32662AFE0}</a:tableStyleId>
              </a:tblPr>
              <a:tblGrid>
                <a:gridCol w="2743200"/>
                <a:gridCol w="5638800"/>
              </a:tblGrid>
              <a:tr h="370679">
                <a:tc>
                  <a:txBody>
                    <a:bodyPr/>
                    <a:lstStyle/>
                    <a:p>
                      <a:r>
                        <a:rPr lang="en-US" sz="1600" dirty="0" smtClean="0"/>
                        <a:t>Coexistence</a:t>
                      </a:r>
                      <a:r>
                        <a:rPr lang="en-US" sz="1600" baseline="0" dirty="0" smtClean="0"/>
                        <a:t> Mechanism</a:t>
                      </a:r>
                      <a:endParaRPr lang="en-US" sz="1600" dirty="0"/>
                    </a:p>
                  </a:txBody>
                  <a:tcPr marT="45703" marB="45703"/>
                </a:tc>
                <a:tc>
                  <a:txBody>
                    <a:bodyPr/>
                    <a:lstStyle/>
                    <a:p>
                      <a:r>
                        <a:rPr lang="en-US" sz="1600" dirty="0" smtClean="0"/>
                        <a:t>Description</a:t>
                      </a:r>
                      <a:endParaRPr lang="en-US" sz="1600" dirty="0"/>
                    </a:p>
                  </a:txBody>
                  <a:tcPr marT="45703" marB="45703"/>
                </a:tc>
              </a:tr>
              <a:tr h="1737318">
                <a:tc>
                  <a:txBody>
                    <a:bodyPr/>
                    <a:lstStyle/>
                    <a:p>
                      <a:r>
                        <a:rPr lang="en-US" sz="1600" dirty="0" smtClean="0"/>
                        <a:t>Adaptive interference suppression</a:t>
                      </a:r>
                      <a:endParaRPr lang="en-US" sz="1600" dirty="0"/>
                    </a:p>
                  </a:txBody>
                  <a:tcPr marT="45703" marB="45703"/>
                </a:tc>
                <a:tc>
                  <a:txBody>
                    <a:bodyPr/>
                    <a:lstStyle/>
                    <a:p>
                      <a:r>
                        <a:rPr lang="en-US" sz="1600" dirty="0" smtClean="0"/>
                        <a:t>Unlike deterministic interference suppression,</a:t>
                      </a:r>
                      <a:r>
                        <a:rPr lang="en-US" sz="1600" baseline="0" dirty="0" smtClean="0"/>
                        <a:t> this approach does not require knowledge of the frequency hopping sequence.  This technique estimates the narrowband interference and subtracts the interferer.  This technique requires some delay to estimate and subtract the narrowband interferer</a:t>
                      </a:r>
                      <a:endParaRPr lang="en-US" sz="1600" dirty="0"/>
                    </a:p>
                  </a:txBody>
                  <a:tcPr marT="45703" marB="45703"/>
                </a:tc>
              </a:tr>
              <a:tr h="1188680">
                <a:tc>
                  <a:txBody>
                    <a:bodyPr/>
                    <a:lstStyle/>
                    <a:p>
                      <a:r>
                        <a:rPr lang="en-US" sz="1600" dirty="0" smtClean="0"/>
                        <a:t>Adaptive Packet Selection</a:t>
                      </a:r>
                      <a:endParaRPr lang="en-US" sz="1600" dirty="0"/>
                    </a:p>
                  </a:txBody>
                  <a:tcPr marT="45703" marB="45703"/>
                </a:tc>
                <a:tc>
                  <a:txBody>
                    <a:bodyPr/>
                    <a:lstStyle/>
                    <a:p>
                      <a:r>
                        <a:rPr lang="en-US" sz="1600" dirty="0" smtClean="0"/>
                        <a:t>Intelligent</a:t>
                      </a:r>
                      <a:r>
                        <a:rPr lang="en-US" sz="1600" baseline="0" dirty="0" smtClean="0"/>
                        <a:t> scheduling of 802.15.1 SCO and ACL packet transmissions to optimize network throughput and as a result minimize channel occupancy, hence improving coexistence</a:t>
                      </a:r>
                      <a:endParaRPr lang="en-US" sz="1600" dirty="0"/>
                    </a:p>
                  </a:txBody>
                  <a:tcPr marT="45703" marB="45703"/>
                </a:tc>
              </a:tr>
              <a:tr h="640043">
                <a:tc>
                  <a:txBody>
                    <a:bodyPr/>
                    <a:lstStyle/>
                    <a:p>
                      <a:r>
                        <a:rPr lang="en-US" sz="1600" dirty="0" smtClean="0"/>
                        <a:t>Packet scheduling for ACL links</a:t>
                      </a:r>
                      <a:endParaRPr lang="en-US" sz="1600" dirty="0"/>
                    </a:p>
                  </a:txBody>
                  <a:tcPr marT="45703" marB="45703"/>
                </a:tc>
                <a:tc>
                  <a:txBody>
                    <a:bodyPr/>
                    <a:lstStyle/>
                    <a:p>
                      <a:r>
                        <a:rPr lang="en-US" sz="1600" dirty="0" smtClean="0"/>
                        <a:t>Scheduling</a:t>
                      </a:r>
                      <a:r>
                        <a:rPr lang="en-US" sz="1600" baseline="0" dirty="0" smtClean="0"/>
                        <a:t> of ACL packets to occur on channel frequencies which do not cause interference to 802.11 STA</a:t>
                      </a:r>
                      <a:endParaRPr lang="en-US" sz="1600" dirty="0"/>
                    </a:p>
                  </a:txBody>
                  <a:tcPr marT="45703" marB="45703"/>
                </a:tc>
              </a:tr>
              <a:tr h="640043">
                <a:tc>
                  <a:txBody>
                    <a:bodyPr/>
                    <a:lstStyle/>
                    <a:p>
                      <a:r>
                        <a:rPr lang="en-US" sz="1600" dirty="0" smtClean="0"/>
                        <a:t>Adaptive Frequency</a:t>
                      </a:r>
                      <a:r>
                        <a:rPr lang="en-US" sz="1600" baseline="0" dirty="0" smtClean="0"/>
                        <a:t> Hopping (AFH)</a:t>
                      </a:r>
                      <a:endParaRPr lang="en-US" sz="1600" dirty="0"/>
                    </a:p>
                  </a:txBody>
                  <a:tcPr marT="45703" marB="45703"/>
                </a:tc>
                <a:tc>
                  <a:txBody>
                    <a:bodyPr/>
                    <a:lstStyle/>
                    <a:p>
                      <a:r>
                        <a:rPr lang="en-US" sz="1600" dirty="0" smtClean="0"/>
                        <a:t>Modify the frequency</a:t>
                      </a:r>
                      <a:r>
                        <a:rPr lang="en-US" sz="1600" baseline="0" dirty="0" smtClean="0"/>
                        <a:t> hopping sequence by eliminating channels which cause interference to 802.11 STA</a:t>
                      </a:r>
                      <a:endParaRPr lang="en-US" sz="1600" dirty="0"/>
                    </a:p>
                  </a:txBody>
                  <a:tcPr marT="45703" marB="45703"/>
                </a:tc>
              </a:tr>
            </a:tbl>
          </a:graphicData>
        </a:graphic>
      </p:graphicFrame>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43988117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en-US" smtClean="0"/>
              <a:t>IEEE 802.16h Coexistence Mechanisms</a:t>
            </a:r>
          </a:p>
        </p:txBody>
      </p:sp>
      <p:sp>
        <p:nvSpPr>
          <p:cNvPr id="43011" name="Content Placeholder 2"/>
          <p:cNvSpPr>
            <a:spLocks noGrp="1"/>
          </p:cNvSpPr>
          <p:nvPr>
            <p:ph idx="1"/>
          </p:nvPr>
        </p:nvSpPr>
        <p:spPr/>
        <p:txBody>
          <a:bodyPr/>
          <a:lstStyle/>
          <a:p>
            <a:pPr lvl="1"/>
            <a:r>
              <a:rPr lang="en-US" altLang="en-US" dirty="0" smtClean="0"/>
              <a:t>The 802.16h base station collects information about interference from the subscriber stations</a:t>
            </a:r>
          </a:p>
          <a:p>
            <a:pPr lvl="1"/>
            <a:r>
              <a:rPr lang="en-US" altLang="en-US" dirty="0" smtClean="0"/>
              <a:t>Candidate Channel and Master Frame Assessment (CCMFA) is used to evaluate candidate channels, based on passive scanning, which has low interference</a:t>
            </a:r>
          </a:p>
          <a:p>
            <a:pPr lvl="1"/>
            <a:r>
              <a:rPr lang="en-US" altLang="en-US" dirty="0" smtClean="0"/>
              <a:t>A coexistence frame (CX-Frame) is introduced which is based on two time intervals</a:t>
            </a:r>
          </a:p>
          <a:p>
            <a:pPr lvl="2"/>
            <a:r>
              <a:rPr lang="en-US" altLang="en-US" dirty="0" smtClean="0"/>
              <a:t>Coordinated Coexistence</a:t>
            </a:r>
            <a:br>
              <a:rPr lang="en-US" altLang="en-US" dirty="0" smtClean="0"/>
            </a:br>
            <a:r>
              <a:rPr lang="en-US" altLang="en-US" dirty="0" smtClean="0"/>
              <a:t>Schedule Based Interval (CXXBI)</a:t>
            </a:r>
          </a:p>
          <a:p>
            <a:pPr lvl="2"/>
            <a:r>
              <a:rPr lang="en-US" altLang="en-US" dirty="0" smtClean="0"/>
              <a:t>Coordinated Coexistence</a:t>
            </a:r>
            <a:br>
              <a:rPr lang="en-US" altLang="en-US" dirty="0" smtClean="0"/>
            </a:br>
            <a:r>
              <a:rPr lang="en-US" altLang="en-US" dirty="0" smtClean="0"/>
              <a:t>Contention Based Interval (CXCBI)</a:t>
            </a:r>
          </a:p>
          <a:p>
            <a:pPr lvl="1"/>
            <a:r>
              <a:rPr lang="en-US" altLang="en-US" dirty="0"/>
              <a:t>For a simulation coexistence </a:t>
            </a:r>
            <a:r>
              <a:rPr lang="en-US" altLang="en-US" dirty="0" smtClean="0"/>
              <a:t>analysis</a:t>
            </a:r>
            <a:br>
              <a:rPr lang="en-US" altLang="en-US" dirty="0" smtClean="0"/>
            </a:br>
            <a:r>
              <a:rPr lang="en-US" altLang="en-US" dirty="0" smtClean="0"/>
              <a:t>see </a:t>
            </a:r>
            <a:r>
              <a:rPr lang="en-US" altLang="en-US" dirty="0"/>
              <a:t>document [</a:t>
            </a:r>
            <a:r>
              <a:rPr lang="en-US" altLang="en-US" dirty="0" smtClean="0"/>
              <a:t>5</a:t>
            </a:r>
            <a:r>
              <a:rPr lang="en-US" altLang="en-US" dirty="0"/>
              <a:t>]</a:t>
            </a:r>
            <a:r>
              <a:rPr lang="en-US" altLang="en-US" dirty="0" smtClean="0"/>
              <a:t> </a:t>
            </a:r>
          </a:p>
          <a:p>
            <a:pPr lvl="1"/>
            <a:endParaRPr lang="en-US" altLang="en-US" dirty="0" smtClean="0"/>
          </a:p>
          <a:p>
            <a:pPr lvl="1"/>
            <a:endParaRPr lang="en-US" altLang="en-US" dirty="0" smtClean="0"/>
          </a:p>
        </p:txBody>
      </p:sp>
      <p:pic>
        <p:nvPicPr>
          <p:cNvPr id="43013" name="Pictur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52950" y="4191000"/>
            <a:ext cx="4133850" cy="170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ontent Placeholder 2"/>
          <p:cNvSpPr txBox="1">
            <a:spLocks/>
          </p:cNvSpPr>
          <p:nvPr/>
        </p:nvSpPr>
        <p:spPr bwMode="auto">
          <a:xfrm>
            <a:off x="771525" y="59436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endParaRPr lang="en-US" altLang="en-US" sz="2000" kern="0" dirty="0" smtClean="0"/>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418026008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IEEE 802.22 Self-Coexistence Mechanisms</a:t>
            </a:r>
          </a:p>
        </p:txBody>
      </p:sp>
      <p:sp>
        <p:nvSpPr>
          <p:cNvPr id="44036" name="Rectangle 5"/>
          <p:cNvSpPr>
            <a:spLocks noChangeArrowheads="1"/>
          </p:cNvSpPr>
          <p:nvPr/>
        </p:nvSpPr>
        <p:spPr bwMode="auto">
          <a:xfrm>
            <a:off x="838200" y="5984875"/>
            <a:ext cx="7405688"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90000"/>
              </a:lnSpc>
              <a:spcBef>
                <a:spcPct val="10000"/>
              </a:spcBef>
            </a:pPr>
            <a:r>
              <a:rPr lang="en-US" altLang="ko-KR" sz="2100">
                <a:ea typeface="굴림" pitchFamily="34" charset="-127"/>
                <a:cs typeface="Lucida Sans Unicode" pitchFamily="34" charset="0"/>
              </a:rPr>
              <a:t>Slides on 802.22 from [7]</a:t>
            </a:r>
          </a:p>
        </p:txBody>
      </p:sp>
      <p:graphicFrame>
        <p:nvGraphicFramePr>
          <p:cNvPr id="44037" name="Object 2"/>
          <p:cNvGraphicFramePr>
            <a:graphicFrameLocks noChangeAspect="1"/>
          </p:cNvGraphicFramePr>
          <p:nvPr/>
        </p:nvGraphicFramePr>
        <p:xfrm>
          <a:off x="3059113" y="3773488"/>
          <a:ext cx="2714625" cy="1865312"/>
        </p:xfrm>
        <a:graphic>
          <a:graphicData uri="http://schemas.openxmlformats.org/presentationml/2006/ole">
            <mc:AlternateContent xmlns:mc="http://schemas.openxmlformats.org/markup-compatibility/2006">
              <mc:Choice xmlns:v="urn:schemas-microsoft-com:vml" Requires="v">
                <p:oleObj spid="_x0000_s200722" name="Visio" r:id="rId3" imgW="2398014" imgH="1647444" progId="Visio.Drawing.11">
                  <p:embed/>
                </p:oleObj>
              </mc:Choice>
              <mc:Fallback>
                <p:oleObj name="Visio" r:id="rId3" imgW="2398014" imgH="1647444"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59113" y="3773488"/>
                        <a:ext cx="2714625" cy="186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038" name="Freeform 11"/>
          <p:cNvSpPr>
            <a:spLocks/>
          </p:cNvSpPr>
          <p:nvPr/>
        </p:nvSpPr>
        <p:spPr bwMode="auto">
          <a:xfrm>
            <a:off x="3910013" y="1895475"/>
            <a:ext cx="2651125" cy="800100"/>
          </a:xfrm>
          <a:custGeom>
            <a:avLst/>
            <a:gdLst>
              <a:gd name="T0" fmla="*/ 2147483646 w 4322"/>
              <a:gd name="T1" fmla="*/ 2147483646 h 863"/>
              <a:gd name="T2" fmla="*/ 2147483646 w 4322"/>
              <a:gd name="T3" fmla="*/ 2147483646 h 863"/>
              <a:gd name="T4" fmla="*/ 2147483646 w 4322"/>
              <a:gd name="T5" fmla="*/ 2147483646 h 863"/>
              <a:gd name="T6" fmla="*/ 2147483646 w 4322"/>
              <a:gd name="T7" fmla="*/ 2147483646 h 863"/>
              <a:gd name="T8" fmla="*/ 2147483646 w 4322"/>
              <a:gd name="T9" fmla="*/ 2147483646 h 863"/>
              <a:gd name="T10" fmla="*/ 2147483646 w 4322"/>
              <a:gd name="T11" fmla="*/ 2147483646 h 863"/>
              <a:gd name="T12" fmla="*/ 2147483646 w 4322"/>
              <a:gd name="T13" fmla="*/ 2147483646 h 863"/>
              <a:gd name="T14" fmla="*/ 2147483646 w 4322"/>
              <a:gd name="T15" fmla="*/ 2147483646 h 863"/>
              <a:gd name="T16" fmla="*/ 2147483646 w 4322"/>
              <a:gd name="T17" fmla="*/ 2147483646 h 863"/>
              <a:gd name="T18" fmla="*/ 2147483646 w 4322"/>
              <a:gd name="T19" fmla="*/ 2147483646 h 863"/>
              <a:gd name="T20" fmla="*/ 2147483646 w 4322"/>
              <a:gd name="T21" fmla="*/ 2147483646 h 863"/>
              <a:gd name="T22" fmla="*/ 2147483646 w 4322"/>
              <a:gd name="T23" fmla="*/ 2147483646 h 863"/>
              <a:gd name="T24" fmla="*/ 2147483646 w 4322"/>
              <a:gd name="T25" fmla="*/ 2147483646 h 863"/>
              <a:gd name="T26" fmla="*/ 2147483646 w 4322"/>
              <a:gd name="T27" fmla="*/ 2147483646 h 863"/>
              <a:gd name="T28" fmla="*/ 2147483646 w 4322"/>
              <a:gd name="T29" fmla="*/ 2147483646 h 863"/>
              <a:gd name="T30" fmla="*/ 2147483646 w 4322"/>
              <a:gd name="T31" fmla="*/ 2147483646 h 863"/>
              <a:gd name="T32" fmla="*/ 2147483646 w 4322"/>
              <a:gd name="T33" fmla="*/ 2147483646 h 863"/>
              <a:gd name="T34" fmla="*/ 2147483646 w 4322"/>
              <a:gd name="T35" fmla="*/ 2147483646 h 863"/>
              <a:gd name="T36" fmla="*/ 2147483646 w 4322"/>
              <a:gd name="T37" fmla="*/ 2147483646 h 863"/>
              <a:gd name="T38" fmla="*/ 2147483646 w 4322"/>
              <a:gd name="T39" fmla="*/ 2147483646 h 863"/>
              <a:gd name="T40" fmla="*/ 2147483646 w 4322"/>
              <a:gd name="T41" fmla="*/ 2147483646 h 863"/>
              <a:gd name="T42" fmla="*/ 2147483646 w 4322"/>
              <a:gd name="T43" fmla="*/ 0 h 863"/>
              <a:gd name="T44" fmla="*/ 2147483646 w 4322"/>
              <a:gd name="T45" fmla="*/ 0 h 863"/>
              <a:gd name="T46" fmla="*/ 2147483646 w 4322"/>
              <a:gd name="T47" fmla="*/ 2147483646 h 863"/>
              <a:gd name="T48" fmla="*/ 2147483646 w 4322"/>
              <a:gd name="T49" fmla="*/ 2147483646 h 863"/>
              <a:gd name="T50" fmla="*/ 2147483646 w 4322"/>
              <a:gd name="T51" fmla="*/ 2147483646 h 863"/>
              <a:gd name="T52" fmla="*/ 2147483646 w 4322"/>
              <a:gd name="T53" fmla="*/ 2147483646 h 863"/>
              <a:gd name="T54" fmla="*/ 2147483646 w 4322"/>
              <a:gd name="T55" fmla="*/ 2147483646 h 863"/>
              <a:gd name="T56" fmla="*/ 2147483646 w 4322"/>
              <a:gd name="T57" fmla="*/ 2147483646 h 863"/>
              <a:gd name="T58" fmla="*/ 2147483646 w 4322"/>
              <a:gd name="T59" fmla="*/ 2147483646 h 863"/>
              <a:gd name="T60" fmla="*/ 2147483646 w 4322"/>
              <a:gd name="T61" fmla="*/ 2147483646 h 863"/>
              <a:gd name="T62" fmla="*/ 2147483646 w 4322"/>
              <a:gd name="T63" fmla="*/ 2147483646 h 863"/>
              <a:gd name="T64" fmla="*/ 0 w 4322"/>
              <a:gd name="T65" fmla="*/ 2147483646 h 863"/>
              <a:gd name="T66" fmla="*/ 0 w 4322"/>
              <a:gd name="T67" fmla="*/ 2147483646 h 863"/>
              <a:gd name="T68" fmla="*/ 2147483646 w 4322"/>
              <a:gd name="T69" fmla="*/ 2147483646 h 863"/>
              <a:gd name="T70" fmla="*/ 2147483646 w 4322"/>
              <a:gd name="T71" fmla="*/ 2147483646 h 863"/>
              <a:gd name="T72" fmla="*/ 2147483646 w 4322"/>
              <a:gd name="T73" fmla="*/ 2147483646 h 863"/>
              <a:gd name="T74" fmla="*/ 2147483646 w 4322"/>
              <a:gd name="T75" fmla="*/ 2147483646 h 863"/>
              <a:gd name="T76" fmla="*/ 2147483646 w 4322"/>
              <a:gd name="T77" fmla="*/ 2147483646 h 863"/>
              <a:gd name="T78" fmla="*/ 2147483646 w 4322"/>
              <a:gd name="T79" fmla="*/ 2147483646 h 863"/>
              <a:gd name="T80" fmla="*/ 2147483646 w 4322"/>
              <a:gd name="T81" fmla="*/ 2147483646 h 863"/>
              <a:gd name="T82" fmla="*/ 2147483646 w 4322"/>
              <a:gd name="T83" fmla="*/ 2147483646 h 863"/>
              <a:gd name="T84" fmla="*/ 2147483646 w 4322"/>
              <a:gd name="T85" fmla="*/ 2147483646 h 863"/>
              <a:gd name="T86" fmla="*/ 2147483646 w 4322"/>
              <a:gd name="T87" fmla="*/ 2147483646 h 863"/>
              <a:gd name="T88" fmla="*/ 2147483646 w 4322"/>
              <a:gd name="T89" fmla="*/ 2147483646 h 86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322"/>
              <a:gd name="T136" fmla="*/ 0 h 863"/>
              <a:gd name="T137" fmla="*/ 4322 w 4322"/>
              <a:gd name="T138" fmla="*/ 863 h 86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322" h="863">
                <a:moveTo>
                  <a:pt x="4106" y="863"/>
                </a:moveTo>
                <a:lnTo>
                  <a:pt x="4141" y="860"/>
                </a:lnTo>
                <a:lnTo>
                  <a:pt x="4174" y="851"/>
                </a:lnTo>
                <a:lnTo>
                  <a:pt x="4204" y="838"/>
                </a:lnTo>
                <a:lnTo>
                  <a:pt x="4233" y="821"/>
                </a:lnTo>
                <a:lnTo>
                  <a:pt x="4259" y="800"/>
                </a:lnTo>
                <a:lnTo>
                  <a:pt x="4282" y="774"/>
                </a:lnTo>
                <a:lnTo>
                  <a:pt x="4299" y="745"/>
                </a:lnTo>
                <a:lnTo>
                  <a:pt x="4312" y="713"/>
                </a:lnTo>
                <a:lnTo>
                  <a:pt x="4319" y="680"/>
                </a:lnTo>
                <a:lnTo>
                  <a:pt x="4322" y="647"/>
                </a:lnTo>
                <a:lnTo>
                  <a:pt x="4322" y="216"/>
                </a:lnTo>
                <a:lnTo>
                  <a:pt x="4319" y="181"/>
                </a:lnTo>
                <a:lnTo>
                  <a:pt x="4312" y="148"/>
                </a:lnTo>
                <a:lnTo>
                  <a:pt x="4299" y="118"/>
                </a:lnTo>
                <a:lnTo>
                  <a:pt x="4282" y="89"/>
                </a:lnTo>
                <a:lnTo>
                  <a:pt x="4259" y="63"/>
                </a:lnTo>
                <a:lnTo>
                  <a:pt x="4233" y="40"/>
                </a:lnTo>
                <a:lnTo>
                  <a:pt x="4204" y="23"/>
                </a:lnTo>
                <a:lnTo>
                  <a:pt x="4174" y="10"/>
                </a:lnTo>
                <a:lnTo>
                  <a:pt x="4141" y="3"/>
                </a:lnTo>
                <a:lnTo>
                  <a:pt x="4106" y="0"/>
                </a:lnTo>
                <a:lnTo>
                  <a:pt x="216" y="0"/>
                </a:lnTo>
                <a:lnTo>
                  <a:pt x="183" y="3"/>
                </a:lnTo>
                <a:lnTo>
                  <a:pt x="150" y="10"/>
                </a:lnTo>
                <a:lnTo>
                  <a:pt x="118" y="23"/>
                </a:lnTo>
                <a:lnTo>
                  <a:pt x="89" y="40"/>
                </a:lnTo>
                <a:lnTo>
                  <a:pt x="64" y="63"/>
                </a:lnTo>
                <a:lnTo>
                  <a:pt x="42" y="89"/>
                </a:lnTo>
                <a:lnTo>
                  <a:pt x="23" y="118"/>
                </a:lnTo>
                <a:lnTo>
                  <a:pt x="10" y="148"/>
                </a:lnTo>
                <a:lnTo>
                  <a:pt x="3" y="181"/>
                </a:lnTo>
                <a:lnTo>
                  <a:pt x="0" y="216"/>
                </a:lnTo>
                <a:lnTo>
                  <a:pt x="0" y="647"/>
                </a:lnTo>
                <a:lnTo>
                  <a:pt x="3" y="680"/>
                </a:lnTo>
                <a:lnTo>
                  <a:pt x="10" y="713"/>
                </a:lnTo>
                <a:lnTo>
                  <a:pt x="23" y="745"/>
                </a:lnTo>
                <a:lnTo>
                  <a:pt x="42" y="774"/>
                </a:lnTo>
                <a:lnTo>
                  <a:pt x="64" y="800"/>
                </a:lnTo>
                <a:lnTo>
                  <a:pt x="89" y="821"/>
                </a:lnTo>
                <a:lnTo>
                  <a:pt x="118" y="838"/>
                </a:lnTo>
                <a:lnTo>
                  <a:pt x="150" y="851"/>
                </a:lnTo>
                <a:lnTo>
                  <a:pt x="183" y="860"/>
                </a:lnTo>
                <a:lnTo>
                  <a:pt x="216" y="863"/>
                </a:lnTo>
                <a:lnTo>
                  <a:pt x="4106" y="863"/>
                </a:lnTo>
                <a:close/>
              </a:path>
            </a:pathLst>
          </a:custGeom>
          <a:solidFill>
            <a:srgbClr val="FFFFFF"/>
          </a:solidFill>
          <a:ln w="15875">
            <a:solidFill>
              <a:srgbClr val="000000"/>
            </a:solidFill>
            <a:prstDash val="solid"/>
            <a:round/>
            <a:headEnd/>
            <a:tailEnd/>
          </a:ln>
        </p:spPr>
        <p:txBody>
          <a:bodyPr/>
          <a:lstStyle/>
          <a:p>
            <a:endParaRPr lang="en-AU"/>
          </a:p>
        </p:txBody>
      </p:sp>
      <p:sp>
        <p:nvSpPr>
          <p:cNvPr id="44039" name="Rectangle 12"/>
          <p:cNvSpPr>
            <a:spLocks noChangeArrowheads="1"/>
          </p:cNvSpPr>
          <p:nvPr/>
        </p:nvSpPr>
        <p:spPr bwMode="auto">
          <a:xfrm>
            <a:off x="4092575" y="2019300"/>
            <a:ext cx="22860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CA" altLang="ko-KR" sz="1200" b="0">
                <a:latin typeface="맑은 고딕" pitchFamily="34" charset="-127"/>
                <a:ea typeface="맑은 고딕" pitchFamily="34" charset="-127"/>
              </a:rPr>
              <a:t>Orthogonal channel selection for operating channel and first backup channel</a:t>
            </a:r>
            <a:endParaRPr lang="en-CA" altLang="ko-KR" sz="3200" b="0">
              <a:latin typeface="맑은 고딕" pitchFamily="34" charset="-127"/>
              <a:ea typeface="맑은 고딕" pitchFamily="34" charset="-127"/>
            </a:endParaRPr>
          </a:p>
        </p:txBody>
      </p:sp>
      <p:sp>
        <p:nvSpPr>
          <p:cNvPr id="44040" name="Freeform 13"/>
          <p:cNvSpPr>
            <a:spLocks/>
          </p:cNvSpPr>
          <p:nvPr/>
        </p:nvSpPr>
        <p:spPr bwMode="auto">
          <a:xfrm>
            <a:off x="3911600" y="2874963"/>
            <a:ext cx="2667000" cy="836612"/>
          </a:xfrm>
          <a:custGeom>
            <a:avLst/>
            <a:gdLst>
              <a:gd name="T0" fmla="*/ 2147483646 w 5187"/>
              <a:gd name="T1" fmla="*/ 2147483646 h 1295"/>
              <a:gd name="T2" fmla="*/ 2147483646 w 5187"/>
              <a:gd name="T3" fmla="*/ 2147483646 h 1295"/>
              <a:gd name="T4" fmla="*/ 2147483646 w 5187"/>
              <a:gd name="T5" fmla="*/ 2147483646 h 1295"/>
              <a:gd name="T6" fmla="*/ 2147483646 w 5187"/>
              <a:gd name="T7" fmla="*/ 2147483646 h 1295"/>
              <a:gd name="T8" fmla="*/ 2147483646 w 5187"/>
              <a:gd name="T9" fmla="*/ 2147483646 h 1295"/>
              <a:gd name="T10" fmla="*/ 2147483646 w 5187"/>
              <a:gd name="T11" fmla="*/ 2147483646 h 1295"/>
              <a:gd name="T12" fmla="*/ 2147483646 w 5187"/>
              <a:gd name="T13" fmla="*/ 2147483646 h 1295"/>
              <a:gd name="T14" fmla="*/ 2147483646 w 5187"/>
              <a:gd name="T15" fmla="*/ 2147483646 h 1295"/>
              <a:gd name="T16" fmla="*/ 2147483646 w 5187"/>
              <a:gd name="T17" fmla="*/ 2147483646 h 1295"/>
              <a:gd name="T18" fmla="*/ 2147483646 w 5187"/>
              <a:gd name="T19" fmla="*/ 2147483646 h 1295"/>
              <a:gd name="T20" fmla="*/ 2147483646 w 5187"/>
              <a:gd name="T21" fmla="*/ 2147483646 h 1295"/>
              <a:gd name="T22" fmla="*/ 2147483646 w 5187"/>
              <a:gd name="T23" fmla="*/ 2147483646 h 1295"/>
              <a:gd name="T24" fmla="*/ 2147483646 w 5187"/>
              <a:gd name="T25" fmla="*/ 2147483646 h 1295"/>
              <a:gd name="T26" fmla="*/ 2147483646 w 5187"/>
              <a:gd name="T27" fmla="*/ 2147483646 h 1295"/>
              <a:gd name="T28" fmla="*/ 2147483646 w 5187"/>
              <a:gd name="T29" fmla="*/ 2147483646 h 1295"/>
              <a:gd name="T30" fmla="*/ 2147483646 w 5187"/>
              <a:gd name="T31" fmla="*/ 2147483646 h 1295"/>
              <a:gd name="T32" fmla="*/ 2147483646 w 5187"/>
              <a:gd name="T33" fmla="*/ 2147483646 h 1295"/>
              <a:gd name="T34" fmla="*/ 2147483646 w 5187"/>
              <a:gd name="T35" fmla="*/ 2147483646 h 1295"/>
              <a:gd name="T36" fmla="*/ 2147483646 w 5187"/>
              <a:gd name="T37" fmla="*/ 2147483646 h 1295"/>
              <a:gd name="T38" fmla="*/ 2147483646 w 5187"/>
              <a:gd name="T39" fmla="*/ 2147483646 h 1295"/>
              <a:gd name="T40" fmla="*/ 2147483646 w 5187"/>
              <a:gd name="T41" fmla="*/ 2147483646 h 1295"/>
              <a:gd name="T42" fmla="*/ 2147483646 w 5187"/>
              <a:gd name="T43" fmla="*/ 0 h 1295"/>
              <a:gd name="T44" fmla="*/ 2147483646 w 5187"/>
              <a:gd name="T45" fmla="*/ 0 h 1295"/>
              <a:gd name="T46" fmla="*/ 2147483646 w 5187"/>
              <a:gd name="T47" fmla="*/ 2147483646 h 1295"/>
              <a:gd name="T48" fmla="*/ 2147483646 w 5187"/>
              <a:gd name="T49" fmla="*/ 2147483646 h 1295"/>
              <a:gd name="T50" fmla="*/ 2147483646 w 5187"/>
              <a:gd name="T51" fmla="*/ 2147483646 h 1295"/>
              <a:gd name="T52" fmla="*/ 2147483646 w 5187"/>
              <a:gd name="T53" fmla="*/ 2147483646 h 1295"/>
              <a:gd name="T54" fmla="*/ 2147483646 w 5187"/>
              <a:gd name="T55" fmla="*/ 2147483646 h 1295"/>
              <a:gd name="T56" fmla="*/ 2147483646 w 5187"/>
              <a:gd name="T57" fmla="*/ 2147483646 h 1295"/>
              <a:gd name="T58" fmla="*/ 2147483646 w 5187"/>
              <a:gd name="T59" fmla="*/ 2147483646 h 1295"/>
              <a:gd name="T60" fmla="*/ 2147483646 w 5187"/>
              <a:gd name="T61" fmla="*/ 2147483646 h 1295"/>
              <a:gd name="T62" fmla="*/ 2147483646 w 5187"/>
              <a:gd name="T63" fmla="*/ 2147483646 h 1295"/>
              <a:gd name="T64" fmla="*/ 0 w 5187"/>
              <a:gd name="T65" fmla="*/ 2147483646 h 1295"/>
              <a:gd name="T66" fmla="*/ 0 w 5187"/>
              <a:gd name="T67" fmla="*/ 2147483646 h 1295"/>
              <a:gd name="T68" fmla="*/ 2147483646 w 5187"/>
              <a:gd name="T69" fmla="*/ 2147483646 h 1295"/>
              <a:gd name="T70" fmla="*/ 2147483646 w 5187"/>
              <a:gd name="T71" fmla="*/ 2147483646 h 1295"/>
              <a:gd name="T72" fmla="*/ 2147483646 w 5187"/>
              <a:gd name="T73" fmla="*/ 2147483646 h 1295"/>
              <a:gd name="T74" fmla="*/ 2147483646 w 5187"/>
              <a:gd name="T75" fmla="*/ 2147483646 h 1295"/>
              <a:gd name="T76" fmla="*/ 2147483646 w 5187"/>
              <a:gd name="T77" fmla="*/ 2147483646 h 1295"/>
              <a:gd name="T78" fmla="*/ 2147483646 w 5187"/>
              <a:gd name="T79" fmla="*/ 2147483646 h 1295"/>
              <a:gd name="T80" fmla="*/ 2147483646 w 5187"/>
              <a:gd name="T81" fmla="*/ 2147483646 h 1295"/>
              <a:gd name="T82" fmla="*/ 2147483646 w 5187"/>
              <a:gd name="T83" fmla="*/ 2147483646 h 1295"/>
              <a:gd name="T84" fmla="*/ 2147483646 w 5187"/>
              <a:gd name="T85" fmla="*/ 2147483646 h 1295"/>
              <a:gd name="T86" fmla="*/ 2147483646 w 5187"/>
              <a:gd name="T87" fmla="*/ 2147483646 h 1295"/>
              <a:gd name="T88" fmla="*/ 2147483646 w 5187"/>
              <a:gd name="T89" fmla="*/ 2147483646 h 129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5187"/>
              <a:gd name="T136" fmla="*/ 0 h 1295"/>
              <a:gd name="T137" fmla="*/ 5187 w 5187"/>
              <a:gd name="T138" fmla="*/ 1295 h 129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5187" h="1295">
                <a:moveTo>
                  <a:pt x="4970" y="1295"/>
                </a:moveTo>
                <a:lnTo>
                  <a:pt x="5005" y="1292"/>
                </a:lnTo>
                <a:lnTo>
                  <a:pt x="5038" y="1285"/>
                </a:lnTo>
                <a:lnTo>
                  <a:pt x="5068" y="1270"/>
                </a:lnTo>
                <a:lnTo>
                  <a:pt x="5097" y="1253"/>
                </a:lnTo>
                <a:lnTo>
                  <a:pt x="5123" y="1231"/>
                </a:lnTo>
                <a:lnTo>
                  <a:pt x="5146" y="1205"/>
                </a:lnTo>
                <a:lnTo>
                  <a:pt x="5164" y="1177"/>
                </a:lnTo>
                <a:lnTo>
                  <a:pt x="5176" y="1145"/>
                </a:lnTo>
                <a:lnTo>
                  <a:pt x="5184" y="1112"/>
                </a:lnTo>
                <a:lnTo>
                  <a:pt x="5187" y="1079"/>
                </a:lnTo>
                <a:lnTo>
                  <a:pt x="5187" y="216"/>
                </a:lnTo>
                <a:lnTo>
                  <a:pt x="5184" y="181"/>
                </a:lnTo>
                <a:lnTo>
                  <a:pt x="5176" y="148"/>
                </a:lnTo>
                <a:lnTo>
                  <a:pt x="5164" y="118"/>
                </a:lnTo>
                <a:lnTo>
                  <a:pt x="5146" y="89"/>
                </a:lnTo>
                <a:lnTo>
                  <a:pt x="5123" y="63"/>
                </a:lnTo>
                <a:lnTo>
                  <a:pt x="5097" y="40"/>
                </a:lnTo>
                <a:lnTo>
                  <a:pt x="5068" y="23"/>
                </a:lnTo>
                <a:lnTo>
                  <a:pt x="5038" y="10"/>
                </a:lnTo>
                <a:lnTo>
                  <a:pt x="5005" y="3"/>
                </a:lnTo>
                <a:lnTo>
                  <a:pt x="4970" y="0"/>
                </a:lnTo>
                <a:lnTo>
                  <a:pt x="216" y="0"/>
                </a:lnTo>
                <a:lnTo>
                  <a:pt x="183" y="3"/>
                </a:lnTo>
                <a:lnTo>
                  <a:pt x="150" y="10"/>
                </a:lnTo>
                <a:lnTo>
                  <a:pt x="118" y="23"/>
                </a:lnTo>
                <a:lnTo>
                  <a:pt x="89" y="40"/>
                </a:lnTo>
                <a:lnTo>
                  <a:pt x="63" y="63"/>
                </a:lnTo>
                <a:lnTo>
                  <a:pt x="42" y="89"/>
                </a:lnTo>
                <a:lnTo>
                  <a:pt x="23" y="118"/>
                </a:lnTo>
                <a:lnTo>
                  <a:pt x="10" y="148"/>
                </a:lnTo>
                <a:lnTo>
                  <a:pt x="3" y="181"/>
                </a:lnTo>
                <a:lnTo>
                  <a:pt x="0" y="216"/>
                </a:lnTo>
                <a:lnTo>
                  <a:pt x="0" y="1079"/>
                </a:lnTo>
                <a:lnTo>
                  <a:pt x="3" y="1112"/>
                </a:lnTo>
                <a:lnTo>
                  <a:pt x="10" y="1145"/>
                </a:lnTo>
                <a:lnTo>
                  <a:pt x="23" y="1177"/>
                </a:lnTo>
                <a:lnTo>
                  <a:pt x="42" y="1205"/>
                </a:lnTo>
                <a:lnTo>
                  <a:pt x="63" y="1231"/>
                </a:lnTo>
                <a:lnTo>
                  <a:pt x="89" y="1253"/>
                </a:lnTo>
                <a:lnTo>
                  <a:pt x="118" y="1270"/>
                </a:lnTo>
                <a:lnTo>
                  <a:pt x="150" y="1285"/>
                </a:lnTo>
                <a:lnTo>
                  <a:pt x="183" y="1292"/>
                </a:lnTo>
                <a:lnTo>
                  <a:pt x="216" y="1295"/>
                </a:lnTo>
                <a:lnTo>
                  <a:pt x="4970" y="1295"/>
                </a:lnTo>
                <a:close/>
              </a:path>
            </a:pathLst>
          </a:custGeom>
          <a:solidFill>
            <a:srgbClr val="FFFFFF"/>
          </a:solidFill>
          <a:ln w="15875">
            <a:solidFill>
              <a:srgbClr val="000000"/>
            </a:solidFill>
            <a:prstDash val="solid"/>
            <a:round/>
            <a:headEnd/>
            <a:tailEnd/>
          </a:ln>
        </p:spPr>
        <p:txBody>
          <a:bodyPr/>
          <a:lstStyle/>
          <a:p>
            <a:endParaRPr lang="en-AU"/>
          </a:p>
        </p:txBody>
      </p:sp>
      <p:sp>
        <p:nvSpPr>
          <p:cNvPr id="44041" name="Rectangle 14"/>
          <p:cNvSpPr>
            <a:spLocks noChangeArrowheads="1"/>
          </p:cNvSpPr>
          <p:nvPr/>
        </p:nvSpPr>
        <p:spPr bwMode="auto">
          <a:xfrm>
            <a:off x="4178300" y="3016250"/>
            <a:ext cx="21336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CA" altLang="ko-KR" sz="1200" b="0">
                <a:solidFill>
                  <a:srgbClr val="000000"/>
                </a:solidFill>
                <a:latin typeface="맑은 고딕" pitchFamily="34" charset="-127"/>
                <a:ea typeface="맑은 고딕" pitchFamily="34" charset="-127"/>
              </a:rPr>
              <a:t>Frame allocation signalled</a:t>
            </a:r>
            <a:br>
              <a:rPr lang="en-CA" altLang="ko-KR" sz="1200" b="0">
                <a:solidFill>
                  <a:srgbClr val="000000"/>
                </a:solidFill>
                <a:latin typeface="맑은 고딕" pitchFamily="34" charset="-127"/>
                <a:ea typeface="맑은 고딕" pitchFamily="34" charset="-127"/>
              </a:rPr>
            </a:br>
            <a:r>
              <a:rPr lang="en-CA" altLang="ko-KR" sz="1200" b="0">
                <a:solidFill>
                  <a:srgbClr val="000000"/>
                </a:solidFill>
                <a:latin typeface="맑은 고딕" pitchFamily="34" charset="-127"/>
                <a:ea typeface="맑은 고딕" pitchFamily="34" charset="-127"/>
              </a:rPr>
              <a:t>by the super-frame control header (SCH)</a:t>
            </a:r>
          </a:p>
        </p:txBody>
      </p:sp>
      <p:sp>
        <p:nvSpPr>
          <p:cNvPr id="44042" name="Rectangle 19"/>
          <p:cNvSpPr>
            <a:spLocks noChangeArrowheads="1"/>
          </p:cNvSpPr>
          <p:nvPr/>
        </p:nvSpPr>
        <p:spPr bwMode="auto">
          <a:xfrm>
            <a:off x="503238" y="1481138"/>
            <a:ext cx="26797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CA" altLang="ko-KR" sz="1400" b="0" u="sng">
                <a:solidFill>
                  <a:srgbClr val="000000"/>
                </a:solidFill>
                <a:latin typeface="맑은 고딕" pitchFamily="34" charset="-127"/>
                <a:ea typeface="맑은 고딕" pitchFamily="34" charset="-127"/>
              </a:rPr>
              <a:t>MAC self-coexistence schemes</a:t>
            </a:r>
            <a:endParaRPr lang="en-CA" altLang="ko-KR" sz="3200" b="0" u="sng">
              <a:latin typeface="맑은 고딕" pitchFamily="34" charset="-127"/>
              <a:ea typeface="맑은 고딕" pitchFamily="34" charset="-127"/>
            </a:endParaRPr>
          </a:p>
        </p:txBody>
      </p:sp>
      <p:sp>
        <p:nvSpPr>
          <p:cNvPr id="44043" name="Rectangle 20"/>
          <p:cNvSpPr>
            <a:spLocks noChangeArrowheads="1"/>
          </p:cNvSpPr>
          <p:nvPr/>
        </p:nvSpPr>
        <p:spPr bwMode="auto">
          <a:xfrm>
            <a:off x="3927475" y="1481138"/>
            <a:ext cx="25241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CA" altLang="ko-KR" sz="1400" b="0" u="sng">
                <a:solidFill>
                  <a:srgbClr val="000000"/>
                </a:solidFill>
                <a:latin typeface="맑은 고딕" pitchFamily="34" charset="-127"/>
                <a:ea typeface="맑은 고딕" pitchFamily="34" charset="-127"/>
              </a:rPr>
              <a:t>PHY coexistence mechanisms</a:t>
            </a:r>
            <a:endParaRPr lang="en-CA" altLang="ko-KR" sz="3200" b="0" u="sng">
              <a:latin typeface="맑은 고딕" pitchFamily="34" charset="-127"/>
              <a:ea typeface="맑은 고딕" pitchFamily="34" charset="-127"/>
            </a:endParaRPr>
          </a:p>
        </p:txBody>
      </p:sp>
      <p:graphicFrame>
        <p:nvGraphicFramePr>
          <p:cNvPr id="44044" name="Object 3"/>
          <p:cNvGraphicFramePr>
            <a:graphicFrameLocks noChangeAspect="1"/>
          </p:cNvGraphicFramePr>
          <p:nvPr/>
        </p:nvGraphicFramePr>
        <p:xfrm>
          <a:off x="417513" y="1854200"/>
          <a:ext cx="2873375" cy="1860550"/>
        </p:xfrm>
        <a:graphic>
          <a:graphicData uri="http://schemas.openxmlformats.org/presentationml/2006/ole">
            <mc:AlternateContent xmlns:mc="http://schemas.openxmlformats.org/markup-compatibility/2006">
              <mc:Choice xmlns:v="urn:schemas-microsoft-com:vml" Requires="v">
                <p:oleObj spid="_x0000_s200723" name="Visio" r:id="rId5" imgW="2872740" imgH="1860884" progId="Visio.Drawing.11">
                  <p:embed/>
                </p:oleObj>
              </mc:Choice>
              <mc:Fallback>
                <p:oleObj name="Visio" r:id="rId5" imgW="2872740" imgH="1860884" progId="Visio.Drawing.11">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7513" y="1854200"/>
                        <a:ext cx="2873375" cy="186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 name="오른쪽 화살표 25"/>
          <p:cNvSpPr/>
          <p:nvPr/>
        </p:nvSpPr>
        <p:spPr>
          <a:xfrm>
            <a:off x="3417888" y="2187575"/>
            <a:ext cx="328612" cy="314325"/>
          </a:xfrm>
          <a:prstGeom prst="rightArrow">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9" name="오른쪽 화살표 26"/>
          <p:cNvSpPr/>
          <p:nvPr/>
        </p:nvSpPr>
        <p:spPr>
          <a:xfrm>
            <a:off x="3400425" y="3016250"/>
            <a:ext cx="328613" cy="314325"/>
          </a:xfrm>
          <a:prstGeom prst="rightArrow">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0" name="폭발 1 27"/>
          <p:cNvSpPr/>
          <p:nvPr/>
        </p:nvSpPr>
        <p:spPr>
          <a:xfrm>
            <a:off x="6378575" y="1690688"/>
            <a:ext cx="2681288" cy="1177925"/>
          </a:xfrm>
          <a:prstGeom prst="irregularSeal1">
            <a:avLst/>
          </a:prstGeom>
          <a:solidFill>
            <a:srgbClr val="99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sz="1100" dirty="0">
                <a:solidFill>
                  <a:schemeClr val="tx1"/>
                </a:solidFill>
                <a:latin typeface="맑은 고딕" pitchFamily="50" charset="-127"/>
                <a:ea typeface="맑은 고딕" pitchFamily="50" charset="-127"/>
              </a:rPr>
              <a:t>Enough channels available</a:t>
            </a:r>
            <a:endParaRPr lang="ko-KR" altLang="en-US" sz="1100" dirty="0">
              <a:solidFill>
                <a:schemeClr val="tx1"/>
              </a:solidFill>
              <a:latin typeface="맑은 고딕" pitchFamily="50" charset="-127"/>
              <a:ea typeface="맑은 고딕" pitchFamily="50" charset="-127"/>
            </a:endParaRPr>
          </a:p>
        </p:txBody>
      </p:sp>
      <p:sp>
        <p:nvSpPr>
          <p:cNvPr id="21" name="폭발 1 29"/>
          <p:cNvSpPr/>
          <p:nvPr/>
        </p:nvSpPr>
        <p:spPr>
          <a:xfrm>
            <a:off x="6311900" y="2749550"/>
            <a:ext cx="2887663" cy="1171575"/>
          </a:xfrm>
          <a:prstGeom prst="irregularSeal1">
            <a:avLst/>
          </a:prstGeom>
          <a:solidFill>
            <a:srgbClr val="99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sz="1100" dirty="0">
                <a:solidFill>
                  <a:schemeClr val="tx1"/>
                </a:solidFill>
                <a:latin typeface="맑은 고딕" pitchFamily="50" charset="-127"/>
                <a:ea typeface="맑은 고딕" pitchFamily="50" charset="-127"/>
              </a:rPr>
              <a:t>Two or more cells need to coexist on the same channel</a:t>
            </a:r>
            <a:endParaRPr lang="ko-KR" altLang="en-US" sz="1100" dirty="0">
              <a:solidFill>
                <a:schemeClr val="tx1"/>
              </a:solidFill>
              <a:latin typeface="맑은 고딕" pitchFamily="50" charset="-127"/>
              <a:ea typeface="맑은 고딕" pitchFamily="50" charset="-127"/>
            </a:endParaRPr>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293520442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smtClean="0"/>
              <a:t>IEEE 802.22 Self-Coexistence Mechanisms</a:t>
            </a:r>
          </a:p>
        </p:txBody>
      </p:sp>
      <p:sp>
        <p:nvSpPr>
          <p:cNvPr id="45060" name="모서리가 둥근 직사각형 28"/>
          <p:cNvSpPr>
            <a:spLocks noChangeArrowheads="1"/>
          </p:cNvSpPr>
          <p:nvPr/>
        </p:nvSpPr>
        <p:spPr bwMode="auto">
          <a:xfrm>
            <a:off x="1042988" y="2662238"/>
            <a:ext cx="4578350" cy="415925"/>
          </a:xfrm>
          <a:prstGeom prst="roundRect">
            <a:avLst>
              <a:gd name="adj" fmla="val 16667"/>
            </a:avLst>
          </a:prstGeom>
          <a:solidFill>
            <a:srgbClr val="92D050"/>
          </a:solidFill>
          <a:ln w="28575" algn="ctr">
            <a:solidFill>
              <a:schemeClr val="tx1"/>
            </a:solidFill>
            <a:round/>
            <a:headEnd/>
            <a:tailEnd/>
          </a:ln>
        </p:spPr>
        <p:txBody>
          <a:bodyPr lIns="92075" tIns="46038" rIns="92075" bIns="46038" anchor="ct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endParaRPr lang="ko-KR" altLang="en-US" sz="3200">
              <a:solidFill>
                <a:schemeClr val="tx2"/>
              </a:solidFill>
              <a:ea typeface="굴림" pitchFamily="34" charset="-127"/>
              <a:cs typeface="Lucida Sans Unicode" pitchFamily="34" charset="0"/>
            </a:endParaRPr>
          </a:p>
        </p:txBody>
      </p:sp>
      <p:cxnSp>
        <p:nvCxnSpPr>
          <p:cNvPr id="45061" name="직선 연결선 10"/>
          <p:cNvCxnSpPr>
            <a:cxnSpLocks noChangeShapeType="1"/>
          </p:cNvCxnSpPr>
          <p:nvPr/>
        </p:nvCxnSpPr>
        <p:spPr bwMode="auto">
          <a:xfrm flipH="1" flipV="1">
            <a:off x="323850" y="1565275"/>
            <a:ext cx="144463" cy="14446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sp>
        <p:nvSpPr>
          <p:cNvPr id="45062" name="Rectangle 5"/>
          <p:cNvSpPr>
            <a:spLocks noChangeArrowheads="1"/>
          </p:cNvSpPr>
          <p:nvPr/>
        </p:nvSpPr>
        <p:spPr bwMode="auto">
          <a:xfrm>
            <a:off x="838200" y="1520825"/>
            <a:ext cx="7405688"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800100" indent="-342900">
              <a:spcBef>
                <a:spcPct val="20000"/>
              </a:spcBef>
              <a:buChar char="–"/>
              <a:defRPr sz="2000">
                <a:solidFill>
                  <a:schemeClr val="tx1"/>
                </a:solidFill>
                <a:latin typeface="Times New Roman" pitchFamily="18" charset="0"/>
              </a:defRPr>
            </a:lvl2pPr>
            <a:lvl3pPr marL="1200150" indent="-28575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90000"/>
              </a:lnSpc>
              <a:spcBef>
                <a:spcPct val="10000"/>
              </a:spcBef>
            </a:pPr>
            <a:r>
              <a:rPr lang="en-US" altLang="ko-KR" sz="2100">
                <a:ea typeface="굴림" pitchFamily="34" charset="-127"/>
                <a:cs typeface="Lucida Sans Unicode" pitchFamily="34" charset="0"/>
              </a:rPr>
              <a:t>Spectrum Etiquette</a:t>
            </a:r>
          </a:p>
          <a:p>
            <a:pPr lvl="1">
              <a:lnSpc>
                <a:spcPct val="90000"/>
              </a:lnSpc>
              <a:spcBef>
                <a:spcPct val="10000"/>
              </a:spcBef>
              <a:buFontTx/>
              <a:buChar char="•"/>
            </a:pPr>
            <a:r>
              <a:rPr lang="en-US" altLang="ko-KR" sz="1400">
                <a:ea typeface="굴림" pitchFamily="34" charset="-127"/>
                <a:cs typeface="Lucida Sans Unicode" pitchFamily="34" charset="0"/>
              </a:rPr>
              <a:t>Orthogonal channel assignment scheme between adjacent cells</a:t>
            </a:r>
          </a:p>
          <a:p>
            <a:pPr lvl="2">
              <a:lnSpc>
                <a:spcPct val="90000"/>
              </a:lnSpc>
              <a:spcBef>
                <a:spcPct val="10000"/>
              </a:spcBef>
              <a:buFontTx/>
              <a:buChar char="–"/>
            </a:pPr>
            <a:r>
              <a:rPr lang="en-US" altLang="ko-KR" sz="1400">
                <a:ea typeface="굴림" pitchFamily="34" charset="-127"/>
                <a:cs typeface="Lucida Sans Unicode" pitchFamily="34" charset="0"/>
              </a:rPr>
              <a:t>different operating channel for overlapping or adjacent cells</a:t>
            </a:r>
          </a:p>
          <a:p>
            <a:pPr lvl="2">
              <a:lnSpc>
                <a:spcPct val="90000"/>
              </a:lnSpc>
              <a:spcBef>
                <a:spcPct val="10000"/>
              </a:spcBef>
              <a:buFontTx/>
              <a:buChar char="–"/>
            </a:pPr>
            <a:r>
              <a:rPr lang="en-US" altLang="ko-KR" sz="1400">
                <a:ea typeface="굴림" pitchFamily="34" charset="-127"/>
                <a:cs typeface="Lucida Sans Unicode" pitchFamily="34" charset="0"/>
              </a:rPr>
              <a:t>different first backup channel</a:t>
            </a:r>
          </a:p>
        </p:txBody>
      </p:sp>
      <p:graphicFrame>
        <p:nvGraphicFramePr>
          <p:cNvPr id="45063" name="Object 2"/>
          <p:cNvGraphicFramePr>
            <a:graphicFrameLocks noChangeAspect="1"/>
          </p:cNvGraphicFramePr>
          <p:nvPr/>
        </p:nvGraphicFramePr>
        <p:xfrm>
          <a:off x="1208088" y="2365375"/>
          <a:ext cx="6665912" cy="4111625"/>
        </p:xfrm>
        <a:graphic>
          <a:graphicData uri="http://schemas.openxmlformats.org/presentationml/2006/ole">
            <mc:AlternateContent xmlns:mc="http://schemas.openxmlformats.org/markup-compatibility/2006">
              <mc:Choice xmlns:v="urn:schemas-microsoft-com:vml" Requires="v">
                <p:oleObj spid="_x0000_s201738" name="Visio" r:id="rId3" imgW="9103900" imgH="5588270" progId="Visio.Drawing.11">
                  <p:embed/>
                </p:oleObj>
              </mc:Choice>
              <mc:Fallback>
                <p:oleObj name="Visio" r:id="rId3" imgW="9103900" imgH="5588270"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08088" y="2365375"/>
                        <a:ext cx="6665912" cy="411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TextBox 10"/>
          <p:cNvSpPr txBox="1"/>
          <p:nvPr/>
        </p:nvSpPr>
        <p:spPr>
          <a:xfrm>
            <a:off x="1042988" y="2662238"/>
            <a:ext cx="4578350" cy="415925"/>
          </a:xfrm>
          <a:prstGeom prst="rect">
            <a:avLst/>
          </a:prstGeom>
          <a:noFill/>
        </p:spPr>
        <p:txBody>
          <a:bodyPr>
            <a:spAutoFit/>
          </a:bodyPr>
          <a:lstStyle/>
          <a:p>
            <a:pPr>
              <a:defRPr/>
            </a:pPr>
            <a:r>
              <a:rPr lang="en-US" altLang="ko-KR" sz="1050" dirty="0"/>
              <a:t>Requires that information on operating, backup and candidate channels</a:t>
            </a:r>
          </a:p>
          <a:p>
            <a:pPr>
              <a:defRPr/>
            </a:pPr>
            <a:r>
              <a:rPr lang="en-US" altLang="ko-KR" sz="1050" dirty="0"/>
              <a:t>of each cell is shared amongst WRAN cells: exchanged by CBP packets [5] </a:t>
            </a:r>
            <a:endParaRPr lang="ko-KR" altLang="en-US" sz="1050" dirty="0"/>
          </a:p>
        </p:txBody>
      </p:sp>
      <p:sp>
        <p:nvSpPr>
          <p:cNvPr id="45065" name="오른쪽 화살표 15"/>
          <p:cNvSpPr>
            <a:spLocks noChangeArrowheads="1"/>
          </p:cNvSpPr>
          <p:nvPr/>
        </p:nvSpPr>
        <p:spPr bwMode="auto">
          <a:xfrm>
            <a:off x="4067175" y="3302000"/>
            <a:ext cx="649288" cy="360363"/>
          </a:xfrm>
          <a:prstGeom prst="rightArrow">
            <a:avLst>
              <a:gd name="adj1" fmla="val 50000"/>
              <a:gd name="adj2" fmla="val 50049"/>
            </a:avLst>
          </a:prstGeom>
          <a:solidFill>
            <a:srgbClr val="FFFF00"/>
          </a:solidFill>
          <a:ln w="28575" algn="ctr">
            <a:solidFill>
              <a:schemeClr val="tx1"/>
            </a:solidFill>
            <a:round/>
            <a:headEnd/>
            <a:tailEnd/>
          </a:ln>
        </p:spPr>
        <p:txBody>
          <a:bodyPr lIns="92075" tIns="46038" rIns="92075" bIns="46038" anchor="ct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endParaRPr lang="ko-KR" altLang="en-US" sz="3200">
              <a:solidFill>
                <a:schemeClr val="tx2"/>
              </a:solidFill>
              <a:ea typeface="굴림" pitchFamily="34" charset="-127"/>
              <a:cs typeface="Lucida Sans Unicode" pitchFamily="34" charset="0"/>
            </a:endParaRPr>
          </a:p>
        </p:txBody>
      </p:sp>
      <p:cxnSp>
        <p:nvCxnSpPr>
          <p:cNvPr id="45066" name="직선 화살표 연결선 30"/>
          <p:cNvCxnSpPr>
            <a:cxnSpLocks noChangeShapeType="1"/>
          </p:cNvCxnSpPr>
          <p:nvPr/>
        </p:nvCxnSpPr>
        <p:spPr bwMode="auto">
          <a:xfrm>
            <a:off x="4067175" y="3078163"/>
            <a:ext cx="144463" cy="295275"/>
          </a:xfrm>
          <a:prstGeom prst="straightConnector1">
            <a:avLst/>
          </a:prstGeom>
          <a:noFill/>
          <a:ln w="28575" algn="ctr">
            <a:solidFill>
              <a:schemeClr val="tx1"/>
            </a:solidFill>
            <a:round/>
            <a:headEnd/>
            <a:tailEnd type="stealth" w="med" len="med"/>
          </a:ln>
          <a:extLst>
            <a:ext uri="{909E8E84-426E-40DD-AFC4-6F175D3DCCD1}">
              <a14:hiddenFill xmlns:a14="http://schemas.microsoft.com/office/drawing/2010/main">
                <a:noFill/>
              </a14:hiddenFill>
            </a:ext>
          </a:extLst>
        </p:spPr>
      </p:cxn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9907690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algn="ctr"/>
            <a:r>
              <a:rPr lang="en-US" altLang="en-US" dirty="0" smtClean="0"/>
              <a:t>Presentation outline</a:t>
            </a:r>
          </a:p>
        </p:txBody>
      </p:sp>
      <p:sp>
        <p:nvSpPr>
          <p:cNvPr id="8195" name="Content Placeholder 2"/>
          <p:cNvSpPr>
            <a:spLocks noGrp="1"/>
          </p:cNvSpPr>
          <p:nvPr>
            <p:ph sz="half" idx="1"/>
          </p:nvPr>
        </p:nvSpPr>
        <p:spPr>
          <a:xfrm>
            <a:off x="685800" y="1600200"/>
            <a:ext cx="3810000" cy="4114800"/>
          </a:xfrm>
        </p:spPr>
        <p:txBody>
          <a:bodyPr/>
          <a:lstStyle/>
          <a:p>
            <a:r>
              <a:rPr lang="en-US" altLang="en-US" dirty="0" smtClean="0"/>
              <a:t>Part 1: Let’s </a:t>
            </a:r>
            <a:r>
              <a:rPr lang="en-US" altLang="en-US" dirty="0"/>
              <a:t>work </a:t>
            </a:r>
            <a:r>
              <a:rPr lang="en-US" altLang="en-US" dirty="0" smtClean="0"/>
              <a:t>together</a:t>
            </a:r>
          </a:p>
          <a:p>
            <a:r>
              <a:rPr lang="en-US" altLang="en-US" dirty="0"/>
              <a:t>Part 2: </a:t>
            </a:r>
            <a:r>
              <a:rPr lang="en-US" altLang="en-US" dirty="0" smtClean="0"/>
              <a:t>Lessons </a:t>
            </a:r>
            <a:r>
              <a:rPr lang="en-US" altLang="en-US" dirty="0"/>
              <a:t>Learned </a:t>
            </a:r>
          </a:p>
          <a:p>
            <a:pPr lvl="1"/>
            <a:r>
              <a:rPr lang="en-US" altLang="en-US" dirty="0"/>
              <a:t>802.11</a:t>
            </a:r>
          </a:p>
          <a:p>
            <a:pPr lvl="1"/>
            <a:r>
              <a:rPr lang="en-US" altLang="en-US" dirty="0"/>
              <a:t>802.15.2</a:t>
            </a:r>
          </a:p>
          <a:p>
            <a:pPr lvl="1"/>
            <a:r>
              <a:rPr lang="en-US" altLang="en-US" dirty="0"/>
              <a:t>802.16h</a:t>
            </a:r>
          </a:p>
          <a:p>
            <a:pPr lvl="1"/>
            <a:r>
              <a:rPr lang="en-US" altLang="en-US" dirty="0"/>
              <a:t>802.22</a:t>
            </a:r>
          </a:p>
          <a:p>
            <a:pPr lvl="1"/>
            <a:r>
              <a:rPr lang="en-US" altLang="en-US" dirty="0"/>
              <a:t>802.19.1</a:t>
            </a:r>
          </a:p>
          <a:p>
            <a:endParaRPr lang="en-US" altLang="en-US" dirty="0" smtClean="0"/>
          </a:p>
        </p:txBody>
      </p:sp>
      <p:sp>
        <p:nvSpPr>
          <p:cNvPr id="2" name="Content Placeholder 1"/>
          <p:cNvSpPr>
            <a:spLocks noGrp="1"/>
          </p:cNvSpPr>
          <p:nvPr>
            <p:ph sz="half" idx="2"/>
          </p:nvPr>
        </p:nvSpPr>
        <p:spPr>
          <a:xfrm>
            <a:off x="4648200" y="1600200"/>
            <a:ext cx="3810000" cy="4114800"/>
          </a:xfrm>
        </p:spPr>
        <p:txBody>
          <a:bodyPr/>
          <a:lstStyle/>
          <a:p>
            <a:r>
              <a:rPr lang="en-US" altLang="en-US" dirty="0" smtClean="0"/>
              <a:t>Part </a:t>
            </a:r>
            <a:r>
              <a:rPr lang="en-US" altLang="en-US" dirty="0"/>
              <a:t>3: Backup</a:t>
            </a:r>
          </a:p>
          <a:p>
            <a:pPr lvl="1"/>
            <a:r>
              <a:rPr lang="en-US" altLang="en-US" dirty="0"/>
              <a:t>Coexistence history in IEEE 802</a:t>
            </a:r>
          </a:p>
          <a:p>
            <a:pPr lvl="1"/>
            <a:r>
              <a:rPr lang="en-US" altLang="en-US" dirty="0"/>
              <a:t>Coexistence scenarios &amp; metrics</a:t>
            </a:r>
          </a:p>
          <a:p>
            <a:pPr lvl="1"/>
            <a:r>
              <a:rPr lang="en-US" altLang="en-US" dirty="0"/>
              <a:t>Examples of coexistence assurance documents</a:t>
            </a:r>
          </a:p>
          <a:p>
            <a:pPr lvl="1"/>
            <a:r>
              <a:rPr lang="en-US" altLang="en-US" dirty="0"/>
              <a:t>Coexistence mechanisms: IEEE 802.11, 802.15.2, 802.16h &amp; 802.22</a:t>
            </a:r>
          </a:p>
          <a:p>
            <a:pPr lvl="1"/>
            <a:r>
              <a:rPr lang="en-US" altLang="en-US" dirty="0"/>
              <a:t>Overview of 802.19.1 standard for TVWS coexistence</a:t>
            </a:r>
          </a:p>
          <a:p>
            <a:pPr lvl="1"/>
            <a:r>
              <a:rPr lang="en-US" altLang="en-US" dirty="0"/>
              <a:t>IEEE 802 coexistence process</a:t>
            </a:r>
          </a:p>
          <a:p>
            <a:pPr lvl="1"/>
            <a:r>
              <a:rPr lang="en-US" altLang="en-US" dirty="0"/>
              <a:t>References</a:t>
            </a:r>
          </a:p>
          <a:p>
            <a:endParaRPr lang="en-AU" dirty="0"/>
          </a:p>
        </p:txBody>
      </p:sp>
      <p:sp>
        <p:nvSpPr>
          <p:cNvPr id="3" name="Footer Placeholder 2"/>
          <p:cNvSpPr>
            <a:spLocks noGrp="1"/>
          </p:cNvSpPr>
          <p:nvPr>
            <p:ph type="ftr" sz="quarter" idx="10"/>
          </p:nvPr>
        </p:nvSpPr>
        <p:spPr/>
        <p:txBody>
          <a:bodyPr/>
          <a:lstStyle/>
          <a:p>
            <a:pPr>
              <a:defRPr/>
            </a:pPr>
            <a:r>
              <a:rPr lang="en-US" smtClean="0"/>
              <a:t>Steve Shellhammer, Qualcomm</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CE5288C-F87B-4810-A6B2-740CE13BD34D}" type="slidenum">
              <a:rPr lang="en-US" smtClean="0"/>
              <a:pPr>
                <a:defRPr/>
              </a:pPr>
              <a:t>4</a:t>
            </a:fld>
            <a:endParaRPr lang="en-US"/>
          </a:p>
        </p:txBody>
      </p:sp>
      <p:sp>
        <p:nvSpPr>
          <p:cNvPr id="5" name="Date Placeholder 4"/>
          <p:cNvSpPr>
            <a:spLocks noGrp="1"/>
          </p:cNvSpPr>
          <p:nvPr>
            <p:ph type="dt" sz="half" idx="12"/>
          </p:nvPr>
        </p:nvSpPr>
        <p:spPr/>
        <p:txBody>
          <a:bodyPr/>
          <a:lstStyle/>
          <a:p>
            <a:r>
              <a:rPr lang="en-US" smtClean="0"/>
              <a:t>Nov 2014</a:t>
            </a:r>
            <a:endParaRPr lang="en-AU" dirty="0"/>
          </a:p>
        </p:txBody>
      </p:sp>
    </p:spTree>
    <p:extLst>
      <p:ext uri="{BB962C8B-B14F-4D97-AF65-F5344CB8AC3E}">
        <p14:creationId xmlns:p14="http://schemas.microsoft.com/office/powerpoint/2010/main" val="380184562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smtClean="0"/>
              <a:t>IEEE 802.22 Self-Coexistence Mechanisms</a:t>
            </a:r>
          </a:p>
        </p:txBody>
      </p:sp>
      <p:cxnSp>
        <p:nvCxnSpPr>
          <p:cNvPr id="46084" name="직선 연결선 10"/>
          <p:cNvCxnSpPr>
            <a:cxnSpLocks noChangeShapeType="1"/>
          </p:cNvCxnSpPr>
          <p:nvPr/>
        </p:nvCxnSpPr>
        <p:spPr bwMode="auto">
          <a:xfrm flipH="1" flipV="1">
            <a:off x="323850" y="1412875"/>
            <a:ext cx="144463" cy="14446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sp>
        <p:nvSpPr>
          <p:cNvPr id="46085" name="Rectangle 5"/>
          <p:cNvSpPr>
            <a:spLocks noChangeArrowheads="1"/>
          </p:cNvSpPr>
          <p:nvPr/>
        </p:nvSpPr>
        <p:spPr bwMode="auto">
          <a:xfrm>
            <a:off x="838200" y="1371600"/>
            <a:ext cx="7405688"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800100" indent="-34290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90000"/>
              </a:lnSpc>
              <a:spcBef>
                <a:spcPct val="10000"/>
              </a:spcBef>
            </a:pPr>
            <a:r>
              <a:rPr lang="en-US" altLang="ko-KR" sz="2100">
                <a:ea typeface="굴림" pitchFamily="34" charset="-127"/>
                <a:cs typeface="Lucida Sans Unicode" pitchFamily="34" charset="0"/>
              </a:rPr>
              <a:t>On-demand Frame Contention</a:t>
            </a:r>
          </a:p>
          <a:p>
            <a:pPr lvl="1">
              <a:lnSpc>
                <a:spcPct val="90000"/>
              </a:lnSpc>
              <a:spcBef>
                <a:spcPct val="10000"/>
              </a:spcBef>
              <a:buFontTx/>
              <a:buChar char="•"/>
            </a:pPr>
            <a:r>
              <a:rPr lang="en-US" altLang="ko-KR" sz="1400">
                <a:ea typeface="굴림" pitchFamily="34" charset="-127"/>
                <a:cs typeface="Lucida Sans Unicode" pitchFamily="34" charset="0"/>
              </a:rPr>
              <a:t>Two or more cells need to co-exist on the same channel</a:t>
            </a:r>
          </a:p>
        </p:txBody>
      </p:sp>
      <p:graphicFrame>
        <p:nvGraphicFramePr>
          <p:cNvPr id="46086" name="Object 2"/>
          <p:cNvGraphicFramePr>
            <a:graphicFrameLocks noChangeAspect="1"/>
          </p:cNvGraphicFramePr>
          <p:nvPr/>
        </p:nvGraphicFramePr>
        <p:xfrm>
          <a:off x="406400" y="2133600"/>
          <a:ext cx="8602663" cy="3122613"/>
        </p:xfrm>
        <a:graphic>
          <a:graphicData uri="http://schemas.openxmlformats.org/presentationml/2006/ole">
            <mc:AlternateContent xmlns:mc="http://schemas.openxmlformats.org/markup-compatibility/2006">
              <mc:Choice xmlns:v="urn:schemas-microsoft-com:vml" Requires="v">
                <p:oleObj spid="_x0000_s202770" name="Visio" r:id="rId3" imgW="11960311" imgH="3943485" progId="Visio.Drawing.11">
                  <p:embed/>
                </p:oleObj>
              </mc:Choice>
              <mc:Fallback>
                <p:oleObj name="Visio" r:id="rId3" imgW="11960311" imgH="3943485"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400" y="2133600"/>
                        <a:ext cx="8602663" cy="312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6087" name="Object 3"/>
          <p:cNvGraphicFramePr>
            <a:graphicFrameLocks noChangeAspect="1"/>
          </p:cNvGraphicFramePr>
          <p:nvPr/>
        </p:nvGraphicFramePr>
        <p:xfrm>
          <a:off x="366713" y="5186363"/>
          <a:ext cx="8458200" cy="1392237"/>
        </p:xfrm>
        <a:graphic>
          <a:graphicData uri="http://schemas.openxmlformats.org/presentationml/2006/ole">
            <mc:AlternateContent xmlns:mc="http://schemas.openxmlformats.org/markup-compatibility/2006">
              <mc:Choice xmlns:v="urn:schemas-microsoft-com:vml" Requires="v">
                <p:oleObj spid="_x0000_s202771" name="Visio" r:id="rId5" imgW="10054417" imgH="1655053" progId="Visio.Drawing.11">
                  <p:embed/>
                </p:oleObj>
              </mc:Choice>
              <mc:Fallback>
                <p:oleObj name="Visio" r:id="rId5" imgW="10054417" imgH="1655053" progId="Visio.Drawing.11">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6713" y="5186363"/>
                        <a:ext cx="8458200" cy="139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9067306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Overview of IEEE 802.19.1</a:t>
            </a:r>
            <a:br>
              <a:rPr lang="en-US" altLang="en-US" smtClean="0"/>
            </a:br>
            <a:r>
              <a:rPr lang="en-US" altLang="en-US" smtClean="0"/>
              <a:t>Background </a:t>
            </a:r>
          </a:p>
        </p:txBody>
      </p:sp>
      <p:sp>
        <p:nvSpPr>
          <p:cNvPr id="47108" name="Content Placeholder 1"/>
          <p:cNvSpPr>
            <a:spLocks noGrp="1"/>
          </p:cNvSpPr>
          <p:nvPr>
            <p:ph idx="1"/>
          </p:nvPr>
        </p:nvSpPr>
        <p:spPr/>
        <p:txBody>
          <a:bodyPr/>
          <a:lstStyle/>
          <a:p>
            <a:pPr lvl="1"/>
            <a:r>
              <a:rPr lang="en-US" altLang="en-US" dirty="0" smtClean="0"/>
              <a:t>Radio regulations in some countries allow secondary radio systems to operate in TV white spaces</a:t>
            </a:r>
          </a:p>
          <a:p>
            <a:pPr lvl="1"/>
            <a:r>
              <a:rPr lang="en-US" altLang="en-US" dirty="0" smtClean="0"/>
              <a:t>White spaces are not exclusively assigned to a particular radio system, any system that fulfils the requirements of the radio regulation can operate</a:t>
            </a:r>
          </a:p>
          <a:p>
            <a:pPr lvl="1"/>
            <a:r>
              <a:rPr lang="en-US" altLang="en-US" dirty="0" smtClean="0"/>
              <a:t>Correspondingly, there is a need for coexistence mechanisms between different white space radio systems</a:t>
            </a:r>
          </a:p>
          <a:p>
            <a:pPr lvl="1"/>
            <a:r>
              <a:rPr lang="en-US" altLang="en-US" dirty="0" smtClean="0"/>
              <a:t>IEEE 802.19.1 [6] has addressed this need by developing standard for TV white space coexistence methods</a:t>
            </a:r>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36443964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altLang="en-US" smtClean="0"/>
              <a:t>Overview of IEEE 802.19.1</a:t>
            </a:r>
            <a:br>
              <a:rPr lang="en-US" altLang="en-US" smtClean="0"/>
            </a:br>
            <a:r>
              <a:rPr lang="en-US" altLang="en-US" smtClean="0"/>
              <a:t>System architecture</a:t>
            </a:r>
          </a:p>
        </p:txBody>
      </p:sp>
      <p:graphicFrame>
        <p:nvGraphicFramePr>
          <p:cNvPr id="48132" name="Object 8"/>
          <p:cNvGraphicFramePr>
            <a:graphicFrameLocks noChangeAspect="1"/>
          </p:cNvGraphicFramePr>
          <p:nvPr/>
        </p:nvGraphicFramePr>
        <p:xfrm>
          <a:off x="1295400" y="1758950"/>
          <a:ext cx="6591300" cy="4718050"/>
        </p:xfrm>
        <a:graphic>
          <a:graphicData uri="http://schemas.openxmlformats.org/presentationml/2006/ole">
            <mc:AlternateContent xmlns:mc="http://schemas.openxmlformats.org/markup-compatibility/2006">
              <mc:Choice xmlns:v="urn:schemas-microsoft-com:vml" Requires="v">
                <p:oleObj spid="_x0000_s203786" name="Visio" r:id="rId3" imgW="4441718" imgH="3179053" progId="Visio.Drawing.11">
                  <p:embed/>
                </p:oleObj>
              </mc:Choice>
              <mc:Fallback>
                <p:oleObj name="Visio" r:id="rId3" imgW="4441718" imgH="3179053"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1758950"/>
                        <a:ext cx="6591300" cy="4718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47468911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en-US" smtClean="0"/>
              <a:t>Overview of IEEE 802.19.1</a:t>
            </a:r>
            <a:br>
              <a:rPr lang="en-US" altLang="en-US" smtClean="0"/>
            </a:br>
            <a:r>
              <a:rPr lang="en-US" altLang="en-US" smtClean="0"/>
              <a:t>Coexistence discovery </a:t>
            </a:r>
          </a:p>
        </p:txBody>
      </p:sp>
      <p:sp>
        <p:nvSpPr>
          <p:cNvPr id="3" name="Content Placeholder 2"/>
          <p:cNvSpPr>
            <a:spLocks noGrp="1"/>
          </p:cNvSpPr>
          <p:nvPr>
            <p:ph idx="1"/>
          </p:nvPr>
        </p:nvSpPr>
        <p:spPr/>
        <p:txBody>
          <a:bodyPr/>
          <a:lstStyle/>
          <a:p>
            <a:pPr lvl="1"/>
            <a:r>
              <a:rPr lang="en-US" altLang="en-US" dirty="0" smtClean="0"/>
              <a:t>Coexistence Discovery and Information Server (CDIS) supports discovery of the neighboring white space radio systems</a:t>
            </a:r>
          </a:p>
          <a:p>
            <a:pPr lvl="2"/>
            <a:r>
              <a:rPr lang="en-US" altLang="en-US" dirty="0" smtClean="0"/>
              <a:t>Two white space radio systems are neighbors if they are likely to cause one-way or mutual harmful interference to one another if they operate on the same frequency channel</a:t>
            </a:r>
          </a:p>
          <a:p>
            <a:pPr lvl="1"/>
            <a:r>
              <a:rPr lang="en-US" altLang="en-US" dirty="0" smtClean="0"/>
              <a:t>Coexistence discovery information serves as an input to coexistence decisions making</a:t>
            </a:r>
            <a:endParaRPr lang="en-US" altLang="ja-JP" dirty="0" smtClean="0"/>
          </a:p>
          <a:p>
            <a:endParaRPr lang="en-US" dirty="0"/>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
        <p:nvSpPr>
          <p:cNvPr id="5" name="Date Placeholder 4"/>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290865820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ltLang="en-US" smtClean="0"/>
              <a:t>Overview of IEEE 802.19.1</a:t>
            </a:r>
            <a:br>
              <a:rPr lang="en-US" altLang="en-US" smtClean="0"/>
            </a:br>
            <a:r>
              <a:rPr lang="en-US" altLang="en-US" smtClean="0"/>
              <a:t>Coexistence decision making</a:t>
            </a:r>
          </a:p>
        </p:txBody>
      </p:sp>
      <p:sp>
        <p:nvSpPr>
          <p:cNvPr id="50179" name="Content Placeholder 2"/>
          <p:cNvSpPr>
            <a:spLocks noGrp="1"/>
          </p:cNvSpPr>
          <p:nvPr>
            <p:ph idx="1"/>
          </p:nvPr>
        </p:nvSpPr>
        <p:spPr/>
        <p:txBody>
          <a:bodyPr/>
          <a:lstStyle/>
          <a:p>
            <a:pPr lvl="1"/>
            <a:r>
              <a:rPr lang="en-US" altLang="en-US" dirty="0" smtClean="0"/>
              <a:t>The IEEE standard 802.19.1 provides two ways to select parameters of a radio system</a:t>
            </a:r>
          </a:p>
          <a:p>
            <a:pPr lvl="2"/>
            <a:r>
              <a:rPr lang="en-US" altLang="en-US" dirty="0" smtClean="0"/>
              <a:t>Information service – coexistence system provides neighbor discovery information to a white space radio system and the white space radio system autonomously updates its operating parameters</a:t>
            </a:r>
          </a:p>
          <a:p>
            <a:pPr lvl="2"/>
            <a:r>
              <a:rPr lang="en-US" altLang="en-US" dirty="0" smtClean="0"/>
              <a:t>Management service – coexistence system manages the operating parameters of a white space radio system using Coexistence Manager (CM)</a:t>
            </a:r>
          </a:p>
          <a:p>
            <a:pPr lvl="1"/>
            <a:r>
              <a:rPr lang="en-US" altLang="en-US" dirty="0" smtClean="0"/>
              <a:t>These services are provided by the IEEE 802.19.1 coexistence system to subscribed white space radio systems</a:t>
            </a:r>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421072945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ltLang="en-US" smtClean="0"/>
              <a:t>Overview of IEEE 802.19.1</a:t>
            </a:r>
          </a:p>
        </p:txBody>
      </p:sp>
      <p:graphicFrame>
        <p:nvGraphicFramePr>
          <p:cNvPr id="51204" name="Object 6"/>
          <p:cNvGraphicFramePr>
            <a:graphicFrameLocks noChangeAspect="1"/>
          </p:cNvGraphicFramePr>
          <p:nvPr/>
        </p:nvGraphicFramePr>
        <p:xfrm>
          <a:off x="2500313" y="1460500"/>
          <a:ext cx="4129087" cy="4711700"/>
        </p:xfrm>
        <a:graphic>
          <a:graphicData uri="http://schemas.openxmlformats.org/presentationml/2006/ole">
            <mc:AlternateContent xmlns:mc="http://schemas.openxmlformats.org/markup-compatibility/2006">
              <mc:Choice xmlns:v="urn:schemas-microsoft-com:vml" Requires="v">
                <p:oleObj spid="_x0000_s204810" name="Visio" r:id="rId3" imgW="2551688" imgH="2911543" progId="Visio.Drawing.11">
                  <p:embed/>
                </p:oleObj>
              </mc:Choice>
              <mc:Fallback>
                <p:oleObj name="Visio" r:id="rId3" imgW="2551688" imgH="2911543"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0313" y="1460500"/>
                        <a:ext cx="4129087" cy="471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71750608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altLang="en-US" smtClean="0"/>
              <a:t>Overview of IEEE 802.19.1</a:t>
            </a:r>
            <a:br>
              <a:rPr lang="en-US" altLang="en-US" smtClean="0"/>
            </a:br>
            <a:r>
              <a:rPr lang="en-US" altLang="en-US" smtClean="0"/>
              <a:t>Performance improvement</a:t>
            </a:r>
          </a:p>
        </p:txBody>
      </p:sp>
      <p:sp>
        <p:nvSpPr>
          <p:cNvPr id="52228" name="Content Placeholder 2"/>
          <p:cNvSpPr>
            <a:spLocks noGrp="1"/>
          </p:cNvSpPr>
          <p:nvPr>
            <p:ph idx="1"/>
          </p:nvPr>
        </p:nvSpPr>
        <p:spPr/>
        <p:txBody>
          <a:bodyPr/>
          <a:lstStyle/>
          <a:p>
            <a:r>
              <a:rPr lang="en-US" altLang="en-US" smtClean="0"/>
              <a:t>Gain in throughput is 17% for 3 TV channels</a:t>
            </a:r>
          </a:p>
          <a:p>
            <a:r>
              <a:rPr lang="en-US" altLang="en-US" smtClean="0"/>
              <a:t>Gain in throughput is 21% for 5 TV channels</a:t>
            </a:r>
          </a:p>
        </p:txBody>
      </p:sp>
      <p:graphicFrame>
        <p:nvGraphicFramePr>
          <p:cNvPr id="8" name="Chart 7"/>
          <p:cNvGraphicFramePr/>
          <p:nvPr/>
        </p:nvGraphicFramePr>
        <p:xfrm>
          <a:off x="1143000" y="1676400"/>
          <a:ext cx="6886574" cy="3800475"/>
        </p:xfrm>
        <a:graphic>
          <a:graphicData uri="http://schemas.openxmlformats.org/drawingml/2006/chart">
            <c:chart xmlns:c="http://schemas.openxmlformats.org/drawingml/2006/chart" xmlns:r="http://schemas.openxmlformats.org/officeDocument/2006/relationships" r:id="rId2"/>
          </a:graphicData>
        </a:graphic>
      </p:graphicFrame>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23479018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altLang="en-US" smtClean="0"/>
              <a:t>Overview of IEEE 802.19.1</a:t>
            </a:r>
            <a:br>
              <a:rPr lang="en-US" altLang="en-US" smtClean="0"/>
            </a:br>
            <a:r>
              <a:rPr lang="en-US" altLang="en-US" smtClean="0"/>
              <a:t>Summary</a:t>
            </a:r>
          </a:p>
        </p:txBody>
      </p:sp>
      <p:sp>
        <p:nvSpPr>
          <p:cNvPr id="53251" name="Content Placeholder 2"/>
          <p:cNvSpPr>
            <a:spLocks noGrp="1"/>
          </p:cNvSpPr>
          <p:nvPr>
            <p:ph idx="1"/>
          </p:nvPr>
        </p:nvSpPr>
        <p:spPr/>
        <p:txBody>
          <a:bodyPr/>
          <a:lstStyle/>
          <a:p>
            <a:pPr lvl="1"/>
            <a:r>
              <a:rPr lang="en-US" altLang="en-US" dirty="0" smtClean="0"/>
              <a:t>IEEE 802.19.1 is standard that defines coexistence system for radio systems operating in TV whitespace</a:t>
            </a:r>
          </a:p>
          <a:p>
            <a:pPr lvl="1"/>
            <a:r>
              <a:rPr lang="en-US" altLang="en-US" dirty="0" smtClean="0"/>
              <a:t>IEEE 802.19.1 coexistence system can provide different level of services to the users based on their subscription</a:t>
            </a:r>
          </a:p>
          <a:p>
            <a:pPr lvl="1"/>
            <a:r>
              <a:rPr lang="en-US" altLang="en-US" dirty="0" smtClean="0"/>
              <a:t>Different profiles are defined to support various deployment scenarios and use cases</a:t>
            </a:r>
          </a:p>
          <a:p>
            <a:pPr lvl="1"/>
            <a:r>
              <a:rPr lang="en-US" altLang="en-US" dirty="0" smtClean="0"/>
              <a:t>Simulation shows performance improvement from using IEEE 802.19.1 coexistence system</a:t>
            </a:r>
          </a:p>
          <a:p>
            <a:pPr lvl="1"/>
            <a:r>
              <a:rPr lang="en-US" altLang="en-US" dirty="0" smtClean="0"/>
              <a:t>Implementation of the IEEE 802.19.1 coexistence system was done for feasibility study of the developed protocol (see IEEE 802.19-12/138r0 for more details)</a:t>
            </a:r>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72724907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r>
              <a:rPr lang="en-US" altLang="en-US" smtClean="0"/>
              <a:t>IEEE 802 Coexistence Process (1 of 2)</a:t>
            </a:r>
          </a:p>
        </p:txBody>
      </p:sp>
      <p:sp>
        <p:nvSpPr>
          <p:cNvPr id="3" name="Content Placeholder 2"/>
          <p:cNvSpPr>
            <a:spLocks noGrp="1"/>
          </p:cNvSpPr>
          <p:nvPr>
            <p:ph idx="1"/>
          </p:nvPr>
        </p:nvSpPr>
        <p:spPr/>
        <p:txBody>
          <a:bodyPr/>
          <a:lstStyle/>
          <a:p>
            <a:pPr lvl="1"/>
            <a:r>
              <a:rPr lang="en-US" dirty="0" smtClean="0"/>
              <a:t>The IEEE 802 Operations Manual includes a procedure on Coexistence Assurance</a:t>
            </a:r>
          </a:p>
          <a:p>
            <a:pPr lvl="2"/>
            <a:r>
              <a:rPr lang="en-US" dirty="0" smtClean="0">
                <a:hlinkClick r:id="rId2"/>
              </a:rPr>
              <a:t>http://www.ieee802.org/PNP/approved/IEEE_802_OM_v15.pdf</a:t>
            </a:r>
            <a:r>
              <a:rPr lang="en-US" dirty="0" smtClean="0"/>
              <a:t> </a:t>
            </a:r>
          </a:p>
          <a:p>
            <a:pPr lvl="1"/>
            <a:r>
              <a:rPr lang="en-US" dirty="0" smtClean="0"/>
              <a:t>13. Procedure for coexistence assurance</a:t>
            </a:r>
          </a:p>
          <a:p>
            <a:pPr lvl="1"/>
            <a:r>
              <a:rPr lang="en-US" dirty="0" smtClean="0"/>
              <a:t>If indicated in the five criteria, the wireless WG shall produce a coexistence assurance (CA)  document in the process of preparing for WG letter ballot and Sponsor ballot. The CA document shall accompany the draft on all wireless WG letter ballots.</a:t>
            </a:r>
          </a:p>
          <a:p>
            <a:pPr lvl="1"/>
            <a:r>
              <a:rPr lang="en-US" dirty="0" smtClean="0"/>
              <a:t>The CA document shall address coexistence with all relevant approved IEEE 802 LMSC wireless standards specifying devices for unlicensed operation. The WG should consider other specifications in their identified target band(s) in the CA document.</a:t>
            </a:r>
          </a:p>
          <a:p>
            <a:endParaRPr lang="en-US" dirty="0" smtClean="0"/>
          </a:p>
          <a:p>
            <a:endParaRPr lang="en-US" dirty="0" smtClean="0"/>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
        <p:nvSpPr>
          <p:cNvPr id="5" name="Date Placeholder 4"/>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91764643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r>
              <a:rPr lang="en-US" altLang="en-US" smtClean="0"/>
              <a:t>IEEE 802 Coexistence Process (2 of 2)</a:t>
            </a:r>
          </a:p>
        </p:txBody>
      </p:sp>
      <p:sp>
        <p:nvSpPr>
          <p:cNvPr id="3" name="Content Placeholder 2"/>
          <p:cNvSpPr>
            <a:spLocks noGrp="1"/>
          </p:cNvSpPr>
          <p:nvPr>
            <p:ph idx="1"/>
          </p:nvPr>
        </p:nvSpPr>
        <p:spPr/>
        <p:txBody>
          <a:bodyPr/>
          <a:lstStyle/>
          <a:p>
            <a:r>
              <a:rPr lang="en-US" dirty="0" smtClean="0"/>
              <a:t>13. Procedure for coexistence assurance (cont.)</a:t>
            </a:r>
          </a:p>
          <a:p>
            <a:pPr lvl="1"/>
            <a:r>
              <a:rPr lang="en-US" dirty="0" smtClean="0"/>
              <a:t>The IEEE 802.19 WG shall have one vote in WG letter ballots that include CA documents. As part of its ballot comments, the IEEE 802.19 WG will verify the CA methodology was applied appropriately and reported correctly.</a:t>
            </a:r>
          </a:p>
          <a:p>
            <a:pPr lvl="1"/>
            <a:r>
              <a:rPr lang="en-US" dirty="0" smtClean="0"/>
              <a:t>The ballot group makes the determination on whether the coexistence necessary for the standard or amendment has been met.</a:t>
            </a:r>
          </a:p>
          <a:p>
            <a:pPr lvl="1"/>
            <a:r>
              <a:rPr lang="en-US" dirty="0" smtClean="0"/>
              <a:t>A representative of the IEEE 802.19 WG should vote in all wireless Sponsor ballots that are in the scope of the IEEE 802.19 coexistence WG.</a:t>
            </a:r>
          </a:p>
          <a:p>
            <a:endParaRPr lang="en-US" dirty="0" smtClean="0"/>
          </a:p>
          <a:p>
            <a:endParaRPr lang="en-US" dirty="0"/>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
        <p:nvSpPr>
          <p:cNvPr id="5" name="Date Placeholder 4"/>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41404100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altLang="en-US" dirty="0"/>
              <a:t>Part 1 – </a:t>
            </a:r>
            <a:r>
              <a:rPr lang="en-US" altLang="en-US" dirty="0" smtClean="0"/>
              <a:t>Let’s work together</a:t>
            </a:r>
            <a:endParaRPr lang="en-AU" dirty="0"/>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5</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178277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altLang="en-US" smtClean="0"/>
              <a:t>References</a:t>
            </a:r>
          </a:p>
        </p:txBody>
      </p:sp>
      <p:sp>
        <p:nvSpPr>
          <p:cNvPr id="56323" name="Content Placeholder 2"/>
          <p:cNvSpPr>
            <a:spLocks noGrp="1"/>
          </p:cNvSpPr>
          <p:nvPr>
            <p:ph idx="1"/>
          </p:nvPr>
        </p:nvSpPr>
        <p:spPr>
          <a:xfrm>
            <a:off x="685800" y="1600200"/>
            <a:ext cx="7772400" cy="4114800"/>
          </a:xfrm>
        </p:spPr>
        <p:txBody>
          <a:bodyPr/>
          <a:lstStyle/>
          <a:p>
            <a:pPr lvl="1"/>
            <a:r>
              <a:rPr lang="en-US" altLang="en-US" sz="1600" dirty="0" smtClean="0"/>
              <a:t>IEEE </a:t>
            </a:r>
            <a:r>
              <a:rPr lang="en-US" altLang="en-US" sz="1600" dirty="0" err="1" smtClean="0"/>
              <a:t>Std</a:t>
            </a:r>
            <a:r>
              <a:rPr lang="en-US" altLang="en-US" sz="1600" dirty="0" smtClean="0"/>
              <a:t> 802.11-2012, “Wireless LAN Medium Access Control (MAC) and Physical Layer (PHY) Specifications,” March 29, 2012</a:t>
            </a:r>
          </a:p>
          <a:p>
            <a:pPr lvl="1"/>
            <a:r>
              <a:rPr lang="en-US" altLang="en-US" sz="1600" dirty="0" smtClean="0"/>
              <a:t>IEEE </a:t>
            </a:r>
            <a:r>
              <a:rPr lang="en-US" altLang="en-US" sz="1600" dirty="0" err="1" smtClean="0"/>
              <a:t>Std</a:t>
            </a:r>
            <a:r>
              <a:rPr lang="en-US" altLang="en-US" sz="1600" dirty="0" smtClean="0"/>
              <a:t> 802.15.2-2003,  “Coexistence of Wireless Personal Area Networks with Other Wireless Devices Operating in Unlicensed Frequency Bands,” August 28, 2003</a:t>
            </a:r>
          </a:p>
          <a:p>
            <a:pPr lvl="1"/>
            <a:r>
              <a:rPr lang="en-US" altLang="en-US" sz="1600" dirty="0" smtClean="0"/>
              <a:t>Nada </a:t>
            </a:r>
            <a:r>
              <a:rPr lang="en-US" altLang="en-US" sz="1600" dirty="0" err="1" smtClean="0"/>
              <a:t>Golmie</a:t>
            </a:r>
            <a:r>
              <a:rPr lang="en-US" altLang="en-US" sz="1600" dirty="0" smtClean="0"/>
              <a:t>, “Coexistence in Wireless Networks: Challenges and System-Level Solutions in the Unlicensed Bands,” Cambridge University Press, 2006</a:t>
            </a:r>
          </a:p>
          <a:p>
            <a:pPr lvl="1"/>
            <a:r>
              <a:rPr lang="en-US" altLang="en-US" sz="1600" dirty="0" smtClean="0"/>
              <a:t>IEEE </a:t>
            </a:r>
            <a:r>
              <a:rPr lang="en-US" altLang="en-US" sz="1600" dirty="0" err="1" smtClean="0"/>
              <a:t>Std</a:t>
            </a:r>
            <a:r>
              <a:rPr lang="en-US" altLang="en-US" sz="1600" dirty="0" smtClean="0"/>
              <a:t> 802.16h, “Air Interface for Broadband Wireless Access: Amendment 2 Improved Coexistence Mechanisms for Licensed-Exempt Operation,” July 30, 2010</a:t>
            </a:r>
          </a:p>
          <a:p>
            <a:pPr lvl="1"/>
            <a:r>
              <a:rPr lang="en-US" altLang="en-US" sz="1600" dirty="0" err="1" smtClean="0"/>
              <a:t>Shahar</a:t>
            </a:r>
            <a:r>
              <a:rPr lang="en-US" altLang="en-US" sz="1600" dirty="0" smtClean="0"/>
              <a:t> </a:t>
            </a:r>
            <a:r>
              <a:rPr lang="en-US" altLang="en-US" sz="1600" dirty="0" err="1" smtClean="0"/>
              <a:t>Hauzner</a:t>
            </a:r>
            <a:r>
              <a:rPr lang="en-US" altLang="en-US" sz="1600" dirty="0" smtClean="0"/>
              <a:t> and Mariana </a:t>
            </a:r>
            <a:r>
              <a:rPr lang="en-US" altLang="en-US" sz="1600" dirty="0" err="1" smtClean="0"/>
              <a:t>Goldhamer</a:t>
            </a:r>
            <a:r>
              <a:rPr lang="en-US" altLang="en-US" sz="1600" dirty="0" smtClean="0"/>
              <a:t>, “Coexistence Assurance Document for 802.16h CX-CBP,”  IEEE 802.19-09/7r0, March 9, 2009</a:t>
            </a:r>
          </a:p>
          <a:p>
            <a:pPr lvl="1"/>
            <a:r>
              <a:rPr lang="en-US" altLang="en-US" sz="1600" dirty="0" smtClean="0"/>
              <a:t>IEEE </a:t>
            </a:r>
            <a:r>
              <a:rPr lang="en-US" altLang="en-US" sz="1600" dirty="0" err="1" smtClean="0"/>
              <a:t>Std</a:t>
            </a:r>
            <a:r>
              <a:rPr lang="en-US" altLang="en-US" sz="1600" dirty="0" smtClean="0"/>
              <a:t> 802.19.1-2014, “TV White Space Coexistence Methods,”  May 16, 2014</a:t>
            </a:r>
          </a:p>
          <a:p>
            <a:pPr lvl="1"/>
            <a:r>
              <a:rPr lang="en-US" altLang="en-US" sz="1600" dirty="0" err="1" smtClean="0"/>
              <a:t>Apurva</a:t>
            </a:r>
            <a:r>
              <a:rPr lang="en-US" altLang="en-US" sz="1600" dirty="0" smtClean="0"/>
              <a:t> </a:t>
            </a:r>
            <a:r>
              <a:rPr lang="en-US" altLang="en-US" sz="1600" dirty="0" err="1" smtClean="0"/>
              <a:t>Mody</a:t>
            </a:r>
            <a:r>
              <a:rPr lang="en-US" altLang="en-US" sz="1600" dirty="0" smtClean="0"/>
              <a:t>, et. al., “Introduction to IEEE Std. 802.22-2011 and its Amendment PAR for P802.22b: Broadband Extension and Monitoring,” IEEE 802.22-11/132r3, November 2011</a:t>
            </a:r>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24879134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685800"/>
            <a:ext cx="8229600" cy="1066800"/>
          </a:xfrm>
        </p:spPr>
        <p:txBody>
          <a:bodyPr/>
          <a:lstStyle/>
          <a:p>
            <a:r>
              <a:rPr lang="en-US" altLang="en-US" dirty="0" smtClean="0"/>
              <a:t>IEEE 802 wants to work with 3GPP on fair sharing mechanisms, based a shared view of their importance</a:t>
            </a:r>
          </a:p>
        </p:txBody>
      </p:sp>
      <p:sp>
        <p:nvSpPr>
          <p:cNvPr id="11267" name="Content Placeholder 2"/>
          <p:cNvSpPr>
            <a:spLocks noGrp="1"/>
          </p:cNvSpPr>
          <p:nvPr>
            <p:ph idx="1"/>
          </p:nvPr>
        </p:nvSpPr>
        <p:spPr/>
        <p:txBody>
          <a:bodyPr/>
          <a:lstStyle/>
          <a:p>
            <a:pPr lvl="1"/>
            <a:r>
              <a:rPr lang="en-US" altLang="en-US" dirty="0" smtClean="0"/>
              <a:t>Fair sharing mechanisms are vital to anyone making use of 802.11 systems</a:t>
            </a:r>
          </a:p>
          <a:p>
            <a:pPr lvl="1"/>
            <a:r>
              <a:rPr lang="en-US" altLang="en-US" dirty="0" smtClean="0"/>
              <a:t>Fair sharing mechanisms are also vital for many operators making use of 3GPP technology</a:t>
            </a:r>
          </a:p>
          <a:p>
            <a:pPr lvl="1"/>
            <a:r>
              <a:rPr lang="en-US" altLang="en-US" dirty="0" smtClean="0"/>
              <a:t>3GPP has identified fair sharing with 802.11 systems as the key challenge for  LAA development</a:t>
            </a:r>
          </a:p>
          <a:p>
            <a:pPr lvl="1"/>
            <a:r>
              <a:rPr lang="en-US" altLang="en-US" dirty="0" smtClean="0"/>
              <a:t>3GPP has identified a reasonable initial definition of fair sharing</a:t>
            </a:r>
          </a:p>
          <a:p>
            <a:pPr lvl="1"/>
            <a:r>
              <a:rPr lang="en-US" altLang="en-US" i="1" dirty="0" smtClean="0"/>
              <a:t>Listen Before Talk </a:t>
            </a:r>
            <a:r>
              <a:rPr lang="en-US" altLang="en-US" dirty="0" smtClean="0"/>
              <a:t>(LBT) provides a useful starting point for fair sharing between LAA and Wi-Fi</a:t>
            </a:r>
          </a:p>
          <a:p>
            <a:pPr lvl="1"/>
            <a:r>
              <a:rPr lang="en-US" altLang="en-US" dirty="0" smtClean="0"/>
              <a:t>IEEE 802 wants to work with 3GPP to achieve consensus on fair Wi-Fi/LAA sharing mechanisms</a:t>
            </a:r>
          </a:p>
          <a:p>
            <a:endParaRPr lang="en-US" altLang="en-US" dirty="0" smtClean="0"/>
          </a:p>
          <a:p>
            <a:endParaRPr lang="en-US" altLang="en-US" dirty="0" smtClean="0"/>
          </a:p>
          <a:p>
            <a:endParaRPr lang="en-US" altLang="en-US" dirty="0" smtClean="0"/>
          </a:p>
        </p:txBody>
      </p:sp>
      <p:sp>
        <p:nvSpPr>
          <p:cNvPr id="2" name="Footer Placeholder 1"/>
          <p:cNvSpPr>
            <a:spLocks noGrp="1"/>
          </p:cNvSpPr>
          <p:nvPr>
            <p:ph type="ftr" sz="quarter" idx="10"/>
          </p:nvPr>
        </p:nvSpPr>
        <p:spPr/>
        <p:txBody>
          <a:bodyPr/>
          <a:lstStyle/>
          <a:p>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r>
              <a:rPr lang="en-US" smtClean="0"/>
              <a:t>Slide </a:t>
            </a:r>
            <a:fld id="{EF4002E7-DB4D-4CC3-8382-1939D19420D8}" type="slidenum">
              <a:rPr lang="en-US" smtClean="0"/>
              <a:pPr/>
              <a:t>6</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5064462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Fair sharing mechanisms are vital to anyone making use of 802.11 systems</a:t>
            </a:r>
          </a:p>
        </p:txBody>
      </p:sp>
      <p:sp>
        <p:nvSpPr>
          <p:cNvPr id="14339" name="Content Placeholder 2"/>
          <p:cNvSpPr>
            <a:spLocks noGrp="1"/>
          </p:cNvSpPr>
          <p:nvPr>
            <p:ph idx="1"/>
          </p:nvPr>
        </p:nvSpPr>
        <p:spPr/>
        <p:txBody>
          <a:bodyPr/>
          <a:lstStyle/>
          <a:p>
            <a:pPr lvl="1"/>
            <a:r>
              <a:rPr lang="en-US" altLang="en-US" dirty="0" smtClean="0"/>
              <a:t>The success of unlicensed spectrum (2.4 and 5 GHz) has been underpinned by the use of fair sharing mechanisms</a:t>
            </a:r>
          </a:p>
          <a:p>
            <a:pPr lvl="1"/>
            <a:r>
              <a:rPr lang="en-US" altLang="en-US" dirty="0" smtClean="0"/>
              <a:t>There are billions of 802.11 devices that make use of these mechanisms</a:t>
            </a:r>
          </a:p>
          <a:p>
            <a:pPr lvl="1"/>
            <a:r>
              <a:rPr lang="en-US" altLang="en-US" dirty="0" smtClean="0"/>
              <a:t>New 802.11 devices are increasingly being deployed in 5 GHz spectrum to satisfy a wide variety of important use cases</a:t>
            </a:r>
          </a:p>
          <a:p>
            <a:pPr lvl="1"/>
            <a:r>
              <a:rPr lang="en-US" altLang="en-US" dirty="0" smtClean="0"/>
              <a:t>These 802.11 devices will be adversely affected by another system that does not support fair sharing mechanisms</a:t>
            </a:r>
          </a:p>
          <a:p>
            <a:pPr lvl="1"/>
            <a:r>
              <a:rPr lang="en-US" altLang="en-US" dirty="0" smtClean="0"/>
              <a:t>Equally, other systems would be adversely affected if 802.11 devices stopped using fair sharing mechanisms</a:t>
            </a:r>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7</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4898026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a:t>Fair sharing mechanisms </a:t>
            </a:r>
            <a:r>
              <a:rPr lang="en-US" altLang="en-US" dirty="0" smtClean="0"/>
              <a:t>are also vital for many operators making use of 3GPP technology</a:t>
            </a:r>
          </a:p>
        </p:txBody>
      </p:sp>
      <p:sp>
        <p:nvSpPr>
          <p:cNvPr id="15363" name="Content Placeholder 2"/>
          <p:cNvSpPr>
            <a:spLocks noGrp="1"/>
          </p:cNvSpPr>
          <p:nvPr>
            <p:ph idx="1"/>
          </p:nvPr>
        </p:nvSpPr>
        <p:spPr/>
        <p:txBody>
          <a:bodyPr/>
          <a:lstStyle/>
          <a:p>
            <a:pPr lvl="1"/>
            <a:r>
              <a:rPr lang="en-US" altLang="en-US" dirty="0" smtClean="0"/>
              <a:t>Many 3GPP operators today currently leverage the benefits of Wi-Fi and want to continue to do so in the future</a:t>
            </a:r>
          </a:p>
          <a:p>
            <a:pPr lvl="1"/>
            <a:r>
              <a:rPr lang="en-US" altLang="en-US" dirty="0" smtClean="0"/>
              <a:t>The market and regulators have an expectation of fair sharing between LAA and Wi-Fi, and will expect that LAA will not diminish the ongoing and expanded use of Wi-Fi in the 5 GHz band</a:t>
            </a:r>
          </a:p>
          <a:p>
            <a:pPr lvl="1"/>
            <a:r>
              <a:rPr lang="en-US" altLang="en-US" dirty="0" smtClean="0"/>
              <a:t>Indeed, 3GPP’s doc. RP-141664 recognizes that, … </a:t>
            </a:r>
            <a:r>
              <a:rPr lang="en-US" altLang="en-US" i="1" dirty="0" smtClean="0"/>
              <a:t>it is not enough to minimize interference simply for regulatory aspects. It is also essential to insure that a deployed system will operate as a “good neighbor</a:t>
            </a:r>
            <a:r>
              <a:rPr lang="en-US" altLang="en-US" dirty="0" smtClean="0"/>
              <a:t>”</a:t>
            </a:r>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8</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24091437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lvl="1"/>
            <a:r>
              <a:rPr lang="en-US" altLang="en-US" dirty="0"/>
              <a:t>3GPP has identified fair sharing with 802.11 </a:t>
            </a:r>
            <a:r>
              <a:rPr lang="en-US" altLang="en-US" dirty="0" smtClean="0"/>
              <a:t>systems as </a:t>
            </a:r>
            <a:r>
              <a:rPr lang="en-US" altLang="en-US" dirty="0"/>
              <a:t>the key challenge for  LAA development</a:t>
            </a:r>
          </a:p>
        </p:txBody>
      </p:sp>
      <p:sp>
        <p:nvSpPr>
          <p:cNvPr id="12291" name="Content Placeholder 2"/>
          <p:cNvSpPr>
            <a:spLocks noGrp="1"/>
          </p:cNvSpPr>
          <p:nvPr>
            <p:ph idx="1"/>
          </p:nvPr>
        </p:nvSpPr>
        <p:spPr/>
        <p:txBody>
          <a:bodyPr/>
          <a:lstStyle/>
          <a:p>
            <a:pPr lvl="1"/>
            <a:r>
              <a:rPr lang="en-US" altLang="en-US" dirty="0" smtClean="0"/>
              <a:t>3GPP doc. RP-141664  has identified the importance of fairness and defined fairness in the context of LAA LTE and Wi-Fi as follows:</a:t>
            </a:r>
          </a:p>
          <a:p>
            <a:pPr lvl="2"/>
            <a:r>
              <a:rPr lang="en-US" altLang="en-US" i="1" dirty="0"/>
              <a:t>I</a:t>
            </a:r>
            <a:r>
              <a:rPr lang="en-US" altLang="en-US" i="1" dirty="0" smtClean="0"/>
              <a:t>dentify and define design targets for coexistence with other unlicensed spectrum deployments, including fairness with respect to Wi-Fi and other LAA services.</a:t>
            </a:r>
          </a:p>
          <a:p>
            <a:pPr lvl="1"/>
            <a:r>
              <a:rPr lang="en-US" altLang="en-US" dirty="0" smtClean="0"/>
              <a:t>IEEE 802 agrees that fairness is vital for successful sharing of unlicensed spectrum between LAA LTE and Wi-Fi</a:t>
            </a:r>
          </a:p>
          <a:p>
            <a:pPr lvl="1"/>
            <a:r>
              <a:rPr lang="en-US" altLang="en-US" dirty="0" smtClean="0"/>
              <a:t>Fairness is in “the eye of the beholder” and so the challenge for 3GPP and IEEE 802 is to agree on a definition of fairness</a:t>
            </a:r>
          </a:p>
          <a:p>
            <a:pPr lvl="1"/>
            <a:r>
              <a:rPr lang="en-US" altLang="en-US" dirty="0" smtClean="0"/>
              <a:t>The IEEE 802 notes this challenge could also be applied to sharing between LAA LTE and other systems</a:t>
            </a:r>
          </a:p>
          <a:p>
            <a:pPr lvl="1"/>
            <a:endParaRPr lang="en-US" altLang="en-US" dirty="0" smtClean="0"/>
          </a:p>
        </p:txBody>
      </p:sp>
      <p:sp>
        <p:nvSpPr>
          <p:cNvPr id="2" name="Footer Placeholder 1"/>
          <p:cNvSpPr>
            <a:spLocks noGrp="1"/>
          </p:cNvSpPr>
          <p:nvPr>
            <p:ph type="ftr" sz="quarter" idx="10"/>
          </p:nvPr>
        </p:nvSpPr>
        <p:spPr/>
        <p:txBody>
          <a:bodyPr/>
          <a:lstStyle/>
          <a:p>
            <a:pPr>
              <a:defRPr/>
            </a:pPr>
            <a:r>
              <a:rPr lang="en-US" smtClean="0"/>
              <a:t>Steve Shellhammer, Qualcomm</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259272181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4278</Words>
  <Application>Microsoft Office PowerPoint</Application>
  <PresentationFormat>On-screen Show (4:3)</PresentationFormat>
  <Paragraphs>490</Paragraphs>
  <Slides>50</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2" baseType="lpstr">
      <vt:lpstr>802-11-Submission</vt:lpstr>
      <vt:lpstr>Visio</vt:lpstr>
      <vt:lpstr>Coexistence Lessons Learned</vt:lpstr>
      <vt:lpstr>Abstract</vt:lpstr>
      <vt:lpstr>IEEE 802 standards and Working Group documents</vt:lpstr>
      <vt:lpstr>Presentation outline</vt:lpstr>
      <vt:lpstr>Part 1 – Let’s work together</vt:lpstr>
      <vt:lpstr>IEEE 802 wants to work with 3GPP on fair sharing mechanisms, based a shared view of their importance</vt:lpstr>
      <vt:lpstr>Fair sharing mechanisms are vital to anyone making use of 802.11 systems</vt:lpstr>
      <vt:lpstr>Fair sharing mechanisms are also vital for many operators making use of 3GPP technology</vt:lpstr>
      <vt:lpstr>3GPP has identified fair sharing with 802.11 systems as the key challenge for  LAA development</vt:lpstr>
      <vt:lpstr>3GPP has identified a reasonable initial definition of fair sharing </vt:lpstr>
      <vt:lpstr>Listen Before Talk (LBT) provides a useful starting point for fair sharing between LAA and Wi-Fi</vt:lpstr>
      <vt:lpstr>IEEE 802 wants to work with 3GPP to achieve consensus on Wi-Fi/LAA sharing</vt:lpstr>
      <vt:lpstr>Part 2 – Lessons Learned </vt:lpstr>
      <vt:lpstr>&lt;conclusion&gt;</vt:lpstr>
      <vt:lpstr>802.11: EDCA is better suited to unlicensed spectrum than systems than TDMA-like systems</vt:lpstr>
      <vt:lpstr>802.15.2: &lt;summarised lesson&gt;</vt:lpstr>
      <vt:lpstr>802.16h: defines the use of 802.16 systems in shared license-exempt spectrum</vt:lpstr>
      <vt:lpstr>802.16h:  it is difficult to make scheduled systems, like 802.16h, compatible with 802.11 like systems</vt:lpstr>
      <vt:lpstr>802.22: &lt;summarised lesson&gt;</vt:lpstr>
      <vt:lpstr>802.22: &lt;summarised lesson&gt;</vt:lpstr>
      <vt:lpstr>802.19.1: &lt;summarised lesson&gt;</vt:lpstr>
      <vt:lpstr>Part 3 – Backup</vt:lpstr>
      <vt:lpstr>Coexistence History in IEEE 802</vt:lpstr>
      <vt:lpstr>Coexistence History in IEEE 802</vt:lpstr>
      <vt:lpstr>Coexistence History in IEEE 802</vt:lpstr>
      <vt:lpstr>Coexistence History in IEEE 802</vt:lpstr>
      <vt:lpstr>Coexistence Scenarios</vt:lpstr>
      <vt:lpstr>Simple Geometric Example</vt:lpstr>
      <vt:lpstr>Stochastic Example</vt:lpstr>
      <vt:lpstr>Coexistence Metrics</vt:lpstr>
      <vt:lpstr>Examples from Coexistence Assurance Documents </vt:lpstr>
      <vt:lpstr>Example CA Document: 802.15.4k CA Doc</vt:lpstr>
      <vt:lpstr>IEEE 802.11 Coexistence Mechanisms</vt:lpstr>
      <vt:lpstr>IEEE 802.15.2 Coexistence Mechanisms</vt:lpstr>
      <vt:lpstr>IEEE 802.15.2 Coexistence Mechanisms</vt:lpstr>
      <vt:lpstr>IEEE 802.15.2 Coexistence Mechanisms</vt:lpstr>
      <vt:lpstr>IEEE 802.16h Coexistence Mechanisms</vt:lpstr>
      <vt:lpstr>IEEE 802.22 Self-Coexistence Mechanisms</vt:lpstr>
      <vt:lpstr>IEEE 802.22 Self-Coexistence Mechanisms</vt:lpstr>
      <vt:lpstr>IEEE 802.22 Self-Coexistence Mechanisms</vt:lpstr>
      <vt:lpstr>Overview of IEEE 802.19.1 Background </vt:lpstr>
      <vt:lpstr>Overview of IEEE 802.19.1 System architecture</vt:lpstr>
      <vt:lpstr>Overview of IEEE 802.19.1 Coexistence discovery </vt:lpstr>
      <vt:lpstr>Overview of IEEE 802.19.1 Coexistence decision making</vt:lpstr>
      <vt:lpstr>Overview of IEEE 802.19.1</vt:lpstr>
      <vt:lpstr>Overview of IEEE 802.19.1 Performance improvement</vt:lpstr>
      <vt:lpstr>Overview of IEEE 802.19.1 Summary</vt:lpstr>
      <vt:lpstr>IEEE 802 Coexistence Process (1 of 2)</vt:lpstr>
      <vt:lpstr>IEEE 802 Coexistence Process (2 of 2)</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2014-11-04T04:13:07Z</dcterms:modified>
</cp:coreProperties>
</file>