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8" r:id="rId3"/>
    <p:sldId id="339" r:id="rId4"/>
    <p:sldId id="326" r:id="rId5"/>
    <p:sldId id="327" r:id="rId6"/>
    <p:sldId id="338" r:id="rId7"/>
    <p:sldId id="286" r:id="rId8"/>
    <p:sldId id="291" r:id="rId9"/>
    <p:sldId id="295" r:id="rId10"/>
    <p:sldId id="343" r:id="rId11"/>
    <p:sldId id="347" r:id="rId12"/>
    <p:sldId id="348" r:id="rId13"/>
    <p:sldId id="349" r:id="rId14"/>
    <p:sldId id="346" r:id="rId15"/>
    <p:sldId id="280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8389" autoAdjust="0"/>
  </p:normalViewPr>
  <p:slideViewPr>
    <p:cSldViewPr>
      <p:cViewPr>
        <p:scale>
          <a:sx n="100" d="100"/>
          <a:sy n="100" d="100"/>
        </p:scale>
        <p:origin x="-690" y="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802.11-14/1479r0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802.11-14/1479r0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802.11-14/1479r0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802.11-14/1479r0</a:t>
            </a:r>
            <a:endParaRPr lang="en-US" sz="140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802.11-14/1479r0</a:t>
            </a:r>
            <a:endParaRPr lang="en-US" sz="14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802.11-14/1479r0</a:t>
            </a:r>
            <a:endParaRPr lang="en-US" sz="14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205BC728-8460-4716-91D0-7D214BB3AC7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802.11-14/1479r0</a:t>
            </a:r>
            <a:endParaRPr lang="en-US" sz="140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802.11-14/1479r0</a:t>
            </a:r>
            <a:endParaRPr lang="en-US" sz="140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378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378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32639BD5-1D22-4450-A1D8-AA398517DDD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78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78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802.11-14/1479r0</a:t>
            </a:r>
            <a:endParaRPr lang="en-US" sz="14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7DFC70CD-AA27-4F17-8E96-92B2EA82AF3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802.11-14/1479r0</a:t>
            </a:r>
            <a:endParaRPr lang="en-US" sz="140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734D471-6454-471D-A711-6EED3DF1D25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802.11-14/1479r0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4/11-14-0913-01-0000-liaison-response-opsawg-capwap-extension.docx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://datatracker.ietf.org/doc/draft-ietf-opsawg-capwap-extension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4/11-14-0684-01-0000-capwap-hybridmac-liaison-response.docx" TargetMode="External"/><Relationship Id="rId11" Type="http://schemas.openxmlformats.org/officeDocument/2006/relationships/hyperlink" Target="http://datatracker.ietf.org/doc/draft-xue-opsawg-capwap-alt-tunnel-information/" TargetMode="External"/><Relationship Id="rId5" Type="http://schemas.openxmlformats.org/officeDocument/2006/relationships/hyperlink" Target="https://datatracker.ietf.org/doc/draft-ietf-opsawg-capwap-hybridmac/" TargetMode="External"/><Relationship Id="rId10" Type="http://schemas.openxmlformats.org/officeDocument/2006/relationships/hyperlink" Target="http://datatracker.ietf.org/doc/draft-ietf-opsawg-capwap-alt-tunnel/" TargetMode="External"/><Relationship Id="rId4" Type="http://schemas.openxmlformats.org/officeDocument/2006/relationships/hyperlink" Target="http://www.ietf.org/id/draft-zhang-opsawg-capwap-cds-02.txt" TargetMode="External"/><Relationship Id="rId9" Type="http://schemas.openxmlformats.org/officeDocument/2006/relationships/hyperlink" Target="http://datatracker.ietf.org/doc/draft-ietf-opsawg-capwap-hybridmac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aqm-eval-guidelines/" TargetMode="External"/><Relationship Id="rId3" Type="http://schemas.openxmlformats.org/officeDocument/2006/relationships/hyperlink" Target="http://datatracker.ietf.org/wg/aqm/charter/" TargetMode="External"/><Relationship Id="rId7" Type="http://schemas.openxmlformats.org/officeDocument/2006/relationships/hyperlink" Target="http://datatracker.ietf.org/doc/draft-ietf-aqm-ecn-benefit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aqm-codel/" TargetMode="External"/><Relationship Id="rId5" Type="http://schemas.openxmlformats.org/officeDocument/2006/relationships/hyperlink" Target="http://datatracker.ietf.org/doc/draft-ietf-aqm-recommendation/" TargetMode="External"/><Relationship Id="rId10" Type="http://schemas.openxmlformats.org/officeDocument/2006/relationships/hyperlink" Target="http://datatracker.ietf.org/doc/draft-ietf-aqm-pie/" TargetMode="External"/><Relationship Id="rId4" Type="http://schemas.openxmlformats.org/officeDocument/2006/relationships/hyperlink" Target="https://datatracker.ietf.org/doc/rfc2309/" TargetMode="External"/><Relationship Id="rId9" Type="http://schemas.openxmlformats.org/officeDocument/2006/relationships/hyperlink" Target="http://datatracker.ietf.org/doc/draft-ietf-aqm-fq-implementation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tls-tls13/" TargetMode="External"/><Relationship Id="rId5" Type="http://schemas.openxmlformats.org/officeDocument/2006/relationships/hyperlink" Target="http://datatracker.ietf.org/doc/draft-ietf-tls-negotiated-ff-dhe/" TargetMode="External"/><Relationship Id="rId4" Type="http://schemas.openxmlformats.org/officeDocument/2006/relationships/hyperlink" Target="http://datatracker.ietf.org/doc/draft-ietf-tls-prohibiting-rc4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dnssd/charter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doc/draft-ietf-dnssd-requirements/" TargetMode="External"/><Relationship Id="rId4" Type="http://schemas.openxmlformats.org/officeDocument/2006/relationships/hyperlink" Target="http://datatracker.ietf.org/doc/draft-rafiee-dnssd-mdns-threatmodel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wpan/charte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wg/core/" TargetMode="External"/><Relationship Id="rId4" Type="http://schemas.openxmlformats.org/officeDocument/2006/relationships/hyperlink" Target="http://datatracker.ietf.org/wg/roll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22-01-0000-january-2012-liaison-to-ietf.ppt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eee-sa.centraldesktop.com/802liaisondb/FrontPage" TargetMode="External"/><Relationship Id="rId4" Type="http://schemas.openxmlformats.org/officeDocument/2006/relationships/hyperlink" Target="https://datatracker.ietf.org/doc/rfc7241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paws-protocol/" TargetMode="External"/><Relationship Id="rId7" Type="http://schemas.openxmlformats.org/officeDocument/2006/relationships/hyperlink" Target="http://datatracker.ietf.org/doc/draft-ietf-paws-protocol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6953/" TargetMode="External"/><Relationship Id="rId5" Type="http://schemas.openxmlformats.org/officeDocument/2006/relationships/hyperlink" Target="https://datatracker.ietf.org/doc/draft-patil-paws-problem-stmt/" TargetMode="External"/><Relationship Id="rId4" Type="http://schemas.openxmlformats.org/officeDocument/2006/relationships/hyperlink" Target="https://datatracker.ietf.org/wg/paws/charte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doc/draft-ietf-radext-nai/" TargetMode="External"/><Relationship Id="rId4" Type="http://schemas.openxmlformats.org/officeDocument/2006/relationships/hyperlink" Target="http://datatracker.ietf.org/doc/draft-ietf-radext-dynamic-discovery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09/11-09-0718-01-000v-liaison-request-to-ietf-geopriv.doc" TargetMode="External"/><Relationship Id="rId3" Type="http://schemas.openxmlformats.org/officeDocument/2006/relationships/hyperlink" Target="http://www.ietf.org/html.charters/geopriv-charter.html" TargetMode="External"/><Relationship Id="rId7" Type="http://schemas.openxmlformats.org/officeDocument/2006/relationships/hyperlink" Target="http://www.ietf.org/rfc/rfc4776.tx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tf.org/rfc/rfc3693.txt" TargetMode="External"/><Relationship Id="rId5" Type="http://schemas.openxmlformats.org/officeDocument/2006/relationships/hyperlink" Target="https://datatracker.ietf.org/doc/rfc7035/" TargetMode="External"/><Relationship Id="rId4" Type="http://schemas.openxmlformats.org/officeDocument/2006/relationships/hyperlink" Target="http://www.ietf.org/proceedings/66/IDs/draft-ietf-geopriv-radius-lo-08.txt" TargetMode="External"/><Relationship Id="rId9" Type="http://schemas.openxmlformats.org/officeDocument/2006/relationships/hyperlink" Target="http://datatracker.ietf.org/doc/draft-ietf-geopriv-uncertainty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ecrit-data-only-ea/" TargetMode="External"/><Relationship Id="rId3" Type="http://schemas.openxmlformats.org/officeDocument/2006/relationships/hyperlink" Target="http://www.ietf.org/dyn/wg/charter/ecrit-charter.html" TargetMode="External"/><Relationship Id="rId7" Type="http://schemas.openxmlformats.org/officeDocument/2006/relationships/hyperlink" Target="http://datatracker.ietf.org/doc/draft-ietf-ecrit-ecall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ecrit-similar-location/" TargetMode="External"/><Relationship Id="rId5" Type="http://schemas.openxmlformats.org/officeDocument/2006/relationships/hyperlink" Target="http://tools.ietf.org/id/draft-thomson-ecrit-civic-boundary-02.txt" TargetMode="External"/><Relationship Id="rId4" Type="http://schemas.openxmlformats.org/officeDocument/2006/relationships/hyperlink" Target="http://datatracker.ietf.org/doc/rfc6443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cheshire-homenet-dot-home/" TargetMode="External"/><Relationship Id="rId3" Type="http://schemas.openxmlformats.org/officeDocument/2006/relationships/hyperlink" Target="https://datatracker.ietf.org/wg/homenet/" TargetMode="External"/><Relationship Id="rId7" Type="http://schemas.openxmlformats.org/officeDocument/2006/relationships/hyperlink" Target="http://datatracker.ietf.org/doc/draft-stenberg-homenet-minimalist-pcp-proxy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pfister-homenet-prefix-assignment/" TargetMode="External"/><Relationship Id="rId5" Type="http://schemas.openxmlformats.org/officeDocument/2006/relationships/hyperlink" Target="http://datatracker.ietf.org/doc/draft-ietf-homenet-hncp/" TargetMode="External"/><Relationship Id="rId4" Type="http://schemas.openxmlformats.org/officeDocument/2006/relationships/hyperlink" Target="http://datatracker.ietf.org/doc/rfc7368/" TargetMode="External"/><Relationship Id="rId9" Type="http://schemas.openxmlformats.org/officeDocument/2006/relationships/hyperlink" Target="http://datatracker.ietf.org/doc/draft-jeong-homenet-device-name-autoconf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2014-11-05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/>
        </p:nvGraphicFramePr>
        <p:xfrm>
          <a:off x="533400" y="22860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0" name="Document" r:id="rId4" imgW="8252926" imgH="2532697" progId="Word.Document.8">
                  <p:embed/>
                </p:oleObj>
              </mc:Choice>
              <mc:Fallback>
                <p:oleObj name="Document" r:id="rId4" imgW="8252926" imgH="253269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Area WG processes submissions related to Operations Area WGs that have closed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Control and Provisioning of Wireless Access Points (CAPWAP) Working Group closed in 2009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Responded to requests from OPSAWG chairs for IEEE 802.11 review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“Alternate Tunnel Encapsulation for Data Frames in CAPWAP”  </a:t>
            </a:r>
            <a:r>
              <a:rPr lang="en-US" sz="1400" dirty="0" smtClean="0">
                <a:hlinkClick r:id="rId4"/>
              </a:rPr>
              <a:t>http://www.ietf.org/id/draft-zhang-opsawg-capwap-cds-02.txt</a:t>
            </a:r>
            <a:r>
              <a:rPr lang="en-US" sz="1400" dirty="0" smtClean="0"/>
              <a:t> , see Slide 5 </a:t>
            </a:r>
            <a:r>
              <a:rPr lang="en-US" sz="1400" dirty="0"/>
              <a:t>in https://mentor.ieee.org/802.11/dcn/14/11-14-0368-01-0000-march-2014-liaison-to-ietf-report.pptx 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US" sz="1400" dirty="0"/>
              <a:t>IEEE 802.11 MAC Profile for CAPWAP” </a:t>
            </a:r>
            <a:r>
              <a:rPr lang="en-US" sz="1400" dirty="0">
                <a:hlinkClick r:id="rId5"/>
              </a:rPr>
              <a:t>https://datatracker.ietf.org/doc/draft-ietf-opsawg-capwap-hybridmac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, </a:t>
            </a:r>
            <a:r>
              <a:rPr lang="en-US" sz="1400" dirty="0"/>
              <a:t>see </a:t>
            </a:r>
            <a:r>
              <a:rPr lang="en-US" sz="1400" dirty="0">
                <a:hlinkClick r:id="rId6"/>
              </a:rPr>
              <a:t>https://</a:t>
            </a:r>
            <a:r>
              <a:rPr lang="en-US" sz="1400" dirty="0" smtClean="0">
                <a:hlinkClick r:id="rId6"/>
              </a:rPr>
              <a:t>mentor.ieee.org/802.11/dcn/14/11-14-0684-01-0000-capwap-hybridmac-liaison-response.docx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GB" sz="1400" dirty="0"/>
              <a:t>CAPWAP extension for 802.11n and Power/channel </a:t>
            </a:r>
            <a:r>
              <a:rPr lang="en-GB" sz="1400" dirty="0" err="1" smtClean="0"/>
              <a:t>Autoconfiguration</a:t>
            </a:r>
            <a:r>
              <a:rPr lang="en-GB" sz="1400" dirty="0" smtClean="0"/>
              <a:t>” </a:t>
            </a:r>
            <a:r>
              <a:rPr lang="en-US" sz="1400" u="sng" dirty="0">
                <a:hlinkClick r:id="rId7"/>
              </a:rPr>
              <a:t>http://datatracker.ietf.org/doc/draft-ietf-opsawg-capwap-extension/</a:t>
            </a:r>
            <a:r>
              <a:rPr lang="en-US" sz="1400" dirty="0"/>
              <a:t> </a:t>
            </a:r>
            <a:r>
              <a:rPr lang="en-US" sz="1400" dirty="0" smtClean="0"/>
              <a:t>, </a:t>
            </a:r>
            <a:r>
              <a:rPr lang="en-US" sz="1400" dirty="0"/>
              <a:t>see </a:t>
            </a:r>
            <a:r>
              <a:rPr lang="en-US" sz="1400" dirty="0">
                <a:hlinkClick r:id="rId8"/>
              </a:rPr>
              <a:t>https://</a:t>
            </a:r>
            <a:r>
              <a:rPr lang="en-US" sz="1400" dirty="0" smtClean="0">
                <a:hlinkClick r:id="rId8"/>
              </a:rPr>
              <a:t>mentor.ieee.org/802.11/dcn/14/11-14-0913-01-0000-liaison-response-opsawg-capwap-extension.docx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[November 2014] Operations </a:t>
            </a:r>
            <a:r>
              <a:rPr lang="en-US" sz="1800" dirty="0" smtClean="0"/>
              <a:t>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 (r5)</a:t>
            </a:r>
            <a:r>
              <a:rPr lang="en-US" sz="1400" dirty="0" smtClean="0"/>
              <a:t>: </a:t>
            </a:r>
            <a:r>
              <a:rPr lang="en-US" sz="1400" u="sng" dirty="0" smtClean="0">
                <a:hlinkClick r:id="rId7"/>
              </a:rPr>
              <a:t>http</a:t>
            </a:r>
            <a:r>
              <a:rPr lang="en-US" sz="1400" u="sng" dirty="0">
                <a:hlinkClick r:id="rId7"/>
              </a:rPr>
              <a:t>://datatracker.ietf.org/doc/draft-ietf-opsawg-capwap-extension</a:t>
            </a:r>
            <a:r>
              <a:rPr lang="en-US" sz="1400" u="sng" dirty="0" smtClean="0">
                <a:hlinkClick r:id="rId7"/>
              </a:rPr>
              <a:t>/</a:t>
            </a:r>
            <a:r>
              <a:rPr lang="en-US" sz="1400" u="sng" dirty="0" smtClean="0"/>
              <a:t> 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>
                <a:hlinkClick r:id="rId9"/>
              </a:rPr>
              <a:t>http</a:t>
            </a:r>
            <a:r>
              <a:rPr lang="en-US" sz="1400" dirty="0">
                <a:hlinkClick r:id="rId9"/>
              </a:rPr>
              <a:t>://</a:t>
            </a:r>
            <a:r>
              <a:rPr lang="en-US" sz="1400" dirty="0" smtClean="0">
                <a:hlinkClick r:id="rId9"/>
              </a:rPr>
              <a:t>datatracker.ietf.org/doc/draft-ietf-opsawg-capwap-hybridmac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>
                <a:hlinkClick r:id="rId10"/>
              </a:rPr>
              <a:t>http</a:t>
            </a:r>
            <a:r>
              <a:rPr lang="en-US" sz="1400" dirty="0">
                <a:hlinkClick r:id="rId10"/>
              </a:rPr>
              <a:t>://datatracker.ietf.org/doc/draft-ietf-opsawg-capwap-alt-tunnel</a:t>
            </a:r>
            <a:r>
              <a:rPr lang="en-US" sz="1400" dirty="0" smtClean="0">
                <a:hlinkClick r:id="rId10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One </a:t>
            </a:r>
            <a:r>
              <a:rPr lang="en-US" sz="1400" dirty="0" smtClean="0"/>
              <a:t>additional </a:t>
            </a:r>
            <a:r>
              <a:rPr lang="en-US" sz="1400" dirty="0"/>
              <a:t>individual submission: </a:t>
            </a:r>
            <a:r>
              <a:rPr lang="en-US" sz="1400" dirty="0">
                <a:hlinkClick r:id="rId11"/>
              </a:rPr>
              <a:t>http://datatracker.ietf.org/doc/draft-xue-opsawg-capwap-alt-tunnel-information</a:t>
            </a:r>
            <a:r>
              <a:rPr lang="en-US" sz="1400" dirty="0" smtClean="0">
                <a:hlinkClick r:id="rId11"/>
              </a:rPr>
              <a:t>/</a:t>
            </a:r>
            <a:r>
              <a:rPr lang="en-US" sz="1400" dirty="0"/>
              <a:t> “Specification Alternate Tunnel Information for Data Frames in </a:t>
            </a:r>
            <a:r>
              <a:rPr lang="en-US" sz="1400" dirty="0" smtClean="0"/>
              <a:t>WLAN”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Queue Management (AQM)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Active Queue Management and Packet Scheduling Working Group website: </a:t>
            </a:r>
            <a:r>
              <a:rPr lang="en-US" sz="2000" dirty="0">
                <a:hlinkClick r:id="rId3"/>
              </a:rPr>
              <a:t>http://datatracker.ietf.org/wg/aqm/charter/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IETF Recommendations Regarding Active Queue Management </a:t>
            </a:r>
            <a:r>
              <a:rPr lang="en-US" sz="1800" dirty="0"/>
              <a:t>to update </a:t>
            </a:r>
            <a:r>
              <a:rPr lang="en-US" sz="1800" dirty="0">
                <a:hlinkClick r:id="rId4"/>
              </a:rPr>
              <a:t>https://datatracker.ietf.org/doc/rfc2309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</a:t>
            </a:r>
            <a:r>
              <a:rPr lang="en-US" sz="1800" dirty="0" smtClean="0"/>
              <a:t>[</a:t>
            </a:r>
            <a:r>
              <a:rPr lang="en-US" sz="1800" dirty="0" smtClean="0"/>
              <a:t>Nov</a:t>
            </a:r>
            <a:r>
              <a:rPr lang="en-US" sz="1800" dirty="0" smtClean="0"/>
              <a:t>ember </a:t>
            </a:r>
            <a:r>
              <a:rPr lang="en-US" sz="1800" dirty="0"/>
              <a:t>2014]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u="sng" dirty="0" smtClean="0">
                <a:hlinkClick r:id="rId5"/>
              </a:rPr>
              <a:t>http</a:t>
            </a:r>
            <a:r>
              <a:rPr lang="en-US" sz="1800" u="sng" dirty="0">
                <a:hlinkClick r:id="rId5"/>
              </a:rPr>
              <a:t>://datatracker.ietf.org/doc/draft-ietf-aqm-recommendation</a:t>
            </a:r>
            <a:r>
              <a:rPr lang="en-US" sz="1800" u="sng" dirty="0" smtClean="0">
                <a:hlinkClick r:id="rId5"/>
              </a:rPr>
              <a:t>/</a:t>
            </a:r>
            <a:r>
              <a:rPr lang="en-US" sz="1800" u="sng" dirty="0" smtClean="0"/>
              <a:t>  </a:t>
            </a:r>
            <a:r>
              <a:rPr lang="en-US" sz="1800" u="sng" dirty="0"/>
              <a:t> </a:t>
            </a:r>
            <a:endParaRPr lang="en-US" sz="1800" u="sng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New: Controlled Delay Active Queue </a:t>
            </a:r>
            <a:r>
              <a:rPr lang="en-US" sz="1400" dirty="0" smtClean="0"/>
              <a:t>Management, </a:t>
            </a:r>
            <a:r>
              <a:rPr lang="en-US" sz="1400" dirty="0"/>
              <a:t>see </a:t>
            </a:r>
            <a:r>
              <a:rPr lang="en-US" sz="1400" dirty="0">
                <a:hlinkClick r:id="rId6"/>
              </a:rPr>
              <a:t>http://datatracker.ietf.org/doc/draft-ietf-aqm-codel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New: The </a:t>
            </a:r>
            <a:r>
              <a:rPr lang="en-US" sz="1400" dirty="0"/>
              <a:t>Benefits and Pitfalls of using Explicit Congestion Notification (ECN), see </a:t>
            </a:r>
            <a:r>
              <a:rPr lang="en-US" sz="1400" dirty="0">
                <a:hlinkClick r:id="rId7"/>
              </a:rPr>
              <a:t>http://datatracker.ietf.org/doc/draft-ietf-aqm-ecn-benefits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New: AQM Characterization Guidelines, see </a:t>
            </a:r>
            <a:r>
              <a:rPr lang="en-US" sz="1400" dirty="0">
                <a:hlinkClick r:id="rId8"/>
              </a:rPr>
              <a:t>http://datatracker.ietf.org/doc/draft-ietf-aqm-eval-guidelines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New: On </a:t>
            </a:r>
            <a:r>
              <a:rPr lang="en-US" sz="1400" dirty="0" smtClean="0"/>
              <a:t>Queuing</a:t>
            </a:r>
            <a:r>
              <a:rPr lang="en-US" sz="1400" dirty="0"/>
              <a:t>, Marking, and Dropping, see </a:t>
            </a:r>
            <a:r>
              <a:rPr lang="en-US" sz="1400" dirty="0">
                <a:hlinkClick r:id="rId9"/>
              </a:rPr>
              <a:t>http://datatracker.ietf.org/doc/draft-ietf-aqm-fq-implementation</a:t>
            </a:r>
            <a:r>
              <a:rPr lang="en-US" sz="1400" dirty="0" smtClean="0">
                <a:hlinkClick r:id="rId9"/>
              </a:rPr>
              <a:t>/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New: </a:t>
            </a:r>
            <a:r>
              <a:rPr lang="en-US" sz="1400" dirty="0" smtClean="0"/>
              <a:t>PIE</a:t>
            </a:r>
            <a:r>
              <a:rPr lang="en-US" sz="1400" dirty="0"/>
              <a:t>: A Lightweight Control Scheme To Address the </a:t>
            </a:r>
            <a:r>
              <a:rPr lang="en-US" sz="1400" dirty="0" err="1"/>
              <a:t>Bufferbloat</a:t>
            </a:r>
            <a:r>
              <a:rPr lang="en-US" sz="1400" dirty="0"/>
              <a:t> </a:t>
            </a:r>
            <a:r>
              <a:rPr lang="en-US" sz="1400" dirty="0" smtClean="0"/>
              <a:t>Problem, </a:t>
            </a:r>
            <a:r>
              <a:rPr lang="en-US" sz="1400" dirty="0"/>
              <a:t>see </a:t>
            </a:r>
            <a:r>
              <a:rPr lang="en-US" sz="1400" dirty="0">
                <a:hlinkClick r:id="rId10"/>
              </a:rPr>
              <a:t>http://datatracker.ietf.org/doc/draft-ietf-aqm-pie</a:t>
            </a:r>
            <a:r>
              <a:rPr lang="en-US" sz="1400" dirty="0" smtClean="0">
                <a:hlinkClick r:id="rId10"/>
              </a:rPr>
              <a:t>/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1609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Work underway on 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</a:t>
            </a:r>
            <a:r>
              <a:rPr lang="en-US" sz="1800" dirty="0" smtClean="0"/>
              <a:t>[</a:t>
            </a:r>
            <a:r>
              <a:rPr lang="en-US" sz="1800" dirty="0" smtClean="0"/>
              <a:t>Nov</a:t>
            </a:r>
            <a:r>
              <a:rPr lang="en-US" sz="1800" dirty="0" smtClean="0"/>
              <a:t>ember </a:t>
            </a:r>
            <a:r>
              <a:rPr lang="en-US" sz="1800" dirty="0"/>
              <a:t>2014</a:t>
            </a:r>
            <a:r>
              <a:rPr lang="en-US" sz="1800" dirty="0" smtClean="0"/>
              <a:t>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Updated: Prohibiting </a:t>
            </a:r>
            <a:r>
              <a:rPr lang="en-US" sz="1800" dirty="0"/>
              <a:t>RC4 Cipher Suites</a:t>
            </a:r>
            <a:r>
              <a:rPr lang="en-US" sz="1800" dirty="0" smtClean="0"/>
              <a:t> </a:t>
            </a:r>
            <a:r>
              <a:rPr lang="en-US" sz="1800" dirty="0"/>
              <a:t>, see </a:t>
            </a:r>
            <a:r>
              <a:rPr lang="en-US" sz="1800" dirty="0">
                <a:hlinkClick r:id="rId4"/>
              </a:rPr>
              <a:t>http://datatracker.ietf.org/doc/draft-ietf-tls-prohibiting-rc4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/>
              <a:t>Updated: </a:t>
            </a:r>
            <a:r>
              <a:rPr lang="en-US" sz="1800" dirty="0" smtClean="0"/>
              <a:t>Negotiated </a:t>
            </a:r>
            <a:r>
              <a:rPr lang="en-US" sz="1800" dirty="0"/>
              <a:t>Finite Field </a:t>
            </a:r>
            <a:r>
              <a:rPr lang="en-US" sz="1800" dirty="0" err="1"/>
              <a:t>Diffie</a:t>
            </a:r>
            <a:r>
              <a:rPr lang="en-US" sz="1800" dirty="0"/>
              <a:t>-Hellman Ephemeral Parameters for TLS , see </a:t>
            </a:r>
            <a:r>
              <a:rPr lang="en-US" sz="1800" dirty="0">
                <a:hlinkClick r:id="rId5"/>
              </a:rPr>
              <a:t>http://datatracker.ietf.org/doc/draft-ietf-tls-negotiated-ff-dhe</a:t>
            </a:r>
            <a:r>
              <a:rPr lang="en-US" sz="1800" dirty="0" smtClean="0">
                <a:hlinkClick r:id="rId5"/>
              </a:rPr>
              <a:t>/</a:t>
            </a:r>
            <a:r>
              <a:rPr lang="en-US" sz="18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Updated</a:t>
            </a:r>
            <a:r>
              <a:rPr lang="en-US" sz="1800" dirty="0" smtClean="0"/>
              <a:t>: TLS </a:t>
            </a:r>
            <a:r>
              <a:rPr lang="en-US" sz="1800" dirty="0" smtClean="0"/>
              <a:t>version 1.3 </a:t>
            </a:r>
            <a:r>
              <a:rPr lang="en-US" sz="1800" u="sng" dirty="0" smtClean="0">
                <a:hlinkClick r:id="rId6"/>
              </a:rPr>
              <a:t>http</a:t>
            </a:r>
            <a:r>
              <a:rPr lang="en-US" sz="1800" u="sng" dirty="0">
                <a:hlinkClick r:id="rId6"/>
              </a:rPr>
              <a:t>://datatracker.ietf.org/doc/draft-ietf-tls-tls13</a:t>
            </a:r>
            <a:r>
              <a:rPr lang="en-US" sz="1800" u="sng" dirty="0" smtClean="0">
                <a:hlinkClick r:id="rId6"/>
              </a:rPr>
              <a:t>/</a:t>
            </a:r>
            <a:r>
              <a:rPr lang="en-US" sz="1800" u="sng" dirty="0" smtClean="0"/>
              <a:t> </a:t>
            </a:r>
            <a:endParaRPr lang="en-US" sz="1800" u="sng" dirty="0" smtClean="0"/>
          </a:p>
          <a:p>
            <a:pPr lvl="1">
              <a:lnSpc>
                <a:spcPct val="80000"/>
              </a:lnSpc>
              <a:defRPr/>
            </a:pPr>
            <a:endParaRPr lang="en-US" sz="1800" u="sng" dirty="0" smtClean="0"/>
          </a:p>
          <a:p>
            <a:pPr lvl="1"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for Scalable DNS Service Discovery (</a:t>
            </a:r>
            <a:r>
              <a:rPr lang="en-US" dirty="0" err="1" smtClean="0"/>
              <a:t>dnssd</a:t>
            </a:r>
            <a:r>
              <a:rPr lang="en-US" dirty="0" smtClean="0"/>
              <a:t>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Working Group website: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datatracker.ietf.org/wg/dnssd/charter/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Charter</a:t>
            </a:r>
            <a:r>
              <a:rPr lang="en-US" sz="1800" dirty="0" smtClean="0"/>
              <a:t>: Develop scalable </a:t>
            </a:r>
            <a:r>
              <a:rPr lang="en-US" sz="1800" dirty="0"/>
              <a:t>DNS-SD/</a:t>
            </a:r>
            <a:r>
              <a:rPr lang="en-US" sz="1800" dirty="0" err="1"/>
              <a:t>mDNS</a:t>
            </a:r>
            <a:r>
              <a:rPr lang="en-US" sz="1800" dirty="0"/>
              <a:t> </a:t>
            </a:r>
            <a:r>
              <a:rPr lang="en-US" sz="1800" dirty="0" smtClean="0"/>
              <a:t>Extension </a:t>
            </a:r>
            <a:r>
              <a:rPr lang="en-US" sz="1800" dirty="0"/>
              <a:t>requirements </a:t>
            </a:r>
            <a:r>
              <a:rPr lang="en-US" sz="1800" dirty="0" smtClean="0"/>
              <a:t>and standard solutions to address problematic </a:t>
            </a:r>
            <a:r>
              <a:rPr lang="en-US" sz="1800" dirty="0"/>
              <a:t>use of </a:t>
            </a:r>
            <a:r>
              <a:rPr lang="en-US" sz="1800" dirty="0" err="1"/>
              <a:t>mDNS</a:t>
            </a:r>
            <a:r>
              <a:rPr lang="en-US" sz="1800" dirty="0"/>
              <a:t> and DNS-SD in networks today</a:t>
            </a:r>
          </a:p>
          <a:p>
            <a:pPr lvl="1"/>
            <a:r>
              <a:rPr lang="en-US" sz="1600" dirty="0" err="1" smtClean="0"/>
              <a:t>mDNS</a:t>
            </a:r>
            <a:r>
              <a:rPr lang="en-US" sz="1600" dirty="0" smtClean="0"/>
              <a:t> </a:t>
            </a:r>
            <a:r>
              <a:rPr lang="en-US" sz="1600" dirty="0"/>
              <a:t>discovery of services on other links is not possible</a:t>
            </a:r>
          </a:p>
          <a:p>
            <a:pPr lvl="1"/>
            <a:r>
              <a:rPr lang="en-US" sz="1600" dirty="0"/>
              <a:t>Multicast transmissions over wireless are very expensive</a:t>
            </a:r>
          </a:p>
          <a:p>
            <a:pPr lvl="1"/>
            <a:r>
              <a:rPr lang="en-US" sz="1600" dirty="0"/>
              <a:t>Addressed with different ad hoc technologies</a:t>
            </a:r>
          </a:p>
          <a:p>
            <a:r>
              <a:rPr lang="en-US" sz="1800" dirty="0" smtClean="0"/>
              <a:t>Of </a:t>
            </a:r>
            <a:r>
              <a:rPr lang="en-US" sz="1800" dirty="0"/>
              <a:t>interest </a:t>
            </a:r>
            <a:r>
              <a:rPr lang="en-US" sz="1800" dirty="0" smtClean="0"/>
              <a:t>to: </a:t>
            </a:r>
            <a:r>
              <a:rPr lang="en-US" sz="1800" dirty="0" err="1" smtClean="0"/>
              <a:t>Homenet</a:t>
            </a:r>
            <a:r>
              <a:rPr lang="en-US" sz="1800" dirty="0" smtClean="0"/>
              <a:t>, Zero configuration, Enterprise-grade </a:t>
            </a:r>
            <a:r>
              <a:rPr lang="en-US" sz="1800" dirty="0"/>
              <a:t>vendors of 802.11 </a:t>
            </a:r>
            <a:r>
              <a:rPr lang="en-US" sz="1800" dirty="0" smtClean="0"/>
              <a:t>infrastructure, Multi-link </a:t>
            </a:r>
            <a:r>
              <a:rPr lang="en-US" sz="1800" dirty="0"/>
              <a:t>mesh </a:t>
            </a:r>
            <a:r>
              <a:rPr lang="en-US" sz="1800" dirty="0" smtClean="0"/>
              <a:t>networking</a:t>
            </a: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</a:t>
            </a:r>
            <a:r>
              <a:rPr lang="en-US" sz="1800" dirty="0" smtClean="0"/>
              <a:t>[</a:t>
            </a:r>
            <a:r>
              <a:rPr lang="en-US" sz="1800" dirty="0" smtClean="0"/>
              <a:t>Nov</a:t>
            </a:r>
            <a:r>
              <a:rPr lang="en-US" sz="1800" dirty="0" smtClean="0"/>
              <a:t>ember </a:t>
            </a:r>
            <a:r>
              <a:rPr lang="en-US" sz="1800" dirty="0"/>
              <a:t>2014</a:t>
            </a:r>
            <a:r>
              <a:rPr lang="en-US" sz="1800" dirty="0" smtClean="0"/>
              <a:t>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</a:t>
            </a:r>
            <a:r>
              <a:rPr lang="en-US" sz="1600" dirty="0"/>
              <a:t>Multicast DNS (</a:t>
            </a:r>
            <a:r>
              <a:rPr lang="en-US" sz="1600" dirty="0" err="1"/>
              <a:t>mDNS</a:t>
            </a:r>
            <a:r>
              <a:rPr lang="en-US" sz="1600" dirty="0"/>
              <a:t>) Threat Model and Security </a:t>
            </a:r>
            <a:r>
              <a:rPr lang="en-US" sz="1600" dirty="0" smtClean="0"/>
              <a:t>Consideration</a:t>
            </a:r>
            <a:r>
              <a:rPr lang="en-US" sz="1600" dirty="0"/>
              <a:t>, see </a:t>
            </a:r>
            <a:r>
              <a:rPr lang="en-US" sz="1600" dirty="0">
                <a:hlinkClick r:id="rId4"/>
              </a:rPr>
              <a:t>http://datatracker.ietf.org/doc/draft-rafiee-dnssd-mdns-threatmodel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 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Requirements </a:t>
            </a:r>
            <a:r>
              <a:rPr lang="en-US" sz="1600" dirty="0" smtClean="0"/>
              <a:t>document in working group last call: </a:t>
            </a:r>
            <a:r>
              <a:rPr lang="en-US" sz="1600" u="sng" dirty="0" smtClean="0">
                <a:hlinkClick r:id="rId5"/>
              </a:rPr>
              <a:t>http</a:t>
            </a:r>
            <a:r>
              <a:rPr lang="en-US" sz="1600" u="sng" dirty="0">
                <a:hlinkClick r:id="rId5"/>
              </a:rPr>
              <a:t>://datatracker.ietf.org/doc/draft-ietf-dnssd-requirements</a:t>
            </a:r>
            <a:r>
              <a:rPr lang="en-US" sz="1600" u="sng" dirty="0" smtClean="0">
                <a:hlinkClick r:id="rId5"/>
              </a:rPr>
              <a:t>/</a:t>
            </a:r>
            <a:r>
              <a:rPr lang="en-US" sz="1600" u="sng" dirty="0" smtClean="0"/>
              <a:t> </a:t>
            </a: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1852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GB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6LOWPAN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600" b="0" dirty="0">
                <a:hlinkClick r:id="rId3"/>
              </a:rPr>
              <a:t>http://datatracker.ietf.org/wg/6lowpan/charter/</a:t>
            </a:r>
            <a:endParaRPr lang="en-GB" sz="1600" b="0" dirty="0"/>
          </a:p>
          <a:p>
            <a:pPr lvl="1">
              <a:lnSpc>
                <a:spcPct val="80000"/>
              </a:lnSpc>
            </a:pPr>
            <a:r>
              <a:rPr lang="en-US" sz="1600" dirty="0"/>
              <a:t>Focus: IPv6 over Low Power PAN: Adaption of IPv6 protocol to operate on constrained nodes and link layers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ROLL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4"/>
              </a:rPr>
              <a:t>http://datatracker.ietf.org/wg/roll/</a:t>
            </a:r>
            <a:r>
              <a:rPr lang="en-GB" sz="1600" dirty="0"/>
              <a:t> </a:t>
            </a:r>
          </a:p>
          <a:p>
            <a:pPr lvl="1"/>
            <a:r>
              <a:rPr lang="en-US" sz="1600" dirty="0"/>
              <a:t>Focus: Routing over Low Power and </a:t>
            </a:r>
            <a:r>
              <a:rPr lang="en-US" sz="1600" dirty="0" err="1"/>
              <a:t>Lossy</a:t>
            </a:r>
            <a:r>
              <a:rPr lang="en-US" sz="1600" dirty="0"/>
              <a:t> </a:t>
            </a:r>
            <a:r>
              <a:rPr lang="en-US" sz="1600" dirty="0" smtClean="0"/>
              <a:t>Networks</a:t>
            </a: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1600" dirty="0"/>
              <a:t>Constrained </a:t>
            </a:r>
            <a:r>
              <a:rPr lang="en-US" sz="1600" dirty="0" err="1"/>
              <a:t>RESTful</a:t>
            </a:r>
            <a:r>
              <a:rPr lang="en-US" sz="1600" dirty="0"/>
              <a:t> Environments)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5"/>
              </a:rPr>
              <a:t>http://datatracker.ietf.org/wg/core/</a:t>
            </a:r>
            <a:r>
              <a:rPr lang="en-GB" sz="1600" b="0" dirty="0"/>
              <a:t> </a:t>
            </a:r>
            <a:endParaRPr lang="en-GB" sz="1600" dirty="0"/>
          </a:p>
          <a:p>
            <a:pPr lvl="1"/>
            <a:r>
              <a:rPr lang="en-US" sz="1600" dirty="0"/>
              <a:t>Focus: framework for resource-oriented applications intended to run on constrained IP networks. </a:t>
            </a:r>
            <a:endParaRPr lang="en-US" sz="16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072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AFE48CA-64CD-4957-84CE-969E1D15CE8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RFC 4017 - IEEE 802.11 Requirements on EAP Methods</a:t>
            </a:r>
          </a:p>
          <a:p>
            <a:r>
              <a:rPr lang="en-US" dirty="0" smtClean="0"/>
              <a:t>Jan 2012 report (PAWS, </a:t>
            </a:r>
            <a:r>
              <a:rPr lang="en-US" dirty="0" err="1" smtClean="0"/>
              <a:t>Homenet</a:t>
            </a:r>
            <a:r>
              <a:rPr lang="en-US" dirty="0" smtClean="0"/>
              <a:t> details), </a:t>
            </a:r>
            <a:r>
              <a:rPr lang="en-US" dirty="0" smtClean="0">
                <a:hlinkClick r:id="rId3"/>
              </a:rPr>
              <a:t>https://mentor.ieee.org/802.11/dcn/12/11-12-0122-01-0000-january-2012-liaison-to-ietf.ppt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</a:t>
            </a:r>
            <a:r>
              <a:rPr lang="en-US" dirty="0" smtClean="0"/>
              <a:t>Nov</a:t>
            </a:r>
            <a:r>
              <a:rPr lang="en-US" dirty="0" smtClean="0"/>
              <a:t>ember </a:t>
            </a:r>
            <a:r>
              <a:rPr lang="en-US" dirty="0" smtClean="0"/>
              <a:t>2014.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>
                <a:hlinkClick r:id="rId3"/>
              </a:rPr>
              <a:t>http://www.iab.org/activities/joint-activities/iab-ieee-coordination/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sz="2000" dirty="0" smtClean="0"/>
              <a:t>29 </a:t>
            </a:r>
            <a:r>
              <a:rPr lang="en-US" sz="2000" dirty="0" smtClean="0"/>
              <a:t>Sept 2014 </a:t>
            </a:r>
            <a:r>
              <a:rPr lang="en-US" sz="2000" dirty="0" smtClean="0"/>
              <a:t>face </a:t>
            </a:r>
            <a:r>
              <a:rPr lang="en-US" sz="2000" dirty="0"/>
              <a:t>to face </a:t>
            </a:r>
            <a:r>
              <a:rPr lang="en-US" sz="2000" dirty="0" smtClean="0"/>
              <a:t>meeting</a:t>
            </a:r>
            <a:r>
              <a:rPr lang="en-US" sz="2000" dirty="0"/>
              <a:t> </a:t>
            </a:r>
            <a:r>
              <a:rPr lang="en-US" sz="2000" dirty="0" smtClean="0"/>
              <a:t>held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 smtClean="0"/>
              <a:t>No new 802.11 action items</a:t>
            </a:r>
            <a:endParaRPr lang="en-US" sz="20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 </a:t>
            </a:r>
            <a:r>
              <a:rPr lang="en-US" sz="2000" dirty="0"/>
              <a:t>7241, “The IEEE 802/IETF Relationship”  has been published (</a:t>
            </a:r>
            <a:r>
              <a:rPr lang="en-US" sz="2000" dirty="0" smtClean="0"/>
              <a:t>RFC4441 </a:t>
            </a:r>
            <a:r>
              <a:rPr lang="en-US" sz="2000" dirty="0"/>
              <a:t>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4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5"/>
              </a:rPr>
              <a:t>http://ieee-sa.centraldesktop.com/802liaisondb/FrontPage</a:t>
            </a:r>
            <a:endParaRPr lang="en-US" sz="1600" u="sng" dirty="0"/>
          </a:p>
          <a:p>
            <a:pPr>
              <a:lnSpc>
                <a:spcPct val="80000"/>
              </a:lnSpc>
              <a:defRPr/>
            </a:pPr>
            <a:endParaRPr lang="en-US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 EC “IETF/IAB/IESG” 802 EC Standing Committee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Formed March 2014, Pat Thaler as chair</a:t>
            </a:r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114800"/>
          </a:xfrm>
          <a:noFill/>
        </p:spPr>
        <p:txBody>
          <a:bodyPr/>
          <a:lstStyle/>
          <a:p>
            <a:r>
              <a:rPr lang="en-US" dirty="0" smtClean="0"/>
              <a:t>Meetings:</a:t>
            </a:r>
          </a:p>
          <a:p>
            <a:pPr lvl="1"/>
            <a:r>
              <a:rPr lang="en-US" dirty="0" smtClean="0"/>
              <a:t>November 9-14, 2014 – Honolulu</a:t>
            </a:r>
          </a:p>
          <a:p>
            <a:pPr lvl="1"/>
            <a:r>
              <a:rPr lang="en-US" dirty="0" smtClean="0"/>
              <a:t>March 22-27, 2015 – Dallas</a:t>
            </a:r>
          </a:p>
          <a:p>
            <a:pPr lvl="1"/>
            <a:r>
              <a:rPr lang="en-US" dirty="0" smtClean="0"/>
              <a:t>July 19-24, 2015 – Prague</a:t>
            </a:r>
          </a:p>
          <a:p>
            <a:pPr lvl="1"/>
            <a:r>
              <a:rPr lang="en-US" dirty="0" smtClean="0"/>
              <a:t>November 1-6, 2015 - </a:t>
            </a:r>
            <a:r>
              <a:rPr lang="en-US" dirty="0" err="1" smtClean="0"/>
              <a:t>Yokahama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Tutorials (process and technical); </a:t>
            </a:r>
            <a:r>
              <a:rPr lang="en-US" dirty="0"/>
              <a:t>Wireless Tutorial (Donald Eastlake</a:t>
            </a:r>
            <a:r>
              <a:rPr lang="en-US" dirty="0" smtClean="0"/>
              <a:t>) 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C01A7BC-939B-41A1-87B9-B1BECE9E1DD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to Access White Space database (paws) WG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Received request for IEEE 802.11 review of paws protocol draft document</a:t>
            </a:r>
            <a:r>
              <a:rPr lang="en-US" sz="1800" b="0" dirty="0" smtClean="0"/>
              <a:t>: </a:t>
            </a:r>
            <a:r>
              <a:rPr lang="en-US" sz="1800" b="0" dirty="0" smtClean="0">
                <a:hlinkClick r:id="rId3"/>
              </a:rPr>
              <a:t>https://datatracker.ietf.org/doc/draft-ietf-paws-protocol/</a:t>
            </a:r>
            <a:r>
              <a:rPr lang="en-US" sz="1800" b="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Held IEEE 802.11 Call for Comments</a:t>
            </a:r>
            <a:endParaRPr lang="en-US" sz="1600" b="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b="0" dirty="0" smtClean="0"/>
              <a:t>No comments received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Paws Charter and problem statement documents: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Charter, see </a:t>
            </a:r>
            <a:r>
              <a:rPr lang="en-US" sz="1600" dirty="0" smtClean="0">
                <a:hlinkClick r:id="rId4"/>
              </a:rPr>
              <a:t>https://datatracker.ietf.org/wg/paws/charter/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Problem Statement, see </a:t>
            </a:r>
            <a:r>
              <a:rPr lang="en-US" sz="1600" dirty="0" smtClean="0">
                <a:hlinkClick r:id="rId5"/>
              </a:rPr>
              <a:t>https://datatracker.ietf.org/doc/draft-patil-paws-problem-stmt/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Use Cases and requirements, published as RFC 6953: </a:t>
            </a:r>
            <a:r>
              <a:rPr lang="en-US" sz="1600" dirty="0" smtClean="0">
                <a:hlinkClick r:id="rId6"/>
              </a:rPr>
              <a:t>https://datatracker.ietf.org/doc/rfc6953/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 </a:t>
            </a:r>
            <a:r>
              <a:rPr lang="en-US" sz="1800" dirty="0" smtClean="0"/>
              <a:t>[November </a:t>
            </a:r>
            <a:r>
              <a:rPr lang="en-US" sz="1800" dirty="0" smtClean="0"/>
              <a:t>2014]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PAWS </a:t>
            </a:r>
            <a:r>
              <a:rPr lang="en-US" sz="1600" dirty="0"/>
              <a:t>protocol document </a:t>
            </a:r>
            <a:r>
              <a:rPr lang="en-US" sz="1600" dirty="0">
                <a:hlinkClick r:id="rId7"/>
              </a:rPr>
              <a:t>http://datatracker.ietf.org/doc/draft-ietf-paws-protocol</a:t>
            </a:r>
            <a:r>
              <a:rPr lang="en-US" sz="1600" dirty="0" smtClean="0">
                <a:hlinkClick r:id="rId7"/>
              </a:rPr>
              <a:t>/</a:t>
            </a:r>
            <a:r>
              <a:rPr lang="en-US" sz="1600" dirty="0" smtClean="0"/>
              <a:t> </a:t>
            </a:r>
            <a:r>
              <a:rPr lang="en-US" sz="1600" dirty="0" smtClean="0"/>
              <a:t>Sent for publication</a:t>
            </a:r>
            <a:endParaRPr lang="en-US" sz="16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 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</a:t>
            </a:r>
            <a:r>
              <a:rPr lang="en-US" sz="1800" dirty="0" smtClean="0"/>
              <a:t>[</a:t>
            </a:r>
            <a:r>
              <a:rPr lang="en-US" sz="1800" dirty="0" smtClean="0"/>
              <a:t>Nov</a:t>
            </a:r>
            <a:r>
              <a:rPr lang="en-US" sz="1800" dirty="0" smtClean="0"/>
              <a:t>ember </a:t>
            </a:r>
            <a:r>
              <a:rPr lang="en-US" sz="1800" dirty="0" smtClean="0"/>
              <a:t>2014]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 version of </a:t>
            </a:r>
            <a:r>
              <a:rPr lang="en-US" sz="1600" dirty="0"/>
              <a:t>NAI-based Dynamic Peer Discovery for RADIUS/TLS and RADIUS/DTLS posted, see </a:t>
            </a:r>
            <a:r>
              <a:rPr lang="en-US" sz="1600" dirty="0">
                <a:hlinkClick r:id="rId4"/>
              </a:rPr>
              <a:t>http://datatracker.ietf.org/doc/draft-ietf-radext-dynamic-discovery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 version of </a:t>
            </a:r>
            <a:r>
              <a:rPr lang="en-US" sz="1600" dirty="0"/>
              <a:t>The Network Access </a:t>
            </a:r>
            <a:r>
              <a:rPr lang="en-US" sz="1600" dirty="0" smtClean="0"/>
              <a:t>Identifier draft</a:t>
            </a:r>
            <a:r>
              <a:rPr lang="en-US" sz="1600" dirty="0" smtClean="0"/>
              <a:t>, </a:t>
            </a:r>
            <a:r>
              <a:rPr lang="en-US" sz="1600" dirty="0"/>
              <a:t>see </a:t>
            </a:r>
            <a:r>
              <a:rPr lang="en-US" sz="1600" dirty="0">
                <a:hlinkClick r:id="rId5"/>
              </a:rPr>
              <a:t>http://datatracker.ietf.org/doc/draft-ietf-radext-nai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1630FB1-92F5-412B-AEC7-F687C517F0C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IETF Geographic Location and Privacy (Geopriv) WG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http://www.ietf.org/html.charters/geopriv-charter.html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Specific reference to WLANs: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Carrying Location Objects in RADIUS, see </a:t>
            </a:r>
            <a:r>
              <a:rPr lang="en-US" sz="1600" dirty="0" smtClean="0">
                <a:hlinkClick r:id="rId4"/>
              </a:rPr>
              <a:t>http://www.ietf.org/proceedings/66/IDs/draft-ietf-geopriv-radius-lo-08.txt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Relative </a:t>
            </a:r>
            <a:r>
              <a:rPr lang="en-US" sz="1600" dirty="0"/>
              <a:t>Location, published as RFC 7035, see </a:t>
            </a:r>
            <a:r>
              <a:rPr lang="en-US" sz="1600" dirty="0">
                <a:hlinkClick r:id="rId5"/>
              </a:rPr>
              <a:t>https://datatracker.ietf.org/doc/rfc7035/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Documents referenced in 802.11 (</a:t>
            </a:r>
            <a:r>
              <a:rPr lang="en-US" sz="1800" dirty="0" err="1" smtClean="0"/>
              <a:t>TGv</a:t>
            </a:r>
            <a:r>
              <a:rPr lang="en-US" sz="18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1600" dirty="0" err="1" smtClean="0"/>
              <a:t>Geopriv</a:t>
            </a:r>
            <a:r>
              <a:rPr lang="en-US" sz="1600" dirty="0" smtClean="0"/>
              <a:t> Requirements, see </a:t>
            </a:r>
            <a:r>
              <a:rPr lang="en-US" sz="1600" dirty="0" smtClean="0">
                <a:hlinkClick r:id="rId6"/>
              </a:rPr>
              <a:t>http://www.ietf.org/rfc/rfc3693.txt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Civic Address definitions, see </a:t>
            </a:r>
            <a:r>
              <a:rPr lang="en-US" sz="1600" dirty="0" smtClean="0">
                <a:hlinkClick r:id="rId7"/>
              </a:rPr>
              <a:t>http://www.ietf.org/rfc/rfc4776.txt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July 2009 Liaison to IETF GEOPRIV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8"/>
              </a:rPr>
              <a:t>https://mentor.ieee.org/802.11/dcn/09/11-09-0718-01-000v-liaison-request-to-ietf-geopriv.doc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</a:t>
            </a:r>
            <a:r>
              <a:rPr lang="en-US" sz="1800" dirty="0" smtClean="0"/>
              <a:t>[November </a:t>
            </a:r>
            <a:r>
              <a:rPr lang="en-US" sz="1800" dirty="0" smtClean="0"/>
              <a:t>2014]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One remaining active </a:t>
            </a:r>
            <a:r>
              <a:rPr lang="en-US" sz="1600" dirty="0"/>
              <a:t>WG draft on Representation of Uncertainty and Confidence in </a:t>
            </a:r>
            <a:r>
              <a:rPr lang="en-US" sz="1600" dirty="0" smtClean="0"/>
              <a:t>PIDF-LO : </a:t>
            </a:r>
            <a:r>
              <a:rPr lang="en-US" sz="1600" dirty="0">
                <a:hlinkClick r:id="rId9"/>
              </a:rPr>
              <a:t>http://datatracker.ietf.org/doc/draft-ietf-geopriv-uncertainty</a:t>
            </a:r>
            <a:r>
              <a:rPr lang="en-US" sz="1600" dirty="0" smtClean="0">
                <a:hlinkClick r:id="rId9"/>
              </a:rPr>
              <a:t>/</a:t>
            </a:r>
            <a:r>
              <a:rPr lang="en-US" sz="1600" dirty="0" smtClean="0"/>
              <a:t> submitted for publication</a:t>
            </a:r>
            <a:endParaRPr lang="en-US" sz="9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07800250-5732-46B4-B14C-1F0DC15AA41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Emergency Context Resolution with Internet Technologies (ECRIT) 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dirty="0" smtClean="0">
                <a:hlinkClick r:id="rId3"/>
              </a:rPr>
              <a:t>http://www.ietf.org/dyn/wg/charter/ecrit-charter.html</a:t>
            </a:r>
            <a:r>
              <a:rPr lang="en-GB" sz="1800" dirty="0" smtClean="0"/>
              <a:t>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1800" dirty="0" smtClean="0"/>
              <a:t>Emergency Services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Framework for Emergency Calling using Internet Multimedia, see </a:t>
            </a:r>
            <a:r>
              <a:rPr lang="en-US" sz="1600" dirty="0" smtClean="0">
                <a:hlinkClick r:id="rId4"/>
              </a:rPr>
              <a:t>http://datatracker.ietf.org/doc/rfc6443/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Describing boundaries for Civic Addresses, see </a:t>
            </a:r>
            <a:r>
              <a:rPr lang="en-US" sz="1600" dirty="0" smtClean="0">
                <a:hlinkClick r:id="rId5"/>
              </a:rPr>
              <a:t>http://tools.ietf.org/id/draft-thomson-ecrit-civic-boundary-02.txt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</a:t>
            </a:r>
            <a:r>
              <a:rPr lang="en-US" sz="1800" dirty="0" smtClean="0"/>
              <a:t>[</a:t>
            </a:r>
            <a:r>
              <a:rPr lang="en-US" sz="1800" dirty="0" smtClean="0"/>
              <a:t>Nov</a:t>
            </a:r>
            <a:r>
              <a:rPr lang="en-US" sz="1800" dirty="0" smtClean="0"/>
              <a:t>ember </a:t>
            </a:r>
            <a:r>
              <a:rPr lang="en-US" sz="1800" dirty="0" smtClean="0"/>
              <a:t>2014]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New: A </a:t>
            </a:r>
            <a:r>
              <a:rPr lang="en-US" sz="1400" dirty="0" err="1"/>
              <a:t>LoST</a:t>
            </a:r>
            <a:r>
              <a:rPr lang="en-US" sz="1400" dirty="0"/>
              <a:t> extension to return complete and similar location info, see </a:t>
            </a:r>
            <a:r>
              <a:rPr lang="en-US" sz="1400" dirty="0">
                <a:hlinkClick r:id="rId6"/>
              </a:rPr>
              <a:t>http://datatracker.ietf.org/doc/draft-ietf-ecrit-similar-location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</a:t>
            </a:r>
            <a:r>
              <a:rPr lang="en-US" sz="1400" dirty="0" smtClean="0"/>
              <a:t>: Ne</a:t>
            </a:r>
            <a:r>
              <a:rPr lang="en-US" sz="1400" dirty="0" smtClean="0"/>
              <a:t>xt-Generation </a:t>
            </a:r>
            <a:r>
              <a:rPr lang="en-US" sz="1400" dirty="0"/>
              <a:t>Pan-European </a:t>
            </a:r>
            <a:r>
              <a:rPr lang="en-US" sz="1400" dirty="0" err="1" smtClean="0"/>
              <a:t>eCall</a:t>
            </a:r>
            <a:r>
              <a:rPr lang="en-US" sz="1400" dirty="0"/>
              <a:t>, see </a:t>
            </a:r>
            <a:r>
              <a:rPr lang="en-US" sz="1400" dirty="0">
                <a:hlinkClick r:id="rId7"/>
              </a:rPr>
              <a:t>http://datatracker.ietf.org/doc/draft-ietf-ecrit-ecall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</a:t>
            </a:r>
            <a:r>
              <a:rPr lang="en-US" sz="1600" dirty="0" smtClean="0"/>
              <a:t>: D</a:t>
            </a:r>
            <a:r>
              <a:rPr lang="en-US" sz="1600" dirty="0" smtClean="0"/>
              <a:t>ata-Only </a:t>
            </a:r>
            <a:r>
              <a:rPr lang="en-US" sz="1600" dirty="0"/>
              <a:t>Emergency Calls, see </a:t>
            </a:r>
            <a:r>
              <a:rPr lang="en-US" sz="1600" dirty="0">
                <a:hlinkClick r:id="rId8"/>
              </a:rPr>
              <a:t>http://datatracker.ietf.org/doc/draft-ietf-ecrit-data-only-ea</a:t>
            </a:r>
            <a:r>
              <a:rPr lang="en-US" sz="1600" dirty="0" smtClean="0">
                <a:hlinkClick r:id="rId8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 lvl="1">
              <a:lnSpc>
                <a:spcPct val="80000"/>
              </a:lnSpc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8A9DF8B-7739-464D-BCA9-BDE1E90A768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Networking (homenet) WG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3"/>
              </a:rPr>
              <a:t>https://datatracker.ietf.org/wg/homenet/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This working group focuses on the evolving networking technology </a:t>
            </a:r>
            <a:br>
              <a:rPr lang="en-US" sz="1600" dirty="0" smtClean="0"/>
            </a:br>
            <a:r>
              <a:rPr lang="en-US" sz="1600" dirty="0" smtClean="0"/>
              <a:t>within and among relatively small "residential home" networks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The task of the group is to produce an architecture document that outlines how to construct home networks involving multiple routers and subnets.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This document is expected to apply the IPv6 addressing architecture, prefix delegation, global and ULA addresses, source address selection rules and other existing components of the IPv6 </a:t>
            </a:r>
            <a:br>
              <a:rPr lang="en-US" sz="1400" dirty="0" smtClean="0"/>
            </a:br>
            <a:r>
              <a:rPr lang="en-US" sz="1400" dirty="0" smtClean="0"/>
              <a:t>architecture, as appropriate.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Updates </a:t>
            </a:r>
            <a:r>
              <a:rPr lang="en-US" sz="1600" dirty="0" smtClean="0"/>
              <a:t>[</a:t>
            </a:r>
            <a:r>
              <a:rPr lang="en-US" sz="1600" dirty="0" smtClean="0"/>
              <a:t>Nov</a:t>
            </a:r>
            <a:r>
              <a:rPr lang="en-US" sz="1600" dirty="0" smtClean="0"/>
              <a:t>ember </a:t>
            </a:r>
            <a:r>
              <a:rPr lang="en-US" sz="1600" dirty="0" smtClean="0"/>
              <a:t>2014] Documents of interest: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Home </a:t>
            </a:r>
            <a:r>
              <a:rPr lang="en-US" sz="1400" dirty="0"/>
              <a:t>N</a:t>
            </a:r>
            <a:r>
              <a:rPr lang="en-US" sz="1400" dirty="0" smtClean="0"/>
              <a:t>etworking </a:t>
            </a:r>
            <a:r>
              <a:rPr lang="en-US" sz="1400" dirty="0"/>
              <a:t>Architecture for IPv6, </a:t>
            </a:r>
            <a:r>
              <a:rPr lang="en-US" sz="1400" dirty="0"/>
              <a:t>Published as IPv6 Home Networking Architecture </a:t>
            </a:r>
            <a:r>
              <a:rPr lang="en-US" sz="1400" dirty="0" smtClean="0"/>
              <a:t>Principle: </a:t>
            </a:r>
            <a:r>
              <a:rPr lang="en-US" sz="1400" dirty="0">
                <a:hlinkClick r:id="rId4"/>
              </a:rPr>
              <a:t>http://datatracker.ietf.org/doc/rfc7368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Nome </a:t>
            </a:r>
            <a:r>
              <a:rPr lang="en-US" sz="1400" dirty="0" smtClean="0"/>
              <a:t>Networking </a:t>
            </a:r>
            <a:r>
              <a:rPr lang="en-US" sz="1400" dirty="0"/>
              <a:t>Control Protocol: </a:t>
            </a:r>
            <a:r>
              <a:rPr lang="en-US" sz="1400" dirty="0">
                <a:hlinkClick r:id="rId5"/>
              </a:rPr>
              <a:t>http://datatracker.ietf.org/doc/draft-ietf-homenet-hncp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Internet </a:t>
            </a:r>
            <a:r>
              <a:rPr lang="en-US" sz="1400" dirty="0"/>
              <a:t>draft on Prefix and Address Assignment in a Home </a:t>
            </a:r>
            <a:r>
              <a:rPr lang="en-US" sz="1400" dirty="0" smtClean="0"/>
              <a:t>Network: </a:t>
            </a:r>
            <a:r>
              <a:rPr lang="en-US" sz="1400" dirty="0">
                <a:hlinkClick r:id="rId6"/>
              </a:rPr>
              <a:t>http://datatracker.ietf.org/doc/draft-pfister-homenet-prefix-assignment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Internet </a:t>
            </a:r>
            <a:r>
              <a:rPr lang="en-US" sz="1400" dirty="0"/>
              <a:t>draft </a:t>
            </a:r>
            <a:r>
              <a:rPr lang="en-US" sz="1400" dirty="0" smtClean="0"/>
              <a:t>on Minimalist </a:t>
            </a:r>
            <a:r>
              <a:rPr lang="en-US" sz="1400" dirty="0"/>
              <a:t>Port Control Protocol </a:t>
            </a:r>
            <a:r>
              <a:rPr lang="en-US" sz="1400" dirty="0" smtClean="0"/>
              <a:t>Proxy: </a:t>
            </a:r>
            <a:r>
              <a:rPr lang="en-US" sz="1400" dirty="0" smtClean="0">
                <a:hlinkClick r:id="rId7"/>
              </a:rPr>
              <a:t>http</a:t>
            </a:r>
            <a:r>
              <a:rPr lang="en-US" sz="1400" dirty="0">
                <a:hlinkClick r:id="rId7"/>
              </a:rPr>
              <a:t>://datatracker.ietf.org/doc/draft-stenberg-homenet-minimalist-pcp-proxy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New: Special </a:t>
            </a:r>
            <a:r>
              <a:rPr lang="en-US" sz="1400" dirty="0"/>
              <a:t>Use Top Level Domain "home"</a:t>
            </a:r>
            <a:r>
              <a:rPr lang="en-US" sz="1400" dirty="0" smtClean="0"/>
              <a:t>: </a:t>
            </a:r>
            <a:r>
              <a:rPr lang="en-US" sz="1400" dirty="0">
                <a:hlinkClick r:id="rId8"/>
              </a:rPr>
              <a:t>http://datatracker.ietf.org/doc/draft-cheshire-homenet-dot-home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DNS </a:t>
            </a:r>
            <a:r>
              <a:rPr lang="en-US" sz="1400" dirty="0" smtClean="0"/>
              <a:t>Name </a:t>
            </a:r>
            <a:r>
              <a:rPr lang="en-US" sz="1400" dirty="0" err="1" smtClean="0"/>
              <a:t>Autoconfiguration</a:t>
            </a:r>
            <a:r>
              <a:rPr lang="en-US" sz="1400" dirty="0" smtClean="0"/>
              <a:t> for Home </a:t>
            </a:r>
            <a:r>
              <a:rPr lang="en-US" sz="1400" dirty="0"/>
              <a:t>N</a:t>
            </a:r>
            <a:r>
              <a:rPr lang="en-US" sz="1400" dirty="0" smtClean="0"/>
              <a:t>etwork  </a:t>
            </a:r>
            <a:r>
              <a:rPr lang="en-US" sz="1400" dirty="0"/>
              <a:t>D</a:t>
            </a:r>
            <a:r>
              <a:rPr lang="en-US" sz="1400" dirty="0" smtClean="0"/>
              <a:t>evices: </a:t>
            </a:r>
            <a:r>
              <a:rPr lang="en-US" sz="1400" dirty="0">
                <a:hlinkClick r:id="rId9"/>
              </a:rPr>
              <a:t>http://datatracker.ietf.org/doc/draft-jeong-homenet-device-name-autoconf</a:t>
            </a:r>
            <a:r>
              <a:rPr lang="en-US" sz="1400" dirty="0" smtClean="0">
                <a:hlinkClick r:id="rId9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74231</TotalTime>
  <Words>1343</Words>
  <Application>Microsoft Office PowerPoint</Application>
  <PresentationFormat>On-screen Show (4:3)</PresentationFormat>
  <Paragraphs>305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IEEE 802.11-IETF Liaison Report</vt:lpstr>
      <vt:lpstr>Abstract</vt:lpstr>
      <vt:lpstr>IETF- IEEE 802 Liaison Activity  </vt:lpstr>
      <vt:lpstr>IETF Meetings</vt:lpstr>
      <vt:lpstr>Protocol to Access White Space database (paws) WG</vt:lpstr>
      <vt:lpstr>RADEXT WG</vt:lpstr>
      <vt:lpstr>IETF Geographic Location and Privacy (Geopriv) WG</vt:lpstr>
      <vt:lpstr>Emergency Context Resolution with Internet Technologies (ECRIT) </vt:lpstr>
      <vt:lpstr>Home Networking (homenet) WG</vt:lpstr>
      <vt:lpstr>Operations Area Working Group</vt:lpstr>
      <vt:lpstr>Active Queue Management (AQM)</vt:lpstr>
      <vt:lpstr>Transport Layer Security (TLS)</vt:lpstr>
      <vt:lpstr>Extensions for Scalable DNS Service Discovery (dnssd)</vt:lpstr>
      <vt:lpstr>Of Interest to Smart Grid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</dc:title>
  <dc:creator>Dorothy Stanley</dc:creator>
  <cp:lastModifiedBy>Dorothy Stanley</cp:lastModifiedBy>
  <cp:revision>442</cp:revision>
  <cp:lastPrinted>1998-02-10T13:28:06Z</cp:lastPrinted>
  <dcterms:created xsi:type="dcterms:W3CDTF">2005-01-04T21:26:55Z</dcterms:created>
  <dcterms:modified xsi:type="dcterms:W3CDTF">2014-11-05T14:54:19Z</dcterms:modified>
</cp:coreProperties>
</file>