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9" r:id="rId4"/>
    <p:sldId id="281" r:id="rId5"/>
    <p:sldId id="282" r:id="rId6"/>
    <p:sldId id="283" r:id="rId7"/>
    <p:sldId id="28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9548" autoAdjust="0"/>
  </p:normalViewPr>
  <p:slideViewPr>
    <p:cSldViewPr>
      <p:cViewPr varScale="1">
        <p:scale>
          <a:sx n="94" d="100"/>
          <a:sy n="94" d="100"/>
        </p:scale>
        <p:origin x="13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5621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>
                <a:ea typeface="SimSun" panose="02010600030101010101" pitchFamily="2" charset="-122"/>
              </a:rPr>
              <a:t>Page </a:t>
            </a:r>
            <a:fld id="{FAD3BE11-F525-443D-8B36-20D08D343801}" type="slidenum">
              <a:rPr lang="en-US" altLang="zh-CN" smtClean="0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3</a:t>
            </a:fld>
            <a:endParaRPr lang="en-US" altLang="zh-CN" smtClean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4742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>
                <a:ea typeface="SimSun" panose="02010600030101010101" pitchFamily="2" charset="-122"/>
              </a:rPr>
              <a:t>Page </a:t>
            </a:r>
            <a:fld id="{FAD3BE11-F525-443D-8B36-20D08D343801}" type="slidenum">
              <a:rPr lang="en-US" altLang="zh-CN" smtClean="0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4</a:t>
            </a:fld>
            <a:endParaRPr lang="en-US" altLang="zh-CN" smtClean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8767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>
                <a:ea typeface="SimSun" panose="02010600030101010101" pitchFamily="2" charset="-122"/>
              </a:rPr>
              <a:t>Page </a:t>
            </a:r>
            <a:fld id="{FAD3BE11-F525-443D-8B36-20D08D343801}" type="slidenum">
              <a:rPr lang="en-US" altLang="zh-CN" smtClean="0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5</a:t>
            </a:fld>
            <a:endParaRPr lang="en-US" altLang="zh-CN" smtClean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5223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>
                <a:ea typeface="SimSun" panose="02010600030101010101" pitchFamily="2" charset="-122"/>
              </a:rPr>
              <a:t>Page </a:t>
            </a:r>
            <a:fld id="{FAD3BE11-F525-443D-8B36-20D08D343801}" type="slidenum">
              <a:rPr lang="en-US" altLang="zh-CN" smtClean="0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6</a:t>
            </a:fld>
            <a:endParaRPr lang="en-US" altLang="zh-CN" smtClean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0794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>
                <a:ea typeface="SimSun" panose="02010600030101010101" pitchFamily="2" charset="-122"/>
              </a:rPr>
              <a:t>Page </a:t>
            </a:r>
            <a:fld id="{FAD3BE11-F525-443D-8B36-20D08D343801}" type="slidenum">
              <a:rPr lang="en-US" altLang="zh-CN" smtClean="0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7</a:t>
            </a:fld>
            <a:endParaRPr lang="en-US" altLang="zh-CN" smtClean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0527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802.11-14/1449r1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</a:rPr>
              <a:t>MAC Calibration Results</a:t>
            </a:r>
            <a:endParaRPr lang="en-US" altLang="ko-KR" dirty="0">
              <a:latin typeface="Calibri" panose="020F0502020204030204" pitchFamily="34" charset="0"/>
              <a:ea typeface="굴림" pitchFamily="50" charset="-127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2014-11-04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15398"/>
              </p:ext>
            </p:extLst>
          </p:nvPr>
        </p:nvGraphicFramePr>
        <p:xfrm>
          <a:off x="609600" y="2590800"/>
          <a:ext cx="8048625" cy="2109141"/>
        </p:xfrm>
        <a:graphic>
          <a:graphicData uri="http://schemas.openxmlformats.org/drawingml/2006/table">
            <a:tbl>
              <a:tblPr/>
              <a:tblGrid>
                <a:gridCol w="1371600"/>
                <a:gridCol w="1143000"/>
                <a:gridCol w="1600200"/>
                <a:gridCol w="1371600"/>
                <a:gridCol w="256222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 Ferdowsi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Reza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Hedayat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Young Hoon Kwon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Yongho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Seok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Hyongjin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Kwon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9008 Research Drive, Irvine, CA 92618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vida.ferdowsi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reza.hedayat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younghoon.kwon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yongho.seok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hj.kwon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3"/>
          <p:cNvSpPr txBox="1">
            <a:spLocks/>
          </p:cNvSpPr>
          <p:nvPr/>
        </p:nvSpPr>
        <p:spPr bwMode="auto">
          <a:xfrm>
            <a:off x="6977063" y="6474897"/>
            <a:ext cx="17449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Vida Ferdowsi,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Summary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572000"/>
          </a:xfrm>
        </p:spPr>
        <p:txBody>
          <a:bodyPr/>
          <a:lstStyle/>
          <a:p>
            <a:r>
              <a:rPr lang="en-US" b="0" dirty="0" smtClean="0">
                <a:latin typeface="Calibri" panose="020F0502020204030204" pitchFamily="34" charset="0"/>
              </a:rPr>
              <a:t>This document reports calibration results for MAC SLS [1]</a:t>
            </a:r>
          </a:p>
          <a:p>
            <a:r>
              <a:rPr lang="en-US" b="0" dirty="0" smtClean="0">
                <a:latin typeface="Calibri" panose="020F0502020204030204" pitchFamily="34" charset="0"/>
              </a:rPr>
              <a:t>We report results for the calibrations tests:</a:t>
            </a:r>
            <a:endParaRPr lang="en-US" b="0" dirty="0">
              <a:latin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</a:rPr>
              <a:t>MAC </a:t>
            </a:r>
            <a:r>
              <a:rPr lang="en-US" dirty="0" smtClean="0">
                <a:latin typeface="Calibri" panose="020F0502020204030204" pitchFamily="34" charset="0"/>
              </a:rPr>
              <a:t>overhead: tests 1a/1b </a:t>
            </a:r>
            <a:r>
              <a:rPr lang="en-US" dirty="0">
                <a:latin typeface="Calibri" panose="020F0502020204030204" pitchFamily="34" charset="0"/>
              </a:rPr>
              <a:t>(</a:t>
            </a:r>
            <a:r>
              <a:rPr lang="en-US" dirty="0" smtClean="0">
                <a:latin typeface="Calibri" panose="020F0502020204030204" pitchFamily="34" charset="0"/>
              </a:rPr>
              <a:t>without/with RTS/CTS)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Deferral: tests 2a/2b </a:t>
            </a:r>
            <a:r>
              <a:rPr lang="en-US" dirty="0">
                <a:latin typeface="Calibri" panose="020F0502020204030204" pitchFamily="34" charset="0"/>
              </a:rPr>
              <a:t>(</a:t>
            </a:r>
            <a:r>
              <a:rPr lang="en-US" dirty="0" smtClean="0">
                <a:latin typeface="Calibri" panose="020F0502020204030204" pitchFamily="34" charset="0"/>
              </a:rPr>
              <a:t>without/with </a:t>
            </a:r>
            <a:r>
              <a:rPr lang="en-US" dirty="0">
                <a:latin typeface="Calibri" panose="020F0502020204030204" pitchFamily="34" charset="0"/>
              </a:rPr>
              <a:t>hidden </a:t>
            </a:r>
            <a:r>
              <a:rPr lang="en-US" dirty="0" smtClean="0">
                <a:latin typeface="Calibri" panose="020F0502020204030204" pitchFamily="34" charset="0"/>
              </a:rPr>
              <a:t>nodes)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</a:rPr>
              <a:t>NAV </a:t>
            </a:r>
            <a:r>
              <a:rPr lang="en-US" dirty="0" smtClean="0">
                <a:latin typeface="Calibri" panose="020F0502020204030204" pitchFamily="34" charset="0"/>
              </a:rPr>
              <a:t>deferral: test 3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b="0" dirty="0" smtClean="0">
                <a:latin typeface="Calibri" panose="020F0502020204030204" pitchFamily="34" charset="0"/>
              </a:rPr>
              <a:t>We confirm the reported results match other reported results, and for ease of following we report along the comparison tables of [2]</a:t>
            </a:r>
          </a:p>
          <a:p>
            <a:pPr marL="0" indent="0">
              <a:buNone/>
            </a:pPr>
            <a:endParaRPr lang="en-AU" b="0" dirty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en-US" altLang="zh-CN" b="0" dirty="0" smtClean="0">
                <a:latin typeface="Calibri" panose="020F0502020204030204" pitchFamily="34" charset="0"/>
              </a:rPr>
              <a:t>[</a:t>
            </a:r>
            <a:r>
              <a:rPr lang="en-US" altLang="zh-CN" b="0" dirty="0">
                <a:latin typeface="Calibri" panose="020F0502020204030204" pitchFamily="34" charset="0"/>
              </a:rPr>
              <a:t>1] </a:t>
            </a:r>
            <a:r>
              <a:rPr lang="en-US" altLang="zh-CN" b="0" dirty="0" smtClean="0">
                <a:latin typeface="Calibri" panose="020F0502020204030204" pitchFamily="34" charset="0"/>
              </a:rPr>
              <a:t>11-14-980-04-00ax-simulation-scenarios</a:t>
            </a:r>
          </a:p>
          <a:p>
            <a:pPr>
              <a:buNone/>
            </a:pPr>
            <a:r>
              <a:rPr lang="en-US" altLang="zh-CN" b="0" dirty="0" smtClean="0">
                <a:latin typeface="Calibri" panose="020F0502020204030204" pitchFamily="34" charset="0"/>
              </a:rPr>
              <a:t>[2] 11-14-1192-03-00ax-comparing-mac-calibration-results</a:t>
            </a:r>
            <a:endParaRPr lang="en-US" altLang="zh-CN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2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Test 1a: MAC overhead without RTS/CTS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1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153400" cy="4610100"/>
          </a:xfrm>
        </p:spPr>
        <p:txBody>
          <a:bodyPr/>
          <a:lstStyle/>
          <a:p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Simulation parameters: long GI, 20MHz, AMPDU of 2 MPDUs, MCS0 &amp; MCS8, </a:t>
            </a:r>
            <a:r>
              <a:rPr lang="en-US" altLang="ko-KR" sz="2000" b="0" dirty="0" err="1" smtClean="0">
                <a:latin typeface="Calibri" panose="020F0502020204030204" pitchFamily="34" charset="0"/>
                <a:ea typeface="Gulim" panose="020B0600000101010101" pitchFamily="34" charset="-127"/>
              </a:rPr>
              <a:t>CWmin</a:t>
            </a:r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=15, PER=0, MSDU length=500/100/1500/2000B, RTS/CTS off.</a:t>
            </a:r>
          </a:p>
          <a:p>
            <a:endParaRPr lang="en-US" altLang="ko-KR" sz="2000" b="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F01DD2EF-9D0C-412E-90C2-0DBE0245AA27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862289"/>
              </p:ext>
            </p:extLst>
          </p:nvPr>
        </p:nvGraphicFramePr>
        <p:xfrm>
          <a:off x="1524000" y="2933700"/>
          <a:ext cx="6934200" cy="3467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896"/>
                <a:gridCol w="663913"/>
                <a:gridCol w="663913"/>
                <a:gridCol w="663913"/>
                <a:gridCol w="663913"/>
                <a:gridCol w="663913"/>
                <a:gridCol w="663913"/>
                <a:gridCol w="663913"/>
                <a:gridCol w="663913"/>
              </a:tblGrid>
              <a:tr h="3142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Calibri" panose="020F0502020204030204" pitchFamily="34" charset="0"/>
                        </a:rPr>
                        <a:t>Configurations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MCS0 (6.5Mbps)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Calibri" panose="020F0502020204030204" pitchFamily="34" charset="0"/>
                        </a:rPr>
                        <a:t>MCS8 (78Mbps)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1422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 dirty="0">
                          <a:latin typeface="Calibri" panose="020F0502020204030204" pitchFamily="34" charset="0"/>
                        </a:rPr>
                        <a:t>　</a:t>
                      </a:r>
                      <a:endParaRPr lang="zh-CN" altLang="en-US" sz="1600" b="0" i="0" u="none" strike="noStrike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1000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1500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2000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1000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1500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2000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3142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latin typeface="Calibri" panose="020F0502020204030204" pitchFamily="34" charset="0"/>
                        </a:rPr>
                        <a:t>Huawei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dirty="0">
                          <a:latin typeface="Calibri" panose="020F0502020204030204" pitchFamily="34" charset="0"/>
                        </a:rPr>
                        <a:t>4.79 </a:t>
                      </a:r>
                      <a:endParaRPr lang="en-US" altLang="zh-CN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5.55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5.84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6.00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21.98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34.91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43.24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48.67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3142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Calibri" panose="020F0502020204030204" pitchFamily="34" charset="0"/>
                        </a:rPr>
                        <a:t>LGE</a:t>
                      </a:r>
                      <a:endParaRPr lang="en-US" sz="1600" b="0" i="0" u="none" strike="noStrike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4.81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5.55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5.84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5.99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22.4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35.2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43.25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48.9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3142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Qualcomm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 dirty="0">
                          <a:latin typeface="Calibri" panose="020F0502020204030204" pitchFamily="34" charset="0"/>
                        </a:rPr>
                        <a:t>4.76</a:t>
                      </a:r>
                      <a:endParaRPr lang="en-US" altLang="zh-CN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 dirty="0">
                          <a:latin typeface="Calibri" panose="020F0502020204030204" pitchFamily="34" charset="0"/>
                        </a:rPr>
                        <a:t>5.53</a:t>
                      </a:r>
                      <a:endParaRPr lang="en-US" altLang="zh-CN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5.82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5.98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23.92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37.25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45.55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 dirty="0">
                          <a:latin typeface="Calibri" panose="020F0502020204030204" pitchFamily="34" charset="0"/>
                        </a:rPr>
                        <a:t>50.81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</a:tr>
              <a:tr h="3159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MediaTek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34.65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42.71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48.15 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159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34.46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42.58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48.14</a:t>
                      </a:r>
                    </a:p>
                  </a:txBody>
                  <a:tcPr marL="9525" marR="9525" marT="9525" marB="0"/>
                </a:tc>
              </a:tr>
              <a:tr h="3159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latin typeface="Calibri" panose="020F0502020204030204" pitchFamily="34" charset="0"/>
                        </a:rPr>
                        <a:t>4.75</a:t>
                      </a:r>
                      <a:endParaRPr lang="zh-CN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Calibri" panose="020F0502020204030204" pitchFamily="34" charset="0"/>
                        </a:rPr>
                        <a:t>5.52</a:t>
                      </a:r>
                      <a:endParaRPr 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Calibri" panose="020F0502020204030204" pitchFamily="34" charset="0"/>
                        </a:rPr>
                        <a:t>5.82</a:t>
                      </a:r>
                      <a:endParaRPr 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Calibri" panose="020F0502020204030204" pitchFamily="34" charset="0"/>
                        </a:rPr>
                        <a:t>5.97</a:t>
                      </a:r>
                      <a:endParaRPr 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Calibri" panose="020F0502020204030204" pitchFamily="34" charset="0"/>
                        </a:rPr>
                        <a:t>21.53</a:t>
                      </a:r>
                      <a:endParaRPr 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Calibri" panose="020F0502020204030204" pitchFamily="34" charset="0"/>
                        </a:rPr>
                        <a:t>34.47</a:t>
                      </a:r>
                      <a:endParaRPr 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Calibri" panose="020F0502020204030204" pitchFamily="34" charset="0"/>
                        </a:rPr>
                        <a:t>42.57</a:t>
                      </a:r>
                      <a:endParaRPr 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latin typeface="Calibri" panose="020F0502020204030204" pitchFamily="34" charset="0"/>
                        </a:rPr>
                        <a:t>48.09</a:t>
                      </a:r>
                      <a:endParaRPr lang="zh-CN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159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5.97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21.19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34.22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41.93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47.74 </a:t>
                      </a:r>
                    </a:p>
                  </a:txBody>
                  <a:tcPr marL="9525" marR="9525" marT="9525" marB="0" anchor="b"/>
                </a:tc>
              </a:tr>
              <a:tr h="3159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NTT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4.79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5.54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5.84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43.20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48.40 </a:t>
                      </a:r>
                    </a:p>
                  </a:txBody>
                  <a:tcPr marL="9525" marR="9525" marT="9525" marB="0"/>
                </a:tc>
              </a:tr>
              <a:tr h="3159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Newracom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4.85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5.55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5.84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5.99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23.8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36.64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43.87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49.73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56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Test 1b</a:t>
            </a:r>
            <a:r>
              <a:rPr lang="en-US" altLang="ko-KR" sz="2800" dirty="0">
                <a:latin typeface="Calibri" panose="020F0502020204030204" pitchFamily="34" charset="0"/>
                <a:ea typeface="Gulim" panose="020B0600000101010101" pitchFamily="34" charset="-127"/>
              </a:rPr>
              <a:t>: Test 1a: MAC overhead </a:t>
            </a:r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with </a:t>
            </a:r>
            <a:r>
              <a:rPr lang="en-US" altLang="ko-KR" sz="2800" dirty="0">
                <a:latin typeface="Calibri" panose="020F0502020204030204" pitchFamily="34" charset="0"/>
                <a:ea typeface="Gulim" panose="020B0600000101010101" pitchFamily="34" charset="-127"/>
              </a:rPr>
              <a:t>RTS/CTS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1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153400" cy="4610100"/>
          </a:xfrm>
        </p:spPr>
        <p:txBody>
          <a:bodyPr/>
          <a:lstStyle/>
          <a:p>
            <a:r>
              <a:rPr lang="en-US" altLang="ko-KR" sz="2000" b="0" dirty="0">
                <a:latin typeface="Calibri" panose="020F0502020204030204" pitchFamily="34" charset="0"/>
                <a:ea typeface="Gulim" panose="020B0600000101010101" pitchFamily="34" charset="-127"/>
              </a:rPr>
              <a:t>Simulation parameters: long GI, 20MHz, AMPDU of 2 MPDUs, </a:t>
            </a:r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MCS0 &amp; MCS8, </a:t>
            </a:r>
            <a:r>
              <a:rPr lang="en-US" altLang="ko-KR" sz="2000" b="0" dirty="0" err="1">
                <a:latin typeface="Calibri" panose="020F0502020204030204" pitchFamily="34" charset="0"/>
                <a:ea typeface="Gulim" panose="020B0600000101010101" pitchFamily="34" charset="-127"/>
              </a:rPr>
              <a:t>CWmin</a:t>
            </a:r>
            <a:r>
              <a:rPr lang="en-US" altLang="ko-KR" sz="2000" b="0" dirty="0">
                <a:latin typeface="Calibri" panose="020F0502020204030204" pitchFamily="34" charset="0"/>
                <a:ea typeface="Gulim" panose="020B0600000101010101" pitchFamily="34" charset="-127"/>
              </a:rPr>
              <a:t>=15, PER=0, MSDU length=500/100/1500/2000B, RTS/CTS </a:t>
            </a:r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on.</a:t>
            </a:r>
            <a:endParaRPr lang="en-US" altLang="ko-KR" sz="2000" b="0" dirty="0"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endParaRPr lang="en-US" altLang="ko-KR" sz="2000" b="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F01DD2EF-9D0C-412E-90C2-0DBE0245AA27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944708"/>
              </p:ext>
            </p:extLst>
          </p:nvPr>
        </p:nvGraphicFramePr>
        <p:xfrm>
          <a:off x="1447800" y="3048000"/>
          <a:ext cx="7010402" cy="3320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0730"/>
                <a:gridCol w="671209"/>
                <a:gridCol w="671209"/>
                <a:gridCol w="671209"/>
                <a:gridCol w="671209"/>
                <a:gridCol w="671209"/>
                <a:gridCol w="671209"/>
                <a:gridCol w="671209"/>
                <a:gridCol w="671209"/>
              </a:tblGrid>
              <a:tr h="3310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Configurations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MCS0 (6.5Mbps)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MCS8 (78Mbps)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3108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>
                          <a:latin typeface="Calibri" panose="020F0502020204030204" pitchFamily="34" charset="0"/>
                        </a:rPr>
                        <a:t>　</a:t>
                      </a:r>
                      <a:endParaRPr lang="zh-CN" altLang="en-US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1000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1500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2000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1000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1500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2000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</a:tr>
              <a:tr h="33108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 kern="1200" dirty="0">
                          <a:latin typeface="Calibri" panose="020F0502020204030204" pitchFamily="34" charset="0"/>
                        </a:rPr>
                        <a:t>Huawei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4.42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5.31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5.66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5.85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15.94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27.07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34.97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40.61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</a:tr>
              <a:tr h="3310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LGE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4.45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5.31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5.66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5.86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16.2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27.3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35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40.8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</a:tr>
              <a:tr h="3310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Qualcomm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 dirty="0">
                          <a:latin typeface="Calibri" panose="020F0502020204030204" pitchFamily="34" charset="0"/>
                        </a:rPr>
                        <a:t>4.4</a:t>
                      </a:r>
                      <a:endParaRPr lang="en-US" altLang="zh-CN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5.29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 dirty="0">
                          <a:latin typeface="Calibri" panose="020F0502020204030204" pitchFamily="34" charset="0"/>
                        </a:rPr>
                        <a:t>5.64</a:t>
                      </a:r>
                      <a:endParaRPr lang="en-US" altLang="zh-CN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5.84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18.64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30.75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38.94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 dirty="0">
                          <a:latin typeface="Calibri" panose="020F0502020204030204" pitchFamily="34" charset="0"/>
                        </a:rPr>
                        <a:t>44.51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/>
                </a:tc>
              </a:tr>
              <a:tr h="33294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MediaTek</a:t>
                      </a:r>
                      <a:endParaRPr lang="en-US" altLang="zh-CN" sz="1600" u="none" strike="noStrike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26.90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34.62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40.24 </a:t>
                      </a:r>
                    </a:p>
                  </a:txBody>
                  <a:tcPr marL="9525" marR="9525" marT="9525" marB="0" anchor="ctr"/>
                </a:tc>
              </a:tr>
              <a:tr h="33294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34.55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40.26</a:t>
                      </a:r>
                    </a:p>
                  </a:txBody>
                  <a:tcPr marL="9525" marR="9525" marT="9525" marB="0"/>
                </a:tc>
              </a:tr>
              <a:tr h="33294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5.28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15.52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26.66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34.12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39.96 </a:t>
                      </a:r>
                    </a:p>
                  </a:txBody>
                  <a:tcPr marL="9525" marR="9525" marT="9525" marB="0" anchor="b"/>
                </a:tc>
              </a:tr>
              <a:tr h="33294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NTT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4.42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5.30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5.67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27.10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34.97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40.40 </a:t>
                      </a:r>
                    </a:p>
                  </a:txBody>
                  <a:tcPr marL="9525" marR="9525" marT="9525" marB="0"/>
                </a:tc>
              </a:tr>
              <a:tr h="33294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Newracom</a:t>
                      </a:r>
                      <a:endParaRPr lang="en-US" altLang="zh-CN" sz="1600" u="none" strike="noStrike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4.43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5.27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16.29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27.06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34.50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39.99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66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Test 2a: Deferral test without hidden node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1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153400" cy="4610100"/>
          </a:xfrm>
        </p:spPr>
        <p:txBody>
          <a:bodyPr/>
          <a:lstStyle/>
          <a:p>
            <a:r>
              <a:rPr lang="en-US" altLang="ko-KR" sz="2000" b="0" dirty="0">
                <a:latin typeface="Calibri" panose="020F0502020204030204" pitchFamily="34" charset="0"/>
                <a:ea typeface="Gulim" panose="020B0600000101010101" pitchFamily="34" charset="-127"/>
              </a:rPr>
              <a:t>Simulation parameters: long GI, 20MHz, AMPDU of 2 MPDUs, MCS0, </a:t>
            </a:r>
            <a:r>
              <a:rPr lang="en-US" altLang="ko-KR" sz="2000" b="0" dirty="0" err="1">
                <a:latin typeface="Calibri" panose="020F0502020204030204" pitchFamily="34" charset="0"/>
                <a:ea typeface="Gulim" panose="020B0600000101010101" pitchFamily="34" charset="-127"/>
              </a:rPr>
              <a:t>CWmin</a:t>
            </a:r>
            <a:r>
              <a:rPr lang="en-US" altLang="ko-KR" sz="2000" b="0" dirty="0">
                <a:latin typeface="Calibri" panose="020F0502020204030204" pitchFamily="34" charset="0"/>
                <a:ea typeface="Gulim" panose="020B0600000101010101" pitchFamily="34" charset="-127"/>
              </a:rPr>
              <a:t>=15, PER=0, MSDU length=500/100/1500/2000B, RTS/CTS </a:t>
            </a:r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on/off</a:t>
            </a:r>
            <a:r>
              <a:rPr lang="en-US" altLang="ko-KR" sz="2000" b="0" dirty="0">
                <a:latin typeface="Calibri" panose="020F0502020204030204" pitchFamily="34" charset="0"/>
                <a:ea typeface="Gulim" panose="020B0600000101010101" pitchFamily="34" charset="-127"/>
              </a:rPr>
              <a:t>.</a:t>
            </a:r>
          </a:p>
          <a:p>
            <a:endParaRPr lang="en-US" altLang="ko-KR" sz="2000" b="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F01DD2EF-9D0C-412E-90C2-0DBE0245AA27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863737"/>
              </p:ext>
            </p:extLst>
          </p:nvPr>
        </p:nvGraphicFramePr>
        <p:xfrm>
          <a:off x="1523999" y="2743202"/>
          <a:ext cx="6934201" cy="3581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897"/>
                <a:gridCol w="663913"/>
                <a:gridCol w="663913"/>
                <a:gridCol w="663913"/>
                <a:gridCol w="663913"/>
                <a:gridCol w="663913"/>
                <a:gridCol w="663913"/>
                <a:gridCol w="663913"/>
                <a:gridCol w="663913"/>
              </a:tblGrid>
              <a:tr h="3244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Configurations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Without RTS/CTS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With RTS/CTS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441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 dirty="0">
                          <a:latin typeface="Calibri" panose="020F0502020204030204" pitchFamily="34" charset="0"/>
                        </a:rPr>
                        <a:t>　</a:t>
                      </a:r>
                      <a:endParaRPr lang="zh-CN" altLang="en-US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1000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1500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2000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1000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1500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2000</a:t>
                      </a:r>
                      <a:endParaRPr lang="en-US" alt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</a:tr>
              <a:tr h="3244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latin typeface="Calibri" panose="020F0502020204030204" pitchFamily="34" charset="0"/>
                        </a:rPr>
                        <a:t>Huawei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4.56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5.25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5.51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5.66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4.46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5.33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5.68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5.87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</a:tr>
              <a:tr h="3244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LGE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4.62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5.28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5.54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5.66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4.5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5.34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dirty="0">
                          <a:latin typeface="Calibri" panose="020F0502020204030204" pitchFamily="34" charset="0"/>
                        </a:rPr>
                        <a:t>5.68</a:t>
                      </a:r>
                      <a:endParaRPr lang="en-US" altLang="zh-CN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5.88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</a:tr>
              <a:tr h="326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Qualcomm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 dirty="0">
                          <a:latin typeface="Calibri" panose="020F0502020204030204" pitchFamily="34" charset="0"/>
                        </a:rPr>
                        <a:t>4.57</a:t>
                      </a:r>
                      <a:endParaRPr lang="en-US" altLang="zh-CN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5.26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5.53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5.67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ctr"/>
                </a:tc>
              </a:tr>
              <a:tr h="32624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MediaTek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5.81 </a:t>
                      </a:r>
                    </a:p>
                  </a:txBody>
                  <a:tcPr marL="9525" marR="9525" marT="9525" marB="0" anchor="ctr"/>
                </a:tc>
              </a:tr>
              <a:tr h="32624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5.86</a:t>
                      </a:r>
                    </a:p>
                  </a:txBody>
                  <a:tcPr marL="9525" marR="9525" marT="9525" marB="0"/>
                </a:tc>
              </a:tr>
              <a:tr h="32624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latin typeface="Calibri" panose="020F0502020204030204" pitchFamily="34" charset="0"/>
                        </a:rPr>
                        <a:t>4.53</a:t>
                      </a:r>
                      <a:endParaRPr lang="zh-CN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Calibri" panose="020F0502020204030204" pitchFamily="34" charset="0"/>
                        </a:rPr>
                        <a:t>5.21</a:t>
                      </a:r>
                      <a:endParaRPr 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Calibri" panose="020F0502020204030204" pitchFamily="34" charset="0"/>
                        </a:rPr>
                        <a:t>5.48</a:t>
                      </a:r>
                      <a:endParaRPr lang="zh-CN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latin typeface="Calibri" panose="020F0502020204030204" pitchFamily="34" charset="0"/>
                        </a:rPr>
                        <a:t>5.63</a:t>
                      </a:r>
                      <a:endParaRPr lang="zh-CN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2624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4.58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5.29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5.71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4.48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5.85 </a:t>
                      </a:r>
                    </a:p>
                  </a:txBody>
                  <a:tcPr marL="9525" marR="9525" marT="9525" marB="0" anchor="b"/>
                </a:tc>
              </a:tr>
              <a:tr h="32624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NTT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4.58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5.25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5.45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5.66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4.49 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5.35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5.70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5.88 </a:t>
                      </a:r>
                    </a:p>
                  </a:txBody>
                  <a:tcPr marL="9525" marR="9525" marT="9525" marB="0"/>
                </a:tc>
              </a:tr>
              <a:tr h="32624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Newracom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4.80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5.49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5.77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5.93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4.39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5.22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5.57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600" b="0" i="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5.77</a:t>
                      </a:r>
                      <a:endParaRPr lang="en-US" altLang="zh-CN" sz="1600" b="0" i="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4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Test 2b</a:t>
            </a:r>
            <a:r>
              <a:rPr lang="en-US" altLang="ko-KR" sz="2800" dirty="0">
                <a:latin typeface="Calibri" panose="020F0502020204030204" pitchFamily="34" charset="0"/>
                <a:ea typeface="Gulim" panose="020B0600000101010101" pitchFamily="34" charset="-127"/>
              </a:rPr>
              <a:t>: Deferral test </a:t>
            </a:r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with </a:t>
            </a:r>
            <a:r>
              <a:rPr lang="en-US" altLang="ko-KR" sz="2800" dirty="0">
                <a:latin typeface="Calibri" panose="020F0502020204030204" pitchFamily="34" charset="0"/>
                <a:ea typeface="Gulim" panose="020B0600000101010101" pitchFamily="34" charset="-127"/>
              </a:rPr>
              <a:t>hidden node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1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153400" cy="4610100"/>
          </a:xfrm>
        </p:spPr>
        <p:txBody>
          <a:bodyPr/>
          <a:lstStyle/>
          <a:p>
            <a:r>
              <a:rPr lang="en-US" altLang="ko-KR" sz="2000" b="0" dirty="0">
                <a:latin typeface="Calibri" panose="020F0502020204030204" pitchFamily="34" charset="0"/>
                <a:ea typeface="Gulim" panose="020B0600000101010101" pitchFamily="34" charset="-127"/>
              </a:rPr>
              <a:t>Simulation parameters: long GI, 20MHz, AMPDU of 2 MPDUs, MCS0, </a:t>
            </a:r>
            <a:r>
              <a:rPr lang="en-US" altLang="ko-KR" sz="2000" b="0" dirty="0" err="1">
                <a:latin typeface="Calibri" panose="020F0502020204030204" pitchFamily="34" charset="0"/>
                <a:ea typeface="Gulim" panose="020B0600000101010101" pitchFamily="34" charset="-127"/>
              </a:rPr>
              <a:t>CWmin</a:t>
            </a:r>
            <a:r>
              <a:rPr lang="en-US" altLang="ko-KR" sz="2000" b="0" dirty="0">
                <a:latin typeface="Calibri" panose="020F0502020204030204" pitchFamily="34" charset="0"/>
                <a:ea typeface="Gulim" panose="020B0600000101010101" pitchFamily="34" charset="-127"/>
              </a:rPr>
              <a:t>=15, PER=0, MSDU </a:t>
            </a:r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length=1500B, </a:t>
            </a:r>
            <a:r>
              <a:rPr lang="en-US" altLang="ko-KR" sz="2000" b="0" dirty="0">
                <a:latin typeface="Calibri" panose="020F0502020204030204" pitchFamily="34" charset="0"/>
                <a:ea typeface="Gulim" panose="020B0600000101010101" pitchFamily="34" charset="-127"/>
              </a:rPr>
              <a:t>RTS/CTS off.</a:t>
            </a:r>
          </a:p>
          <a:p>
            <a:endParaRPr lang="en-US" altLang="ko-KR" sz="2000" b="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F01DD2EF-9D0C-412E-90C2-0DBE0245AA27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800791"/>
              </p:ext>
            </p:extLst>
          </p:nvPr>
        </p:nvGraphicFramePr>
        <p:xfrm>
          <a:off x="609600" y="4082415"/>
          <a:ext cx="8001000" cy="22421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6684"/>
                <a:gridCol w="925564"/>
                <a:gridCol w="793341"/>
                <a:gridCol w="1010741"/>
                <a:gridCol w="947487"/>
                <a:gridCol w="526381"/>
                <a:gridCol w="736934"/>
                <a:gridCol w="526381"/>
                <a:gridCol w="9474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+mj-lt"/>
                        </a:rPr>
                        <a:t>Scenarios</a:t>
                      </a:r>
                      <a:endParaRPr 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+mj-lt"/>
                        </a:rPr>
                        <a:t>Huawei</a:t>
                      </a:r>
                      <a:endParaRPr lang="en-US" sz="16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+mj-lt"/>
                        </a:rPr>
                        <a:t>LGE</a:t>
                      </a:r>
                      <a:endParaRPr 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+mj-lt"/>
                        </a:rPr>
                        <a:t>Qualcomm</a:t>
                      </a:r>
                      <a:endParaRPr 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latin typeface="+mj-lt"/>
                        </a:rPr>
                        <a:t>MediaTek</a:t>
                      </a:r>
                      <a:endParaRPr 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latin typeface="+mj-lt"/>
                        </a:rPr>
                        <a:t>Intel</a:t>
                      </a:r>
                      <a:endParaRPr 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latin typeface="+mj-lt"/>
                        </a:rPr>
                        <a:t>Nokia</a:t>
                      </a:r>
                      <a:endParaRPr 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latin typeface="+mj-lt"/>
                        </a:rPr>
                        <a:t>NTT</a:t>
                      </a:r>
                      <a:endParaRPr 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latin typeface="+mj-lt"/>
                        </a:rPr>
                        <a:t>Newracom</a:t>
                      </a:r>
                      <a:endParaRPr 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+mj-lt"/>
                        </a:rPr>
                        <a:t>test2b-noRTS-noFA-MCS0</a:t>
                      </a:r>
                      <a:endParaRPr 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+mj-lt"/>
                        </a:rPr>
                        <a:t>1.62 </a:t>
                      </a:r>
                      <a:endParaRPr lang="en-US" altLang="zh-CN" sz="1600" b="1" i="0" u="none" strike="noStrike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+mj-lt"/>
                        </a:rPr>
                        <a:t>1.7</a:t>
                      </a:r>
                      <a:endParaRPr lang="en-US" altLang="zh-CN" sz="1600" b="1" i="0" u="none" strike="noStrike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zh-CN" altLang="en-US" sz="1600" u="none" strike="noStrike">
                          <a:latin typeface="+mj-lt"/>
                        </a:rPr>
                        <a:t>　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+mj-lt"/>
                        </a:rPr>
                        <a:t>test2b-noRTS-FA-MCS0</a:t>
                      </a:r>
                      <a:endParaRPr lang="en-US" sz="16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0.03631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1.008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+mj-lt"/>
                        </a:rPr>
                        <a:t>test2b-noRTS-noFA-MCS8</a:t>
                      </a:r>
                      <a:endParaRPr lang="en-US" sz="16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+mj-lt"/>
                        </a:rPr>
                        <a:t>26.54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+mj-lt"/>
                        </a:rPr>
                        <a:t>26.8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>
                          <a:latin typeface="+mj-lt"/>
                        </a:rPr>
                        <a:t>　</a:t>
                      </a:r>
                      <a:endParaRPr lang="zh-CN" altLang="en-US" sz="16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+mj-lt"/>
                        </a:rPr>
                        <a:t>test2b-noRTS-FA-MCS8</a:t>
                      </a:r>
                      <a:endParaRPr 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+mj-lt"/>
                        </a:rPr>
                        <a:t>34.75 </a:t>
                      </a:r>
                      <a:endParaRPr lang="en-US" altLang="zh-CN" sz="1600" b="1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dirty="0" smtClean="0">
                          <a:latin typeface="+mj-lt"/>
                        </a:rPr>
                        <a:t>35.0</a:t>
                      </a:r>
                      <a:r>
                        <a:rPr lang="zh-CN" altLang="en-US" sz="1600" u="none" strike="noStrike" dirty="0">
                          <a:latin typeface="+mj-lt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 dirty="0">
                          <a:latin typeface="+mj-lt"/>
                        </a:rPr>
                        <a:t>　</a:t>
                      </a:r>
                      <a:endParaRPr lang="zh-CN" alt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 dirty="0" smtClean="0">
                          <a:latin typeface="+mj-lt"/>
                        </a:rPr>
                        <a:t>35.66 </a:t>
                      </a:r>
                      <a:endParaRPr lang="zh-CN" alt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 dirty="0" smtClean="0">
                          <a:latin typeface="+mj-lt"/>
                        </a:rPr>
                        <a:t>34.21</a:t>
                      </a:r>
                      <a:endParaRPr lang="zh-CN" altLang="en-US" sz="16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9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Test 3: NAV deferral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1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153400" cy="4610100"/>
          </a:xfrm>
        </p:spPr>
        <p:txBody>
          <a:bodyPr/>
          <a:lstStyle/>
          <a:p>
            <a:r>
              <a:rPr lang="en-US" altLang="ko-KR" sz="2000" b="0" dirty="0">
                <a:latin typeface="Calibri" panose="020F0502020204030204" pitchFamily="34" charset="0"/>
                <a:ea typeface="Gulim" panose="020B0600000101010101" pitchFamily="34" charset="-127"/>
              </a:rPr>
              <a:t>Simulation parameters: long GI, 20MHz, AMPDU of 2 MPDUs, </a:t>
            </a:r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MCS0 &amp; MCS8, </a:t>
            </a:r>
            <a:r>
              <a:rPr lang="en-US" altLang="ko-KR" sz="2000" b="0" dirty="0" err="1">
                <a:latin typeface="Calibri" panose="020F0502020204030204" pitchFamily="34" charset="0"/>
                <a:ea typeface="Gulim" panose="020B0600000101010101" pitchFamily="34" charset="-127"/>
              </a:rPr>
              <a:t>CWmin</a:t>
            </a:r>
            <a:r>
              <a:rPr lang="en-US" altLang="ko-KR" sz="2000" b="0" dirty="0">
                <a:latin typeface="Calibri" panose="020F0502020204030204" pitchFamily="34" charset="0"/>
                <a:ea typeface="Gulim" panose="020B0600000101010101" pitchFamily="34" charset="-127"/>
              </a:rPr>
              <a:t>=15, PER=0, MSDU </a:t>
            </a:r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length=1500B</a:t>
            </a:r>
            <a:r>
              <a:rPr lang="en-US" altLang="ko-KR" sz="2000" b="0" dirty="0">
                <a:latin typeface="Calibri" panose="020F0502020204030204" pitchFamily="34" charset="0"/>
                <a:ea typeface="Gulim" panose="020B0600000101010101" pitchFamily="34" charset="-127"/>
              </a:rPr>
              <a:t>, RTS/CTS </a:t>
            </a:r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on.</a:t>
            </a:r>
            <a:endParaRPr lang="en-US" altLang="ko-KR" sz="2000" b="0" dirty="0"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endParaRPr lang="en-US" altLang="ko-KR" sz="2000" b="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F01DD2EF-9D0C-412E-90C2-0DBE0245AA27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709519"/>
              </p:ext>
            </p:extLst>
          </p:nvPr>
        </p:nvGraphicFramePr>
        <p:xfrm>
          <a:off x="609600" y="4038600"/>
          <a:ext cx="8000999" cy="22421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6163"/>
                <a:gridCol w="931094"/>
                <a:gridCol w="665067"/>
                <a:gridCol w="1036774"/>
                <a:gridCol w="1028699"/>
                <a:gridCol w="571501"/>
                <a:gridCol w="685800"/>
                <a:gridCol w="495302"/>
                <a:gridCol w="99059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Scenarios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Calibri" panose="020F0502020204030204" pitchFamily="34" charset="0"/>
                        </a:rPr>
                        <a:t>Huawei</a:t>
                      </a:r>
                      <a:endParaRPr lang="en-US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Calibri" panose="020F0502020204030204" pitchFamily="34" charset="0"/>
                        </a:rPr>
                        <a:t>LGE</a:t>
                      </a:r>
                      <a:endParaRPr lang="en-US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MediaTek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NTT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Newracom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test3-RTS-noFA-MCS0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5.15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5.14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600" u="none" strike="noStrike" dirty="0">
                          <a:latin typeface="Calibri" panose="020F0502020204030204" pitchFamily="34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600" b="1" i="0" u="none" strike="noStrike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Calibri" panose="020F0502020204030204" pitchFamily="34" charset="0"/>
                        </a:rPr>
                        <a:t>test3-RTS-FA-MCS0</a:t>
                      </a:r>
                      <a:endParaRPr lang="en-US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5.58</a:t>
                      </a:r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5.63933 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5.78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Calibri" panose="020F0502020204030204" pitchFamily="34" charset="0"/>
                        </a:rPr>
                        <a:t>test3-RTS-noFA-MCS8</a:t>
                      </a:r>
                      <a:endParaRPr lang="en-US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22.04 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22.4</a:t>
                      </a:r>
                      <a:endParaRPr lang="en-US" altLang="zh-CN" sz="1600" b="1" i="0" u="none" strike="noStrike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>
                          <a:latin typeface="Calibri" panose="020F0502020204030204" pitchFamily="34" charset="0"/>
                        </a:rPr>
                        <a:t>　</a:t>
                      </a:r>
                      <a:endParaRPr lang="zh-CN" altLang="en-US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Calibri" panose="020F0502020204030204" pitchFamily="34" charset="0"/>
                        </a:rPr>
                        <a:t>test3-RTS-FA-MCS8</a:t>
                      </a:r>
                      <a:endParaRPr lang="en-US" sz="1600" b="0" i="0" u="none" strike="noStrike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>
                          <a:latin typeface="Calibri" panose="020F0502020204030204" pitchFamily="34" charset="0"/>
                        </a:rPr>
                        <a:t>34.05 </a:t>
                      </a:r>
                      <a:endParaRPr lang="en-US" altLang="zh-CN" sz="1600" b="1" i="0" u="none" strike="noStrike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dirty="0" smtClean="0">
                          <a:latin typeface="Calibri" panose="020F0502020204030204" pitchFamily="34" charset="0"/>
                        </a:rPr>
                        <a:t>34.2</a:t>
                      </a:r>
                      <a:r>
                        <a:rPr lang="zh-CN" altLang="en-US" sz="1600" u="none" strike="noStrike" dirty="0">
                          <a:latin typeface="Calibri" panose="020F0502020204030204" pitchFamily="34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31.35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u="none" strike="noStrike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34.24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74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98420</TotalTime>
  <Words>738</Words>
  <Application>Microsoft Office PowerPoint</Application>
  <PresentationFormat>On-screen Show (4:3)</PresentationFormat>
  <Paragraphs>409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Gulim</vt:lpstr>
      <vt:lpstr>Gulim</vt:lpstr>
      <vt:lpstr>宋体</vt:lpstr>
      <vt:lpstr>宋体</vt:lpstr>
      <vt:lpstr>Arial</vt:lpstr>
      <vt:lpstr>Calibri</vt:lpstr>
      <vt:lpstr>Times New Roman</vt:lpstr>
      <vt:lpstr>802-11-Submission</vt:lpstr>
      <vt:lpstr>MAC Calibration Results</vt:lpstr>
      <vt:lpstr>Summary</vt:lpstr>
      <vt:lpstr>Test 1a: MAC overhead without RTS/CTS</vt:lpstr>
      <vt:lpstr>Test 1b: Test 1a: MAC overhead with RTS/CTS</vt:lpstr>
      <vt:lpstr>Test 2a: Deferral test without hidden node</vt:lpstr>
      <vt:lpstr>Test 2b: Deferral test with hidden node</vt:lpstr>
      <vt:lpstr>Test 3: NAV deferral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Reza</cp:lastModifiedBy>
  <cp:revision>932</cp:revision>
  <cp:lastPrinted>1998-02-10T13:28:06Z</cp:lastPrinted>
  <dcterms:created xsi:type="dcterms:W3CDTF">2007-05-21T21:00:37Z</dcterms:created>
  <dcterms:modified xsi:type="dcterms:W3CDTF">2014-11-04T23:29:02Z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