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57" r:id="rId4"/>
    <p:sldId id="258" r:id="rId5"/>
    <p:sldId id="259" r:id="rId6"/>
    <p:sldId id="270" r:id="rId7"/>
    <p:sldId id="271" r:id="rId8"/>
    <p:sldId id="262" r:id="rId9"/>
    <p:sldId id="261" r:id="rId10"/>
    <p:sldId id="267" r:id="rId11"/>
    <p:sldId id="268" r:id="rId12"/>
    <p:sldId id="266" r:id="rId13"/>
    <p:sldId id="26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6" y="-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9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11-14/1444r2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Efficiency Evaluation and Simulation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2014-10-01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9"/>
          <p:cNvGraphicFramePr>
            <a:graphicFrameLocks/>
          </p:cNvGraphicFramePr>
          <p:nvPr/>
        </p:nvGraphicFramePr>
        <p:xfrm>
          <a:off x="393700" y="2349501"/>
          <a:ext cx="8229600" cy="4103836"/>
        </p:xfrm>
        <a:graphic>
          <a:graphicData uri="http://schemas.openxmlformats.org/presentationml/2006/ole">
            <p:oleObj spid="_x0000_s3076" name="Document" r:id="rId4" imgW="8689230" imgH="6457531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Power State and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44805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 / RX Power State and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5"/>
            <a:ext cx="7776864" cy="500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PHY Power Consumption Simulation Parameters 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Example Simulation Parameters.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8" name="內容版面配置區 6"/>
          <p:cNvGraphicFramePr>
            <a:graphicFrameLocks/>
          </p:cNvGraphicFramePr>
          <p:nvPr/>
        </p:nvGraphicFramePr>
        <p:xfrm>
          <a:off x="539551" y="2492896"/>
          <a:ext cx="8136906" cy="3754386"/>
        </p:xfrm>
        <a:graphic>
          <a:graphicData uri="http://schemas.openxmlformats.org/drawingml/2006/table">
            <a:tbl>
              <a:tblPr/>
              <a:tblGrid>
                <a:gridCol w="1944217"/>
                <a:gridCol w="1831731"/>
                <a:gridCol w="2180479"/>
                <a:gridCol w="2180479"/>
              </a:tblGrid>
              <a:tr h="31371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Times New Roman"/>
                          <a:cs typeface="Times New Roman"/>
                        </a:rPr>
                        <a:t>Power State parameters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4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Power State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Average Power Consumption </a:t>
                      </a:r>
                      <a:r>
                        <a:rPr lang="en-GB" sz="16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1600" strike="sngStrike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mW</a:t>
                      </a:r>
                      <a:r>
                        <a:rPr lang="en-GB" sz="16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GB" sz="1600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Average Current Consumption (</a:t>
                      </a:r>
                      <a:r>
                        <a:rPr lang="en-GB" sz="1600" strike="noStrike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Voltage = 1.1 V</a:t>
                      </a:r>
                      <a:r>
                        <a:rPr lang="en-GB" sz="1600" strike="noStrike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en-US" sz="1600" strike="no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Bandwidth = { </a:t>
                      </a: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/40/80</a:t>
                      </a: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MHz </a:t>
                      </a: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}, Band = { 2.4 GHz, 5 GHz }, NSS = { 1 },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Number of TX/RX antennas = { 1 }, TX power per antenna = { 15 </a:t>
                      </a:r>
                      <a:r>
                        <a:rPr lang="en-GB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dBm</a:t>
                      </a: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 }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Bandwidth [MHz]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40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PHY Transmit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285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290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PHY </a:t>
                      </a:r>
                      <a:r>
                        <a:rPr lang="en-GB" sz="1600" dirty="0" smtClean="0">
                          <a:latin typeface="+mn-lt"/>
                          <a:ea typeface="Times New Roman"/>
                          <a:cs typeface="Times New Roman"/>
                        </a:rPr>
                        <a:t>Receive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100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110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130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Listen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50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55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Sleep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0.003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0.003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0.003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MAC Transmit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40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MAC Receive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40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Introduce Ideal Power and Battery Source Model to evaluate power efficiency for generic power supply and battery-operated devices.</a:t>
            </a:r>
          </a:p>
          <a:p>
            <a:pPr>
              <a:buFont typeface="Arial"/>
              <a:buChar char="•"/>
            </a:pPr>
            <a:r>
              <a:rPr lang="en-US" dirty="0" smtClean="0"/>
              <a:t>Propose Average Energy Per Bit calculation method.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Device Energy Model definition in slide 8.</a:t>
            </a:r>
          </a:p>
          <a:p>
            <a:pPr>
              <a:buFont typeface="Arial"/>
              <a:buChar char="•"/>
            </a:pPr>
            <a:r>
              <a:rPr lang="en-US" dirty="0" smtClean="0"/>
              <a:t>Introduce two MAC power states (TX / RX) for power efficiency evaluation.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Define operating duration for MAC and PHY TX / RX / LISTEN power states.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MAC/PHY Power Consumption Simulation Parameters in slide 12.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000" dirty="0" smtClean="0"/>
              <a:t>E. Wong, “Energy Efficiency Evaluation Methodology”, IEEE 11-14/827r3.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E. Wong, “</a:t>
            </a:r>
            <a:r>
              <a:rPr lang="en-GB" sz="2000" dirty="0" smtClean="0"/>
              <a:t>Energy Efficiency Evaluation Methodology</a:t>
            </a:r>
            <a:br>
              <a:rPr lang="en-GB" sz="2000" dirty="0" smtClean="0"/>
            </a:br>
            <a:r>
              <a:rPr lang="en-GB" sz="2000" dirty="0" smtClean="0"/>
              <a:t>Follow Up”, IEEE 11-14/1162r1.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R. </a:t>
            </a:r>
            <a:r>
              <a:rPr lang="en-US" sz="2000" dirty="0" err="1" smtClean="0"/>
              <a:t>Porat</a:t>
            </a:r>
            <a:r>
              <a:rPr lang="en-US" sz="2000" dirty="0" smtClean="0"/>
              <a:t> et al, “Evaluation Methodology,” IEEE 11-14/571r5.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S. Merlin et al, “Simulation Scenarios,” IEEE 11-14/980r4.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M. R. </a:t>
            </a:r>
            <a:r>
              <a:rPr lang="en-US" sz="2000" dirty="0" err="1" smtClean="0"/>
              <a:t>Jongerden</a:t>
            </a:r>
            <a:r>
              <a:rPr lang="en-US" sz="2000" dirty="0" smtClean="0"/>
              <a:t> and B. R. </a:t>
            </a:r>
            <a:r>
              <a:rPr lang="en-US" sz="2000" dirty="0" err="1" smtClean="0"/>
              <a:t>Haverkort</a:t>
            </a:r>
            <a:r>
              <a:rPr lang="en-US" sz="2000" dirty="0" smtClean="0"/>
              <a:t>, “Battery Modeling”, TR-CTIT-08-01, Centre for </a:t>
            </a:r>
            <a:r>
              <a:rPr lang="en-US" sz="2000" dirty="0" err="1" smtClean="0"/>
              <a:t>Telematics</a:t>
            </a:r>
            <a:r>
              <a:rPr lang="en-US" sz="2000" dirty="0" smtClean="0"/>
              <a:t> and Information Technology, University of </a:t>
            </a:r>
            <a:r>
              <a:rPr lang="en-US" sz="2000" dirty="0" err="1" smtClean="0"/>
              <a:t>Twente</a:t>
            </a:r>
            <a:r>
              <a:rPr lang="en-US" sz="2000" dirty="0" smtClean="0"/>
              <a:t>, </a:t>
            </a:r>
            <a:r>
              <a:rPr lang="en-US" sz="2000" dirty="0" err="1" smtClean="0"/>
              <a:t>Enschede</a:t>
            </a:r>
            <a:r>
              <a:rPr lang="en-US" sz="20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IEEE 802.11REVmc-D3.0.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IEEE Std 802.11ac-2013.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graphicFrame>
        <p:nvGraphicFramePr>
          <p:cNvPr id="16386" name="Object 9"/>
          <p:cNvGraphicFramePr>
            <a:graphicFrameLocks/>
          </p:cNvGraphicFramePr>
          <p:nvPr/>
        </p:nvGraphicFramePr>
        <p:xfrm>
          <a:off x="393700" y="1987551"/>
          <a:ext cx="8134350" cy="4393778"/>
        </p:xfrm>
        <a:graphic>
          <a:graphicData uri="http://schemas.openxmlformats.org/presentationml/2006/ole">
            <p:oleObj spid="_x0000_s16386" name="Document" r:id="rId3" imgW="8689230" imgH="583272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describes energy efficiency evaluation and simulation model based on the concepts presented in DCN: 11-14/571r5, 11-14/827r3, 11-14/980r4 and 11-14/1162r1.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Introduce enhancements to power model.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Ideal Power and Energy Source Model to evaluate power saving mechanisms for generic power supply and battery operating devices.</a:t>
            </a:r>
            <a:endParaRPr lang="en-US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Device Energy Model for average energy per bit calculation.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Define TX, RX, and LISTEN power states and </a:t>
            </a:r>
            <a:r>
              <a:rPr lang="en-US" dirty="0" smtClean="0"/>
              <a:t>transitions.</a:t>
            </a:r>
            <a:endParaRPr lang="en-US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According to the PAR, </a:t>
            </a:r>
            <a:r>
              <a:rPr lang="en-US" sz="2400" b="1" dirty="0" err="1" smtClean="0"/>
              <a:t>TGax</a:t>
            </a:r>
            <a:r>
              <a:rPr lang="en-US" sz="2400" b="1" dirty="0" smtClean="0"/>
              <a:t> should also consider the requirement “Maintain or reduce energy per successful information bit, i.e. energy efficiency rating of at least one or less”.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Base on previous contribution 11-14/827r3, 11-14/967r1  and 11-14/1162r2 proposed Energy Efficiency Ratio,  Average Energy Per Bit calculation is required for the  metric.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b="1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411760" y="5301208"/>
          <a:ext cx="4318000" cy="711200"/>
        </p:xfrm>
        <a:graphic>
          <a:graphicData uri="http://schemas.openxmlformats.org/presentationml/2006/ole">
            <p:oleObj spid="_x0000_s26625" name="Equation" r:id="rId4" imgW="2605680" imgH="4204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Consumption Evaluation Framework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4001098" cy="4929222"/>
          </a:xfrm>
          <a:ln/>
        </p:spPr>
        <p:txBody>
          <a:bodyPr>
            <a:normAutofit fontScale="92500" lnSpcReduction="10000"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Energy Source 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 smtClean="0"/>
              <a:t>Power source attaches to each simulation device node.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Notify Device Energy Model when its capacity drains below a threshold.</a:t>
            </a:r>
            <a:endParaRPr lang="en-GB" sz="1800" b="0" dirty="0" smtClean="0"/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Ideal Power Source: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Constant voltage remains overtime.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Provides unlimited current (A, Ampere) drain for the load.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Simulate generic power supply source, e.g. Home.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Battery 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Battery capacity (Ah, Ampere-hour) depletion rate is a non-linear function of time and the remaining amount of energy in the battery.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636912"/>
            <a:ext cx="437847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Battery Model required?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Battery-Driven System Design becomes more and more important,  e.g. mobile device system design usually address to determine a balanced design between battery usage and required performance.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Due to the specific physical nature of batteries, the current extraction pattern of a Power-Saving protocol may also dominate the battery life-time.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Rate capacity effect: the effective capacity decreases quickly under a heavier load - the current draw is higher than the rated value of the battery.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e.g. A PS protocol significantly drains higher current in a period of time (consecutive  rapid TX/LISTEN/RX state transitions within a short period of time) than another one,  this protocol may impact negatively to battery life-time even it has similar EER and consumed power (Watt).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Recovery effect: battery voltage can be partially recovered during idle periods.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e.g. A PS protocol which has longer sleep time may have longer battery life-time, even it has similar EER and consumed power  (Watt)  to another one.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Battery Model Function: TBD.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>
          <a:xfrm>
            <a:off x="696912" y="347638"/>
            <a:ext cx="1874823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Consumption Evaluation Framework </a:t>
            </a:r>
            <a:r>
              <a:rPr lang="en-GB" dirty="0" err="1" smtClean="0"/>
              <a:t>Con’t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3929090" cy="4929222"/>
          </a:xfrm>
          <a:ln/>
        </p:spPr>
        <p:txBody>
          <a:bodyPr>
            <a:normAutofit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Device Energy 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Calculate average energy per bit for each device node.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MAC / PHY States and Transitions: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Notify Device Energy Model for the duration of the TX, RX, LISTEN and SLEEP power states.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Power Consumption Parameters: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Voltage (V) and Current (</a:t>
            </a:r>
            <a:r>
              <a:rPr lang="en-GB" sz="1800" dirty="0" err="1" smtClean="0"/>
              <a:t>mA</a:t>
            </a:r>
            <a:r>
              <a:rPr lang="en-GB" sz="1800" dirty="0" smtClean="0"/>
              <a:t>)  parameters for different MAC and PHY power states.</a:t>
            </a: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3151" y="2653471"/>
            <a:ext cx="4351337" cy="214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Device Energy Model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Total energy</a:t>
            </a:r>
            <a:r>
              <a:rPr lang="en-US" smtClean="0"/>
              <a:t>: </a:t>
            </a:r>
            <a:r>
              <a:rPr lang="en-US" smtClean="0"/>
              <a:t>the </a:t>
            </a:r>
            <a:r>
              <a:rPr lang="en-US" dirty="0" smtClean="0"/>
              <a:t>E</a:t>
            </a:r>
            <a:r>
              <a:rPr lang="en-US" baseline="-25000" dirty="0" smtClean="0"/>
              <a:t>i+1</a:t>
            </a:r>
            <a:r>
              <a:rPr lang="en-US" dirty="0" smtClean="0"/>
              <a:t> value during the period (</a:t>
            </a:r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r>
              <a:rPr lang="en-US" baseline="-25000" dirty="0" smtClean="0"/>
              <a:t> </a:t>
            </a:r>
            <a:r>
              <a:rPr lang="en-US" dirty="0" smtClean="0"/>
              <a:t>, t</a:t>
            </a:r>
            <a:r>
              <a:rPr lang="en-US" baseline="-25000" dirty="0" smtClean="0"/>
              <a:t>i+1</a:t>
            </a:r>
            <a:r>
              <a:rPr lang="en-US" dirty="0" smtClean="0"/>
              <a:t>) as follows: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Average Energy Per Bit: </a:t>
            </a: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185863" y="2924175"/>
          <a:ext cx="2162175" cy="1728788"/>
        </p:xfrm>
        <a:graphic>
          <a:graphicData uri="http://schemas.openxmlformats.org/presentationml/2006/ole">
            <p:oleObj spid="_x0000_s20482" name="公式" r:id="rId4" imgW="1650960" imgH="132048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115616" y="5110163"/>
          <a:ext cx="4633913" cy="1182687"/>
        </p:xfrm>
        <a:graphic>
          <a:graphicData uri="http://schemas.openxmlformats.org/presentationml/2006/ole">
            <p:oleObj spid="_x0000_s20483" name="公式" r:id="rId5" imgW="3682800" imgH="939600" progId="Equation.3">
              <p:embed/>
            </p:oleObj>
          </a:graphicData>
        </a:graphic>
      </p:graphicFrame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0130" y="2457251"/>
            <a:ext cx="5012350" cy="21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9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PHY Transition Definition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6640" cy="4332288"/>
          </a:xfrm>
          <a:ln/>
        </p:spPr>
        <p:txBody>
          <a:bodyPr/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>
                <a:solidFill>
                  <a:schemeClr val="tx1"/>
                </a:solidFill>
              </a:rPr>
              <a:t>Transition definitions are based on IEEE 802.11REVmcD3.0 Clause 7 PHY service specification.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780928"/>
            <a:ext cx="5348656" cy="361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24206</TotalTime>
  <Words>1043</Words>
  <Application>Microsoft Office PowerPoint</Application>
  <PresentationFormat>如螢幕大小 (4:3)</PresentationFormat>
  <Paragraphs>176</Paragraphs>
  <Slides>14</Slides>
  <Notes>9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18" baseType="lpstr">
      <vt:lpstr>802-11-Submission-Chinghwa-Yu</vt:lpstr>
      <vt:lpstr>Document</vt:lpstr>
      <vt:lpstr>Equation</vt:lpstr>
      <vt:lpstr>公式</vt:lpstr>
      <vt:lpstr>Energy Efficiency Evaluation and Simulation Model</vt:lpstr>
      <vt:lpstr>投影片 2</vt:lpstr>
      <vt:lpstr>Abstract</vt:lpstr>
      <vt:lpstr>Background</vt:lpstr>
      <vt:lpstr>Energy Consumption Evaluation Framework</vt:lpstr>
      <vt:lpstr>Why Battery Model required?</vt:lpstr>
      <vt:lpstr>Energy Consumption Evaluation Framework Con’t</vt:lpstr>
      <vt:lpstr>Device Energy Model</vt:lpstr>
      <vt:lpstr>PHY Transition Definition</vt:lpstr>
      <vt:lpstr>TX Power State and Duration</vt:lpstr>
      <vt:lpstr>LISTEN / RX Power State and Duration</vt:lpstr>
      <vt:lpstr>MAC PHY Power Consumption Simulation Parameters 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Mediatek</dc:creator>
  <cp:lastModifiedBy>Mediatek</cp:lastModifiedBy>
  <cp:revision>829</cp:revision>
  <cp:lastPrinted>1601-01-01T00:00:00Z</cp:lastPrinted>
  <dcterms:created xsi:type="dcterms:W3CDTF">2014-10-01T07:16:17Z</dcterms:created>
  <dcterms:modified xsi:type="dcterms:W3CDTF">2014-11-06T19:00:53Z</dcterms:modified>
</cp:coreProperties>
</file>