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57" r:id="rId4"/>
    <p:sldId id="258" r:id="rId5"/>
    <p:sldId id="259" r:id="rId6"/>
    <p:sldId id="271" r:id="rId7"/>
    <p:sldId id="270" r:id="rId8"/>
    <p:sldId id="272" r:id="rId9"/>
    <p:sldId id="262" r:id="rId10"/>
    <p:sldId id="261" r:id="rId11"/>
    <p:sldId id="267" r:id="rId12"/>
    <p:sldId id="268" r:id="rId13"/>
    <p:sldId id="266" r:id="rId14"/>
    <p:sldId id="263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6" y="2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3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10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11-14/1444r0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Efficiency Evaluation and Simulation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2014-10-01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9"/>
          <p:cNvGraphicFramePr>
            <a:graphicFrameLocks/>
          </p:cNvGraphicFramePr>
          <p:nvPr/>
        </p:nvGraphicFramePr>
        <p:xfrm>
          <a:off x="390525" y="2352675"/>
          <a:ext cx="8239125" cy="4100661"/>
        </p:xfrm>
        <a:graphic>
          <a:graphicData uri="http://schemas.openxmlformats.org/presentationml/2006/ole">
            <p:oleObj spid="_x0000_s3076" name="Document" r:id="rId4" imgW="8689230" imgH="5835964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10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Transition </a:t>
            </a:r>
            <a:r>
              <a:rPr lang="en-GB" dirty="0" smtClean="0"/>
              <a:t>Definition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6640" cy="4332288"/>
          </a:xfrm>
          <a:ln/>
        </p:spPr>
        <p:txBody>
          <a:bodyPr/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>
                <a:solidFill>
                  <a:schemeClr val="tx1"/>
                </a:solidFill>
              </a:rPr>
              <a:t>Transition</a:t>
            </a:r>
            <a:r>
              <a:rPr lang="en-GB" sz="2200" dirty="0" smtClean="0">
                <a:solidFill>
                  <a:schemeClr val="tx1"/>
                </a:solidFill>
              </a:rPr>
              <a:t>s definitions are base on IEEE 802.11REVmcD3.0 Clause 7 PHY service specification.</a:t>
            </a:r>
            <a:endParaRPr lang="en-GB" sz="2200" dirty="0" smtClean="0">
              <a:solidFill>
                <a:schemeClr val="tx1"/>
              </a:solidFill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780928"/>
            <a:ext cx="5348656" cy="3614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</a:t>
            </a:r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944805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 and RX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5"/>
            <a:ext cx="7776864" cy="500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</a:t>
            </a:r>
            <a:r>
              <a:rPr lang="en-US" dirty="0" smtClean="0"/>
              <a:t>Consumption Simulation Parameters 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Example Simulation Parameters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115615" y="2708920"/>
          <a:ext cx="7200801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86696"/>
                <a:gridCol w="1589769"/>
                <a:gridCol w="1556212"/>
                <a:gridCol w="1468124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20MHz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40MHz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80MHz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Voltage (V)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PHY TX (mA@15dBm)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280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290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PHY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RX (</a:t>
                      </a:r>
                      <a:r>
                        <a:rPr lang="en-US" b="1" dirty="0" err="1" smtClean="0"/>
                        <a:t>mA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130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LISTEN</a:t>
                      </a:r>
                      <a:r>
                        <a:rPr lang="en-US" b="1" baseline="0" dirty="0" smtClean="0"/>
                        <a:t> (</a:t>
                      </a:r>
                      <a:r>
                        <a:rPr lang="en-US" b="1" baseline="0" dirty="0" err="1" smtClean="0"/>
                        <a:t>mA</a:t>
                      </a:r>
                      <a:r>
                        <a:rPr lang="en-US" b="1" baseline="0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SLEEP (</a:t>
                      </a:r>
                      <a:r>
                        <a:rPr lang="en-US" b="1" dirty="0" err="1" smtClean="0"/>
                        <a:t>mA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0.003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0.003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0.003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MAC</a:t>
                      </a:r>
                      <a:r>
                        <a:rPr lang="en-US" b="1" baseline="0" dirty="0" smtClean="0"/>
                        <a:t> TX (</a:t>
                      </a:r>
                      <a:r>
                        <a:rPr lang="en-US" b="1" baseline="0" dirty="0" err="1" smtClean="0"/>
                        <a:t>mA</a:t>
                      </a:r>
                      <a:r>
                        <a:rPr lang="en-US" b="1" baseline="0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MAC RX (</a:t>
                      </a:r>
                      <a:r>
                        <a:rPr lang="en-US" b="1" dirty="0" err="1" smtClean="0"/>
                        <a:t>mA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This presentation proposes a system simulation approach to evaluate energy efficiency for </a:t>
            </a:r>
            <a:r>
              <a:rPr lang="en-US" dirty="0" err="1" smtClean="0"/>
              <a:t>TGax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</a:pPr>
            <a:r>
              <a:rPr lang="en-US" dirty="0" smtClean="0"/>
              <a:t>Change to the simulation scenario document [3] and evaluation methodology document [4]: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Add </a:t>
            </a:r>
            <a:r>
              <a:rPr lang="en-US" dirty="0" smtClean="0"/>
              <a:t>Device Energy Model </a:t>
            </a:r>
            <a:r>
              <a:rPr lang="en-US" dirty="0" smtClean="0"/>
              <a:t>definition in slide </a:t>
            </a:r>
            <a:r>
              <a:rPr lang="en-US" dirty="0" smtClean="0"/>
              <a:t>9.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Add TX/RX/LISTEN Duration definition in slide </a:t>
            </a:r>
            <a:r>
              <a:rPr lang="en-US" dirty="0" smtClean="0"/>
              <a:t>10 </a:t>
            </a:r>
            <a:r>
              <a:rPr lang="en-US" dirty="0" smtClean="0"/>
              <a:t>– </a:t>
            </a:r>
            <a:r>
              <a:rPr lang="en-US" dirty="0" smtClean="0"/>
              <a:t>12.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Add MAC/PHY </a:t>
            </a:r>
            <a:r>
              <a:rPr lang="en-US" dirty="0" smtClean="0"/>
              <a:t>Power </a:t>
            </a:r>
            <a:r>
              <a:rPr lang="en-US" smtClean="0"/>
              <a:t>Consumption Simulation </a:t>
            </a:r>
            <a:r>
              <a:rPr lang="en-US" dirty="0" smtClean="0"/>
              <a:t>Parameters in slide </a:t>
            </a:r>
            <a:r>
              <a:rPr lang="en-US" dirty="0" smtClean="0"/>
              <a:t>13.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000" dirty="0" err="1" smtClean="0"/>
              <a:t>E.Wong</a:t>
            </a:r>
            <a:r>
              <a:rPr lang="en-US" sz="2000" dirty="0" smtClean="0"/>
              <a:t>, “</a:t>
            </a:r>
            <a:r>
              <a:rPr lang="en-US" sz="2000" dirty="0" smtClean="0"/>
              <a:t>Energy Efficiency Evaluation </a:t>
            </a:r>
            <a:r>
              <a:rPr lang="en-US" sz="2000" dirty="0" smtClean="0"/>
              <a:t>Methodology” IEEE 11-14/827r3.</a:t>
            </a: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en-US" sz="2000" dirty="0" smtClean="0"/>
              <a:t>E</a:t>
            </a:r>
            <a:r>
              <a:rPr lang="en-US" sz="2000" dirty="0" smtClean="0"/>
              <a:t>. Wong, “</a:t>
            </a:r>
            <a:r>
              <a:rPr lang="en-GB" sz="2000" dirty="0" smtClean="0"/>
              <a:t>Energy Efficiency Evaluation Methodology</a:t>
            </a:r>
            <a:br>
              <a:rPr lang="en-GB" sz="2000" dirty="0" smtClean="0"/>
            </a:br>
            <a:r>
              <a:rPr lang="en-GB" sz="2000" dirty="0" smtClean="0"/>
              <a:t>Follow Up”, IEEE </a:t>
            </a:r>
            <a:r>
              <a:rPr lang="en-GB" sz="2000" dirty="0" smtClean="0"/>
              <a:t>11-14/1162r1.</a:t>
            </a: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en-US" sz="2000" dirty="0" smtClean="0"/>
              <a:t>R. </a:t>
            </a:r>
            <a:r>
              <a:rPr lang="en-US" sz="2000" dirty="0" err="1" smtClean="0"/>
              <a:t>Porat</a:t>
            </a:r>
            <a:r>
              <a:rPr lang="en-US" sz="2000" dirty="0" smtClean="0"/>
              <a:t> et al, </a:t>
            </a:r>
            <a:r>
              <a:rPr lang="en-US" sz="2000" dirty="0" smtClean="0"/>
              <a:t>“Evaluation </a:t>
            </a:r>
            <a:r>
              <a:rPr lang="en-US" sz="2000" dirty="0" smtClean="0"/>
              <a:t>Methodology,” IEEE </a:t>
            </a:r>
            <a:r>
              <a:rPr lang="en-US" sz="2000" dirty="0" smtClean="0"/>
              <a:t>11-14/571r5.</a:t>
            </a: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en-US" sz="2000" dirty="0" smtClean="0"/>
              <a:t>S. Merlin et al, </a:t>
            </a:r>
            <a:r>
              <a:rPr lang="en-US" sz="2000" dirty="0" smtClean="0"/>
              <a:t>“Simulation </a:t>
            </a:r>
            <a:r>
              <a:rPr lang="en-US" sz="2000" dirty="0" smtClean="0"/>
              <a:t>Scenarios,” IEEE </a:t>
            </a:r>
            <a:r>
              <a:rPr lang="en-US" sz="2000" dirty="0" smtClean="0"/>
              <a:t>11-14/980r4.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M. </a:t>
            </a:r>
            <a:r>
              <a:rPr lang="en-US" sz="2000" dirty="0" smtClean="0"/>
              <a:t>R. </a:t>
            </a:r>
            <a:r>
              <a:rPr lang="en-US" sz="2000" dirty="0" err="1" smtClean="0"/>
              <a:t>Jongerden</a:t>
            </a:r>
            <a:r>
              <a:rPr lang="en-US" sz="2000" dirty="0" smtClean="0"/>
              <a:t> and B. </a:t>
            </a:r>
            <a:r>
              <a:rPr lang="en-US" sz="2000" dirty="0" smtClean="0"/>
              <a:t>R. </a:t>
            </a:r>
            <a:r>
              <a:rPr lang="en-US" sz="2000" dirty="0" err="1" smtClean="0"/>
              <a:t>Haverkort</a:t>
            </a:r>
            <a:r>
              <a:rPr lang="en-US" sz="2000" dirty="0" smtClean="0"/>
              <a:t>, “</a:t>
            </a:r>
            <a:r>
              <a:rPr lang="en-US" sz="2000" dirty="0" smtClean="0"/>
              <a:t>Battery Modeling</a:t>
            </a:r>
            <a:r>
              <a:rPr lang="en-US" sz="2000" dirty="0" smtClean="0"/>
              <a:t>”, </a:t>
            </a:r>
            <a:r>
              <a:rPr lang="en-US" sz="2000" dirty="0" smtClean="0"/>
              <a:t>TR-CTIT-08-01, Centre for </a:t>
            </a:r>
            <a:r>
              <a:rPr lang="en-US" sz="2000" dirty="0" err="1" smtClean="0"/>
              <a:t>Telematics</a:t>
            </a:r>
            <a:r>
              <a:rPr lang="en-US" sz="2000" dirty="0" smtClean="0"/>
              <a:t> and Information Technology, University of </a:t>
            </a:r>
            <a:r>
              <a:rPr lang="en-US" sz="2000" dirty="0" err="1" smtClean="0"/>
              <a:t>Twente</a:t>
            </a:r>
            <a:r>
              <a:rPr lang="en-US" sz="2000" dirty="0" smtClean="0"/>
              <a:t>, </a:t>
            </a:r>
            <a:r>
              <a:rPr lang="en-US" sz="2000" dirty="0" err="1" smtClean="0"/>
              <a:t>Enschede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en-US" sz="2000" dirty="0" smtClean="0"/>
              <a:t>IEEE 802.11REVmc-D3.0.</a:t>
            </a: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en-US" sz="2000" dirty="0" smtClean="0"/>
              <a:t>IEEE std 802.11ac-2013.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graphicFrame>
        <p:nvGraphicFramePr>
          <p:cNvPr id="16386" name="Object 9"/>
          <p:cNvGraphicFramePr>
            <a:graphicFrameLocks/>
          </p:cNvGraphicFramePr>
          <p:nvPr/>
        </p:nvGraphicFramePr>
        <p:xfrm>
          <a:off x="390525" y="2352675"/>
          <a:ext cx="8239125" cy="3956050"/>
        </p:xfrm>
        <a:graphic>
          <a:graphicData uri="http://schemas.openxmlformats.org/presentationml/2006/ole">
            <p:oleObj spid="_x0000_s16386" name="Document" r:id="rId3" imgW="8689230" imgH="584064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presentation describes energy efficiency evaluation and simulation model based on </a:t>
            </a:r>
            <a:r>
              <a:rPr lang="en-US" dirty="0" smtClean="0"/>
              <a:t>the concepts presented in DCN</a:t>
            </a:r>
            <a:r>
              <a:rPr lang="en-US" dirty="0" smtClean="0"/>
              <a:t>: </a:t>
            </a:r>
            <a:r>
              <a:rPr lang="en-US" dirty="0" smtClean="0"/>
              <a:t>11-14/571r5, 11-14/827r3, 11-14/980r4 </a:t>
            </a:r>
            <a:r>
              <a:rPr lang="en-US" dirty="0" smtClean="0"/>
              <a:t>and </a:t>
            </a:r>
            <a:r>
              <a:rPr lang="en-US" dirty="0" smtClean="0"/>
              <a:t>11-14/1162r1.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smtClean="0"/>
              <a:t>According to the PAR, </a:t>
            </a:r>
            <a:r>
              <a:rPr lang="en-US" sz="2400" b="1" dirty="0" err="1" smtClean="0"/>
              <a:t>TGax</a:t>
            </a:r>
            <a:r>
              <a:rPr lang="en-US" sz="2400" b="1" dirty="0" smtClean="0"/>
              <a:t> should also consider the requirement “Maintain or reduce energy per successful information bit, i.e. energy efficiency rating of at least one or less”.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smtClean="0"/>
              <a:t>Base </a:t>
            </a:r>
            <a:r>
              <a:rPr lang="en-US" sz="2400" b="1" dirty="0" smtClean="0"/>
              <a:t>on previous contribution </a:t>
            </a:r>
            <a:r>
              <a:rPr lang="en-US" sz="2400" b="1" dirty="0" smtClean="0"/>
              <a:t>11-14/827r3, </a:t>
            </a:r>
            <a:r>
              <a:rPr lang="en-US" sz="2400" b="1" dirty="0" smtClean="0"/>
              <a:t>11-14/967r1 </a:t>
            </a:r>
            <a:r>
              <a:rPr lang="en-US" sz="2400" b="1" dirty="0" smtClean="0"/>
              <a:t> </a:t>
            </a:r>
            <a:r>
              <a:rPr lang="en-US" sz="2400" b="1" dirty="0" smtClean="0"/>
              <a:t>and 11-14/1162r2 proposed Energy Efficiency </a:t>
            </a:r>
            <a:r>
              <a:rPr lang="en-US" sz="2400" b="1" dirty="0" smtClean="0"/>
              <a:t>Ratio,  </a:t>
            </a:r>
            <a:r>
              <a:rPr lang="en-US" sz="2400" b="1" dirty="0" smtClean="0"/>
              <a:t>Average Energy Per Bit calculation is required for </a:t>
            </a:r>
            <a:r>
              <a:rPr lang="en-US" sz="2400" b="1" dirty="0" smtClean="0"/>
              <a:t>the  metric.</a:t>
            </a:r>
            <a:endParaRPr lang="en-US" sz="2400" b="1" dirty="0" smtClean="0"/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b="1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2411760" y="5301208"/>
          <a:ext cx="4318000" cy="711200"/>
        </p:xfrm>
        <a:graphic>
          <a:graphicData uri="http://schemas.openxmlformats.org/presentationml/2006/ole">
            <p:oleObj spid="_x0000_s26625" name="Equation" r:id="rId4" imgW="2605680" imgH="42048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444208" y="6475413"/>
            <a:ext cx="2098130" cy="19394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</a:t>
            </a:r>
            <a:r>
              <a:rPr lang="en-GB" dirty="0" smtClean="0"/>
              <a:t>Consumption Evaluation Framework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4001098" cy="4929222"/>
          </a:xfrm>
          <a:ln/>
        </p:spPr>
        <p:txBody>
          <a:bodyPr>
            <a:normAutofit lnSpcReduction="10000"/>
          </a:bodyPr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Energy Source Model: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0" dirty="0" smtClean="0"/>
              <a:t>Power </a:t>
            </a:r>
            <a:r>
              <a:rPr lang="en-GB" sz="1800" b="0" dirty="0" smtClean="0"/>
              <a:t>source attaches </a:t>
            </a:r>
            <a:r>
              <a:rPr lang="en-GB" sz="1800" b="0" dirty="0" smtClean="0"/>
              <a:t>to each </a:t>
            </a:r>
            <a:r>
              <a:rPr lang="en-GB" sz="1800" b="0" dirty="0" smtClean="0"/>
              <a:t>simulation device </a:t>
            </a:r>
            <a:r>
              <a:rPr lang="en-GB" sz="1800" b="0" dirty="0" smtClean="0"/>
              <a:t>node.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Energy Source Model notifies Device Energy Model when </a:t>
            </a:r>
            <a:r>
              <a:rPr lang="en-GB" sz="1800" dirty="0" smtClean="0"/>
              <a:t>its </a:t>
            </a:r>
            <a:r>
              <a:rPr lang="en-GB" sz="1800" dirty="0" smtClean="0"/>
              <a:t>capacity drains below threshold.</a:t>
            </a:r>
            <a:endParaRPr lang="en-GB" sz="1800" b="0" dirty="0" smtClean="0"/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Linear Power: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Constant voltage </a:t>
            </a:r>
            <a:r>
              <a:rPr lang="en-GB" sz="1800" dirty="0" smtClean="0"/>
              <a:t>remains overtime.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Provides </a:t>
            </a:r>
            <a:r>
              <a:rPr lang="en-GB" sz="1800" dirty="0" smtClean="0"/>
              <a:t>u</a:t>
            </a:r>
            <a:r>
              <a:rPr lang="en-GB" sz="1800" dirty="0" smtClean="0"/>
              <a:t>nlimited current (A, Ampere) drain for the load.</a:t>
            </a:r>
            <a:endParaRPr lang="en-GB" sz="1800" dirty="0" smtClean="0"/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Battery Model:</a:t>
            </a:r>
            <a:endParaRPr lang="en-GB" sz="2200" dirty="0" smtClean="0"/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Battery capacity </a:t>
            </a:r>
            <a:r>
              <a:rPr lang="en-GB" sz="1800" dirty="0" smtClean="0"/>
              <a:t>(Ah, Ampere-hour) depletion rate in non-linear in time and depends on the remaining amount of energy in the battery.</a:t>
            </a:r>
            <a:endParaRPr lang="en-GB" sz="1800" dirty="0" smtClean="0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5647" y="2708920"/>
            <a:ext cx="4530849" cy="2235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444208" y="6475413"/>
            <a:ext cx="2098130" cy="19394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</a:t>
            </a:r>
            <a:r>
              <a:rPr lang="en-GB" dirty="0" smtClean="0"/>
              <a:t>Consumption Evaluation Framework </a:t>
            </a:r>
            <a:r>
              <a:rPr lang="en-GB" dirty="0" err="1" smtClean="0"/>
              <a:t>Con’t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3929090" cy="4929222"/>
          </a:xfrm>
          <a:ln/>
        </p:spPr>
        <p:txBody>
          <a:bodyPr>
            <a:normAutofit lnSpcReduction="10000"/>
          </a:bodyPr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Device Energy </a:t>
            </a:r>
            <a:r>
              <a:rPr lang="en-GB" sz="2200" dirty="0" smtClean="0"/>
              <a:t>Model: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Calculates the Energy consumed  by simulation device nodes.</a:t>
            </a:r>
            <a:endParaRPr lang="en-GB" sz="1800" b="0" dirty="0" smtClean="0"/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MAC States and Transitions: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Defines duration of MAC TX,  RX</a:t>
            </a:r>
            <a:r>
              <a:rPr lang="en-GB" sz="1800" dirty="0" smtClean="0"/>
              <a:t> </a:t>
            </a:r>
            <a:r>
              <a:rPr lang="en-GB" sz="1800" dirty="0" smtClean="0"/>
              <a:t>and SLEEP.</a:t>
            </a:r>
            <a:endParaRPr lang="en-GB" sz="1800" dirty="0" smtClean="0"/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PHY States and Transitions:</a:t>
            </a:r>
            <a:endParaRPr lang="en-GB" sz="2200" dirty="0" smtClean="0"/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Defines duration of PHY TX, RX, LISTEN and SLEEP.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Power Consumption Parameters: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Defines Voltage and Ampere for different MAC and PHY states.</a:t>
            </a:r>
            <a:endParaRPr lang="en-GB" sz="1800" dirty="0" smtClean="0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5647" y="2708920"/>
            <a:ext cx="4530849" cy="2235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Battery Model required?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Battery-Driven System Design becomes more and more important,  e.g. mobile devices system design usually address to determine a balanced design between battery usage and required performance.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Due to </a:t>
            </a:r>
            <a:r>
              <a:rPr lang="en-US" sz="2000" dirty="0" smtClean="0"/>
              <a:t>the </a:t>
            </a:r>
            <a:r>
              <a:rPr lang="en-US" sz="2000" dirty="0" smtClean="0"/>
              <a:t>specific physical </a:t>
            </a:r>
            <a:r>
              <a:rPr lang="en-US" sz="2000" dirty="0" smtClean="0"/>
              <a:t>nature of batteries, </a:t>
            </a:r>
            <a:r>
              <a:rPr lang="en-US" sz="2000" dirty="0" smtClean="0"/>
              <a:t>the  current extraction pattern of a Power-Saving protocol  may also dominate the battery life-time.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Rate </a:t>
            </a:r>
            <a:r>
              <a:rPr lang="en-US" sz="1600" dirty="0" smtClean="0"/>
              <a:t>capacity </a:t>
            </a:r>
            <a:r>
              <a:rPr lang="en-US" sz="1600" dirty="0" smtClean="0"/>
              <a:t>effect: the effective capacity becomes lower more quickly under </a:t>
            </a:r>
            <a:r>
              <a:rPr lang="en-US" sz="1600" dirty="0" smtClean="0"/>
              <a:t>a higher </a:t>
            </a:r>
            <a:r>
              <a:rPr lang="en-US" sz="1600" dirty="0" smtClean="0"/>
              <a:t>load</a:t>
            </a:r>
            <a:r>
              <a:rPr lang="en-US" sz="1600" dirty="0" smtClean="0"/>
              <a:t> </a:t>
            </a:r>
            <a:r>
              <a:rPr lang="en-US" sz="1600" dirty="0" smtClean="0"/>
              <a:t>- the current </a:t>
            </a:r>
            <a:r>
              <a:rPr lang="en-US" sz="1600" dirty="0" smtClean="0"/>
              <a:t>draw is higher than the rated value of the battery</a:t>
            </a:r>
            <a:r>
              <a:rPr lang="en-US" sz="1600" dirty="0" smtClean="0"/>
              <a:t>.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e.g. A</a:t>
            </a:r>
            <a:r>
              <a:rPr lang="en-US" sz="1400" dirty="0" smtClean="0"/>
              <a:t> </a:t>
            </a:r>
            <a:r>
              <a:rPr lang="en-US" sz="1400" dirty="0" smtClean="0"/>
              <a:t>PS protocol significantly drains </a:t>
            </a:r>
            <a:r>
              <a:rPr lang="en-US" sz="1400" dirty="0" smtClean="0"/>
              <a:t>higher </a:t>
            </a:r>
            <a:r>
              <a:rPr lang="en-US" sz="1400" dirty="0" smtClean="0"/>
              <a:t>current in a </a:t>
            </a:r>
            <a:r>
              <a:rPr lang="en-US" sz="1400" dirty="0" smtClean="0"/>
              <a:t>period of time (delta </a:t>
            </a:r>
            <a:r>
              <a:rPr lang="en-US" sz="1400" dirty="0" smtClean="0"/>
              <a:t>time of </a:t>
            </a:r>
            <a:r>
              <a:rPr lang="en-US" sz="1400" dirty="0" smtClean="0"/>
              <a:t>states) </a:t>
            </a:r>
            <a:r>
              <a:rPr lang="en-US" sz="1400" dirty="0" smtClean="0"/>
              <a:t>than another one, this protocol may impact negatively to battery life-time even it has similar EER and Watt</a:t>
            </a:r>
            <a:r>
              <a:rPr lang="en-US" sz="1400" dirty="0" smtClean="0"/>
              <a:t>.</a:t>
            </a:r>
            <a:endParaRPr lang="en-US" sz="14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Recovery effect: </a:t>
            </a:r>
            <a:r>
              <a:rPr lang="en-US" sz="1600" dirty="0" smtClean="0"/>
              <a:t>battery can regain some of its </a:t>
            </a:r>
            <a:r>
              <a:rPr lang="en-US" sz="1600" dirty="0" smtClean="0"/>
              <a:t>“consumed”  </a:t>
            </a:r>
            <a:r>
              <a:rPr lang="en-US" sz="1600" dirty="0" smtClean="0"/>
              <a:t>capacity during </a:t>
            </a:r>
            <a:r>
              <a:rPr lang="en-US" sz="1600" dirty="0" smtClean="0"/>
              <a:t>idle periods.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e</a:t>
            </a:r>
            <a:r>
              <a:rPr lang="en-US" sz="1400" dirty="0" smtClean="0"/>
              <a:t>.g. A PS protocol which has longer sleep time may have longer battery life-time, even it has similar EER and Watt to another one.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Battery Model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Device Energy Model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Device </a:t>
            </a:r>
            <a:r>
              <a:rPr lang="en-US" dirty="0" smtClean="0"/>
              <a:t>Energy Model calculates the new E</a:t>
            </a:r>
            <a:r>
              <a:rPr lang="en-US" baseline="-25000" dirty="0" smtClean="0"/>
              <a:t>i+1</a:t>
            </a:r>
            <a:r>
              <a:rPr lang="en-US" dirty="0" smtClean="0"/>
              <a:t> value during the period 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, t</a:t>
            </a:r>
            <a:r>
              <a:rPr lang="en-US" baseline="-25000" dirty="0" smtClean="0"/>
              <a:t>i+1</a:t>
            </a:r>
            <a:r>
              <a:rPr lang="en-US" dirty="0" smtClean="0"/>
              <a:t>) as follows: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187624" y="3068960"/>
          <a:ext cx="3168352" cy="2534682"/>
        </p:xfrm>
        <a:graphic>
          <a:graphicData uri="http://schemas.openxmlformats.org/presentationml/2006/ole">
            <p:oleObj spid="_x0000_s20482" name="公式" r:id="rId4" imgW="1650960" imgH="1320480" progId="Equation.3">
              <p:embed/>
            </p:oleObj>
          </a:graphicData>
        </a:graphic>
      </p:graphicFrame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37272" y="3642394"/>
            <a:ext cx="6083200" cy="252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Chinghwa-Yu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802-11-Submission-Chinghwa-Yu</Template>
  <TotalTime>23021</TotalTime>
  <Words>899</Words>
  <Application>Microsoft Office PowerPoint</Application>
  <PresentationFormat>如螢幕大小 (4:3)</PresentationFormat>
  <Paragraphs>168</Paragraphs>
  <Slides>15</Slides>
  <Notes>9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15</vt:i4>
      </vt:variant>
    </vt:vector>
  </HeadingPairs>
  <TitlesOfParts>
    <vt:vector size="19" baseType="lpstr">
      <vt:lpstr>802-11-Submission-Chinghwa-Yu</vt:lpstr>
      <vt:lpstr>Document</vt:lpstr>
      <vt:lpstr>Equation</vt:lpstr>
      <vt:lpstr>Microsoft 公式 3.0</vt:lpstr>
      <vt:lpstr>Energy Efficiency Evaluation and Simulation Model</vt:lpstr>
      <vt:lpstr>投影片 2</vt:lpstr>
      <vt:lpstr>Abstract</vt:lpstr>
      <vt:lpstr>Background</vt:lpstr>
      <vt:lpstr>Energy Consumption Evaluation Framework</vt:lpstr>
      <vt:lpstr>Energy Consumption Evaluation Framework Con’t</vt:lpstr>
      <vt:lpstr>Why Battery Model required?</vt:lpstr>
      <vt:lpstr>Battery Model</vt:lpstr>
      <vt:lpstr>Device Energy Model</vt:lpstr>
      <vt:lpstr>Transition Definition</vt:lpstr>
      <vt:lpstr>TX State</vt:lpstr>
      <vt:lpstr>LISTEN and RX States</vt:lpstr>
      <vt:lpstr>Power Consumption Simulation Parameters </vt:lpstr>
      <vt:lpstr>Conclusions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Mediatek</dc:creator>
  <cp:lastModifiedBy>Mediatek</cp:lastModifiedBy>
  <cp:revision>735</cp:revision>
  <cp:lastPrinted>1601-01-01T00:00:00Z</cp:lastPrinted>
  <dcterms:created xsi:type="dcterms:W3CDTF">2014-10-01T07:16:17Z</dcterms:created>
  <dcterms:modified xsi:type="dcterms:W3CDTF">2014-11-03T11:54:40Z</dcterms:modified>
</cp:coreProperties>
</file>