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74" r:id="rId4"/>
    <p:sldId id="272" r:id="rId5"/>
    <p:sldId id="285" r:id="rId6"/>
    <p:sldId id="275" r:id="rId7"/>
    <p:sldId id="278" r:id="rId8"/>
    <p:sldId id="273" r:id="rId9"/>
    <p:sldId id="283" r:id="rId10"/>
    <p:sldId id="286" r:id="rId11"/>
    <p:sldId id="284" r:id="rId12"/>
    <p:sldId id="27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5742" autoAdjust="0"/>
  </p:normalViewPr>
  <p:slideViewPr>
    <p:cSldViewPr>
      <p:cViewPr varScale="1">
        <p:scale>
          <a:sx n="90" d="100"/>
          <a:sy n="90" d="100"/>
        </p:scale>
        <p:origin x="11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802.11-yy/1439r0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802.11-yy/1439r0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 Lee, NEWRACOM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995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Daewon Lee, NEWRACOM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802.11-14/1439r0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Daewon Lee,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Preamble Considerations in Large Channel Delay Spread Scenarios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312423"/>
              </p:ext>
            </p:extLst>
          </p:nvPr>
        </p:nvGraphicFramePr>
        <p:xfrm>
          <a:off x="536575" y="2663824"/>
          <a:ext cx="807082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Document" r:id="rId4" imgW="9042290" imgH="4183611" progId="Word.Document.8">
                  <p:embed/>
                </p:oleObj>
              </mc:Choice>
              <mc:Fallback>
                <p:oleObj name="Document" r:id="rId4" imgW="9042290" imgH="418361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63824"/>
                        <a:ext cx="8070828" cy="373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Impact of Large Delay Spread to Preamble </a:t>
            </a:r>
            <a:r>
              <a:rPr lang="en-US" sz="2800" dirty="0" smtClean="0"/>
              <a:t>(2/2</a:t>
            </a:r>
            <a:r>
              <a:rPr lang="en-US" sz="2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been shown that decoding performance of SIGs (e.g. L-SIG) is significantly degraded in </a:t>
            </a:r>
            <a:r>
              <a:rPr lang="en-US" dirty="0" err="1" smtClean="0"/>
              <a:t>UMa</a:t>
            </a:r>
            <a:r>
              <a:rPr lang="en-US" dirty="0" smtClean="0"/>
              <a:t> channel models [3] [4].</a:t>
            </a:r>
          </a:p>
          <a:p>
            <a:pPr lvl="1"/>
            <a:r>
              <a:rPr lang="en-US" dirty="0" smtClean="0"/>
              <a:t>In fact, [3] and [4] shows that SNR required to achieve 1% PER for SIGs is degraded by more than 10dB.</a:t>
            </a:r>
          </a:p>
          <a:p>
            <a:r>
              <a:rPr lang="en-US" dirty="0" smtClean="0"/>
              <a:t>As SIGs contain critical information to allow decoding of the data in the PPDU, SIG decoding performance becomes the coverage bottleneck in outdoor scenarios.</a:t>
            </a:r>
          </a:p>
          <a:p>
            <a:pPr lvl="1"/>
            <a:r>
              <a:rPr lang="en-US" dirty="0" smtClean="0"/>
              <a:t>ISI in the data portion results in increase in data packet PER</a:t>
            </a:r>
          </a:p>
          <a:p>
            <a:pPr lvl="1"/>
            <a:r>
              <a:rPr lang="en-US" dirty="0" smtClean="0"/>
              <a:t>ISI in the SIG portion results in increase error in SIG which results in packet decoding failure automatically.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20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information decoding in the preamble can be problematic when the channel delay spread is larger than 800ns, especially for existing PPDU formats.</a:t>
            </a:r>
          </a:p>
          <a:p>
            <a:r>
              <a:rPr lang="en-US" dirty="0" smtClean="0"/>
              <a:t>Support of large channel delay scenarios not only should support reliable reception of data packets but also control information (e.g. information in the preamble) as well.</a:t>
            </a:r>
          </a:p>
          <a:p>
            <a:r>
              <a:rPr lang="en-US" dirty="0" smtClean="0"/>
              <a:t>Further study is needed on the affect of ISI to decoding performance of control information such as L-SIG.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99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GB" dirty="0"/>
              <a:t>IEEE </a:t>
            </a:r>
            <a:r>
              <a:rPr lang="en-GB" dirty="0" smtClean="0"/>
              <a:t>802.11-14/0882r3, “</a:t>
            </a:r>
            <a:r>
              <a:rPr lang="en-GB" dirty="0"/>
              <a:t>IEEE 802.11ax Channel Model </a:t>
            </a:r>
            <a:r>
              <a:rPr lang="en-GB" dirty="0" smtClean="0"/>
              <a:t>Document”</a:t>
            </a:r>
          </a:p>
          <a:p>
            <a:pPr lvl="0"/>
            <a:r>
              <a:rPr lang="en-GB" dirty="0" smtClean="0"/>
              <a:t>[2] </a:t>
            </a:r>
            <a:r>
              <a:rPr lang="en-US" dirty="0"/>
              <a:t>Report ITU-R M.2135-1, (12/2009),  Guidelines for evaluation of radio interface technologies for IMT-Advanced</a:t>
            </a:r>
          </a:p>
          <a:p>
            <a:r>
              <a:rPr lang="en-US" dirty="0"/>
              <a:t>[3] </a:t>
            </a:r>
            <a:r>
              <a:rPr lang="en-US" dirty="0" smtClean="0"/>
              <a:t>IEEE </a:t>
            </a:r>
            <a:r>
              <a:rPr lang="en-US" dirty="0"/>
              <a:t>802.11-13/0536r0, “HEW SG PHY Considerations For Outdoor </a:t>
            </a:r>
            <a:r>
              <a:rPr lang="en-US" dirty="0" smtClean="0"/>
              <a:t>Environment,” LG Electronics.</a:t>
            </a:r>
          </a:p>
          <a:p>
            <a:r>
              <a:rPr lang="en-US" dirty="0"/>
              <a:t>[4] IEEE </a:t>
            </a:r>
            <a:r>
              <a:rPr lang="en-US" dirty="0" smtClean="0"/>
              <a:t>802.11-13/0843r0 “Further </a:t>
            </a:r>
            <a:r>
              <a:rPr lang="en-US" dirty="0"/>
              <a:t>evaluation on outdoor </a:t>
            </a:r>
            <a:r>
              <a:rPr lang="en-US" dirty="0" smtClean="0"/>
              <a:t>Wi-Fi,” LG Electronics.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2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Channel Delay Spread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802.11ax is required to take further study on support of robust transmissions in outdoor environments.</a:t>
            </a:r>
          </a:p>
          <a:p>
            <a:r>
              <a:rPr lang="en-US" dirty="0" smtClean="0"/>
              <a:t>Naturally, large channel delay spread scenarios in which 802.11ax systems should operate brings challenges to the </a:t>
            </a:r>
            <a:r>
              <a:rPr lang="en-US" dirty="0" err="1" smtClean="0"/>
              <a:t>TGax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This presentation provides some initial study of the affect of large channel delay spread to the existing preamble structures.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02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and </a:t>
            </a:r>
            <a:r>
              <a:rPr lang="en-US" dirty="0" err="1" smtClean="0"/>
              <a:t>UMi</a:t>
            </a:r>
            <a:r>
              <a:rPr lang="en-US" dirty="0" smtClean="0"/>
              <a:t> Channel Delay Spread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channel delay spreads for agreed 11ax channel models, </a:t>
            </a:r>
            <a:r>
              <a:rPr lang="en-US" sz="2000" dirty="0" err="1" smtClean="0"/>
              <a:t>UMa</a:t>
            </a:r>
            <a:r>
              <a:rPr lang="en-US" sz="2000" dirty="0" smtClean="0"/>
              <a:t> and </a:t>
            </a:r>
            <a:r>
              <a:rPr lang="en-US" sz="2000" dirty="0" err="1" smtClean="0"/>
              <a:t>UMi</a:t>
            </a:r>
            <a:r>
              <a:rPr lang="en-US" sz="2000" dirty="0" smtClean="0"/>
              <a:t>, may result in considerably large channel delay spreads.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Table above shows the delay spread for </a:t>
            </a:r>
            <a:r>
              <a:rPr lang="en-US" sz="2000" dirty="0" err="1" smtClean="0"/>
              <a:t>UMi</a:t>
            </a:r>
            <a:r>
              <a:rPr lang="en-US" sz="2000" dirty="0" smtClean="0"/>
              <a:t> and </a:t>
            </a:r>
            <a:r>
              <a:rPr lang="en-US" sz="2000" dirty="0" err="1" smtClean="0"/>
              <a:t>UMa</a:t>
            </a:r>
            <a:r>
              <a:rPr lang="en-US" sz="2000" dirty="0" smtClean="0"/>
              <a:t> channel model from the 11ax channel model document [1].</a:t>
            </a:r>
          </a:p>
          <a:p>
            <a:r>
              <a:rPr lang="en-US" sz="2000" dirty="0" smtClean="0"/>
              <a:t>However, the above table does not correct depict the typical </a:t>
            </a:r>
            <a:r>
              <a:rPr lang="en-US" sz="2000" dirty="0" err="1" smtClean="0"/>
              <a:t>UMi</a:t>
            </a:r>
            <a:r>
              <a:rPr lang="en-US" sz="2000" dirty="0" smtClean="0"/>
              <a:t> and </a:t>
            </a:r>
            <a:r>
              <a:rPr lang="en-US" sz="2000" dirty="0" err="1" smtClean="0"/>
              <a:t>UMa</a:t>
            </a:r>
            <a:r>
              <a:rPr lang="en-US" sz="2000" dirty="0" smtClean="0"/>
              <a:t> channel delay spreads. The values do not even correspond to the average RMS of the delay spread.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57645"/>
              </p:ext>
            </p:extLst>
          </p:nvPr>
        </p:nvGraphicFramePr>
        <p:xfrm>
          <a:off x="1943100" y="3071171"/>
          <a:ext cx="5257800" cy="17808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01242"/>
                <a:gridCol w="1901242"/>
                <a:gridCol w="1455316"/>
              </a:tblGrid>
              <a:tr h="359742">
                <a:tc>
                  <a:txBody>
                    <a:bodyPr/>
                    <a:lstStyle/>
                    <a:p>
                      <a:pPr marL="0" marR="2095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7675" algn="l"/>
                        </a:tabLst>
                      </a:pPr>
                      <a:r>
                        <a:rPr lang="en-GB" sz="1400" b="1" dirty="0">
                          <a:effectLst/>
                        </a:rPr>
                        <a:t>Channel Model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794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      Scenario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79400" indent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 (ns)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892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 smtClean="0">
                          <a:effectLst/>
                        </a:rPr>
                        <a:t>UMi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71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NLOS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O-to-I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7189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 smtClean="0">
                          <a:effectLst/>
                        </a:rPr>
                        <a:t>UMa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NLOS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57963" y="2766371"/>
            <a:ext cx="5304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Table 1. Brief </a:t>
            </a:r>
            <a:r>
              <a:rPr lang="en-GB" b="1" dirty="0"/>
              <a:t>Summary of delay spreads for </a:t>
            </a:r>
            <a:r>
              <a:rPr lang="en-GB" b="1" dirty="0" err="1"/>
              <a:t>UMi</a:t>
            </a:r>
            <a:r>
              <a:rPr lang="en-GB" b="1" dirty="0"/>
              <a:t> and </a:t>
            </a:r>
            <a:r>
              <a:rPr lang="en-GB" b="1" dirty="0" err="1"/>
              <a:t>UMa</a:t>
            </a:r>
            <a:r>
              <a:rPr lang="en-GB" b="1" dirty="0"/>
              <a:t> channel </a:t>
            </a:r>
            <a:r>
              <a:rPr lang="en-GB" b="1" dirty="0" smtClean="0"/>
              <a:t>models [1]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37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and </a:t>
            </a:r>
            <a:r>
              <a:rPr lang="en-US" dirty="0" err="1" smtClean="0"/>
              <a:t>UMi</a:t>
            </a:r>
            <a:r>
              <a:rPr lang="en-US" dirty="0" smtClean="0"/>
              <a:t> Channel Delay Spread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473" y="2056606"/>
            <a:ext cx="7772400" cy="4114800"/>
          </a:xfrm>
        </p:spPr>
        <p:txBody>
          <a:bodyPr/>
          <a:lstStyle/>
          <a:p>
            <a:r>
              <a:rPr lang="en-US" sz="2000" dirty="0" err="1" smtClean="0"/>
              <a:t>UMi</a:t>
            </a:r>
            <a:r>
              <a:rPr lang="en-US" sz="2000" dirty="0" smtClean="0"/>
              <a:t> and </a:t>
            </a:r>
            <a:r>
              <a:rPr lang="en-US" sz="2000" dirty="0" err="1" smtClean="0"/>
              <a:t>UMa</a:t>
            </a:r>
            <a:r>
              <a:rPr lang="en-US" sz="2000" dirty="0" smtClean="0"/>
              <a:t> cluster delay is computed by</a:t>
            </a:r>
          </a:p>
          <a:p>
            <a:endParaRPr lang="en-US" sz="2000" dirty="0"/>
          </a:p>
          <a:p>
            <a:endParaRPr lang="en-US" sz="2000" dirty="0" smtClean="0"/>
          </a:p>
          <a:p>
            <a:pPr lvl="1"/>
            <a:r>
              <a:rPr lang="en-US" sz="1600" dirty="0" smtClean="0"/>
              <a:t>r</a:t>
            </a:r>
            <a:r>
              <a:rPr lang="el-GR" sz="1600" baseline="-25000" dirty="0" smtClean="0"/>
              <a:t>τ</a:t>
            </a:r>
            <a:r>
              <a:rPr lang="en-US" sz="1600" dirty="0" smtClean="0"/>
              <a:t> : delay scaling parameter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Table 1 only seemed to consider the mean of the delay spread parameter without regards to the delay scaling parameter in ITU M.2135-1 [2]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625031"/>
              </p:ext>
            </p:extLst>
          </p:nvPr>
        </p:nvGraphicFramePr>
        <p:xfrm>
          <a:off x="1219200" y="2434440"/>
          <a:ext cx="2114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" name="Equation" r:id="rId3" imgW="1409400" imgH="457200" progId="Equation.3">
                  <p:embed/>
                </p:oleObj>
              </mc:Choice>
              <mc:Fallback>
                <p:oleObj name="Equation" r:id="rId3" imgW="14094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434440"/>
                        <a:ext cx="2114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403936"/>
              </p:ext>
            </p:extLst>
          </p:nvPr>
        </p:nvGraphicFramePr>
        <p:xfrm>
          <a:off x="4257040" y="2463800"/>
          <a:ext cx="1866780" cy="72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" name="Equation" r:id="rId5" imgW="1244520" imgH="482400" progId="Equation.3">
                  <p:embed/>
                </p:oleObj>
              </mc:Choice>
              <mc:Fallback>
                <p:oleObj name="Equation" r:id="rId5" imgW="124452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57040" y="2463800"/>
                        <a:ext cx="1866780" cy="72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73019"/>
              </p:ext>
            </p:extLst>
          </p:nvPr>
        </p:nvGraphicFramePr>
        <p:xfrm>
          <a:off x="1028950" y="3581400"/>
          <a:ext cx="6632076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397"/>
                <a:gridCol w="701079"/>
                <a:gridCol w="774720"/>
                <a:gridCol w="774720"/>
                <a:gridCol w="774720"/>
                <a:gridCol w="774720"/>
                <a:gridCol w="774720"/>
              </a:tblGrid>
              <a:tr h="174127">
                <a:tc rowSpan="2" grid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UMi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UMa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4127">
                <a:tc gridSpan="2" v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NLOS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O-to-I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NLOS</a:t>
                      </a:r>
                      <a:endParaRPr lang="en-US" sz="1400" dirty="0"/>
                    </a:p>
                  </a:txBody>
                  <a:tcPr/>
                </a:tc>
              </a:tr>
              <a:tr h="17174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Delay Spread, log(σ</a:t>
                      </a:r>
                      <a:r>
                        <a:rPr lang="el-GR" sz="1400" baseline="-25000" dirty="0" smtClean="0"/>
                        <a:t>τ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Mean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-7.19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-6.89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-6.62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-7.03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-6.44</a:t>
                      </a:r>
                      <a:endParaRPr lang="en-US" sz="1400" dirty="0"/>
                    </a:p>
                  </a:txBody>
                  <a:tcPr/>
                </a:tc>
              </a:tr>
              <a:tr h="171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err="1" smtClean="0"/>
                        <a:t>Var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0.39</a:t>
                      </a:r>
                      <a:endParaRPr lang="en-US" sz="1400" dirty="0"/>
                    </a:p>
                  </a:txBody>
                  <a:tcPr/>
                </a:tc>
              </a:tr>
              <a:tr h="174127"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Delay scaling parameter, r</a:t>
                      </a:r>
                      <a:r>
                        <a:rPr lang="el-GR" sz="1400" baseline="-25000" dirty="0" smtClean="0"/>
                        <a:t>τ</a:t>
                      </a:r>
                      <a:r>
                        <a:rPr lang="el-GR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66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Channel Delay Profile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295400"/>
          </a:xfrm>
        </p:spPr>
        <p:txBody>
          <a:bodyPr/>
          <a:lstStyle/>
          <a:p>
            <a:r>
              <a:rPr lang="en-US" sz="1800" dirty="0" smtClean="0"/>
              <a:t>Indoor channel delay models A~E do not have excess delay larger than 800ns.</a:t>
            </a:r>
          </a:p>
          <a:p>
            <a:r>
              <a:rPr lang="en-US" sz="1800" dirty="0" smtClean="0"/>
              <a:t>Model F has maximum excess delay of 1050ns, however, the RMS delay is only 150ns. </a:t>
            </a:r>
          </a:p>
          <a:p>
            <a:r>
              <a:rPr lang="en-US" sz="1800" dirty="0" smtClean="0"/>
              <a:t>Generally, no significant ISI issues are expected from the indoor models.</a:t>
            </a:r>
            <a:endParaRPr lang="en-US" sz="1800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437434"/>
              </p:ext>
            </p:extLst>
          </p:nvPr>
        </p:nvGraphicFramePr>
        <p:xfrm>
          <a:off x="1752600" y="1752600"/>
          <a:ext cx="5829300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Excess 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 Excess 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1050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 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19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NLOS Channel Delay Profile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1371600"/>
          </a:xfrm>
        </p:spPr>
        <p:txBody>
          <a:bodyPr/>
          <a:lstStyle/>
          <a:p>
            <a:r>
              <a:rPr lang="en-US" sz="1800" dirty="0" smtClean="0"/>
              <a:t>Total leakage power of excess delay beyond 800ns and maximum delay spread is shown above.</a:t>
            </a:r>
          </a:p>
          <a:p>
            <a:r>
              <a:rPr lang="en-US" sz="1800" dirty="0" smtClean="0"/>
              <a:t>Statistically,</a:t>
            </a:r>
          </a:p>
          <a:p>
            <a:pPr lvl="1"/>
            <a:r>
              <a:rPr lang="en-US" sz="1400" dirty="0" smtClean="0"/>
              <a:t>13% of the NLOS/</a:t>
            </a:r>
            <a:r>
              <a:rPr lang="en-US" sz="1400" dirty="0" err="1" smtClean="0"/>
              <a:t>OtoI</a:t>
            </a:r>
            <a:r>
              <a:rPr lang="en-US" sz="1400" dirty="0" smtClean="0"/>
              <a:t> users have total leakage power of more than 20</a:t>
            </a:r>
            <a:r>
              <a:rPr lang="en-US" sz="1400" dirty="0"/>
              <a:t>% in the excess delay of more than 800 ns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3% of the NLOS/</a:t>
            </a:r>
            <a:r>
              <a:rPr lang="en-US" sz="1400" dirty="0" err="1" smtClean="0"/>
              <a:t>OtoI</a:t>
            </a:r>
            <a:r>
              <a:rPr lang="en-US" sz="1400" dirty="0" smtClean="0"/>
              <a:t> users have </a:t>
            </a:r>
            <a:r>
              <a:rPr lang="en-US" sz="1400" dirty="0"/>
              <a:t>total leakage power of more than </a:t>
            </a:r>
            <a:r>
              <a:rPr lang="en-US" sz="1400" dirty="0" smtClean="0"/>
              <a:t>50</a:t>
            </a:r>
            <a:r>
              <a:rPr lang="en-US" sz="1400" dirty="0"/>
              <a:t>% in the excess delay of more than 800 ns.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" t="11661" r="1865" b="6891"/>
          <a:stretch/>
        </p:blipFill>
        <p:spPr>
          <a:xfrm>
            <a:off x="4875213" y="1447800"/>
            <a:ext cx="3943393" cy="29329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" t="12167" r="1867" b="6892"/>
          <a:stretch/>
        </p:blipFill>
        <p:spPr>
          <a:xfrm>
            <a:off x="430252" y="1456928"/>
            <a:ext cx="3943311" cy="29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7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NLOS Channel Delay Profile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371600"/>
          </a:xfrm>
        </p:spPr>
        <p:txBody>
          <a:bodyPr/>
          <a:lstStyle/>
          <a:p>
            <a:r>
              <a:rPr lang="en-US" sz="1800" dirty="0" smtClean="0"/>
              <a:t>Total leakage power of excess delay beyond 800ns and maximum delay spread is shown above.</a:t>
            </a:r>
          </a:p>
          <a:p>
            <a:r>
              <a:rPr lang="en-US" sz="1800" dirty="0" smtClean="0"/>
              <a:t>Statistically, </a:t>
            </a:r>
            <a:r>
              <a:rPr lang="en-US" sz="1800" dirty="0"/>
              <a:t>8</a:t>
            </a:r>
            <a:r>
              <a:rPr lang="en-US" sz="1800" dirty="0" smtClean="0"/>
              <a:t>% of the NLOS users have total leakage power of more than 50% in the excess delay of more than 800 ns.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" t="12307" r="2777" b="6752"/>
          <a:stretch/>
        </p:blipFill>
        <p:spPr>
          <a:xfrm>
            <a:off x="4758338" y="1419192"/>
            <a:ext cx="3886190" cy="29146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" t="12498" r="2792" b="6560"/>
          <a:stretch/>
        </p:blipFill>
        <p:spPr>
          <a:xfrm>
            <a:off x="304800" y="1428717"/>
            <a:ext cx="3943311" cy="291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08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Excess Delay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 delay spread larger than 800ns exist in outdoor scenarios.</a:t>
            </a:r>
          </a:p>
          <a:p>
            <a:pPr lvl="1"/>
            <a:r>
              <a:rPr lang="en-US" dirty="0" smtClean="0"/>
              <a:t>Why is 800ns important? Legacy preamble portion functions based on 800ns GI.</a:t>
            </a:r>
          </a:p>
          <a:p>
            <a:r>
              <a:rPr lang="en-US" dirty="0" smtClean="0"/>
              <a:t>The leakage power in the excess delay spread can be significant for some small population of users.</a:t>
            </a:r>
          </a:p>
          <a:p>
            <a:r>
              <a:rPr lang="en-US" dirty="0" smtClean="0"/>
              <a:t>We will need further study on impact of large delay spread, exceeding 800ns, to the preamble design for 11ax.</a:t>
            </a:r>
          </a:p>
          <a:p>
            <a:r>
              <a:rPr lang="en-US" dirty="0" smtClean="0"/>
              <a:t>This presentation focus on some simple analysis of large delay spread to legacy PPDU formats.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45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Impact of Large Delay Spread to Preamble (1/2)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32820"/>
            <a:ext cx="7772400" cy="1563180"/>
          </a:xfrm>
        </p:spPr>
        <p:txBody>
          <a:bodyPr/>
          <a:lstStyle/>
          <a:p>
            <a:r>
              <a:rPr lang="en-US" sz="1600" dirty="0" smtClean="0"/>
              <a:t>Inter-Symbol Interference (ISI) can distort the signals, and cannot be resolved using a single tap equalization.</a:t>
            </a:r>
          </a:p>
          <a:p>
            <a:r>
              <a:rPr lang="en-US" sz="1600" dirty="0" smtClean="0"/>
              <a:t>In </a:t>
            </a:r>
            <a:r>
              <a:rPr lang="en-US" sz="1600" dirty="0"/>
              <a:t>deployment environments with </a:t>
            </a:r>
            <a:r>
              <a:rPr lang="en-US" sz="1600" dirty="0" smtClean="0"/>
              <a:t>large delay </a:t>
            </a:r>
            <a:r>
              <a:rPr lang="en-US" sz="1600" dirty="0"/>
              <a:t>spread, </a:t>
            </a:r>
            <a:r>
              <a:rPr lang="en-US" sz="1600" dirty="0" smtClean="0"/>
              <a:t>decoding performance </a:t>
            </a:r>
            <a:r>
              <a:rPr lang="en-US" sz="1600" dirty="0"/>
              <a:t>of L-SIG, SIG-A1, SIG-A2 </a:t>
            </a:r>
            <a:r>
              <a:rPr lang="en-US" sz="1600" dirty="0" smtClean="0"/>
              <a:t>is compromised.</a:t>
            </a:r>
            <a:endParaRPr lang="en-US" sz="1600" dirty="0"/>
          </a:p>
          <a:p>
            <a:r>
              <a:rPr lang="en-US" sz="1600" dirty="0" smtClean="0"/>
              <a:t>Channel </a:t>
            </a:r>
            <a:r>
              <a:rPr lang="en-US" sz="1600" dirty="0"/>
              <a:t>estimation from L-LTF can be done as, it effectively has a large </a:t>
            </a:r>
            <a:r>
              <a:rPr lang="en-US" sz="1600" dirty="0" smtClean="0"/>
              <a:t>cyclic prefix already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Daewon Lee,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74631" y="1960663"/>
            <a:ext cx="8961876" cy="2320179"/>
            <a:chOff x="174631" y="1609381"/>
            <a:chExt cx="8961876" cy="2320179"/>
          </a:xfrm>
        </p:grpSpPr>
        <p:grpSp>
          <p:nvGrpSpPr>
            <p:cNvPr id="8" name="Group 7"/>
            <p:cNvGrpSpPr/>
            <p:nvPr/>
          </p:nvGrpSpPr>
          <p:grpSpPr>
            <a:xfrm>
              <a:off x="8266904" y="3652561"/>
              <a:ext cx="839791" cy="276999"/>
              <a:chOff x="304800" y="4343400"/>
              <a:chExt cx="839791" cy="276999"/>
            </a:xfrm>
          </p:grpSpPr>
          <p:cxnSp>
            <p:nvCxnSpPr>
              <p:cNvPr id="54" name="Straight Arrow Connector 53"/>
              <p:cNvCxnSpPr/>
              <p:nvPr/>
            </p:nvCxnSpPr>
            <p:spPr bwMode="auto">
              <a:xfrm>
                <a:off x="304800" y="4343400"/>
                <a:ext cx="6867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55" name="TextBox 54"/>
              <p:cNvSpPr txBox="1"/>
              <p:nvPr/>
            </p:nvSpPr>
            <p:spPr>
              <a:xfrm>
                <a:off x="684209" y="4343400"/>
                <a:ext cx="46038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time</a:t>
                </a:r>
                <a:endParaRPr lang="en-US" dirty="0"/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 bwMode="auto">
            <a:xfrm>
              <a:off x="183812" y="3092771"/>
              <a:ext cx="12028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8721009" y="2228641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/>
                <a:t>…</a:t>
              </a:r>
              <a:endParaRPr lang="en-US" sz="18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2355" y="3131120"/>
              <a:ext cx="4363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us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84509" y="1665367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1.6 us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74631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18252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61873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904946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148567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391640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635261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878882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121955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365576" y="2198768"/>
              <a:ext cx="243621" cy="6630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L-STF</a:t>
              </a: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180931" y="2118706"/>
              <a:ext cx="0" cy="11733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1395795" y="2056179"/>
              <a:ext cx="0" cy="1271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5" name="Rectangle 24"/>
            <p:cNvSpPr/>
            <p:nvPr/>
          </p:nvSpPr>
          <p:spPr bwMode="auto">
            <a:xfrm>
              <a:off x="2608843" y="2198768"/>
              <a:ext cx="490176" cy="66307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D-GI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37984" y="2198768"/>
              <a:ext cx="243621" cy="66307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/>
                <a:t>GI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094074" y="2198768"/>
              <a:ext cx="973583" cy="663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L-LTF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2615691" y="2097343"/>
              <a:ext cx="0" cy="11934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" name="Rectangle 28"/>
            <p:cNvSpPr/>
            <p:nvPr/>
          </p:nvSpPr>
          <p:spPr bwMode="auto">
            <a:xfrm>
              <a:off x="4069237" y="2198768"/>
              <a:ext cx="973583" cy="663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L-LTF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5037984" y="1904121"/>
              <a:ext cx="8311" cy="13596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5278457" y="2198768"/>
              <a:ext cx="973583" cy="663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L-SIG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258688" y="2198768"/>
              <a:ext cx="243621" cy="66307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/>
                <a:t>GI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499161" y="2198768"/>
              <a:ext cx="973583" cy="663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SIG-A1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472744" y="2196017"/>
              <a:ext cx="243621" cy="66307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900" dirty="0" smtClean="0"/>
                <a:t>GI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713217" y="2196017"/>
              <a:ext cx="973583" cy="6630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SIG-A2</a:t>
              </a: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6258688" y="1904121"/>
              <a:ext cx="8311" cy="13596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7472744" y="1915167"/>
              <a:ext cx="8311" cy="13596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1381645" y="3092771"/>
              <a:ext cx="12028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780188" y="3131120"/>
              <a:ext cx="4363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us</a:t>
              </a:r>
              <a:endParaRPr lang="en-US" dirty="0"/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>
              <a:off x="5070783" y="3098034"/>
              <a:ext cx="12028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5469326" y="3136383"/>
              <a:ext cx="4363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us</a:t>
              </a:r>
              <a:endParaRPr lang="en-US" dirty="0"/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6269880" y="3092771"/>
              <a:ext cx="12028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6668423" y="3131120"/>
              <a:ext cx="4363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us</a:t>
              </a:r>
              <a:endParaRPr lang="en-US" dirty="0"/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7489990" y="3082126"/>
              <a:ext cx="120286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7888533" y="3120475"/>
              <a:ext cx="4363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us</a:t>
              </a:r>
              <a:endParaRPr lang="en-US" dirty="0"/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>
              <a:off x="8694879" y="1915167"/>
              <a:ext cx="8311" cy="13596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2615691" y="3098441"/>
              <a:ext cx="242229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3666105" y="3111071"/>
              <a:ext cx="4363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 us</a:t>
              </a:r>
              <a:endParaRPr lang="en-US" dirty="0"/>
            </a:p>
          </p:txBody>
        </p:sp>
        <p:cxnSp>
          <p:nvCxnSpPr>
            <p:cNvPr id="49" name="Straight Arrow Connector 48"/>
            <p:cNvCxnSpPr/>
            <p:nvPr/>
          </p:nvCxnSpPr>
          <p:spPr bwMode="auto">
            <a:xfrm>
              <a:off x="2623973" y="2025354"/>
              <a:ext cx="47010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5280408" y="1883386"/>
              <a:ext cx="8311" cy="13596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>
              <a:off x="5288719" y="2025354"/>
              <a:ext cx="39854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4699011" y="2025354"/>
              <a:ext cx="33897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4887894" y="1609381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0.8 us</a:t>
              </a:r>
              <a:endParaRPr lang="en-US" dirty="0"/>
            </a:p>
          </p:txBody>
        </p:sp>
      </p:grpSp>
      <p:sp>
        <p:nvSpPr>
          <p:cNvPr id="56" name="Isosceles Triangle 55"/>
          <p:cNvSpPr/>
          <p:nvPr/>
        </p:nvSpPr>
        <p:spPr bwMode="auto">
          <a:xfrm>
            <a:off x="2626190" y="2558497"/>
            <a:ext cx="682454" cy="666745"/>
          </a:xfrm>
          <a:prstGeom prst="triangle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Isosceles Triangle 56"/>
          <p:cNvSpPr/>
          <p:nvPr/>
        </p:nvSpPr>
        <p:spPr bwMode="auto">
          <a:xfrm>
            <a:off x="5048483" y="2558497"/>
            <a:ext cx="554406" cy="666745"/>
          </a:xfrm>
          <a:prstGeom prst="triangle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>
            <a:off x="6260209" y="2536389"/>
            <a:ext cx="607042" cy="666745"/>
          </a:xfrm>
          <a:prstGeom prst="triangle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7472278" y="2547299"/>
            <a:ext cx="577316" cy="666745"/>
          </a:xfrm>
          <a:prstGeom prst="triangle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6199804" y="3225778"/>
            <a:ext cx="355164" cy="8227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flipH="1" flipV="1">
            <a:off x="5367579" y="3197678"/>
            <a:ext cx="829344" cy="8535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6243263" y="3167214"/>
            <a:ext cx="1574169" cy="8813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5439648" y="4066401"/>
            <a:ext cx="1789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Inter-Symbol Interference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4" name="Straight Arrow Connector 63"/>
          <p:cNvCxnSpPr>
            <a:stCxn id="65" idx="0"/>
          </p:cNvCxnSpPr>
          <p:nvPr/>
        </p:nvCxnSpPr>
        <p:spPr bwMode="auto">
          <a:xfrm flipH="1" flipV="1">
            <a:off x="2744357" y="3039177"/>
            <a:ext cx="576341" cy="833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1962731" y="3873137"/>
            <a:ext cx="271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Symbol dispersion of previous OFDM symbol from delay spread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6" name="Left Brace 65"/>
          <p:cNvSpPr/>
          <p:nvPr/>
        </p:nvSpPr>
        <p:spPr bwMode="auto">
          <a:xfrm rot="5400000">
            <a:off x="1189320" y="957825"/>
            <a:ext cx="330926" cy="2435211"/>
          </a:xfrm>
          <a:prstGeom prst="leftBrace">
            <a:avLst/>
          </a:prstGeom>
          <a:noFill/>
          <a:ln w="12700" cap="flat" cmpd="sng" algn="ctr">
            <a:solidFill>
              <a:srgbClr val="3399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-13090" y="1773370"/>
            <a:ext cx="364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ISI not an big issue, as used for AGC, FO compensation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78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91292</TotalTime>
  <Words>1077</Words>
  <Application>Microsoft Office PowerPoint</Application>
  <PresentationFormat>On-screen Show (4:3)</PresentationFormat>
  <Paragraphs>199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802-11-Submission</vt:lpstr>
      <vt:lpstr>Microsoft Word 97 - 2003 Document</vt:lpstr>
      <vt:lpstr>Equation</vt:lpstr>
      <vt:lpstr>Preamble Considerations in Large Channel Delay Spread Scenarios</vt:lpstr>
      <vt:lpstr>Large Channel Delay Spread Scenarios</vt:lpstr>
      <vt:lpstr>UMa and UMi Channel Delay Spread (1/2)</vt:lpstr>
      <vt:lpstr>UMa and UMi Channel Delay Spread (2/2)</vt:lpstr>
      <vt:lpstr>Indoor Channel Delay Profile</vt:lpstr>
      <vt:lpstr>UMi NLOS Channel Delay Profile</vt:lpstr>
      <vt:lpstr>UMa NLOS Channel Delay Profile</vt:lpstr>
      <vt:lpstr>Excess Delay Spread</vt:lpstr>
      <vt:lpstr>Impact of Large Delay Spread to Preamble (1/2)</vt:lpstr>
      <vt:lpstr>Impact of Large Delay Spread to Preamble (2/2)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Considerations in Large Channel Delay Spread Scenarios</dc:title>
  <dc:creator>Daewon Lee</dc:creator>
  <cp:lastModifiedBy>Daewon Lee</cp:lastModifiedBy>
  <cp:revision>1057</cp:revision>
  <cp:lastPrinted>1998-02-10T13:28:06Z</cp:lastPrinted>
  <dcterms:created xsi:type="dcterms:W3CDTF">2007-05-21T21:00:37Z</dcterms:created>
  <dcterms:modified xsi:type="dcterms:W3CDTF">2014-11-03T13:52:18Z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