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2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4" r:id="rId13"/>
    <p:sldId id="283" r:id="rId14"/>
    <p:sldId id="285" r:id="rId15"/>
    <p:sldId id="289" r:id="rId16"/>
    <p:sldId id="290" r:id="rId17"/>
    <p:sldId id="286" r:id="rId18"/>
    <p:sldId id="287" r:id="rId19"/>
    <p:sldId id="273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4" autoAdjust="0"/>
    <p:restoredTop sz="99548" autoAdjust="0"/>
  </p:normalViewPr>
  <p:slideViewPr>
    <p:cSldViewPr>
      <p:cViewPr varScale="1">
        <p:scale>
          <a:sx n="88" d="100"/>
          <a:sy n="88" d="100"/>
        </p:scale>
        <p:origin x="13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50863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802.11-14/1431r1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Issues on UL-OFDMA Transmission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665673"/>
              </p:ext>
            </p:extLst>
          </p:nvPr>
        </p:nvGraphicFramePr>
        <p:xfrm>
          <a:off x="539750" y="2673350"/>
          <a:ext cx="8216900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5" name="Document" r:id="rId4" imgW="9006370" imgH="4175415" progId="Word.Document.8">
                  <p:embed/>
                </p:oleObj>
              </mc:Choice>
              <mc:Fallback>
                <p:oleObj name="Document" r:id="rId4" imgW="9006370" imgH="4175415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673350"/>
                        <a:ext cx="8216900" cy="379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UL Request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UL-OFDMA with UL request</a:t>
            </a:r>
          </a:p>
          <a:p>
            <a:pPr lvl="1"/>
            <a:r>
              <a:rPr lang="en-US" dirty="0" smtClean="0"/>
              <a:t>As the major gain of UL-OFDMA comes from the fact that it can reduce multiple back-off and signaling overhead, if additional back-off and signaling is required for UL request, the gain of UL-OFDMA may not be as good as what we expected.</a:t>
            </a:r>
          </a:p>
          <a:p>
            <a:pPr lvl="1"/>
            <a:r>
              <a:rPr lang="en-US" dirty="0" smtClean="0"/>
              <a:t>We have a simple analysis on the overall channel occupancy time of multiple UL transmission schemes.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5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UL Request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1: Conventional UL transmission</a:t>
            </a:r>
          </a:p>
          <a:p>
            <a:pPr lvl="1"/>
            <a:r>
              <a:rPr lang="en-US" dirty="0" smtClean="0"/>
              <a:t>Each STA initiates UL transmission independently.</a:t>
            </a:r>
          </a:p>
          <a:p>
            <a:pPr lvl="1"/>
            <a:r>
              <a:rPr lang="en-US" dirty="0" smtClean="0"/>
              <a:t>Each UL transmission needs independent </a:t>
            </a:r>
            <a:r>
              <a:rPr lang="en-US" dirty="0" err="1" smtClean="0"/>
              <a:t>Backoff</a:t>
            </a:r>
            <a:r>
              <a:rPr lang="en-US" dirty="0" smtClean="0"/>
              <a:t> time.</a:t>
            </a:r>
          </a:p>
          <a:p>
            <a:pPr lvl="1"/>
            <a:r>
              <a:rPr lang="en-US" dirty="0" smtClean="0"/>
              <a:t>No RTS/CTS protection assumed.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901751" y="4289428"/>
            <a:ext cx="36420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AP</a:t>
            </a:r>
            <a:endParaRPr lang="en-US" altLang="en-US" sz="105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2" name="TextBox 8"/>
          <p:cNvSpPr txBox="1">
            <a:spLocks noChangeArrowheads="1"/>
          </p:cNvSpPr>
          <p:nvPr/>
        </p:nvSpPr>
        <p:spPr bwMode="auto">
          <a:xfrm>
            <a:off x="773113" y="4718053"/>
            <a:ext cx="53892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762000" y="5126041"/>
            <a:ext cx="53892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Rectangle 55"/>
          <p:cNvSpPr>
            <a:spLocks noChangeArrowheads="1"/>
          </p:cNvSpPr>
          <p:nvPr/>
        </p:nvSpPr>
        <p:spPr bwMode="auto">
          <a:xfrm>
            <a:off x="5374071" y="5128343"/>
            <a:ext cx="1676400" cy="276225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UL DATA</a:t>
            </a:r>
          </a:p>
        </p:txBody>
      </p:sp>
      <p:sp>
        <p:nvSpPr>
          <p:cNvPr id="20" name="Rectangle 56"/>
          <p:cNvSpPr>
            <a:spLocks noChangeArrowheads="1"/>
          </p:cNvSpPr>
          <p:nvPr/>
        </p:nvSpPr>
        <p:spPr bwMode="auto">
          <a:xfrm>
            <a:off x="4121534" y="4289427"/>
            <a:ext cx="533400" cy="276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105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1" name="Rectangle 57"/>
          <p:cNvSpPr>
            <a:spLocks noChangeArrowheads="1"/>
          </p:cNvSpPr>
          <p:nvPr/>
        </p:nvSpPr>
        <p:spPr bwMode="auto">
          <a:xfrm>
            <a:off x="7503506" y="4289428"/>
            <a:ext cx="533400" cy="276225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105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8" name="Rectangle 54"/>
          <p:cNvSpPr>
            <a:spLocks noChangeArrowheads="1"/>
          </p:cNvSpPr>
          <p:nvPr/>
        </p:nvSpPr>
        <p:spPr bwMode="auto">
          <a:xfrm>
            <a:off x="1989521" y="4718053"/>
            <a:ext cx="1676400" cy="276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UL DATA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1227520" y="4565653"/>
            <a:ext cx="7096125" cy="838200"/>
            <a:chOff x="1447800" y="3962400"/>
            <a:chExt cx="6629400" cy="838200"/>
          </a:xfrm>
        </p:grpSpPr>
        <p:cxnSp>
          <p:nvCxnSpPr>
            <p:cNvPr id="8" name="Straight Arrow Connector 44"/>
            <p:cNvCxnSpPr>
              <a:cxnSpLocks noChangeShapeType="1"/>
            </p:cNvCxnSpPr>
            <p:nvPr/>
          </p:nvCxnSpPr>
          <p:spPr bwMode="auto">
            <a:xfrm>
              <a:off x="1447800" y="3962400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Arrow Connector 46"/>
            <p:cNvCxnSpPr>
              <a:cxnSpLocks noChangeShapeType="1"/>
            </p:cNvCxnSpPr>
            <p:nvPr/>
          </p:nvCxnSpPr>
          <p:spPr bwMode="auto">
            <a:xfrm>
              <a:off x="1447800" y="4800600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Arrow Connector 45"/>
            <p:cNvCxnSpPr>
              <a:cxnSpLocks noChangeShapeType="1"/>
            </p:cNvCxnSpPr>
            <p:nvPr/>
          </p:nvCxnSpPr>
          <p:spPr bwMode="auto">
            <a:xfrm>
              <a:off x="1447800" y="4392613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8" name="Straight Arrow Connector 55"/>
          <p:cNvCxnSpPr>
            <a:cxnSpLocks noChangeShapeType="1"/>
          </p:cNvCxnSpPr>
          <p:nvPr/>
        </p:nvCxnSpPr>
        <p:spPr bwMode="auto">
          <a:xfrm>
            <a:off x="1303721" y="4792666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Arrow Connector 56"/>
          <p:cNvCxnSpPr>
            <a:cxnSpLocks noChangeShapeType="1"/>
          </p:cNvCxnSpPr>
          <p:nvPr/>
        </p:nvCxnSpPr>
        <p:spPr bwMode="auto">
          <a:xfrm>
            <a:off x="1989521" y="4792666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Arrow Connector 57"/>
          <p:cNvCxnSpPr>
            <a:cxnSpLocks noChangeShapeType="1"/>
          </p:cNvCxnSpPr>
          <p:nvPr/>
        </p:nvCxnSpPr>
        <p:spPr bwMode="auto">
          <a:xfrm flipV="1">
            <a:off x="1303721" y="4889503"/>
            <a:ext cx="685800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" name="TextBox 58"/>
          <p:cNvSpPr txBox="1">
            <a:spLocks noChangeArrowheads="1"/>
          </p:cNvSpPr>
          <p:nvPr/>
        </p:nvSpPr>
        <p:spPr bwMode="auto">
          <a:xfrm>
            <a:off x="1303721" y="4613278"/>
            <a:ext cx="6858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err="1" smtClean="0">
                <a:ea typeface="宋体" panose="02010600030101010101" pitchFamily="2" charset="-122"/>
                <a:cs typeface="Arial" panose="020B0604020202020204" pitchFamily="34" charset="0"/>
              </a:rPr>
              <a:t>Backoff</a:t>
            </a:r>
            <a:endParaRPr lang="en-US" altLang="en-US" sz="105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46" name="Straight Arrow Connector 55"/>
          <p:cNvCxnSpPr>
            <a:cxnSpLocks noChangeShapeType="1"/>
          </p:cNvCxnSpPr>
          <p:nvPr/>
        </p:nvCxnSpPr>
        <p:spPr bwMode="auto">
          <a:xfrm>
            <a:off x="3665921" y="4370388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Arrow Connector 56"/>
          <p:cNvCxnSpPr>
            <a:cxnSpLocks noChangeShapeType="1"/>
          </p:cNvCxnSpPr>
          <p:nvPr/>
        </p:nvCxnSpPr>
        <p:spPr bwMode="auto">
          <a:xfrm>
            <a:off x="4123121" y="4370388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Arrow Connector 57"/>
          <p:cNvCxnSpPr>
            <a:cxnSpLocks noChangeShapeType="1"/>
          </p:cNvCxnSpPr>
          <p:nvPr/>
        </p:nvCxnSpPr>
        <p:spPr bwMode="auto">
          <a:xfrm flipV="1">
            <a:off x="3665921" y="4467225"/>
            <a:ext cx="457200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TextBox 58"/>
          <p:cNvSpPr txBox="1">
            <a:spLocks noChangeArrowheads="1"/>
          </p:cNvSpPr>
          <p:nvPr/>
        </p:nvSpPr>
        <p:spPr bwMode="auto">
          <a:xfrm>
            <a:off x="3665921" y="4191000"/>
            <a:ext cx="457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105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51" name="Straight Arrow Connector 55"/>
          <p:cNvCxnSpPr>
            <a:cxnSpLocks noChangeShapeType="1"/>
          </p:cNvCxnSpPr>
          <p:nvPr/>
        </p:nvCxnSpPr>
        <p:spPr bwMode="auto">
          <a:xfrm>
            <a:off x="4688271" y="5208588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Arrow Connector 56"/>
          <p:cNvCxnSpPr>
            <a:cxnSpLocks noChangeShapeType="1"/>
          </p:cNvCxnSpPr>
          <p:nvPr/>
        </p:nvCxnSpPr>
        <p:spPr bwMode="auto">
          <a:xfrm>
            <a:off x="5374071" y="5208588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Arrow Connector 57"/>
          <p:cNvCxnSpPr>
            <a:cxnSpLocks noChangeShapeType="1"/>
          </p:cNvCxnSpPr>
          <p:nvPr/>
        </p:nvCxnSpPr>
        <p:spPr bwMode="auto">
          <a:xfrm flipV="1">
            <a:off x="4688271" y="5305425"/>
            <a:ext cx="685800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TextBox 58"/>
          <p:cNvSpPr txBox="1">
            <a:spLocks noChangeArrowheads="1"/>
          </p:cNvSpPr>
          <p:nvPr/>
        </p:nvSpPr>
        <p:spPr bwMode="auto">
          <a:xfrm>
            <a:off x="4688271" y="5029200"/>
            <a:ext cx="6858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err="1" smtClean="0">
                <a:ea typeface="宋体" panose="02010600030101010101" pitchFamily="2" charset="-122"/>
                <a:cs typeface="Arial" panose="020B0604020202020204" pitchFamily="34" charset="0"/>
              </a:rPr>
              <a:t>Backoff</a:t>
            </a:r>
            <a:endParaRPr lang="en-US" altLang="en-US" sz="105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56" name="Straight Arrow Connector 55"/>
          <p:cNvCxnSpPr>
            <a:cxnSpLocks noChangeShapeType="1"/>
          </p:cNvCxnSpPr>
          <p:nvPr/>
        </p:nvCxnSpPr>
        <p:spPr bwMode="auto">
          <a:xfrm>
            <a:off x="7045751" y="4370388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Arrow Connector 56"/>
          <p:cNvCxnSpPr>
            <a:cxnSpLocks noChangeShapeType="1"/>
          </p:cNvCxnSpPr>
          <p:nvPr/>
        </p:nvCxnSpPr>
        <p:spPr bwMode="auto">
          <a:xfrm>
            <a:off x="7502951" y="4370388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Straight Arrow Connector 57"/>
          <p:cNvCxnSpPr>
            <a:cxnSpLocks noChangeShapeType="1"/>
          </p:cNvCxnSpPr>
          <p:nvPr/>
        </p:nvCxnSpPr>
        <p:spPr bwMode="auto">
          <a:xfrm flipV="1">
            <a:off x="7045751" y="4467225"/>
            <a:ext cx="457200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7045751" y="4191000"/>
            <a:ext cx="457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105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1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UL Request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92463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Case 2: UL-OFDMA w/o Request frame</a:t>
            </a:r>
          </a:p>
          <a:p>
            <a:pPr lvl="1"/>
            <a:r>
              <a:rPr lang="en-US" dirty="0" smtClean="0"/>
              <a:t>AP initiates UL-OFDMA transmission by sending a Trigger frame, which includes UL resource allocation and scheduling information.</a:t>
            </a:r>
          </a:p>
          <a:p>
            <a:pPr lvl="1"/>
            <a:r>
              <a:rPr lang="en-US" dirty="0" smtClean="0"/>
              <a:t>Every participating STA sends UL data frame in SIFS time after receiving Trigger frame.</a:t>
            </a:r>
          </a:p>
          <a:p>
            <a:pPr lvl="1"/>
            <a:r>
              <a:rPr lang="en-US" dirty="0" smtClean="0"/>
              <a:t>AP is assumed to send ACK to multiple stations simultaneously.</a:t>
            </a:r>
          </a:p>
          <a:p>
            <a:pPr lvl="2"/>
            <a:r>
              <a:rPr lang="en-US" dirty="0" smtClean="0"/>
              <a:t>How to send acknowledge frame is out of scope of this contribution.</a:t>
            </a:r>
          </a:p>
          <a:p>
            <a:pPr lvl="1"/>
            <a:r>
              <a:rPr lang="en-US" dirty="0" smtClean="0"/>
              <a:t>AP is assumed to know UL buffer status (ideal condition).</a:t>
            </a:r>
          </a:p>
          <a:p>
            <a:pPr lvl="1"/>
            <a:r>
              <a:rPr lang="en-US" dirty="0" smtClean="0"/>
              <a:t>No RTS/CTS protection assumed.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1" name="TextBox 2"/>
          <p:cNvSpPr txBox="1">
            <a:spLocks noChangeArrowheads="1"/>
          </p:cNvSpPr>
          <p:nvPr/>
        </p:nvSpPr>
        <p:spPr bwMode="auto">
          <a:xfrm>
            <a:off x="1112506" y="5175401"/>
            <a:ext cx="36420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AP</a:t>
            </a:r>
            <a:endParaRPr lang="en-US" altLang="en-US" sz="105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2" name="TextBox 8"/>
          <p:cNvSpPr txBox="1">
            <a:spLocks noChangeArrowheads="1"/>
          </p:cNvSpPr>
          <p:nvPr/>
        </p:nvSpPr>
        <p:spPr bwMode="auto">
          <a:xfrm>
            <a:off x="983868" y="5604026"/>
            <a:ext cx="53892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63" name="TextBox 10"/>
          <p:cNvSpPr txBox="1">
            <a:spLocks noChangeArrowheads="1"/>
          </p:cNvSpPr>
          <p:nvPr/>
        </p:nvSpPr>
        <p:spPr bwMode="auto">
          <a:xfrm>
            <a:off x="972755" y="6012014"/>
            <a:ext cx="53892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65" name="Rectangle 56"/>
          <p:cNvSpPr>
            <a:spLocks noChangeArrowheads="1"/>
          </p:cNvSpPr>
          <p:nvPr/>
        </p:nvSpPr>
        <p:spPr bwMode="auto">
          <a:xfrm>
            <a:off x="5410200" y="5029200"/>
            <a:ext cx="533400" cy="210009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105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7" name="Rectangle 54"/>
          <p:cNvSpPr>
            <a:spLocks noChangeArrowheads="1"/>
          </p:cNvSpPr>
          <p:nvPr/>
        </p:nvSpPr>
        <p:spPr bwMode="auto">
          <a:xfrm>
            <a:off x="3276600" y="5610373"/>
            <a:ext cx="1676400" cy="276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UL DATA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1438275" y="5451626"/>
            <a:ext cx="7096125" cy="838200"/>
            <a:chOff x="1447800" y="3962400"/>
            <a:chExt cx="6629400" cy="838200"/>
          </a:xfrm>
        </p:grpSpPr>
        <p:cxnSp>
          <p:nvCxnSpPr>
            <p:cNvPr id="69" name="Straight Arrow Connector 44"/>
            <p:cNvCxnSpPr>
              <a:cxnSpLocks noChangeShapeType="1"/>
            </p:cNvCxnSpPr>
            <p:nvPr/>
          </p:nvCxnSpPr>
          <p:spPr bwMode="auto">
            <a:xfrm>
              <a:off x="1447800" y="3962400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Straight Arrow Connector 46"/>
            <p:cNvCxnSpPr>
              <a:cxnSpLocks noChangeShapeType="1"/>
            </p:cNvCxnSpPr>
            <p:nvPr/>
          </p:nvCxnSpPr>
          <p:spPr bwMode="auto">
            <a:xfrm>
              <a:off x="1447800" y="4800600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Straight Arrow Connector 45"/>
            <p:cNvCxnSpPr>
              <a:cxnSpLocks noChangeShapeType="1"/>
            </p:cNvCxnSpPr>
            <p:nvPr/>
          </p:nvCxnSpPr>
          <p:spPr bwMode="auto">
            <a:xfrm>
              <a:off x="1447800" y="4392613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72" name="Straight Arrow Connector 55"/>
          <p:cNvCxnSpPr>
            <a:cxnSpLocks noChangeShapeType="1"/>
          </p:cNvCxnSpPr>
          <p:nvPr/>
        </p:nvCxnSpPr>
        <p:spPr bwMode="auto">
          <a:xfrm>
            <a:off x="1514476" y="5256361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" name="Straight Arrow Connector 56"/>
          <p:cNvCxnSpPr>
            <a:cxnSpLocks noChangeShapeType="1"/>
          </p:cNvCxnSpPr>
          <p:nvPr/>
        </p:nvCxnSpPr>
        <p:spPr bwMode="auto">
          <a:xfrm>
            <a:off x="2200276" y="5256361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" name="Straight Arrow Connector 57"/>
          <p:cNvCxnSpPr>
            <a:cxnSpLocks noChangeShapeType="1"/>
          </p:cNvCxnSpPr>
          <p:nvPr/>
        </p:nvCxnSpPr>
        <p:spPr bwMode="auto">
          <a:xfrm flipV="1">
            <a:off x="1514476" y="5353198"/>
            <a:ext cx="685800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" name="TextBox 58"/>
          <p:cNvSpPr txBox="1">
            <a:spLocks noChangeArrowheads="1"/>
          </p:cNvSpPr>
          <p:nvPr/>
        </p:nvSpPr>
        <p:spPr bwMode="auto">
          <a:xfrm>
            <a:off x="1514476" y="5076973"/>
            <a:ext cx="6858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err="1" smtClean="0">
                <a:ea typeface="宋体" panose="02010600030101010101" pitchFamily="2" charset="-122"/>
                <a:cs typeface="Arial" panose="020B0604020202020204" pitchFamily="34" charset="0"/>
              </a:rPr>
              <a:t>Backoff</a:t>
            </a:r>
            <a:endParaRPr lang="en-US" altLang="en-US" sz="105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76" name="Straight Arrow Connector 55"/>
          <p:cNvCxnSpPr>
            <a:cxnSpLocks noChangeShapeType="1"/>
          </p:cNvCxnSpPr>
          <p:nvPr/>
        </p:nvCxnSpPr>
        <p:spPr bwMode="auto">
          <a:xfrm>
            <a:off x="2819400" y="5661637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" name="Straight Arrow Connector 56"/>
          <p:cNvCxnSpPr>
            <a:cxnSpLocks noChangeShapeType="1"/>
          </p:cNvCxnSpPr>
          <p:nvPr/>
        </p:nvCxnSpPr>
        <p:spPr bwMode="auto">
          <a:xfrm>
            <a:off x="3276600" y="5661637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" name="Straight Arrow Connector 57"/>
          <p:cNvCxnSpPr>
            <a:cxnSpLocks noChangeShapeType="1"/>
          </p:cNvCxnSpPr>
          <p:nvPr/>
        </p:nvCxnSpPr>
        <p:spPr bwMode="auto">
          <a:xfrm flipV="1">
            <a:off x="2819400" y="5758474"/>
            <a:ext cx="457200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9" name="TextBox 58"/>
          <p:cNvSpPr txBox="1">
            <a:spLocks noChangeArrowheads="1"/>
          </p:cNvSpPr>
          <p:nvPr/>
        </p:nvSpPr>
        <p:spPr bwMode="auto">
          <a:xfrm>
            <a:off x="2819400" y="5482249"/>
            <a:ext cx="457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105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8" name="Rectangle 54"/>
          <p:cNvSpPr>
            <a:spLocks noChangeArrowheads="1"/>
          </p:cNvSpPr>
          <p:nvPr/>
        </p:nvSpPr>
        <p:spPr bwMode="auto">
          <a:xfrm>
            <a:off x="2201708" y="5173656"/>
            <a:ext cx="617692" cy="27622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Trigger</a:t>
            </a:r>
            <a:endParaRPr lang="en-US" altLang="en-US" sz="105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9" name="Rectangle 54"/>
          <p:cNvSpPr>
            <a:spLocks noChangeArrowheads="1"/>
          </p:cNvSpPr>
          <p:nvPr/>
        </p:nvSpPr>
        <p:spPr bwMode="auto">
          <a:xfrm>
            <a:off x="3276600" y="6011856"/>
            <a:ext cx="1676400" cy="276225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UL DATA</a:t>
            </a:r>
          </a:p>
        </p:txBody>
      </p:sp>
      <p:cxnSp>
        <p:nvCxnSpPr>
          <p:cNvPr id="90" name="Straight Arrow Connector 55"/>
          <p:cNvCxnSpPr>
            <a:cxnSpLocks noChangeShapeType="1"/>
          </p:cNvCxnSpPr>
          <p:nvPr/>
        </p:nvCxnSpPr>
        <p:spPr bwMode="auto">
          <a:xfrm>
            <a:off x="2819400" y="6063120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" name="Straight Arrow Connector 56"/>
          <p:cNvCxnSpPr>
            <a:cxnSpLocks noChangeShapeType="1"/>
          </p:cNvCxnSpPr>
          <p:nvPr/>
        </p:nvCxnSpPr>
        <p:spPr bwMode="auto">
          <a:xfrm>
            <a:off x="3276600" y="6063120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" name="Straight Arrow Connector 57"/>
          <p:cNvCxnSpPr>
            <a:cxnSpLocks noChangeShapeType="1"/>
          </p:cNvCxnSpPr>
          <p:nvPr/>
        </p:nvCxnSpPr>
        <p:spPr bwMode="auto">
          <a:xfrm flipV="1">
            <a:off x="2819400" y="6159957"/>
            <a:ext cx="457200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3" name="TextBox 58"/>
          <p:cNvSpPr txBox="1">
            <a:spLocks noChangeArrowheads="1"/>
          </p:cNvSpPr>
          <p:nvPr/>
        </p:nvSpPr>
        <p:spPr bwMode="auto">
          <a:xfrm>
            <a:off x="2819400" y="5891824"/>
            <a:ext cx="457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105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94" name="Straight Arrow Connector 55"/>
          <p:cNvCxnSpPr>
            <a:cxnSpLocks noChangeShapeType="1"/>
          </p:cNvCxnSpPr>
          <p:nvPr/>
        </p:nvCxnSpPr>
        <p:spPr bwMode="auto">
          <a:xfrm>
            <a:off x="4953000" y="5248269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5" name="Straight Arrow Connector 56"/>
          <p:cNvCxnSpPr>
            <a:cxnSpLocks noChangeShapeType="1"/>
          </p:cNvCxnSpPr>
          <p:nvPr/>
        </p:nvCxnSpPr>
        <p:spPr bwMode="auto">
          <a:xfrm>
            <a:off x="5410200" y="5240177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" name="Straight Arrow Connector 57"/>
          <p:cNvCxnSpPr>
            <a:cxnSpLocks noChangeShapeType="1"/>
          </p:cNvCxnSpPr>
          <p:nvPr/>
        </p:nvCxnSpPr>
        <p:spPr bwMode="auto">
          <a:xfrm flipV="1">
            <a:off x="4953000" y="5345106"/>
            <a:ext cx="457200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" name="TextBox 58"/>
          <p:cNvSpPr txBox="1">
            <a:spLocks noChangeArrowheads="1"/>
          </p:cNvSpPr>
          <p:nvPr/>
        </p:nvSpPr>
        <p:spPr bwMode="auto">
          <a:xfrm>
            <a:off x="4953000" y="5076973"/>
            <a:ext cx="457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105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9" name="Rectangle 56"/>
          <p:cNvSpPr>
            <a:spLocks noChangeArrowheads="1"/>
          </p:cNvSpPr>
          <p:nvPr/>
        </p:nvSpPr>
        <p:spPr bwMode="auto">
          <a:xfrm>
            <a:off x="5410200" y="5239872"/>
            <a:ext cx="533400" cy="210009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105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01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UL Request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3: UL-OFDMA w/ Request frame</a:t>
            </a:r>
          </a:p>
          <a:p>
            <a:pPr lvl="1"/>
            <a:r>
              <a:rPr lang="en-US" dirty="0" smtClean="0"/>
              <a:t>Each STA sends UL request frame independently to indicate its buffer status to AP.</a:t>
            </a:r>
          </a:p>
          <a:p>
            <a:pPr lvl="1"/>
            <a:r>
              <a:rPr lang="en-US" dirty="0" smtClean="0"/>
              <a:t>After AP receiving UL request frames from multiple STAs, AP initiates UL-OFDMA transmission by sending Trigger frame.</a:t>
            </a:r>
          </a:p>
          <a:p>
            <a:pPr lvl="1"/>
            <a:r>
              <a:rPr lang="en-US" dirty="0" smtClean="0"/>
              <a:t>No RTS/CTS protection assumed.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1" name="TextBox 2"/>
          <p:cNvSpPr txBox="1">
            <a:spLocks noChangeArrowheads="1"/>
          </p:cNvSpPr>
          <p:nvPr/>
        </p:nvSpPr>
        <p:spPr bwMode="auto">
          <a:xfrm>
            <a:off x="276652" y="490537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AP</a:t>
            </a:r>
            <a:endParaRPr lang="en-US" altLang="en-US" sz="9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2" name="TextBox 8"/>
          <p:cNvSpPr txBox="1">
            <a:spLocks noChangeArrowheads="1"/>
          </p:cNvSpPr>
          <p:nvPr/>
        </p:nvSpPr>
        <p:spPr bwMode="auto">
          <a:xfrm>
            <a:off x="171683" y="5334000"/>
            <a:ext cx="47320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63" name="TextBox 10"/>
          <p:cNvSpPr txBox="1">
            <a:spLocks noChangeArrowheads="1"/>
          </p:cNvSpPr>
          <p:nvPr/>
        </p:nvSpPr>
        <p:spPr bwMode="auto">
          <a:xfrm>
            <a:off x="161548" y="5741988"/>
            <a:ext cx="47320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65" name="Rectangle 56"/>
          <p:cNvSpPr>
            <a:spLocks noChangeArrowheads="1"/>
          </p:cNvSpPr>
          <p:nvPr/>
        </p:nvSpPr>
        <p:spPr bwMode="auto">
          <a:xfrm>
            <a:off x="8162092" y="4767266"/>
            <a:ext cx="486461" cy="210009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9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7" name="Rectangle 54"/>
          <p:cNvSpPr>
            <a:spLocks noChangeArrowheads="1"/>
          </p:cNvSpPr>
          <p:nvPr/>
        </p:nvSpPr>
        <p:spPr bwMode="auto">
          <a:xfrm>
            <a:off x="6216248" y="5340347"/>
            <a:ext cx="1528877" cy="276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UL DATA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638861" y="5181600"/>
            <a:ext cx="8200339" cy="838200"/>
            <a:chOff x="1447800" y="3962400"/>
            <a:chExt cx="6629400" cy="838200"/>
          </a:xfrm>
        </p:grpSpPr>
        <p:cxnSp>
          <p:nvCxnSpPr>
            <p:cNvPr id="69" name="Straight Arrow Connector 44"/>
            <p:cNvCxnSpPr>
              <a:cxnSpLocks noChangeShapeType="1"/>
            </p:cNvCxnSpPr>
            <p:nvPr/>
          </p:nvCxnSpPr>
          <p:spPr bwMode="auto">
            <a:xfrm>
              <a:off x="1447800" y="3962400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Straight Arrow Connector 46"/>
            <p:cNvCxnSpPr>
              <a:cxnSpLocks noChangeShapeType="1"/>
            </p:cNvCxnSpPr>
            <p:nvPr/>
          </p:nvCxnSpPr>
          <p:spPr bwMode="auto">
            <a:xfrm>
              <a:off x="1447800" y="4800600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Straight Arrow Connector 45"/>
            <p:cNvCxnSpPr>
              <a:cxnSpLocks noChangeShapeType="1"/>
            </p:cNvCxnSpPr>
            <p:nvPr/>
          </p:nvCxnSpPr>
          <p:spPr bwMode="auto">
            <a:xfrm>
              <a:off x="1447800" y="4392613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76" name="Straight Arrow Connector 55"/>
          <p:cNvCxnSpPr>
            <a:cxnSpLocks noChangeShapeType="1"/>
          </p:cNvCxnSpPr>
          <p:nvPr/>
        </p:nvCxnSpPr>
        <p:spPr bwMode="auto">
          <a:xfrm>
            <a:off x="5799282" y="5391611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" name="Straight Arrow Connector 56"/>
          <p:cNvCxnSpPr>
            <a:cxnSpLocks noChangeShapeType="1"/>
          </p:cNvCxnSpPr>
          <p:nvPr/>
        </p:nvCxnSpPr>
        <p:spPr bwMode="auto">
          <a:xfrm>
            <a:off x="6216248" y="5391611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" name="Straight Arrow Connector 57"/>
          <p:cNvCxnSpPr>
            <a:cxnSpLocks noChangeShapeType="1"/>
          </p:cNvCxnSpPr>
          <p:nvPr/>
        </p:nvCxnSpPr>
        <p:spPr bwMode="auto">
          <a:xfrm flipV="1">
            <a:off x="5799282" y="5488448"/>
            <a:ext cx="416966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9" name="TextBox 58"/>
          <p:cNvSpPr txBox="1">
            <a:spLocks noChangeArrowheads="1"/>
          </p:cNvSpPr>
          <p:nvPr/>
        </p:nvSpPr>
        <p:spPr bwMode="auto">
          <a:xfrm>
            <a:off x="5799282" y="5212223"/>
            <a:ext cx="41696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90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8" name="Rectangle 54"/>
          <p:cNvSpPr>
            <a:spLocks noChangeArrowheads="1"/>
          </p:cNvSpPr>
          <p:nvPr/>
        </p:nvSpPr>
        <p:spPr bwMode="auto">
          <a:xfrm>
            <a:off x="5235947" y="4911722"/>
            <a:ext cx="563335" cy="27622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Trigger</a:t>
            </a:r>
            <a:endParaRPr lang="en-US" altLang="en-US" sz="9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9" name="Rectangle 54"/>
          <p:cNvSpPr>
            <a:spLocks noChangeArrowheads="1"/>
          </p:cNvSpPr>
          <p:nvPr/>
        </p:nvSpPr>
        <p:spPr bwMode="auto">
          <a:xfrm>
            <a:off x="6216248" y="5741830"/>
            <a:ext cx="1528877" cy="276225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UL DATA</a:t>
            </a:r>
          </a:p>
        </p:txBody>
      </p:sp>
      <p:cxnSp>
        <p:nvCxnSpPr>
          <p:cNvPr id="90" name="Straight Arrow Connector 55"/>
          <p:cNvCxnSpPr>
            <a:cxnSpLocks noChangeShapeType="1"/>
          </p:cNvCxnSpPr>
          <p:nvPr/>
        </p:nvCxnSpPr>
        <p:spPr bwMode="auto">
          <a:xfrm>
            <a:off x="5799282" y="5793094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" name="Straight Arrow Connector 56"/>
          <p:cNvCxnSpPr>
            <a:cxnSpLocks noChangeShapeType="1"/>
          </p:cNvCxnSpPr>
          <p:nvPr/>
        </p:nvCxnSpPr>
        <p:spPr bwMode="auto">
          <a:xfrm>
            <a:off x="6216248" y="5793094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" name="Straight Arrow Connector 57"/>
          <p:cNvCxnSpPr>
            <a:cxnSpLocks noChangeShapeType="1"/>
          </p:cNvCxnSpPr>
          <p:nvPr/>
        </p:nvCxnSpPr>
        <p:spPr bwMode="auto">
          <a:xfrm flipV="1">
            <a:off x="5799282" y="5889931"/>
            <a:ext cx="416966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3" name="TextBox 58"/>
          <p:cNvSpPr txBox="1">
            <a:spLocks noChangeArrowheads="1"/>
          </p:cNvSpPr>
          <p:nvPr/>
        </p:nvSpPr>
        <p:spPr bwMode="auto">
          <a:xfrm>
            <a:off x="5799282" y="5621798"/>
            <a:ext cx="41696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90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94" name="Straight Arrow Connector 55"/>
          <p:cNvCxnSpPr>
            <a:cxnSpLocks noChangeShapeType="1"/>
          </p:cNvCxnSpPr>
          <p:nvPr/>
        </p:nvCxnSpPr>
        <p:spPr bwMode="auto">
          <a:xfrm>
            <a:off x="7745125" y="4978243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5" name="Straight Arrow Connector 56"/>
          <p:cNvCxnSpPr>
            <a:cxnSpLocks noChangeShapeType="1"/>
          </p:cNvCxnSpPr>
          <p:nvPr/>
        </p:nvCxnSpPr>
        <p:spPr bwMode="auto">
          <a:xfrm>
            <a:off x="8162092" y="4978243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" name="Straight Arrow Connector 57"/>
          <p:cNvCxnSpPr>
            <a:cxnSpLocks noChangeShapeType="1"/>
          </p:cNvCxnSpPr>
          <p:nvPr/>
        </p:nvCxnSpPr>
        <p:spPr bwMode="auto">
          <a:xfrm flipV="1">
            <a:off x="7745125" y="5075080"/>
            <a:ext cx="416966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" name="TextBox 58"/>
          <p:cNvSpPr txBox="1">
            <a:spLocks noChangeArrowheads="1"/>
          </p:cNvSpPr>
          <p:nvPr/>
        </p:nvSpPr>
        <p:spPr bwMode="auto">
          <a:xfrm>
            <a:off x="7745125" y="4806947"/>
            <a:ext cx="41696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90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9" name="Rectangle 56"/>
          <p:cNvSpPr>
            <a:spLocks noChangeArrowheads="1"/>
          </p:cNvSpPr>
          <p:nvPr/>
        </p:nvSpPr>
        <p:spPr bwMode="auto">
          <a:xfrm>
            <a:off x="8162092" y="4977938"/>
            <a:ext cx="486461" cy="210009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9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4" name="Rectangle 56"/>
          <p:cNvSpPr>
            <a:spLocks noChangeArrowheads="1"/>
          </p:cNvSpPr>
          <p:nvPr/>
        </p:nvSpPr>
        <p:spPr bwMode="auto">
          <a:xfrm>
            <a:off x="2244612" y="4906153"/>
            <a:ext cx="486461" cy="276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9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77849" y="5269077"/>
            <a:ext cx="557403" cy="328297"/>
            <a:chOff x="763587" y="3329303"/>
            <a:chExt cx="685800" cy="328297"/>
          </a:xfrm>
        </p:grpSpPr>
        <p:cxnSp>
          <p:nvCxnSpPr>
            <p:cNvPr id="80" name="Straight Arrow Connector 55"/>
            <p:cNvCxnSpPr>
              <a:cxnSpLocks noChangeShapeType="1"/>
            </p:cNvCxnSpPr>
            <p:nvPr/>
          </p:nvCxnSpPr>
          <p:spPr bwMode="auto">
            <a:xfrm>
              <a:off x="763587" y="3455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1" name="Straight Arrow Connector 56"/>
            <p:cNvCxnSpPr>
              <a:cxnSpLocks noChangeShapeType="1"/>
            </p:cNvCxnSpPr>
            <p:nvPr/>
          </p:nvCxnSpPr>
          <p:spPr bwMode="auto">
            <a:xfrm>
              <a:off x="1449387" y="3455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Straight Arrow Connector 57"/>
            <p:cNvCxnSpPr>
              <a:cxnSpLocks noChangeShapeType="1"/>
            </p:cNvCxnSpPr>
            <p:nvPr/>
          </p:nvCxnSpPr>
          <p:spPr bwMode="auto">
            <a:xfrm flipV="1">
              <a:off x="763587" y="3552825"/>
              <a:ext cx="685800" cy="476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arrow" w="sm" len="med"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3" name="TextBox 58"/>
            <p:cNvSpPr txBox="1">
              <a:spLocks noChangeArrowheads="1"/>
            </p:cNvSpPr>
            <p:nvPr/>
          </p:nvSpPr>
          <p:spPr bwMode="auto">
            <a:xfrm>
              <a:off x="763587" y="3329303"/>
              <a:ext cx="68580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900" b="0" dirty="0" err="1" smtClean="0">
                  <a:ea typeface="宋体" panose="02010600030101010101" pitchFamily="2" charset="-122"/>
                  <a:cs typeface="Arial" panose="020B0604020202020204" pitchFamily="34" charset="0"/>
                </a:rPr>
                <a:t>Backoff</a:t>
              </a:r>
              <a:endParaRPr lang="en-US" altLang="en-US" sz="900" b="0" dirty="0"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cxnSp>
        <p:nvCxnSpPr>
          <p:cNvPr id="84" name="Straight Arrow Connector 55"/>
          <p:cNvCxnSpPr>
            <a:cxnSpLocks noChangeShapeType="1"/>
          </p:cNvCxnSpPr>
          <p:nvPr/>
        </p:nvCxnSpPr>
        <p:spPr bwMode="auto">
          <a:xfrm>
            <a:off x="1821713" y="4979022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" name="Straight Arrow Connector 56"/>
          <p:cNvCxnSpPr>
            <a:cxnSpLocks noChangeShapeType="1"/>
          </p:cNvCxnSpPr>
          <p:nvPr/>
        </p:nvCxnSpPr>
        <p:spPr bwMode="auto">
          <a:xfrm>
            <a:off x="2238679" y="4979022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6" name="Straight Arrow Connector 57"/>
          <p:cNvCxnSpPr>
            <a:cxnSpLocks noChangeShapeType="1"/>
          </p:cNvCxnSpPr>
          <p:nvPr/>
        </p:nvCxnSpPr>
        <p:spPr bwMode="auto">
          <a:xfrm flipV="1">
            <a:off x="1821713" y="5075859"/>
            <a:ext cx="416966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" name="TextBox 58"/>
          <p:cNvSpPr txBox="1">
            <a:spLocks noChangeArrowheads="1"/>
          </p:cNvSpPr>
          <p:nvPr/>
        </p:nvSpPr>
        <p:spPr bwMode="auto">
          <a:xfrm>
            <a:off x="1821713" y="4799634"/>
            <a:ext cx="41696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90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8" name="Rectangle 56"/>
          <p:cNvSpPr>
            <a:spLocks noChangeArrowheads="1"/>
          </p:cNvSpPr>
          <p:nvPr/>
        </p:nvSpPr>
        <p:spPr bwMode="auto">
          <a:xfrm>
            <a:off x="1335252" y="5337333"/>
            <a:ext cx="486461" cy="276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Request</a:t>
            </a:r>
            <a:endParaRPr lang="en-US" altLang="en-US" sz="9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00" name="Rectangle 56"/>
          <p:cNvSpPr>
            <a:spLocks noChangeArrowheads="1"/>
          </p:cNvSpPr>
          <p:nvPr/>
        </p:nvSpPr>
        <p:spPr bwMode="auto">
          <a:xfrm>
            <a:off x="4190455" y="4909525"/>
            <a:ext cx="486461" cy="276225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9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2723692" y="5671342"/>
            <a:ext cx="557403" cy="326588"/>
            <a:chOff x="763587" y="3331012"/>
            <a:chExt cx="685800" cy="326588"/>
          </a:xfrm>
        </p:grpSpPr>
        <p:cxnSp>
          <p:nvCxnSpPr>
            <p:cNvPr id="102" name="Straight Arrow Connector 55"/>
            <p:cNvCxnSpPr>
              <a:cxnSpLocks noChangeShapeType="1"/>
            </p:cNvCxnSpPr>
            <p:nvPr/>
          </p:nvCxnSpPr>
          <p:spPr bwMode="auto">
            <a:xfrm>
              <a:off x="763587" y="3455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" name="Straight Arrow Connector 56"/>
            <p:cNvCxnSpPr>
              <a:cxnSpLocks noChangeShapeType="1"/>
            </p:cNvCxnSpPr>
            <p:nvPr/>
          </p:nvCxnSpPr>
          <p:spPr bwMode="auto">
            <a:xfrm>
              <a:off x="1449387" y="3455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" name="Straight Arrow Connector 57"/>
            <p:cNvCxnSpPr>
              <a:cxnSpLocks noChangeShapeType="1"/>
            </p:cNvCxnSpPr>
            <p:nvPr/>
          </p:nvCxnSpPr>
          <p:spPr bwMode="auto">
            <a:xfrm flipV="1">
              <a:off x="763587" y="3552825"/>
              <a:ext cx="685800" cy="476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arrow" w="sm" len="med"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5" name="TextBox 58"/>
            <p:cNvSpPr txBox="1">
              <a:spLocks noChangeArrowheads="1"/>
            </p:cNvSpPr>
            <p:nvPr/>
          </p:nvSpPr>
          <p:spPr bwMode="auto">
            <a:xfrm>
              <a:off x="763587" y="3331012"/>
              <a:ext cx="68580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900" b="0" dirty="0" err="1" smtClean="0">
                  <a:ea typeface="宋体" panose="02010600030101010101" pitchFamily="2" charset="-122"/>
                  <a:cs typeface="Arial" panose="020B0604020202020204" pitchFamily="34" charset="0"/>
                </a:rPr>
                <a:t>Backoff</a:t>
              </a:r>
              <a:endParaRPr lang="en-US" altLang="en-US" sz="900" b="0" dirty="0"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cxnSp>
        <p:nvCxnSpPr>
          <p:cNvPr id="106" name="Straight Arrow Connector 55"/>
          <p:cNvCxnSpPr>
            <a:cxnSpLocks noChangeShapeType="1"/>
          </p:cNvCxnSpPr>
          <p:nvPr/>
        </p:nvCxnSpPr>
        <p:spPr bwMode="auto">
          <a:xfrm>
            <a:off x="3767556" y="4982394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7" name="Straight Arrow Connector 56"/>
          <p:cNvCxnSpPr>
            <a:cxnSpLocks noChangeShapeType="1"/>
          </p:cNvCxnSpPr>
          <p:nvPr/>
        </p:nvCxnSpPr>
        <p:spPr bwMode="auto">
          <a:xfrm>
            <a:off x="4184523" y="4982394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8" name="Straight Arrow Connector 57"/>
          <p:cNvCxnSpPr>
            <a:cxnSpLocks noChangeShapeType="1"/>
          </p:cNvCxnSpPr>
          <p:nvPr/>
        </p:nvCxnSpPr>
        <p:spPr bwMode="auto">
          <a:xfrm flipV="1">
            <a:off x="3767556" y="5079231"/>
            <a:ext cx="416966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" name="TextBox 58"/>
          <p:cNvSpPr txBox="1">
            <a:spLocks noChangeArrowheads="1"/>
          </p:cNvSpPr>
          <p:nvPr/>
        </p:nvSpPr>
        <p:spPr bwMode="auto">
          <a:xfrm>
            <a:off x="3767556" y="4803006"/>
            <a:ext cx="41696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90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10" name="Rectangle 56"/>
          <p:cNvSpPr>
            <a:spLocks noChangeArrowheads="1"/>
          </p:cNvSpPr>
          <p:nvPr/>
        </p:nvSpPr>
        <p:spPr bwMode="auto">
          <a:xfrm>
            <a:off x="3281095" y="5737889"/>
            <a:ext cx="486461" cy="276225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Request</a:t>
            </a:r>
            <a:endParaRPr lang="en-US" altLang="en-US" sz="9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111" name="Group 110"/>
          <p:cNvGrpSpPr/>
          <p:nvPr/>
        </p:nvGrpSpPr>
        <p:grpSpPr>
          <a:xfrm>
            <a:off x="4678544" y="4859650"/>
            <a:ext cx="557403" cy="328297"/>
            <a:chOff x="763587" y="3329303"/>
            <a:chExt cx="685800" cy="328297"/>
          </a:xfrm>
        </p:grpSpPr>
        <p:cxnSp>
          <p:nvCxnSpPr>
            <p:cNvPr id="112" name="Straight Arrow Connector 55"/>
            <p:cNvCxnSpPr>
              <a:cxnSpLocks noChangeShapeType="1"/>
            </p:cNvCxnSpPr>
            <p:nvPr/>
          </p:nvCxnSpPr>
          <p:spPr bwMode="auto">
            <a:xfrm>
              <a:off x="763587" y="3455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" name="Straight Arrow Connector 56"/>
            <p:cNvCxnSpPr>
              <a:cxnSpLocks noChangeShapeType="1"/>
            </p:cNvCxnSpPr>
            <p:nvPr/>
          </p:nvCxnSpPr>
          <p:spPr bwMode="auto">
            <a:xfrm>
              <a:off x="1449387" y="3455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4" name="Straight Arrow Connector 57"/>
            <p:cNvCxnSpPr>
              <a:cxnSpLocks noChangeShapeType="1"/>
            </p:cNvCxnSpPr>
            <p:nvPr/>
          </p:nvCxnSpPr>
          <p:spPr bwMode="auto">
            <a:xfrm flipV="1">
              <a:off x="763587" y="3552825"/>
              <a:ext cx="685800" cy="476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arrow" w="sm" len="med"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5" name="TextBox 58"/>
            <p:cNvSpPr txBox="1">
              <a:spLocks noChangeArrowheads="1"/>
            </p:cNvSpPr>
            <p:nvPr/>
          </p:nvSpPr>
          <p:spPr bwMode="auto">
            <a:xfrm>
              <a:off x="763587" y="3329303"/>
              <a:ext cx="68580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900" b="0" dirty="0" err="1" smtClean="0">
                  <a:ea typeface="宋体" panose="02010600030101010101" pitchFamily="2" charset="-122"/>
                  <a:cs typeface="Arial" panose="020B0604020202020204" pitchFamily="34" charset="0"/>
                </a:rPr>
                <a:t>Backoff</a:t>
              </a:r>
              <a:endParaRPr lang="en-US" altLang="en-US" sz="900" b="0" dirty="0"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001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Performance measure: Total occupied time for UL MU transmission, which includes back-off and related data/control frame transmission time.</a:t>
            </a:r>
          </a:p>
          <a:p>
            <a:r>
              <a:rPr lang="en-US" dirty="0" smtClean="0"/>
              <a:t>Assumptions on the analysis</a:t>
            </a:r>
          </a:p>
          <a:p>
            <a:pPr lvl="1"/>
            <a:r>
              <a:rPr lang="en-US" dirty="0" smtClean="0"/>
              <a:t>FFT size per 20MHz: 64 or 256</a:t>
            </a:r>
          </a:p>
          <a:p>
            <a:pPr lvl="1"/>
            <a:r>
              <a:rPr lang="en-US" dirty="0" smtClean="0"/>
              <a:t>Channel bandwidth: 20MHz or 80MHz</a:t>
            </a:r>
          </a:p>
          <a:p>
            <a:pPr lvl="1"/>
            <a:r>
              <a:rPr lang="en-US" dirty="0" smtClean="0"/>
              <a:t># STAs considered: 2, 4, 8, and 16</a:t>
            </a:r>
          </a:p>
          <a:p>
            <a:pPr lvl="1"/>
            <a:r>
              <a:rPr lang="en-US" dirty="0" smtClean="0"/>
              <a:t>Guard Interval: 0.8usec for 64 FFT and 1.6usec for 256FFT</a:t>
            </a:r>
          </a:p>
          <a:p>
            <a:pPr lvl="1"/>
            <a:r>
              <a:rPr lang="en-US" dirty="0" smtClean="0"/>
              <a:t>CW = 15 and assumed half of CW for random </a:t>
            </a:r>
            <a:r>
              <a:rPr lang="en-US" dirty="0" err="1" smtClean="0"/>
              <a:t>backoff</a:t>
            </a:r>
            <a:r>
              <a:rPr lang="en-US" dirty="0" smtClean="0"/>
              <a:t> (68usec)</a:t>
            </a:r>
          </a:p>
          <a:p>
            <a:pPr lvl="1"/>
            <a:r>
              <a:rPr lang="en-US" dirty="0" smtClean="0"/>
              <a:t>Data frame </a:t>
            </a:r>
          </a:p>
          <a:p>
            <a:pPr lvl="2"/>
            <a:r>
              <a:rPr lang="en-US" dirty="0" smtClean="0"/>
              <a:t>Payload size: 100, 1K, and 10KByte</a:t>
            </a:r>
          </a:p>
          <a:p>
            <a:pPr lvl="2"/>
            <a:r>
              <a:rPr lang="en-US" dirty="0"/>
              <a:t>MCS level for each STA: 5 (64QAM with 2/3 rate)</a:t>
            </a:r>
          </a:p>
          <a:p>
            <a:pPr lvl="2"/>
            <a:r>
              <a:rPr lang="en-US" dirty="0" smtClean="0"/>
              <a:t>PLCP header: </a:t>
            </a:r>
          </a:p>
          <a:p>
            <a:pPr lvl="3"/>
            <a:r>
              <a:rPr lang="en-US" dirty="0" smtClean="0"/>
              <a:t>11ac format for 64FFT </a:t>
            </a:r>
          </a:p>
          <a:p>
            <a:pPr lvl="3"/>
            <a:r>
              <a:rPr lang="en-US" dirty="0" smtClean="0"/>
              <a:t>Legacy + HEW-SIG1 followed by STF/LTF/SIG2 each with one OFDM symbol for 256FFT</a:t>
            </a:r>
          </a:p>
          <a:p>
            <a:pPr lvl="1"/>
            <a:r>
              <a:rPr lang="en-US" dirty="0" smtClean="0"/>
              <a:t>Request frame</a:t>
            </a:r>
          </a:p>
          <a:p>
            <a:pPr lvl="2"/>
            <a:r>
              <a:rPr lang="en-US" dirty="0" smtClean="0"/>
              <a:t>Assumed </a:t>
            </a:r>
            <a:r>
              <a:rPr lang="en-US" dirty="0" err="1" smtClean="0"/>
              <a:t>QoS</a:t>
            </a:r>
            <a:r>
              <a:rPr lang="en-US" dirty="0" smtClean="0"/>
              <a:t> null data frame</a:t>
            </a:r>
          </a:p>
          <a:p>
            <a:pPr lvl="1"/>
            <a:r>
              <a:rPr lang="en-US" dirty="0" smtClean="0"/>
              <a:t>AP’s Acknowledgement frame</a:t>
            </a:r>
          </a:p>
          <a:p>
            <a:pPr lvl="2"/>
            <a:r>
              <a:rPr lang="en-US" dirty="0" smtClean="0"/>
              <a:t>Assumed single BA including multiple STA’s info.</a:t>
            </a:r>
          </a:p>
          <a:p>
            <a:pPr lvl="2"/>
            <a:r>
              <a:rPr lang="en-US" dirty="0" smtClean="0"/>
              <a:t>12 Byte BA information field is assumed for each STA.</a:t>
            </a:r>
          </a:p>
          <a:p>
            <a:pPr lvl="1"/>
            <a:r>
              <a:rPr lang="en-US" dirty="0" smtClean="0"/>
              <a:t>Trigger frame</a:t>
            </a:r>
          </a:p>
          <a:p>
            <a:pPr lvl="2"/>
            <a:r>
              <a:rPr lang="en-US" dirty="0" smtClean="0"/>
              <a:t>Assumed 3 Byte resource allocation information per participating STA.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9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 a function of #STAs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Without UL Request frame, OFDMA shows quite gain over conventional transmission scheme.</a:t>
            </a:r>
          </a:p>
          <a:p>
            <a:pPr lvl="1"/>
            <a:r>
              <a:rPr lang="en-US" dirty="0" smtClean="0"/>
              <a:t>With UL Request frame OFDMA even performs worse than conventional transmission scheme.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8" name="Picture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91273" y="2438400"/>
            <a:ext cx="4054191" cy="2755631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480209" y="2438400"/>
            <a:ext cx="4054191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86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As a function of payload size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Similar trend with previous graphs.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" name="Picture 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438400"/>
            <a:ext cx="4049923" cy="2749534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537468" y="2459304"/>
            <a:ext cx="4049923" cy="274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84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UL Request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If we consider simple UL request frame exchange for AP to identify UL buffer status, the gain of UL-OFDMA diminishes, and even worse performance compared to conventional UL transmission.</a:t>
            </a:r>
          </a:p>
          <a:p>
            <a:pPr lvl="1"/>
            <a:r>
              <a:rPr lang="en-US" dirty="0" smtClean="0"/>
              <a:t>For UL-OFDMA to be feasible, simple and meaningful mechanism for AP to identify UL buffer status shall be required.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0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dirty="0" smtClean="0"/>
              <a:t>We considered two issues for UL-OFDMA transmission:</a:t>
            </a:r>
          </a:p>
          <a:p>
            <a:pPr lvl="1"/>
            <a:r>
              <a:rPr lang="en-US" dirty="0" smtClean="0"/>
              <a:t>Protection mechanism for UL-OFDMA</a:t>
            </a:r>
          </a:p>
          <a:p>
            <a:pPr lvl="1"/>
            <a:r>
              <a:rPr lang="en-US" dirty="0" smtClean="0"/>
              <a:t>Need for UL request frame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And, our observation is that</a:t>
            </a:r>
          </a:p>
          <a:p>
            <a:pPr lvl="1"/>
            <a:r>
              <a:rPr lang="en-US" dirty="0" smtClean="0"/>
              <a:t>None of current protection mechanism works for UL-OFDMA, and thus, proper protection </a:t>
            </a:r>
            <a:r>
              <a:rPr lang="en-US" dirty="0"/>
              <a:t>mechanism for UL-OFDMA shall be provided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UL-OFDMA to be feasible, simple and meaningful mechanism for AP to identify UL buffer status shall be required.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2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11-13/1382, “Discussion on OFDMA in HEW” </a:t>
            </a:r>
          </a:p>
          <a:p>
            <a:pPr marL="0" indent="0">
              <a:buNone/>
            </a:pPr>
            <a:r>
              <a:rPr lang="en-US" dirty="0" smtClean="0"/>
              <a:t>[2] 11-14/0802, “Consideration on UL MU transmission”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4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OFDMA has been proposed in </a:t>
            </a:r>
            <a:r>
              <a:rPr lang="en-US" dirty="0" err="1" smtClean="0"/>
              <a:t>TGax</a:t>
            </a:r>
            <a:r>
              <a:rPr lang="en-US" dirty="0" smtClean="0"/>
              <a:t> as a prominent feature that can improve spectral efficiency [1].</a:t>
            </a:r>
          </a:p>
          <a:p>
            <a:pPr lvl="1"/>
            <a:r>
              <a:rPr lang="en-US" dirty="0" smtClean="0"/>
              <a:t>Simultaneous transmission to/from multiple stations can reduce back-off time that otherwise has to exist between each transmission.</a:t>
            </a:r>
          </a:p>
          <a:p>
            <a:pPr lvl="1"/>
            <a:r>
              <a:rPr lang="en-US" dirty="0" smtClean="0"/>
              <a:t>If larger FFT is used, especially for outdoor scenarios that requires longer Guard Interval, smaller resource allocation unit enables better frequency domain scheduling efficiency by utilizing channel selectivity.</a:t>
            </a:r>
          </a:p>
          <a:p>
            <a:r>
              <a:rPr lang="en-US" dirty="0" smtClean="0"/>
              <a:t>Especially for UL-OFDMA, there are several issues that DL-OFDMA doesn’t have [2].</a:t>
            </a:r>
          </a:p>
          <a:p>
            <a:pPr lvl="1"/>
            <a:r>
              <a:rPr lang="en-US" dirty="0" smtClean="0"/>
              <a:t>Frequency and time synchronization among participating stations</a:t>
            </a:r>
          </a:p>
          <a:p>
            <a:r>
              <a:rPr lang="en-US" dirty="0" smtClean="0"/>
              <a:t>In this contribution, we discuss further on some additional issues on UL-OFDMA, especially on</a:t>
            </a:r>
          </a:p>
          <a:p>
            <a:pPr lvl="1"/>
            <a:r>
              <a:rPr lang="en-US" dirty="0" smtClean="0"/>
              <a:t>Protection for UL MU transmission</a:t>
            </a:r>
          </a:p>
          <a:p>
            <a:pPr lvl="1"/>
            <a:r>
              <a:rPr lang="en-US" dirty="0" smtClean="0"/>
              <a:t>Needs for UL request frame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9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for UL-OFDMA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Overview</a:t>
            </a:r>
          </a:p>
          <a:p>
            <a:pPr lvl="1"/>
            <a:r>
              <a:rPr lang="en-US" dirty="0" smtClean="0"/>
              <a:t>Even though multiple clients send data frames simultaneously and an AP is a receiver, to maintain synchronization among multiple stations, the AP is supposed to send a trigger frame and to control the UL transmission.</a:t>
            </a:r>
          </a:p>
          <a:p>
            <a:pPr lvl="1"/>
            <a:r>
              <a:rPr lang="en-US" dirty="0" smtClean="0"/>
              <a:t>Therefore, it is expected that the AP initiates protection mechanism for UL transmission by e.g., RTS/CTS exchange and/or CTS-to-Self.</a:t>
            </a:r>
          </a:p>
          <a:p>
            <a:r>
              <a:rPr lang="en-US" altLang="ko-KR" dirty="0">
                <a:ea typeface="굴림" panose="020B0600000101010101" pitchFamily="34" charset="-127"/>
              </a:rPr>
              <a:t>As there are multiple transmission points in </a:t>
            </a:r>
            <a:r>
              <a:rPr lang="en-US" altLang="ko-KR" dirty="0" smtClean="0">
                <a:ea typeface="굴림" panose="020B0600000101010101" pitchFamily="34" charset="-127"/>
              </a:rPr>
              <a:t>UL-OFDMA, </a:t>
            </a:r>
            <a:r>
              <a:rPr lang="en-US" altLang="ko-KR" dirty="0">
                <a:ea typeface="굴림" panose="020B0600000101010101" pitchFamily="34" charset="-127"/>
              </a:rPr>
              <a:t>it is hard to protect the transmission duration before actual transmission happens.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Current protection mechanisms are mainly for </a:t>
            </a:r>
            <a:r>
              <a:rPr lang="en-US" altLang="ko-KR" dirty="0" err="1">
                <a:ea typeface="굴림" panose="020B0600000101010101" pitchFamily="34" charset="-127"/>
              </a:rPr>
              <a:t>i</a:t>
            </a:r>
            <a:r>
              <a:rPr lang="en-US" altLang="ko-KR" dirty="0">
                <a:ea typeface="굴림" panose="020B0600000101010101" pitchFamily="34" charset="-127"/>
              </a:rPr>
              <a:t>) point-to-point transmission, or ii) protection from the transmission point only</a:t>
            </a:r>
            <a:r>
              <a:rPr lang="en-US" altLang="ko-KR" dirty="0" smtClean="0">
                <a:ea typeface="굴림" panose="020B0600000101010101" pitchFamily="34" charset="-127"/>
              </a:rPr>
              <a:t>.</a:t>
            </a:r>
          </a:p>
          <a:p>
            <a:r>
              <a:rPr lang="en-US" dirty="0" smtClean="0">
                <a:ea typeface="굴림" panose="020B0600000101010101" pitchFamily="34" charset="-127"/>
              </a:rPr>
              <a:t>In the following slides, we considered several solutions that have been discussed as a benchmark.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3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Solutions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Multiple </a:t>
            </a:r>
            <a:r>
              <a:rPr lang="en-US" altLang="ko-KR" dirty="0" smtClean="0">
                <a:ea typeface="굴림" panose="020B0600000101010101" pitchFamily="34" charset="-127"/>
              </a:rPr>
              <a:t>RTS/CTS exchange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AP initiates RTS/CTS procedure for each STA sequentially.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Issues</a:t>
            </a:r>
          </a:p>
          <a:p>
            <a:pPr lvl="2"/>
            <a:r>
              <a:rPr lang="en-US" altLang="ko-KR" dirty="0">
                <a:ea typeface="굴림" panose="020B0600000101010101" pitchFamily="34" charset="-127"/>
              </a:rPr>
              <a:t>RTS/CTS overhead increases as the number of participating STAs increases</a:t>
            </a:r>
            <a:r>
              <a:rPr lang="en-US" altLang="ko-KR" dirty="0" smtClean="0">
                <a:ea typeface="굴림" panose="020B0600000101010101" pitchFamily="34" charset="-127"/>
              </a:rPr>
              <a:t>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44538" y="2895600"/>
            <a:ext cx="7866062" cy="1600200"/>
            <a:chOff x="744538" y="2895600"/>
            <a:chExt cx="7866062" cy="1600200"/>
          </a:xfrm>
        </p:grpSpPr>
        <p:cxnSp>
          <p:nvCxnSpPr>
            <p:cNvPr id="8" name="Straight Arrow Connector 25"/>
            <p:cNvCxnSpPr>
              <a:cxnSpLocks noChangeShapeType="1"/>
            </p:cNvCxnSpPr>
            <p:nvPr/>
          </p:nvCxnSpPr>
          <p:spPr bwMode="auto">
            <a:xfrm>
              <a:off x="1219200" y="3657600"/>
              <a:ext cx="7391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Arrow Connector 26"/>
            <p:cNvCxnSpPr>
              <a:cxnSpLocks noChangeShapeType="1"/>
            </p:cNvCxnSpPr>
            <p:nvPr/>
          </p:nvCxnSpPr>
          <p:spPr bwMode="auto">
            <a:xfrm>
              <a:off x="1219200" y="4087813"/>
              <a:ext cx="7391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Arrow Connector 27"/>
            <p:cNvCxnSpPr>
              <a:cxnSpLocks noChangeShapeType="1"/>
            </p:cNvCxnSpPr>
            <p:nvPr/>
          </p:nvCxnSpPr>
          <p:spPr bwMode="auto">
            <a:xfrm>
              <a:off x="1219200" y="4495800"/>
              <a:ext cx="7391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extBox 2"/>
            <p:cNvSpPr txBox="1">
              <a:spLocks noChangeArrowheads="1"/>
            </p:cNvSpPr>
            <p:nvPr/>
          </p:nvSpPr>
          <p:spPr bwMode="auto">
            <a:xfrm>
              <a:off x="838200" y="3381375"/>
              <a:ext cx="4746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12" name="TextBox 8"/>
            <p:cNvSpPr txBox="1">
              <a:spLocks noChangeArrowheads="1"/>
            </p:cNvSpPr>
            <p:nvPr/>
          </p:nvSpPr>
          <p:spPr bwMode="auto">
            <a:xfrm>
              <a:off x="755650" y="3810000"/>
              <a:ext cx="5572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3" name="TextBox 10"/>
            <p:cNvSpPr txBox="1">
              <a:spLocks noChangeArrowheads="1"/>
            </p:cNvSpPr>
            <p:nvPr/>
          </p:nvSpPr>
          <p:spPr bwMode="auto">
            <a:xfrm>
              <a:off x="744538" y="4217988"/>
              <a:ext cx="557212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STA2</a:t>
              </a:r>
            </a:p>
          </p:txBody>
        </p:sp>
        <p:sp>
          <p:nvSpPr>
            <p:cNvPr id="14" name="Rectangle 31"/>
            <p:cNvSpPr>
              <a:spLocks noChangeArrowheads="1"/>
            </p:cNvSpPr>
            <p:nvPr/>
          </p:nvSpPr>
          <p:spPr bwMode="auto">
            <a:xfrm>
              <a:off x="1524000" y="3381375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RTS</a:t>
              </a:r>
            </a:p>
          </p:txBody>
        </p:sp>
        <p:sp>
          <p:nvSpPr>
            <p:cNvPr id="15" name="Rectangle 32"/>
            <p:cNvSpPr>
              <a:spLocks noChangeArrowheads="1"/>
            </p:cNvSpPr>
            <p:nvPr/>
          </p:nvSpPr>
          <p:spPr bwMode="auto">
            <a:xfrm>
              <a:off x="2209800" y="3811588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CTS</a:t>
              </a:r>
            </a:p>
          </p:txBody>
        </p:sp>
        <p:sp>
          <p:nvSpPr>
            <p:cNvPr id="16" name="Rectangle 33"/>
            <p:cNvSpPr>
              <a:spLocks noChangeArrowheads="1"/>
            </p:cNvSpPr>
            <p:nvPr/>
          </p:nvSpPr>
          <p:spPr bwMode="auto">
            <a:xfrm>
              <a:off x="2895600" y="33813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RTS</a:t>
              </a:r>
            </a:p>
          </p:txBody>
        </p:sp>
        <p:sp>
          <p:nvSpPr>
            <p:cNvPr id="17" name="Rectangle 34"/>
            <p:cNvSpPr>
              <a:spLocks noChangeArrowheads="1"/>
            </p:cNvSpPr>
            <p:nvPr/>
          </p:nvSpPr>
          <p:spPr bwMode="auto">
            <a:xfrm>
              <a:off x="3581400" y="42195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CTS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267200" y="3381375"/>
              <a:ext cx="6858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Trigger</a:t>
              </a:r>
            </a:p>
          </p:txBody>
        </p:sp>
        <p:sp>
          <p:nvSpPr>
            <p:cNvPr id="19" name="Rectangle 36"/>
            <p:cNvSpPr>
              <a:spLocks noChangeArrowheads="1"/>
            </p:cNvSpPr>
            <p:nvPr/>
          </p:nvSpPr>
          <p:spPr bwMode="auto">
            <a:xfrm>
              <a:off x="5105400" y="3811588"/>
              <a:ext cx="1676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20" name="Rectangle 37"/>
            <p:cNvSpPr>
              <a:spLocks noChangeArrowheads="1"/>
            </p:cNvSpPr>
            <p:nvPr/>
          </p:nvSpPr>
          <p:spPr bwMode="auto">
            <a:xfrm>
              <a:off x="5105400" y="4219575"/>
              <a:ext cx="1676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21" name="Rectangle 38"/>
            <p:cNvSpPr>
              <a:spLocks noChangeArrowheads="1"/>
            </p:cNvSpPr>
            <p:nvPr/>
          </p:nvSpPr>
          <p:spPr bwMode="auto">
            <a:xfrm>
              <a:off x="6934200" y="3381375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0" rIns="0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ACK*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2" name="Rectangle 39"/>
            <p:cNvSpPr>
              <a:spLocks noChangeArrowheads="1"/>
            </p:cNvSpPr>
            <p:nvPr/>
          </p:nvSpPr>
          <p:spPr bwMode="auto">
            <a:xfrm>
              <a:off x="7620000" y="33813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cxnSp>
          <p:nvCxnSpPr>
            <p:cNvPr id="23" name="Straight Arrow Connector 40"/>
            <p:cNvCxnSpPr>
              <a:cxnSpLocks noChangeShapeType="1"/>
            </p:cNvCxnSpPr>
            <p:nvPr/>
          </p:nvCxnSpPr>
          <p:spPr bwMode="auto">
            <a:xfrm>
              <a:off x="2057400" y="3074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Arrow Connector 41"/>
            <p:cNvCxnSpPr>
              <a:cxnSpLocks noChangeShapeType="1"/>
            </p:cNvCxnSpPr>
            <p:nvPr/>
          </p:nvCxnSpPr>
          <p:spPr bwMode="auto">
            <a:xfrm>
              <a:off x="8153400" y="3074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Arrow Connector 42"/>
            <p:cNvCxnSpPr>
              <a:cxnSpLocks noChangeShapeType="1"/>
            </p:cNvCxnSpPr>
            <p:nvPr/>
          </p:nvCxnSpPr>
          <p:spPr bwMode="auto">
            <a:xfrm flipV="1">
              <a:off x="2057400" y="3171825"/>
              <a:ext cx="6096000" cy="3175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TextBox 43"/>
            <p:cNvSpPr txBox="1">
              <a:spLocks noChangeArrowheads="1"/>
            </p:cNvSpPr>
            <p:nvPr/>
          </p:nvSpPr>
          <p:spPr bwMode="auto">
            <a:xfrm>
              <a:off x="2057400" y="2895600"/>
              <a:ext cx="60960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TXOP duration</a:t>
              </a:r>
            </a:p>
          </p:txBody>
        </p:sp>
      </p:grp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685800" y="6200775"/>
            <a:ext cx="84811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* There can be multiple different ways of sending acknowledgement frames and these are out of scope of this </a:t>
            </a:r>
            <a:r>
              <a:rPr lang="en-US" altLang="en-US" sz="12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contribution.</a:t>
            </a:r>
            <a:endParaRPr lang="en-US" altLang="en-US" sz="12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97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Solutions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ko-KR" dirty="0">
                <a:ea typeface="굴림" panose="020B0600000101010101" pitchFamily="34" charset="-127"/>
              </a:rPr>
              <a:t>Multiple CTS response for single RTS frame</a:t>
            </a:r>
          </a:p>
          <a:p>
            <a:pPr lvl="1">
              <a:defRPr/>
            </a:pPr>
            <a:r>
              <a:rPr lang="en-US" altLang="ko-KR" dirty="0">
                <a:ea typeface="굴림" panose="020B0600000101010101" pitchFamily="34" charset="-127"/>
              </a:rPr>
              <a:t>AP sends RTS frame to a group of STAs.</a:t>
            </a:r>
          </a:p>
          <a:p>
            <a:pPr lvl="1">
              <a:defRPr/>
            </a:pPr>
            <a:r>
              <a:rPr lang="en-US" altLang="ko-KR" dirty="0">
                <a:ea typeface="굴림" panose="020B0600000101010101" pitchFamily="34" charset="-127"/>
              </a:rPr>
              <a:t>Each STA within the group sends back CTS frame sequentially.</a:t>
            </a:r>
          </a:p>
          <a:p>
            <a:pPr lvl="1">
              <a:defRPr/>
            </a:pPr>
            <a:endParaRPr lang="en-US" altLang="ko-KR" dirty="0">
              <a:ea typeface="굴림" panose="020B0600000101010101" pitchFamily="34" charset="-127"/>
            </a:endParaRPr>
          </a:p>
          <a:p>
            <a:pPr lvl="1">
              <a:defRPr/>
            </a:pPr>
            <a:endParaRPr lang="en-US" altLang="ko-KR" dirty="0">
              <a:ea typeface="굴림" panose="020B0600000101010101" pitchFamily="34" charset="-127"/>
            </a:endParaRPr>
          </a:p>
          <a:p>
            <a:pPr lvl="1">
              <a:defRPr/>
            </a:pPr>
            <a:endParaRPr lang="en-US" altLang="ko-KR" dirty="0">
              <a:ea typeface="굴림" panose="020B0600000101010101" pitchFamily="34" charset="-127"/>
            </a:endParaRPr>
          </a:p>
          <a:p>
            <a:pPr lvl="1">
              <a:defRPr/>
            </a:pPr>
            <a:endParaRPr lang="en-US" altLang="ko-KR" dirty="0">
              <a:ea typeface="굴림" panose="020B0600000101010101" pitchFamily="34" charset="-127"/>
            </a:endParaRPr>
          </a:p>
          <a:p>
            <a:pPr lvl="1">
              <a:defRPr/>
            </a:pPr>
            <a:endParaRPr lang="en-US" altLang="ko-KR" dirty="0">
              <a:ea typeface="굴림" panose="020B0600000101010101" pitchFamily="34" charset="-127"/>
            </a:endParaRPr>
          </a:p>
          <a:p>
            <a:pPr lvl="1">
              <a:defRPr/>
            </a:pPr>
            <a:endParaRPr lang="en-US" altLang="ko-KR" dirty="0" smtClean="0">
              <a:ea typeface="굴림" panose="020B0600000101010101" pitchFamily="34" charset="-127"/>
            </a:endParaRPr>
          </a:p>
          <a:p>
            <a:pPr lvl="1">
              <a:defRPr/>
            </a:pPr>
            <a:endParaRPr lang="en-US" altLang="ko-KR" dirty="0">
              <a:ea typeface="굴림" panose="020B0600000101010101" pitchFamily="34" charset="-127"/>
            </a:endParaRPr>
          </a:p>
          <a:p>
            <a:pPr lvl="1">
              <a:defRPr/>
            </a:pPr>
            <a:r>
              <a:rPr lang="en-US" altLang="ko-KR" dirty="0">
                <a:ea typeface="굴림" panose="020B0600000101010101" pitchFamily="34" charset="-127"/>
              </a:rPr>
              <a:t>Issues</a:t>
            </a:r>
          </a:p>
          <a:p>
            <a:pPr lvl="2">
              <a:defRPr/>
            </a:pPr>
            <a:r>
              <a:rPr lang="en-US" altLang="ko-KR" dirty="0">
                <a:ea typeface="굴림" panose="020B0600000101010101" pitchFamily="34" charset="-127"/>
              </a:rPr>
              <a:t>As AP1 does not send any frame right after receiving the first CTS frame, 3</a:t>
            </a:r>
            <a:r>
              <a:rPr lang="en-US" altLang="ko-KR" baseline="30000" dirty="0">
                <a:ea typeface="굴림" panose="020B0600000101010101" pitchFamily="34" charset="-127"/>
              </a:rPr>
              <a:t>rd</a:t>
            </a:r>
            <a:r>
              <a:rPr lang="en-US" altLang="ko-KR" dirty="0">
                <a:ea typeface="굴림" panose="020B0600000101010101" pitchFamily="34" charset="-127"/>
              </a:rPr>
              <a:t> party STA may initiate frame transmission at this time</a:t>
            </a:r>
            <a:r>
              <a:rPr lang="en-US" altLang="ko-KR" dirty="0" smtClean="0">
                <a:ea typeface="굴림" panose="020B0600000101010101" pitchFamily="34" charset="-127"/>
              </a:rPr>
              <a:t>.</a:t>
            </a:r>
          </a:p>
          <a:p>
            <a:pPr lvl="2">
              <a:defRPr/>
            </a:pPr>
            <a:r>
              <a:rPr lang="en-US" altLang="ko-KR" dirty="0" smtClean="0">
                <a:ea typeface="굴림" panose="020B0600000101010101" pitchFamily="34" charset="-127"/>
              </a:rPr>
              <a:t>CTS </a:t>
            </a:r>
            <a:r>
              <a:rPr lang="en-US" altLang="ko-KR" dirty="0">
                <a:ea typeface="굴림" panose="020B0600000101010101" pitchFamily="34" charset="-127"/>
              </a:rPr>
              <a:t>overhead increases as the number of participating STAs increases.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973138" y="3200400"/>
            <a:ext cx="7104062" cy="1600200"/>
            <a:chOff x="744538" y="3048000"/>
            <a:chExt cx="7104062" cy="1600200"/>
          </a:xfrm>
        </p:grpSpPr>
        <p:cxnSp>
          <p:nvCxnSpPr>
            <p:cNvPr id="29" name="Straight Arrow Connector 44"/>
            <p:cNvCxnSpPr>
              <a:cxnSpLocks noChangeShapeType="1"/>
            </p:cNvCxnSpPr>
            <p:nvPr/>
          </p:nvCxnSpPr>
          <p:spPr bwMode="auto">
            <a:xfrm>
              <a:off x="1219200" y="3810000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Arrow Connector 45"/>
            <p:cNvCxnSpPr>
              <a:cxnSpLocks noChangeShapeType="1"/>
            </p:cNvCxnSpPr>
            <p:nvPr/>
          </p:nvCxnSpPr>
          <p:spPr bwMode="auto">
            <a:xfrm>
              <a:off x="1219200" y="4240213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Straight Arrow Connector 46"/>
            <p:cNvCxnSpPr>
              <a:cxnSpLocks noChangeShapeType="1"/>
            </p:cNvCxnSpPr>
            <p:nvPr/>
          </p:nvCxnSpPr>
          <p:spPr bwMode="auto">
            <a:xfrm>
              <a:off x="1219200" y="4648200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TextBox 2"/>
            <p:cNvSpPr txBox="1">
              <a:spLocks noChangeArrowheads="1"/>
            </p:cNvSpPr>
            <p:nvPr/>
          </p:nvSpPr>
          <p:spPr bwMode="auto">
            <a:xfrm>
              <a:off x="838200" y="3533775"/>
              <a:ext cx="4746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33" name="TextBox 8"/>
            <p:cNvSpPr txBox="1">
              <a:spLocks noChangeArrowheads="1"/>
            </p:cNvSpPr>
            <p:nvPr/>
          </p:nvSpPr>
          <p:spPr bwMode="auto">
            <a:xfrm>
              <a:off x="755650" y="3962400"/>
              <a:ext cx="5572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34" name="TextBox 10"/>
            <p:cNvSpPr txBox="1">
              <a:spLocks noChangeArrowheads="1"/>
            </p:cNvSpPr>
            <p:nvPr/>
          </p:nvSpPr>
          <p:spPr bwMode="auto">
            <a:xfrm>
              <a:off x="744538" y="4370388"/>
              <a:ext cx="557212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STA2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524000" y="3533775"/>
              <a:ext cx="5334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RTS</a:t>
              </a:r>
            </a:p>
          </p:txBody>
        </p:sp>
        <p:sp>
          <p:nvSpPr>
            <p:cNvPr id="36" name="Rectangle 51"/>
            <p:cNvSpPr>
              <a:spLocks noChangeArrowheads="1"/>
            </p:cNvSpPr>
            <p:nvPr/>
          </p:nvSpPr>
          <p:spPr bwMode="auto">
            <a:xfrm>
              <a:off x="2209800" y="3963988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CTS</a:t>
              </a:r>
            </a:p>
          </p:txBody>
        </p:sp>
        <p:sp>
          <p:nvSpPr>
            <p:cNvPr id="37" name="Rectangle 52"/>
            <p:cNvSpPr>
              <a:spLocks noChangeArrowheads="1"/>
            </p:cNvSpPr>
            <p:nvPr/>
          </p:nvSpPr>
          <p:spPr bwMode="auto">
            <a:xfrm>
              <a:off x="2895600" y="43719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CTS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3581400" y="3533775"/>
              <a:ext cx="6858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Trigger</a:t>
              </a:r>
            </a:p>
          </p:txBody>
        </p:sp>
        <p:sp>
          <p:nvSpPr>
            <p:cNvPr id="39" name="Rectangle 54"/>
            <p:cNvSpPr>
              <a:spLocks noChangeArrowheads="1"/>
            </p:cNvSpPr>
            <p:nvPr/>
          </p:nvSpPr>
          <p:spPr bwMode="auto">
            <a:xfrm>
              <a:off x="4419600" y="3963988"/>
              <a:ext cx="1676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40" name="Rectangle 55"/>
            <p:cNvSpPr>
              <a:spLocks noChangeArrowheads="1"/>
            </p:cNvSpPr>
            <p:nvPr/>
          </p:nvSpPr>
          <p:spPr bwMode="auto">
            <a:xfrm>
              <a:off x="4419600" y="4371975"/>
              <a:ext cx="1676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41" name="Rectangle 56"/>
            <p:cNvSpPr>
              <a:spLocks noChangeArrowheads="1"/>
            </p:cNvSpPr>
            <p:nvPr/>
          </p:nvSpPr>
          <p:spPr bwMode="auto">
            <a:xfrm>
              <a:off x="6248400" y="3533775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42" name="Rectangle 57"/>
            <p:cNvSpPr>
              <a:spLocks noChangeArrowheads="1"/>
            </p:cNvSpPr>
            <p:nvPr/>
          </p:nvSpPr>
          <p:spPr bwMode="auto">
            <a:xfrm>
              <a:off x="6934200" y="35337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cxnSp>
          <p:nvCxnSpPr>
            <p:cNvPr id="43" name="Straight Arrow Connector 58"/>
            <p:cNvCxnSpPr>
              <a:cxnSpLocks noChangeShapeType="1"/>
            </p:cNvCxnSpPr>
            <p:nvPr/>
          </p:nvCxnSpPr>
          <p:spPr bwMode="auto">
            <a:xfrm>
              <a:off x="2057400" y="32273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Straight Arrow Connector 59"/>
            <p:cNvCxnSpPr>
              <a:cxnSpLocks noChangeShapeType="1"/>
            </p:cNvCxnSpPr>
            <p:nvPr/>
          </p:nvCxnSpPr>
          <p:spPr bwMode="auto">
            <a:xfrm>
              <a:off x="7467600" y="32273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Straight Arrow Connector 60"/>
            <p:cNvCxnSpPr>
              <a:cxnSpLocks noChangeShapeType="1"/>
            </p:cNvCxnSpPr>
            <p:nvPr/>
          </p:nvCxnSpPr>
          <p:spPr bwMode="auto">
            <a:xfrm flipV="1">
              <a:off x="2057400" y="3324225"/>
              <a:ext cx="5410200" cy="476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6" name="TextBox 61"/>
            <p:cNvSpPr txBox="1">
              <a:spLocks noChangeArrowheads="1"/>
            </p:cNvSpPr>
            <p:nvPr/>
          </p:nvSpPr>
          <p:spPr bwMode="auto">
            <a:xfrm>
              <a:off x="2057400" y="3048000"/>
              <a:ext cx="54102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TXOP duration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635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Solutions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Use </a:t>
            </a:r>
            <a:r>
              <a:rPr lang="en-US" altLang="ko-KR" dirty="0" smtClean="0">
                <a:ea typeface="굴림" panose="020B0600000101010101" pitchFamily="34" charset="-127"/>
              </a:rPr>
              <a:t>of single </a:t>
            </a:r>
            <a:r>
              <a:rPr lang="en-US" altLang="ko-KR" dirty="0">
                <a:ea typeface="굴림" panose="020B0600000101010101" pitchFamily="34" charset="-127"/>
              </a:rPr>
              <a:t>RTS/CTS procedure only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AP initiates RTS/CTS exchange with single STA within the group only.</a:t>
            </a: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Issues</a:t>
            </a:r>
          </a:p>
          <a:p>
            <a:pPr lvl="2"/>
            <a:r>
              <a:rPr lang="en-US" altLang="ko-KR" dirty="0">
                <a:ea typeface="굴림" panose="020B0600000101010101" pitchFamily="34" charset="-127"/>
              </a:rPr>
              <a:t>If different STAs are located far apart, it may not protect areas of STAs that RTS/CTS exchange is not made.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1277938" y="3276600"/>
            <a:ext cx="6342062" cy="1600200"/>
            <a:chOff x="1201738" y="2743200"/>
            <a:chExt cx="6342062" cy="1600200"/>
          </a:xfrm>
        </p:grpSpPr>
        <p:grpSp>
          <p:nvGrpSpPr>
            <p:cNvPr id="27" name="Group 23"/>
            <p:cNvGrpSpPr>
              <a:grpSpLocks/>
            </p:cNvGrpSpPr>
            <p:nvPr/>
          </p:nvGrpSpPr>
          <p:grpSpPr bwMode="auto">
            <a:xfrm>
              <a:off x="1676400" y="3505200"/>
              <a:ext cx="5867400" cy="838200"/>
              <a:chOff x="1219200" y="1447800"/>
              <a:chExt cx="6629400" cy="838200"/>
            </a:xfrm>
          </p:grpSpPr>
          <p:cxnSp>
            <p:nvCxnSpPr>
              <p:cNvPr id="61" name="Straight Arrow Connector 24"/>
              <p:cNvCxnSpPr>
                <a:cxnSpLocks noChangeShapeType="1"/>
              </p:cNvCxnSpPr>
              <p:nvPr/>
            </p:nvCxnSpPr>
            <p:spPr bwMode="auto">
              <a:xfrm>
                <a:off x="1219200" y="1447800"/>
                <a:ext cx="66294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" name="Straight Arrow Connector 25"/>
              <p:cNvCxnSpPr>
                <a:cxnSpLocks noChangeShapeType="1"/>
              </p:cNvCxnSpPr>
              <p:nvPr/>
            </p:nvCxnSpPr>
            <p:spPr bwMode="auto">
              <a:xfrm>
                <a:off x="1219200" y="1878013"/>
                <a:ext cx="66294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3" name="Straight Arrow Connector 26"/>
              <p:cNvCxnSpPr>
                <a:cxnSpLocks noChangeShapeType="1"/>
              </p:cNvCxnSpPr>
              <p:nvPr/>
            </p:nvCxnSpPr>
            <p:spPr bwMode="auto">
              <a:xfrm>
                <a:off x="1219200" y="2286000"/>
                <a:ext cx="66294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7" name="TextBox 2"/>
            <p:cNvSpPr txBox="1">
              <a:spLocks noChangeArrowheads="1"/>
            </p:cNvSpPr>
            <p:nvPr/>
          </p:nvSpPr>
          <p:spPr bwMode="auto">
            <a:xfrm>
              <a:off x="1295400" y="3228975"/>
              <a:ext cx="4746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48" name="TextBox 8"/>
            <p:cNvSpPr txBox="1">
              <a:spLocks noChangeArrowheads="1"/>
            </p:cNvSpPr>
            <p:nvPr/>
          </p:nvSpPr>
          <p:spPr bwMode="auto">
            <a:xfrm>
              <a:off x="1212850" y="3657600"/>
              <a:ext cx="5572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49" name="TextBox 10"/>
            <p:cNvSpPr txBox="1">
              <a:spLocks noChangeArrowheads="1"/>
            </p:cNvSpPr>
            <p:nvPr/>
          </p:nvSpPr>
          <p:spPr bwMode="auto">
            <a:xfrm>
              <a:off x="1201738" y="4065588"/>
              <a:ext cx="557212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STA2</a:t>
              </a:r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1981200" y="3228975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RTS</a:t>
              </a:r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2667000" y="3659188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CTS</a:t>
              </a: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3352800" y="3228975"/>
              <a:ext cx="6858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Trigger</a:t>
              </a:r>
            </a:p>
          </p:txBody>
        </p:sp>
        <p:sp>
          <p:nvSpPr>
            <p:cNvPr id="53" name="Rectangle 33"/>
            <p:cNvSpPr>
              <a:spLocks noChangeArrowheads="1"/>
            </p:cNvSpPr>
            <p:nvPr/>
          </p:nvSpPr>
          <p:spPr bwMode="auto">
            <a:xfrm>
              <a:off x="4191000" y="3659188"/>
              <a:ext cx="1676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54" name="Rectangle 34"/>
            <p:cNvSpPr>
              <a:spLocks noChangeArrowheads="1"/>
            </p:cNvSpPr>
            <p:nvPr/>
          </p:nvSpPr>
          <p:spPr bwMode="auto">
            <a:xfrm>
              <a:off x="4191000" y="4067175"/>
              <a:ext cx="1676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55" name="Rectangle 35"/>
            <p:cNvSpPr>
              <a:spLocks noChangeArrowheads="1"/>
            </p:cNvSpPr>
            <p:nvPr/>
          </p:nvSpPr>
          <p:spPr bwMode="auto">
            <a:xfrm>
              <a:off x="6019800" y="3228975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56" name="Rectangle 36"/>
            <p:cNvSpPr>
              <a:spLocks noChangeArrowheads="1"/>
            </p:cNvSpPr>
            <p:nvPr/>
          </p:nvSpPr>
          <p:spPr bwMode="auto">
            <a:xfrm>
              <a:off x="6705600" y="32289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cxnSp>
          <p:nvCxnSpPr>
            <p:cNvPr id="57" name="Straight Arrow Connector 37"/>
            <p:cNvCxnSpPr>
              <a:cxnSpLocks noChangeShapeType="1"/>
            </p:cNvCxnSpPr>
            <p:nvPr/>
          </p:nvCxnSpPr>
          <p:spPr bwMode="auto">
            <a:xfrm>
              <a:off x="2514600" y="29225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Straight Arrow Connector 38"/>
            <p:cNvCxnSpPr>
              <a:cxnSpLocks noChangeShapeType="1"/>
            </p:cNvCxnSpPr>
            <p:nvPr/>
          </p:nvCxnSpPr>
          <p:spPr bwMode="auto">
            <a:xfrm>
              <a:off x="7239000" y="29225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Straight Arrow Connector 39"/>
            <p:cNvCxnSpPr>
              <a:cxnSpLocks noChangeShapeType="1"/>
            </p:cNvCxnSpPr>
            <p:nvPr/>
          </p:nvCxnSpPr>
          <p:spPr bwMode="auto">
            <a:xfrm flipV="1">
              <a:off x="2514600" y="3019425"/>
              <a:ext cx="4724400" cy="476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0" name="TextBox 40"/>
            <p:cNvSpPr txBox="1">
              <a:spLocks noChangeArrowheads="1"/>
            </p:cNvSpPr>
            <p:nvPr/>
          </p:nvSpPr>
          <p:spPr bwMode="auto">
            <a:xfrm>
              <a:off x="2514600" y="2743200"/>
              <a:ext cx="47244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TXOP duration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10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Solutions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Simultaneous CTS transmission with identical waveform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AP sends RTS frame to a group of STAs.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All STAs within the group </a:t>
            </a:r>
            <a:r>
              <a:rPr lang="en-US" altLang="ko-KR" dirty="0" smtClean="0">
                <a:ea typeface="굴림" panose="020B0600000101010101" pitchFamily="34" charset="-127"/>
              </a:rPr>
              <a:t>send </a:t>
            </a:r>
            <a:r>
              <a:rPr lang="en-US" altLang="ko-KR" dirty="0">
                <a:ea typeface="굴림" panose="020B0600000101010101" pitchFamily="34" charset="-127"/>
              </a:rPr>
              <a:t>back CTS frame with identical waveform.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CTS frame will be RF-combined at the receiver side</a:t>
            </a:r>
            <a:r>
              <a:rPr lang="en-US" altLang="ko-KR" dirty="0" smtClean="0">
                <a:ea typeface="굴림" panose="020B0600000101010101" pitchFamily="34" charset="-127"/>
              </a:rPr>
              <a:t>.</a:t>
            </a: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 smtClean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Issues</a:t>
            </a:r>
          </a:p>
          <a:p>
            <a:pPr lvl="2"/>
            <a:r>
              <a:rPr lang="en-US" altLang="ko-KR" dirty="0">
                <a:ea typeface="굴림" panose="020B0600000101010101" pitchFamily="34" charset="-127"/>
              </a:rPr>
              <a:t>AP cannot identify who sent CTS frame and who didn’t send CTS frame</a:t>
            </a:r>
            <a:r>
              <a:rPr lang="en-US" altLang="ko-KR" dirty="0" smtClean="0">
                <a:ea typeface="굴림" panose="020B0600000101010101" pitchFamily="34" charset="-127"/>
              </a:rPr>
              <a:t>.</a:t>
            </a:r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1277938" y="3733800"/>
            <a:ext cx="6342062" cy="1600200"/>
            <a:chOff x="1277938" y="3657600"/>
            <a:chExt cx="6342062" cy="1600200"/>
          </a:xfrm>
        </p:grpSpPr>
        <p:grpSp>
          <p:nvGrpSpPr>
            <p:cNvPr id="29" name="Group 41"/>
            <p:cNvGrpSpPr>
              <a:grpSpLocks/>
            </p:cNvGrpSpPr>
            <p:nvPr/>
          </p:nvGrpSpPr>
          <p:grpSpPr bwMode="auto">
            <a:xfrm>
              <a:off x="1752600" y="4419600"/>
              <a:ext cx="5867400" cy="838200"/>
              <a:chOff x="1219200" y="1447800"/>
              <a:chExt cx="6629400" cy="838200"/>
            </a:xfrm>
          </p:grpSpPr>
          <p:cxnSp>
            <p:nvCxnSpPr>
              <p:cNvPr id="45" name="Straight Arrow Connector 42"/>
              <p:cNvCxnSpPr>
                <a:cxnSpLocks noChangeShapeType="1"/>
              </p:cNvCxnSpPr>
              <p:nvPr/>
            </p:nvCxnSpPr>
            <p:spPr bwMode="auto">
              <a:xfrm>
                <a:off x="1219200" y="1447800"/>
                <a:ext cx="66294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Straight Arrow Connector 43"/>
              <p:cNvCxnSpPr>
                <a:cxnSpLocks noChangeShapeType="1"/>
              </p:cNvCxnSpPr>
              <p:nvPr/>
            </p:nvCxnSpPr>
            <p:spPr bwMode="auto">
              <a:xfrm>
                <a:off x="1219200" y="1878013"/>
                <a:ext cx="66294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4" name="Straight Arrow Connector 44"/>
              <p:cNvCxnSpPr>
                <a:cxnSpLocks noChangeShapeType="1"/>
              </p:cNvCxnSpPr>
              <p:nvPr/>
            </p:nvCxnSpPr>
            <p:spPr bwMode="auto">
              <a:xfrm>
                <a:off x="1219200" y="2286000"/>
                <a:ext cx="66294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0" name="TextBox 2"/>
            <p:cNvSpPr txBox="1">
              <a:spLocks noChangeArrowheads="1"/>
            </p:cNvSpPr>
            <p:nvPr/>
          </p:nvSpPr>
          <p:spPr bwMode="auto">
            <a:xfrm>
              <a:off x="1371600" y="4143375"/>
              <a:ext cx="4746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31" name="TextBox 8"/>
            <p:cNvSpPr txBox="1">
              <a:spLocks noChangeArrowheads="1"/>
            </p:cNvSpPr>
            <p:nvPr/>
          </p:nvSpPr>
          <p:spPr bwMode="auto">
            <a:xfrm>
              <a:off x="1289050" y="4572000"/>
              <a:ext cx="5572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32" name="TextBox 10"/>
            <p:cNvSpPr txBox="1">
              <a:spLocks noChangeArrowheads="1"/>
            </p:cNvSpPr>
            <p:nvPr/>
          </p:nvSpPr>
          <p:spPr bwMode="auto">
            <a:xfrm>
              <a:off x="1277938" y="4979988"/>
              <a:ext cx="557212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STA2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057400" y="4143375"/>
              <a:ext cx="5334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RTS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743200" y="4573588"/>
              <a:ext cx="5334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CTS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429000" y="4143375"/>
              <a:ext cx="6858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Trigger</a:t>
              </a:r>
            </a:p>
          </p:txBody>
        </p:sp>
        <p:sp>
          <p:nvSpPr>
            <p:cNvPr id="36" name="Rectangle 51"/>
            <p:cNvSpPr>
              <a:spLocks noChangeArrowheads="1"/>
            </p:cNvSpPr>
            <p:nvPr/>
          </p:nvSpPr>
          <p:spPr bwMode="auto">
            <a:xfrm>
              <a:off x="4267200" y="4573588"/>
              <a:ext cx="1676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37" name="Rectangle 52"/>
            <p:cNvSpPr>
              <a:spLocks noChangeArrowheads="1"/>
            </p:cNvSpPr>
            <p:nvPr/>
          </p:nvSpPr>
          <p:spPr bwMode="auto">
            <a:xfrm>
              <a:off x="4267200" y="4981575"/>
              <a:ext cx="1676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38" name="Rectangle 53"/>
            <p:cNvSpPr>
              <a:spLocks noChangeArrowheads="1"/>
            </p:cNvSpPr>
            <p:nvPr/>
          </p:nvSpPr>
          <p:spPr bwMode="auto">
            <a:xfrm>
              <a:off x="6096000" y="4143375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39" name="Rectangle 54"/>
            <p:cNvSpPr>
              <a:spLocks noChangeArrowheads="1"/>
            </p:cNvSpPr>
            <p:nvPr/>
          </p:nvSpPr>
          <p:spPr bwMode="auto">
            <a:xfrm>
              <a:off x="6781800" y="41433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cxnSp>
          <p:nvCxnSpPr>
            <p:cNvPr id="40" name="Straight Arrow Connector 55"/>
            <p:cNvCxnSpPr>
              <a:cxnSpLocks noChangeShapeType="1"/>
            </p:cNvCxnSpPr>
            <p:nvPr/>
          </p:nvCxnSpPr>
          <p:spPr bwMode="auto">
            <a:xfrm>
              <a:off x="2590800" y="3836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Straight Arrow Connector 56"/>
            <p:cNvCxnSpPr>
              <a:cxnSpLocks noChangeShapeType="1"/>
            </p:cNvCxnSpPr>
            <p:nvPr/>
          </p:nvCxnSpPr>
          <p:spPr bwMode="auto">
            <a:xfrm>
              <a:off x="7315200" y="3836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Straight Arrow Connector 57"/>
            <p:cNvCxnSpPr>
              <a:cxnSpLocks noChangeShapeType="1"/>
            </p:cNvCxnSpPr>
            <p:nvPr/>
          </p:nvCxnSpPr>
          <p:spPr bwMode="auto">
            <a:xfrm flipV="1">
              <a:off x="2590800" y="3933825"/>
              <a:ext cx="4724400" cy="476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TextBox 58"/>
            <p:cNvSpPr txBox="1">
              <a:spLocks noChangeArrowheads="1"/>
            </p:cNvSpPr>
            <p:nvPr/>
          </p:nvSpPr>
          <p:spPr bwMode="auto">
            <a:xfrm>
              <a:off x="2590800" y="3657600"/>
              <a:ext cx="47244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TXOP duration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743200" y="4981575"/>
              <a:ext cx="5334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CTS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390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Protection </a:t>
            </a:r>
            <a:r>
              <a:rPr lang="en-US" dirty="0"/>
              <a:t>for UL-OFDMA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</a:p>
          <a:p>
            <a:pPr lvl="1"/>
            <a:r>
              <a:rPr lang="en-US" dirty="0"/>
              <a:t>Different from DL MU-MIMO in </a:t>
            </a:r>
            <a:r>
              <a:rPr lang="en-US" dirty="0" err="1"/>
              <a:t>TGac</a:t>
            </a:r>
            <a:r>
              <a:rPr lang="en-US" dirty="0"/>
              <a:t>, </a:t>
            </a:r>
            <a:r>
              <a:rPr lang="en-US" dirty="0" smtClean="0"/>
              <a:t>which is mainly targeting for high SINR stations that are located in the inner cell area, operation scenario for UL-OFDMA in </a:t>
            </a:r>
            <a:r>
              <a:rPr lang="en-US" dirty="0" err="1" smtClean="0"/>
              <a:t>TGax</a:t>
            </a:r>
            <a:r>
              <a:rPr lang="en-US" dirty="0" smtClean="0"/>
              <a:t> is more vulnerable to hidden nodes mainly due to  </a:t>
            </a:r>
          </a:p>
          <a:p>
            <a:pPr lvl="2"/>
            <a:r>
              <a:rPr lang="en-US" dirty="0" smtClean="0"/>
              <a:t>There are more number of OBSS stations</a:t>
            </a:r>
          </a:p>
          <a:p>
            <a:pPr lvl="2"/>
            <a:r>
              <a:rPr lang="en-US" dirty="0" smtClean="0"/>
              <a:t>More cell edge stations to participate</a:t>
            </a:r>
            <a:endParaRPr lang="en-US" dirty="0"/>
          </a:p>
          <a:p>
            <a:pPr lvl="1"/>
            <a:r>
              <a:rPr lang="en-US" dirty="0" smtClean="0"/>
              <a:t>However, none of currently discussed mechanism works properly for UL-OFDMA operation.</a:t>
            </a:r>
          </a:p>
          <a:p>
            <a:pPr lvl="1"/>
            <a:r>
              <a:rPr lang="en-US" dirty="0" smtClean="0"/>
              <a:t>Therefore, for UL-OFDMA to work properly, protection mechanism for UL-OFDMA shall be provided.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7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UL Request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Different from DL transmission, UL transmission has to be pre-scheduled and synchronized.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For this reason, an AP has to know UL buffered BU status and related information to properly schedule multiple STAs.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Therefore, unless continuation of ongoing UL transmission (using piggy-backing mechanism such as More Data bit indication), each STA needs to send UL data </a:t>
            </a:r>
            <a:r>
              <a:rPr lang="en-US" altLang="ko-KR" dirty="0" smtClean="0">
                <a:ea typeface="굴림" panose="020B0600000101010101" pitchFamily="34" charset="-127"/>
              </a:rPr>
              <a:t>request, </a:t>
            </a:r>
            <a:r>
              <a:rPr lang="en-US" altLang="ko-KR" dirty="0">
                <a:ea typeface="굴림" panose="020B0600000101010101" pitchFamily="34" charset="-127"/>
              </a:rPr>
              <a:t>which requires additional overhead for UL MU transmission.</a:t>
            </a:r>
          </a:p>
          <a:p>
            <a:pPr lvl="1"/>
            <a:r>
              <a:rPr lang="en-US" altLang="ko-KR" dirty="0" smtClean="0">
                <a:ea typeface="굴림" panose="020B0600000101010101" pitchFamily="34" charset="-127"/>
              </a:rPr>
              <a:t>Moreover, each </a:t>
            </a:r>
            <a:r>
              <a:rPr lang="en-US" altLang="ko-KR" dirty="0">
                <a:ea typeface="굴림" panose="020B0600000101010101" pitchFamily="34" charset="-127"/>
              </a:rPr>
              <a:t>STA may prefer sending UL data frames directly to sending UL data </a:t>
            </a:r>
            <a:r>
              <a:rPr lang="en-US" altLang="ko-KR" dirty="0" err="1" smtClean="0">
                <a:ea typeface="굴림" panose="020B0600000101010101" pitchFamily="34" charset="-127"/>
              </a:rPr>
              <a:t>requestframe</a:t>
            </a:r>
            <a:r>
              <a:rPr lang="en-US" altLang="ko-KR" dirty="0" smtClean="0">
                <a:ea typeface="굴림" panose="020B0600000101010101" pitchFamily="34" charset="-127"/>
              </a:rPr>
              <a:t>, unless there’s any benefit of doing this.</a:t>
            </a:r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7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91181</TotalTime>
  <Words>1550</Words>
  <Application>Microsoft Office PowerPoint</Application>
  <PresentationFormat>On-screen Show (4:3)</PresentationFormat>
  <Paragraphs>330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Gulim</vt:lpstr>
      <vt:lpstr>SimSun</vt:lpstr>
      <vt:lpstr>Arial</vt:lpstr>
      <vt:lpstr>Calibri</vt:lpstr>
      <vt:lpstr>Times New Roman</vt:lpstr>
      <vt:lpstr>802-11-Submission</vt:lpstr>
      <vt:lpstr>Document</vt:lpstr>
      <vt:lpstr>Issues on UL-OFDMA Transmission</vt:lpstr>
      <vt:lpstr>Backgrounds</vt:lpstr>
      <vt:lpstr>Protection for UL-OFDMA Transmission</vt:lpstr>
      <vt:lpstr>Protection Solutions Discussed</vt:lpstr>
      <vt:lpstr>Protection Solutions Discussed</vt:lpstr>
      <vt:lpstr>Protection Solutions Discussed</vt:lpstr>
      <vt:lpstr>Protection Solutions Discussed</vt:lpstr>
      <vt:lpstr>Protection for UL-OFDMA Transmission</vt:lpstr>
      <vt:lpstr>Need for UL Request Frame</vt:lpstr>
      <vt:lpstr>Need for UL Request Frame</vt:lpstr>
      <vt:lpstr>Need for UL Request Frame</vt:lpstr>
      <vt:lpstr>Need for UL Request Frame</vt:lpstr>
      <vt:lpstr>Need for UL Request Frame</vt:lpstr>
      <vt:lpstr>Numerical Analysis</vt:lpstr>
      <vt:lpstr>Numerical Analysis</vt:lpstr>
      <vt:lpstr>Numerical Analysis</vt:lpstr>
      <vt:lpstr>Need for UL Request Frame</vt:lpstr>
      <vt:lpstr>Conclusions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Young Hoon Kwon</dc:creator>
  <cp:lastModifiedBy>Young Hoon Kwon</cp:lastModifiedBy>
  <cp:revision>944</cp:revision>
  <cp:lastPrinted>1998-02-10T13:28:06Z</cp:lastPrinted>
  <dcterms:created xsi:type="dcterms:W3CDTF">2007-05-21T21:00:37Z</dcterms:created>
  <dcterms:modified xsi:type="dcterms:W3CDTF">2014-11-04T19:29:32Z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