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92" r:id="rId3"/>
    <p:sldId id="293" r:id="rId4"/>
    <p:sldId id="294" r:id="rId5"/>
    <p:sldId id="295" r:id="rId6"/>
    <p:sldId id="296" r:id="rId7"/>
    <p:sldId id="302" r:id="rId8"/>
    <p:sldId id="297" r:id="rId9"/>
    <p:sldId id="298" r:id="rId10"/>
    <p:sldId id="299" r:id="rId11"/>
    <p:sldId id="303" r:id="rId12"/>
    <p:sldId id="304" r:id="rId13"/>
    <p:sldId id="300" r:id="rId14"/>
    <p:sldId id="305" r:id="rId15"/>
    <p:sldId id="307" r:id="rId16"/>
    <p:sldId id="306" r:id="rId17"/>
    <p:sldId id="301" r:id="rId18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</a:t>
            </a:r>
            <a:r>
              <a:rPr lang="en-US" baseline="0" dirty="0" smtClean="0"/>
              <a:t> total, the area throughput is ~317 Mbps (maximum 292.5 Mbps per link)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4644" y="8670925"/>
            <a:ext cx="76944" cy="184666"/>
          </a:xfrm>
        </p:spPr>
        <p:txBody>
          <a:bodyPr/>
          <a:lstStyle/>
          <a:p>
            <a:fld id="{6D8104FF-4485-417E-B61B-0F28C364F9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967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total, the area throughput is 232 Mbps (maximum is 292.5 Mbps per link). It makes sense since 3 AP actually sharing the channel, not much spatial reuse in this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4644" y="8670925"/>
            <a:ext cx="76944" cy="184666"/>
          </a:xfrm>
        </p:spPr>
        <p:txBody>
          <a:bodyPr/>
          <a:lstStyle/>
          <a:p>
            <a:fld id="{6D8104FF-4485-417E-B61B-0F28C364F9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0857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total, the BSS total throughput is 234 Mbps (maximum is 292.5 Mbps per link). Each STAs throughput is relative reasonable comparing its distance to 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4644" y="8670925"/>
            <a:ext cx="76944" cy="184666"/>
          </a:xfrm>
        </p:spPr>
        <p:txBody>
          <a:bodyPr/>
          <a:lstStyle/>
          <a:p>
            <a:fld id="{6D8104FF-4485-417E-B61B-0F28C364F9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6591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</a:t>
            </a:r>
            <a:r>
              <a:rPr lang="en-US" baseline="0" dirty="0" smtClean="0"/>
              <a:t> total, the BSS throughput is 263 Mbps (maximum is 292.5 Mbps per link)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4644" y="8670925"/>
            <a:ext cx="76944" cy="184666"/>
          </a:xfrm>
        </p:spPr>
        <p:txBody>
          <a:bodyPr/>
          <a:lstStyle/>
          <a:p>
            <a:fld id="{6D8104FF-4485-417E-B61B-0F28C364F9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744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963"/>
            <a:ext cx="936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802.11-14/1419r0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SLS Box5 Calibration Results and Discussions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3200400"/>
          <a:ext cx="7615933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yakunsun@marvell.com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dirty="0" smtClean="0"/>
              <a:t>Problem of Preamble Model and Packet 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observed non-negligible packet collision in UL.</a:t>
            </a:r>
          </a:p>
          <a:p>
            <a:r>
              <a:rPr lang="en-US" dirty="0" smtClean="0"/>
              <a:t>Need an aligned (and accurate) modeling on the preamble detection.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example, if assuming preamble is always correctly decoded.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closer-to-AP </a:t>
            </a:r>
            <a:r>
              <a:rPr lang="en-US" dirty="0" smtClean="0"/>
              <a:t>STA always has </a:t>
            </a:r>
            <a:r>
              <a:rPr lang="en-US" dirty="0"/>
              <a:t>the advantage of grabbing the channel </a:t>
            </a:r>
            <a:r>
              <a:rPr lang="en-US" dirty="0" smtClean="0"/>
              <a:t>successfully.</a:t>
            </a:r>
          </a:p>
          <a:p>
            <a:pPr lvl="1"/>
            <a:r>
              <a:rPr lang="en-US" dirty="0" smtClean="0"/>
              <a:t>On </a:t>
            </a:r>
            <a:r>
              <a:rPr lang="en-US" dirty="0"/>
              <a:t>the contrary, the faraway STA wastes its medium access on BAR transmission </a:t>
            </a:r>
            <a:r>
              <a:rPr lang="en-US" dirty="0" smtClean="0"/>
              <a:t>and such retransmission will hurt the overall throughput.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473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Preamble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There have been contributions starting to study the modeling.</a:t>
            </a:r>
          </a:p>
          <a:p>
            <a:endParaRPr lang="en-US" dirty="0" smtClean="0"/>
          </a:p>
          <a:p>
            <a:r>
              <a:rPr lang="en-US" dirty="0" smtClean="0"/>
              <a:t>Different fields in preamble </a:t>
            </a:r>
            <a:r>
              <a:rPr lang="en-US" dirty="0" smtClean="0"/>
              <a:t>play </a:t>
            </a:r>
            <a:r>
              <a:rPr lang="en-US" dirty="0" smtClean="0"/>
              <a:t>a different role and have different impact </a:t>
            </a:r>
            <a:r>
              <a:rPr lang="en-US" dirty="0" smtClean="0">
                <a:sym typeface="Wingdings" pitchFamily="2" charset="2"/>
              </a:rPr>
              <a:t> should be model individually.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Individual Fields in 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STF</a:t>
            </a:r>
          </a:p>
          <a:p>
            <a:pPr lvl="1"/>
            <a:r>
              <a:rPr lang="en-US" dirty="0" smtClean="0"/>
              <a:t>Timing and AGC setting may be corrupted and lead to packet loss, if a later-arrival packet’s power is strong enough.</a:t>
            </a:r>
          </a:p>
          <a:p>
            <a:pPr lvl="1"/>
            <a:r>
              <a:rPr lang="en-US" u="sng" dirty="0" smtClean="0"/>
              <a:t>Modeling</a:t>
            </a:r>
            <a:r>
              <a:rPr lang="en-US" dirty="0" smtClean="0"/>
              <a:t>: Receiver will be locked in receiving the earlier-arrival packet if no packet of received power within [x]dB comes in STF; otherwise both packets are lost and receiver remains in CCA busy.</a:t>
            </a:r>
          </a:p>
          <a:p>
            <a:r>
              <a:rPr lang="en-US" dirty="0" smtClean="0"/>
              <a:t>LTF</a:t>
            </a:r>
          </a:p>
          <a:p>
            <a:pPr lvl="1"/>
            <a:r>
              <a:rPr lang="en-US" dirty="0" smtClean="0"/>
              <a:t>Only used for channel estimation</a:t>
            </a:r>
          </a:p>
          <a:p>
            <a:pPr lvl="1"/>
            <a:r>
              <a:rPr lang="en-US" u="sng" dirty="0" smtClean="0"/>
              <a:t>Modeling</a:t>
            </a:r>
            <a:r>
              <a:rPr lang="en-US" dirty="0" smtClean="0"/>
              <a:t>: Channel estimation error will be counted as additional in SINR calculation, and contribute to the SIG/data subframe decoding error [2].</a:t>
            </a:r>
          </a:p>
          <a:p>
            <a:pPr lvl="1"/>
            <a:r>
              <a:rPr lang="en-US" dirty="0" smtClean="0"/>
              <a:t>No need to model if LTF “passes” or not.</a:t>
            </a:r>
          </a:p>
          <a:p>
            <a:r>
              <a:rPr lang="en-US" dirty="0" smtClean="0"/>
              <a:t>SIG</a:t>
            </a:r>
          </a:p>
          <a:p>
            <a:pPr lvl="1"/>
            <a:r>
              <a:rPr lang="en-US" u="sng" dirty="0" smtClean="0"/>
              <a:t>Modeling</a:t>
            </a:r>
            <a:r>
              <a:rPr lang="en-US" dirty="0" smtClean="0"/>
              <a:t>: </a:t>
            </a:r>
            <a:r>
              <a:rPr lang="en-US" dirty="0" smtClean="0"/>
              <a:t>use </a:t>
            </a:r>
            <a:r>
              <a:rPr lang="en-US" dirty="0" smtClean="0"/>
              <a:t>PHY abstraction for MCS0/24bit/BCC to determine decoding error. </a:t>
            </a:r>
            <a:r>
              <a:rPr lang="en-US" dirty="0" smtClean="0"/>
              <a:t>All subsequent subframes will be lost if SIG fails.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86700" cy="609600"/>
          </a:xfrm>
        </p:spPr>
        <p:txBody>
          <a:bodyPr/>
          <a:lstStyle/>
          <a:p>
            <a:r>
              <a:rPr lang="en-US" dirty="0" smtClean="0"/>
              <a:t>Preamble Modeling Illustration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90675" y="2459567"/>
            <a:ext cx="6219825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62100" y="3356802"/>
            <a:ext cx="624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45984" y="2220387"/>
            <a:ext cx="921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 1/TX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45984" y="2987470"/>
            <a:ext cx="921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 2/TX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450432" y="1532467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STF</a:t>
            </a:r>
            <a:endParaRPr lang="en-US" sz="1400" b="1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590675" y="4047067"/>
            <a:ext cx="6219825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50083" y="3742267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AP/RX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4495800"/>
            <a:ext cx="11430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CCA </a:t>
            </a:r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0" y="5105400"/>
            <a:ext cx="3200400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</a:t>
            </a:r>
            <a:r>
              <a:rPr lang="en-US" sz="1800" baseline="-25000" dirty="0" smtClean="0"/>
              <a:t>RX</a:t>
            </a:r>
            <a:r>
              <a:rPr lang="en-US" sz="1800" dirty="0" smtClean="0"/>
              <a:t>(STA2) &lt; P</a:t>
            </a:r>
            <a:r>
              <a:rPr lang="en-US" sz="1800" baseline="-25000" dirty="0" smtClean="0"/>
              <a:t>RX</a:t>
            </a:r>
            <a:r>
              <a:rPr lang="en-US" sz="1800" dirty="0" smtClean="0"/>
              <a:t>(STA1) – </a:t>
            </a:r>
            <a:r>
              <a:rPr lang="en-US" sz="1800" dirty="0" err="1" smtClean="0"/>
              <a:t>xdB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 receive STA1; </a:t>
            </a:r>
            <a:endParaRPr lang="en-US" sz="1800" dirty="0" smtClean="0">
              <a:sym typeface="Wingdings" pitchFamily="2" charset="2"/>
            </a:endParaRPr>
          </a:p>
          <a:p>
            <a:r>
              <a:rPr lang="en-US" sz="1800" dirty="0" smtClean="0">
                <a:sym typeface="Wingdings" pitchFamily="2" charset="2"/>
              </a:rPr>
              <a:t>Otherwise</a:t>
            </a:r>
            <a:r>
              <a:rPr lang="en-US" sz="1800" dirty="0" smtClean="0">
                <a:sym typeface="Wingdings" pitchFamily="2" charset="2"/>
              </a:rPr>
              <a:t>, both packets are lost</a:t>
            </a:r>
            <a:endParaRPr lang="en-US" sz="1800" dirty="0"/>
          </a:p>
        </p:txBody>
      </p:sp>
      <p:cxnSp>
        <p:nvCxnSpPr>
          <p:cNvPr id="33" name="Straight Arrow Connector 32"/>
          <p:cNvCxnSpPr>
            <a:stCxn id="30" idx="3"/>
          </p:cNvCxnSpPr>
          <p:nvPr/>
        </p:nvCxnSpPr>
        <p:spPr bwMode="auto">
          <a:xfrm flipV="1">
            <a:off x="1524000" y="4191000"/>
            <a:ext cx="685800" cy="4894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2514600" y="4114800"/>
            <a:ext cx="6096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285999" y="1985437"/>
            <a:ext cx="4440815" cy="474130"/>
            <a:chOff x="2285999" y="2281770"/>
            <a:chExt cx="4440815" cy="474130"/>
          </a:xfrm>
        </p:grpSpPr>
        <p:sp>
          <p:nvSpPr>
            <p:cNvPr id="14" name="Rectangle 13"/>
            <p:cNvSpPr/>
            <p:nvPr/>
          </p:nvSpPr>
          <p:spPr>
            <a:xfrm>
              <a:off x="2285999" y="2281770"/>
              <a:ext cx="838201" cy="4699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31632" y="2286000"/>
              <a:ext cx="2295182" cy="4699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24200" y="2281770"/>
              <a:ext cx="838201" cy="4699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962401" y="2281770"/>
              <a:ext cx="457200" cy="4699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667000" y="2896265"/>
            <a:ext cx="4440815" cy="477702"/>
            <a:chOff x="2285999" y="2273968"/>
            <a:chExt cx="4440815" cy="477702"/>
          </a:xfrm>
        </p:grpSpPr>
        <p:sp>
          <p:nvSpPr>
            <p:cNvPr id="34" name="Rectangle 33"/>
            <p:cNvSpPr/>
            <p:nvPr/>
          </p:nvSpPr>
          <p:spPr>
            <a:xfrm>
              <a:off x="2285999" y="2281770"/>
              <a:ext cx="838201" cy="4699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31632" y="2273968"/>
              <a:ext cx="2295182" cy="4699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24200" y="2281770"/>
              <a:ext cx="838201" cy="4699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62401" y="2281770"/>
              <a:ext cx="457200" cy="4699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2286000" y="1524000"/>
            <a:ext cx="0" cy="2827867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26038" y="1524000"/>
            <a:ext cx="0" cy="2827867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962400" y="1524000"/>
            <a:ext cx="0" cy="2904067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19600" y="1524000"/>
            <a:ext cx="0" cy="2827867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276600" y="1532467"/>
            <a:ext cx="517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</a:t>
            </a:r>
            <a:r>
              <a:rPr lang="en-US" sz="1400" b="1" dirty="0" smtClean="0"/>
              <a:t>TF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962400" y="1532467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SIG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334000" y="4267200"/>
            <a:ext cx="24384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Wingdings" pitchFamily="2" charset="2"/>
              </a:rPr>
              <a:t>PER(MCS0)  SIG decoding pass/fail.</a:t>
            </a:r>
            <a:endParaRPr lang="en-US" sz="1800" dirty="0" smtClean="0">
              <a:sym typeface="Wingdings" pitchFamily="2" charset="2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 flipV="1">
            <a:off x="4495800" y="4114800"/>
            <a:ext cx="7620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4114800" y="5257800"/>
            <a:ext cx="32004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Wingdings" pitchFamily="2" charset="2"/>
              </a:rPr>
              <a:t>Calculate additional AWGN for SIG/Data PHY abstraction</a:t>
            </a:r>
            <a:endParaRPr lang="en-US" sz="1800" dirty="0" smtClean="0">
              <a:sym typeface="Wingdings" pitchFamily="2" charset="2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H="1" flipV="1">
            <a:off x="3962400" y="4114800"/>
            <a:ext cx="76200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211098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Preamble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Typically STF </a:t>
            </a:r>
            <a:r>
              <a:rPr lang="en-US" dirty="0" smtClean="0"/>
              <a:t>is </a:t>
            </a:r>
            <a:r>
              <a:rPr lang="en-US" dirty="0" smtClean="0"/>
              <a:t>more robust </a:t>
            </a:r>
            <a:r>
              <a:rPr lang="en-US" dirty="0" smtClean="0"/>
              <a:t>than SIG, then STF model can be skipped.</a:t>
            </a:r>
          </a:p>
          <a:p>
            <a:pPr lvl="1"/>
            <a:r>
              <a:rPr lang="en-US" dirty="0" smtClean="0"/>
              <a:t>SIG decoding error is the bottleneck of preamble reception.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such a case, the preamble can be modeled as a whole with two impact:</a:t>
            </a:r>
          </a:p>
          <a:p>
            <a:pPr lvl="1"/>
            <a:r>
              <a:rPr lang="en-US" dirty="0" smtClean="0"/>
              <a:t>Decoding SIG to determine if preamble is failed and the subsequent subframes are lost (but remain CCA busy).</a:t>
            </a:r>
          </a:p>
          <a:p>
            <a:pPr lvl="1"/>
            <a:r>
              <a:rPr lang="en-US" dirty="0" smtClean="0"/>
              <a:t>Determine additional AWGN to PHY </a:t>
            </a:r>
            <a:r>
              <a:rPr lang="en-US" dirty="0" smtClean="0"/>
              <a:t>abstraction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86700" cy="609600"/>
          </a:xfrm>
        </p:spPr>
        <p:txBody>
          <a:bodyPr/>
          <a:lstStyle/>
          <a:p>
            <a:r>
              <a:rPr lang="en-US" dirty="0" smtClean="0"/>
              <a:t>Alternative </a:t>
            </a:r>
            <a:r>
              <a:rPr lang="en-US" smtClean="0"/>
              <a:t>Model Illustration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90675" y="2459567"/>
            <a:ext cx="6219825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62100" y="3356802"/>
            <a:ext cx="624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45984" y="2220387"/>
            <a:ext cx="921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 1/TX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45984" y="2987470"/>
            <a:ext cx="921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 2/TX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450432" y="1532467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STF</a:t>
            </a:r>
            <a:endParaRPr lang="en-US" sz="1400" b="1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590675" y="4047067"/>
            <a:ext cx="6219825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50083" y="3742267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AP/RX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4495800"/>
            <a:ext cx="11430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CCA </a:t>
            </a:r>
            <a:r>
              <a:rPr lang="en-US" sz="1800" dirty="0" smtClean="0"/>
              <a:t>busy</a:t>
            </a:r>
            <a:endParaRPr lang="en-US" sz="1800" dirty="0"/>
          </a:p>
        </p:txBody>
      </p:sp>
      <p:cxnSp>
        <p:nvCxnSpPr>
          <p:cNvPr id="33" name="Straight Arrow Connector 32"/>
          <p:cNvCxnSpPr>
            <a:stCxn id="30" idx="3"/>
          </p:cNvCxnSpPr>
          <p:nvPr/>
        </p:nvCxnSpPr>
        <p:spPr bwMode="auto">
          <a:xfrm flipV="1">
            <a:off x="1524000" y="4191000"/>
            <a:ext cx="685800" cy="4894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grpSp>
        <p:nvGrpSpPr>
          <p:cNvPr id="3" name="Group 28"/>
          <p:cNvGrpSpPr/>
          <p:nvPr/>
        </p:nvGrpSpPr>
        <p:grpSpPr>
          <a:xfrm>
            <a:off x="2285999" y="1985437"/>
            <a:ext cx="4440815" cy="474130"/>
            <a:chOff x="2285999" y="2281770"/>
            <a:chExt cx="4440815" cy="474130"/>
          </a:xfrm>
        </p:grpSpPr>
        <p:sp>
          <p:nvSpPr>
            <p:cNvPr id="14" name="Rectangle 13"/>
            <p:cNvSpPr/>
            <p:nvPr/>
          </p:nvSpPr>
          <p:spPr>
            <a:xfrm>
              <a:off x="2285999" y="2281770"/>
              <a:ext cx="838201" cy="4699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31632" y="2286000"/>
              <a:ext cx="2295182" cy="4699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24200" y="2281770"/>
              <a:ext cx="838201" cy="4699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962401" y="2281770"/>
              <a:ext cx="457200" cy="4699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2667000" y="2896265"/>
            <a:ext cx="4440815" cy="477702"/>
            <a:chOff x="2285999" y="2273968"/>
            <a:chExt cx="4440815" cy="477702"/>
          </a:xfrm>
        </p:grpSpPr>
        <p:sp>
          <p:nvSpPr>
            <p:cNvPr id="34" name="Rectangle 33"/>
            <p:cNvSpPr/>
            <p:nvPr/>
          </p:nvSpPr>
          <p:spPr>
            <a:xfrm>
              <a:off x="2285999" y="2281770"/>
              <a:ext cx="838201" cy="4699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31632" y="2273968"/>
              <a:ext cx="2295182" cy="4699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24200" y="2281770"/>
              <a:ext cx="838201" cy="4699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62401" y="2281770"/>
              <a:ext cx="457200" cy="4699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2286000" y="1524000"/>
            <a:ext cx="0" cy="2827867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26038" y="1524000"/>
            <a:ext cx="0" cy="2827867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962400" y="1524000"/>
            <a:ext cx="0" cy="2904067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19600" y="1524000"/>
            <a:ext cx="0" cy="2827867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276600" y="1532467"/>
            <a:ext cx="517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</a:t>
            </a:r>
            <a:r>
              <a:rPr lang="en-US" sz="1400" b="1" dirty="0" smtClean="0"/>
              <a:t>TF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962400" y="1532467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SIG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334000" y="4267200"/>
            <a:ext cx="24384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Wingdings" pitchFamily="2" charset="2"/>
              </a:rPr>
              <a:t>PER(MCS0)  SIG decoding pass/fail.</a:t>
            </a:r>
            <a:endParaRPr lang="en-US" sz="1800" dirty="0" smtClean="0">
              <a:sym typeface="Wingdings" pitchFamily="2" charset="2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 flipV="1">
            <a:off x="4495800" y="4114800"/>
            <a:ext cx="7620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4114800" y="5257800"/>
            <a:ext cx="32004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Wingdings" pitchFamily="2" charset="2"/>
              </a:rPr>
              <a:t>Calculate additional AWGN for SIG/Data PHY abstraction</a:t>
            </a:r>
            <a:endParaRPr lang="en-US" sz="1800" dirty="0" smtClean="0">
              <a:sym typeface="Wingdings" pitchFamily="2" charset="2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H="1" flipV="1">
            <a:off x="3962400" y="4114800"/>
            <a:ext cx="76200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2110987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Box5 calibration results have been collected using 11ac scenario 6  as proposed in [1].</a:t>
            </a:r>
          </a:p>
          <a:p>
            <a:endParaRPr lang="en-US" dirty="0" smtClean="0"/>
          </a:p>
          <a:p>
            <a:r>
              <a:rPr lang="en-US" dirty="0" smtClean="0"/>
              <a:t>Further simulated one BSS results and suggest to use as the first step box5 calibration.</a:t>
            </a:r>
          </a:p>
          <a:p>
            <a:endParaRPr lang="en-US" dirty="0" smtClean="0"/>
          </a:p>
          <a:p>
            <a:r>
              <a:rPr lang="en-US" dirty="0" smtClean="0"/>
              <a:t>Motivated by the observation of frequent packet collision and offline discussions, proposed a preamble model for collision.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11-14-1177-02-00ax-box5-calibration-discussion</a:t>
            </a:r>
          </a:p>
          <a:p>
            <a:r>
              <a:rPr lang="en-US" dirty="0" smtClean="0"/>
              <a:t>[2] 11-14-0810-00-00ax-RBIR-based-phy-abstraction-with-channel-estimation-error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308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settings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Using </a:t>
            </a:r>
            <a:r>
              <a:rPr lang="en-US" altLang="zh-CN" dirty="0"/>
              <a:t>11ac Scenario 6 – OBSS Enterprise </a:t>
            </a:r>
            <a:r>
              <a:rPr lang="en-US" altLang="zh-CN" dirty="0" smtClean="0"/>
              <a:t>suggested by [1]</a:t>
            </a:r>
            <a:endParaRPr lang="en-US" dirty="0" smtClean="0"/>
          </a:p>
          <a:p>
            <a:r>
              <a:rPr lang="en-US" dirty="0" smtClean="0"/>
              <a:t>Parameters are set according to the parameters[1] except</a:t>
            </a:r>
          </a:p>
          <a:p>
            <a:pPr lvl="1"/>
            <a:r>
              <a:rPr lang="en-US" dirty="0" smtClean="0"/>
              <a:t>Fixed buffer size at AP and STA, both 2000 packets</a:t>
            </a:r>
          </a:p>
          <a:p>
            <a:pPr lvl="1"/>
            <a:r>
              <a:rPr lang="en-US" dirty="0" smtClean="0"/>
              <a:t>Independent channel fading per A-MPDU </a:t>
            </a:r>
            <a:r>
              <a:rPr lang="en-US" dirty="0" err="1" smtClean="0"/>
              <a:t>subframe</a:t>
            </a:r>
            <a:r>
              <a:rPr lang="en-US" dirty="0" smtClean="0"/>
              <a:t>/control frame</a:t>
            </a:r>
            <a:endParaRPr lang="en-US" dirty="0"/>
          </a:p>
          <a:p>
            <a:pPr lvl="1"/>
            <a:r>
              <a:rPr lang="en-US" dirty="0" smtClean="0"/>
              <a:t>Do not include UL and DL combined traffic yet</a:t>
            </a:r>
          </a:p>
          <a:p>
            <a:pPr lvl="1"/>
            <a:r>
              <a:rPr lang="en-US" dirty="0" smtClean="0"/>
              <a:t>RTS/CTS is turned off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managerment</a:t>
            </a:r>
            <a:r>
              <a:rPr lang="en-US" dirty="0" smtClean="0"/>
              <a:t> frame exchange</a:t>
            </a:r>
            <a:endParaRPr lang="en-US" dirty="0" smtClean="0"/>
          </a:p>
          <a:p>
            <a:r>
              <a:rPr lang="en-US" dirty="0" smtClean="0"/>
              <a:t>Throughput charts: the average of 100 drops, each drop runs 1 second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STAs that do not have traffic are not shown in the chart. </a:t>
            </a:r>
            <a:r>
              <a:rPr lang="en-US" dirty="0"/>
              <a:t>T</a:t>
            </a:r>
            <a:r>
              <a:rPr lang="en-US" dirty="0" smtClean="0"/>
              <a:t>he order of STAs in the plot is the same as [1] from BSS to BSS.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474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11ac Scenario 6 – OBSS Enterprise </a:t>
            </a:r>
            <a:r>
              <a:rPr lang="en-US" altLang="zh-CN" dirty="0" smtClean="0"/>
              <a:t>[1]</a:t>
            </a:r>
            <a:endParaRPr lang="zh-CN" alt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1485900" y="1905000"/>
            <a:ext cx="374332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714500" y="5181600"/>
          <a:ext cx="1028700" cy="5715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028950" y="5181600"/>
          <a:ext cx="1381125" cy="952500"/>
        </p:xfrm>
        <a:graphic>
          <a:graphicData uri="http://schemas.openxmlformats.org/drawingml/2006/table">
            <a:tbl>
              <a:tblPr/>
              <a:tblGrid>
                <a:gridCol w="523875"/>
                <a:gridCol w="8572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29150" y="5181600"/>
          <a:ext cx="1381125" cy="952500"/>
        </p:xfrm>
        <a:graphic>
          <a:graphicData uri="http://schemas.openxmlformats.org/drawingml/2006/table">
            <a:tbl>
              <a:tblPr/>
              <a:tblGrid>
                <a:gridCol w="514350"/>
                <a:gridCol w="86677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72200" y="2286000"/>
          <a:ext cx="1028700" cy="38100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10250" y="1676400"/>
            <a:ext cx="188595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67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743201"/>
            <a:ext cx="5943600" cy="362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6: UL only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3733800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Marvell</a:t>
            </a:r>
            <a:endParaRPr lang="en-US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5257800" y="1371600"/>
            <a:ext cx="3685686" cy="2070100"/>
            <a:chOff x="5867400" y="3733800"/>
            <a:chExt cx="3685686" cy="2070100"/>
          </a:xfrm>
        </p:grpSpPr>
        <p:pic>
          <p:nvPicPr>
            <p:cNvPr id="6" name="图片 8" descr="image00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67400" y="3733800"/>
              <a:ext cx="3685686" cy="207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477000" y="434340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[1]</a:t>
              </a:r>
              <a:endParaRPr lang="en-US" b="1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591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6: DL only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14600"/>
            <a:ext cx="5943600" cy="349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66800" y="3124200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Marvell</a:t>
            </a:r>
            <a:endParaRPr lang="en-US" b="1" dirty="0"/>
          </a:p>
        </p:txBody>
      </p:sp>
      <p:pic>
        <p:nvPicPr>
          <p:cNvPr id="5" name="图片 6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371600"/>
            <a:ext cx="3472296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43600" y="1752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[1]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637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throughput results are quite different from drop to drop</a:t>
            </a:r>
          </a:p>
          <a:p>
            <a:pPr lvl="1"/>
            <a:r>
              <a:rPr lang="en-US" dirty="0" smtClean="0"/>
              <a:t>Suggest to turn off shadowing to further trim down the sources of randomness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seems that we have the same trend on the BSS </a:t>
            </a:r>
            <a:r>
              <a:rPr lang="en-US" dirty="0"/>
              <a:t>throughput with [1] </a:t>
            </a:r>
            <a:r>
              <a:rPr lang="en-US" dirty="0" smtClean="0"/>
              <a:t>but the numbers have difference.</a:t>
            </a:r>
          </a:p>
          <a:p>
            <a:pPr lvl="1"/>
            <a:r>
              <a:rPr lang="en-US" dirty="0" smtClean="0"/>
              <a:t>Suggest to </a:t>
            </a:r>
            <a:r>
              <a:rPr lang="en-US" dirty="0" smtClean="0">
                <a:solidFill>
                  <a:srgbClr val="FF0000"/>
                </a:solidFill>
              </a:rPr>
              <a:t>compare one BSS case first</a:t>
            </a:r>
            <a:r>
              <a:rPr lang="en-US" dirty="0" smtClean="0"/>
              <a:t>, e.g., the up-right corner BSS in Scenario 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1230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Selecting One BSS For Calibration</a:t>
            </a:r>
            <a:endParaRPr lang="zh-CN" alt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1485900" y="1905000"/>
            <a:ext cx="374332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714500" y="5181600"/>
          <a:ext cx="1028700" cy="5715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028950" y="5181600"/>
          <a:ext cx="1381125" cy="952500"/>
        </p:xfrm>
        <a:graphic>
          <a:graphicData uri="http://schemas.openxmlformats.org/drawingml/2006/table">
            <a:tbl>
              <a:tblPr/>
              <a:tblGrid>
                <a:gridCol w="523875"/>
                <a:gridCol w="8572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29150" y="5181600"/>
          <a:ext cx="1381125" cy="952500"/>
        </p:xfrm>
        <a:graphic>
          <a:graphicData uri="http://schemas.openxmlformats.org/drawingml/2006/table">
            <a:tbl>
              <a:tblPr/>
              <a:tblGrid>
                <a:gridCol w="514350"/>
                <a:gridCol w="86677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72200" y="2286000"/>
          <a:ext cx="1028700" cy="38100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1736416" y="1981200"/>
            <a:ext cx="2514600" cy="2819400"/>
          </a:xfrm>
          <a:prstGeom prst="rect">
            <a:avLst/>
          </a:prstGeom>
          <a:solidFill>
            <a:schemeClr val="bg1">
              <a:lumMod val="50000"/>
              <a:alpha val="3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251016" y="3276600"/>
            <a:ext cx="914400" cy="1524000"/>
          </a:xfrm>
          <a:prstGeom prst="rect">
            <a:avLst/>
          </a:prstGeom>
          <a:solidFill>
            <a:schemeClr val="bg1">
              <a:lumMod val="50000"/>
              <a:alpha val="3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191000" y="2133600"/>
            <a:ext cx="1066800" cy="10668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1600200"/>
            <a:ext cx="2514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Only simulate upper-right corner BSS (AP-B) for step-1 calibration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181600" y="1981200"/>
            <a:ext cx="3810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67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UP-Right Corner BSS Alone: UL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78867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total, the BSS total throughput is 234 Mbps (maximum is 292.5 Mbps per link).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STAs throughput is relative reasonable comparing its distance to AP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828800"/>
            <a:ext cx="5334000" cy="3207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897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UP-Right Corner BSS Alone: DL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0"/>
            <a:ext cx="7886700" cy="8429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total, the BSS throughput is 263 Mbps (maximum is 292.5 Mbps per link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a uniform 1ms application start time is used, all 5 STAs will have similar throughput around 52 Mbps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600200"/>
            <a:ext cx="5584825" cy="341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7286177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5605</TotalTime>
  <Words>1436</Words>
  <Application>Microsoft Office PowerPoint</Application>
  <PresentationFormat>On-screen Show (4:3)</PresentationFormat>
  <Paragraphs>283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IEEE802.11 template</vt:lpstr>
      <vt:lpstr>SLS Box5 Calibration Results and Discussions</vt:lpstr>
      <vt:lpstr>Basic settings </vt:lpstr>
      <vt:lpstr>11ac Scenario 6 – OBSS Enterprise [1]</vt:lpstr>
      <vt:lpstr>Scenario 6: UL only</vt:lpstr>
      <vt:lpstr>Scenario 6: DL only</vt:lpstr>
      <vt:lpstr>Observations </vt:lpstr>
      <vt:lpstr>Selecting One BSS For Calibration</vt:lpstr>
      <vt:lpstr>UP-Right Corner BSS Alone: UL Only</vt:lpstr>
      <vt:lpstr>UP-Right Corner BSS Alone: DL Only</vt:lpstr>
      <vt:lpstr>Problem of Preamble Model and Packet Collision</vt:lpstr>
      <vt:lpstr>Discussions on Preamble Detection</vt:lpstr>
      <vt:lpstr>Modeling Individual Fields in Preamble</vt:lpstr>
      <vt:lpstr>Preamble Modeling Illustration </vt:lpstr>
      <vt:lpstr>Alternative Preamble Model</vt:lpstr>
      <vt:lpstr>Alternative Model Illustration</vt:lpstr>
      <vt:lpstr>Conclusions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142</cp:revision>
  <cp:lastPrinted>2010-12-20T20:45:24Z</cp:lastPrinted>
  <dcterms:created xsi:type="dcterms:W3CDTF">2014-01-14T02:35:55Z</dcterms:created>
  <dcterms:modified xsi:type="dcterms:W3CDTF">2014-11-03T03:15:10Z</dcterms:modified>
</cp:coreProperties>
</file>