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92" r:id="rId3"/>
    <p:sldId id="293" r:id="rId4"/>
    <p:sldId id="294" r:id="rId5"/>
    <p:sldId id="295" r:id="rId6"/>
    <p:sldId id="296" r:id="rId7"/>
    <p:sldId id="302" r:id="rId8"/>
    <p:sldId id="297" r:id="rId9"/>
    <p:sldId id="298" r:id="rId10"/>
    <p:sldId id="299" r:id="rId11"/>
    <p:sldId id="303" r:id="rId12"/>
    <p:sldId id="304" r:id="rId13"/>
    <p:sldId id="300" r:id="rId14"/>
    <p:sldId id="305" r:id="rId15"/>
    <p:sldId id="307" r:id="rId16"/>
    <p:sldId id="306" r:id="rId17"/>
    <p:sldId id="301" r:id="rId18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njing Jiang" initials="JJ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4629" autoAdjust="0"/>
  </p:normalViewPr>
  <p:slideViewPr>
    <p:cSldViewPr>
      <p:cViewPr varScale="1">
        <p:scale>
          <a:sx n="79" d="100"/>
          <a:sy n="79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A47FB59-56EE-4F4D-A9FE-28B713D34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767E657C-8704-4B97-9528-C596D55B1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53FB35B0-2A14-463E-82B1-BC6840E0A8CF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</a:t>
            </a:r>
            <a:r>
              <a:rPr lang="en-US" baseline="0" dirty="0" smtClean="0"/>
              <a:t> total, the area throughput is ~317 Mbps (maximum 292.5 Mbps per link)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4644" y="8670925"/>
            <a:ext cx="76944" cy="184666"/>
          </a:xfrm>
        </p:spPr>
        <p:txBody>
          <a:bodyPr/>
          <a:lstStyle/>
          <a:p>
            <a:fld id="{6D8104FF-4485-417E-B61B-0F28C364F94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996725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total, the area throughput is 232 Mbps (maximum is 292.5 Mbps per link). It makes sense since 3 AP actually sharing the channel, not much spatial reuse in this case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4644" y="8670925"/>
            <a:ext cx="76944" cy="184666"/>
          </a:xfrm>
        </p:spPr>
        <p:txBody>
          <a:bodyPr/>
          <a:lstStyle/>
          <a:p>
            <a:fld id="{6D8104FF-4485-417E-B61B-0F28C364F94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0857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total, the BSS total throughput is 234 Mbps (maximum is 292.5 Mbps per link). Each STAs throughput is relative reasonable comparing its distance to AP.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4644" y="8670925"/>
            <a:ext cx="76944" cy="184666"/>
          </a:xfrm>
        </p:spPr>
        <p:txBody>
          <a:bodyPr/>
          <a:lstStyle/>
          <a:p>
            <a:fld id="{6D8104FF-4485-417E-B61B-0F28C364F94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65919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</a:t>
            </a:r>
            <a:r>
              <a:rPr lang="en-US" baseline="0" dirty="0" smtClean="0"/>
              <a:t> total, the BSS throughput is 263 Mbps (maximum is 292.5 Mbps per link)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734644" y="8670925"/>
            <a:ext cx="76944" cy="184666"/>
          </a:xfrm>
        </p:spPr>
        <p:txBody>
          <a:bodyPr/>
          <a:lstStyle/>
          <a:p>
            <a:fld id="{6D8104FF-4485-417E-B61B-0F28C364F94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7445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316" y="6475413"/>
            <a:ext cx="1050609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B5057C-5369-43F9-81A5-48016EC3BD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E056D2B-FD4D-43F6-AE5B-236A21213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150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CDDA9FB-F492-474A-A470-D2E51FE40D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366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24865" y="6475413"/>
            <a:ext cx="1719060" cy="184666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223F9B-178A-44F0-B932-0C4B2167E7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F1A853-5D18-4F5E-B11E-3FD02C2568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684AA33-9D18-4CB9-8FB8-39E3A4ED2A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687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E17D151-A7DA-432E-91F4-AEFC14BF7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7EDCCB6-64B3-4CA4-A33C-939338ADC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0250" y="334963"/>
            <a:ext cx="962025" cy="276225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493000" y="6475413"/>
            <a:ext cx="1050925" cy="184150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3EA3D2-06E9-4683-8223-D14EE749F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39F0F10-9CF0-4FDD-9506-336A6B47F7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FC844-D97B-47AA-91AE-14DC93AD36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0250" y="334963"/>
            <a:ext cx="93662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dirty="0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Jan. 2014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5" y="6475413"/>
            <a:ext cx="171906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3ADD200-E9A5-4CE0-8216-31865E41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4189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802.11-14/1419r0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da-DK" smtClean="0">
                <a:cs typeface="Arial" charset="0"/>
              </a:rPr>
              <a:t>Yakun Sun, et. al. (Marvell)</a:t>
            </a:r>
            <a:endParaRPr lang="en-US">
              <a:cs typeface="Arial" charset="0"/>
            </a:endParaRP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9E06968E-125C-439E-B58B-FDD6D8E6CBF0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SLS Box5 Calibration Results and Discussions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2014-11-02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7620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3200400"/>
          <a:ext cx="7615933" cy="1752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86419"/>
                <a:gridCol w="1609595"/>
                <a:gridCol w="1684961"/>
                <a:gridCol w="1165860"/>
                <a:gridCol w="1669098"/>
              </a:tblGrid>
              <a:tr h="5334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dirty="0"/>
                        <a:t>Name</a:t>
                      </a:r>
                      <a:endParaRPr lang="en-US" sz="1200" b="1" kern="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Affiliations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Address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Phone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/>
                        <a:t>email</a:t>
                      </a:r>
                      <a:endParaRPr lang="en-U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Marvell Semiconductor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r>
                        <a:rPr lang="nl-NL" sz="1200" dirty="0"/>
                        <a:t>5488 Marvell Ln, Santa Clara, CA 95054</a:t>
                      </a:r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1-408-222-3847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 dirty="0"/>
                        <a:t>yakunsun@marvell.com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Times New Roman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57150" marR="0" indent="0" algn="l"/>
                      <a:endParaRPr lang="en-US" sz="12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en-US" dirty="0" smtClean="0"/>
              <a:t>Problem of Preamble Model and Packet Collision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have observed non-negligible packet collision in UL.</a:t>
            </a:r>
          </a:p>
          <a:p>
            <a:r>
              <a:rPr lang="en-US" dirty="0" smtClean="0"/>
              <a:t>Need an aligned (and accurate) modeling on the preamble detection.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For example, if assuming preamble is always correctly decoded.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closer-to-AP </a:t>
            </a:r>
            <a:r>
              <a:rPr lang="en-US" dirty="0" smtClean="0"/>
              <a:t>STA always has </a:t>
            </a:r>
            <a:r>
              <a:rPr lang="en-US" dirty="0"/>
              <a:t>the advantage of grabbing the channel </a:t>
            </a:r>
            <a:r>
              <a:rPr lang="en-US" dirty="0" smtClean="0"/>
              <a:t>successfully.</a:t>
            </a:r>
          </a:p>
          <a:p>
            <a:pPr lvl="1"/>
            <a:r>
              <a:rPr lang="en-US" dirty="0" smtClean="0"/>
              <a:t>On </a:t>
            </a:r>
            <a:r>
              <a:rPr lang="en-US" dirty="0"/>
              <a:t>the contrary, the faraway STA wastes its medium access on BAR transmission </a:t>
            </a:r>
            <a:r>
              <a:rPr lang="en-US" dirty="0" smtClean="0"/>
              <a:t>and such retransmission will hurt the overall throughput.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5473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on Preamble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There have been contributions starting to study the modeling.</a:t>
            </a:r>
          </a:p>
          <a:p>
            <a:endParaRPr lang="en-US" dirty="0" smtClean="0"/>
          </a:p>
          <a:p>
            <a:r>
              <a:rPr lang="en-US" dirty="0" smtClean="0"/>
              <a:t>Different fields in preamble </a:t>
            </a:r>
            <a:r>
              <a:rPr lang="en-US" dirty="0" smtClean="0"/>
              <a:t>play </a:t>
            </a:r>
            <a:r>
              <a:rPr lang="en-US" dirty="0" smtClean="0"/>
              <a:t>a different role and have different impact </a:t>
            </a:r>
            <a:r>
              <a:rPr lang="en-US" dirty="0" smtClean="0">
                <a:sym typeface="Wingdings" pitchFamily="2" charset="2"/>
              </a:rPr>
              <a:t> should be model individually.</a:t>
            </a:r>
          </a:p>
          <a:p>
            <a:endParaRPr lang="en-US" dirty="0" smtClean="0">
              <a:sym typeface="Wingdings" pitchFamily="2" charset="2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Individual Fields in Preamble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STF</a:t>
            </a:r>
          </a:p>
          <a:p>
            <a:pPr lvl="1"/>
            <a:r>
              <a:rPr lang="en-US" dirty="0" smtClean="0"/>
              <a:t>Timing and AGC setting may be corrupted and lead to packet loss, if a later-arrival packet’s power is strong enough.</a:t>
            </a:r>
          </a:p>
          <a:p>
            <a:pPr lvl="1"/>
            <a:r>
              <a:rPr lang="en-US" u="sng" dirty="0" smtClean="0"/>
              <a:t>Modeling</a:t>
            </a:r>
            <a:r>
              <a:rPr lang="en-US" dirty="0" smtClean="0"/>
              <a:t>: Receiver will be locked in receiving the earlier-arrival packet if no packet of received power within [x]dB comes in STF; otherwise both packets are lost and receiver remains in CCA busy.</a:t>
            </a:r>
          </a:p>
          <a:p>
            <a:r>
              <a:rPr lang="en-US" dirty="0" smtClean="0"/>
              <a:t>LTF</a:t>
            </a:r>
          </a:p>
          <a:p>
            <a:pPr lvl="1"/>
            <a:r>
              <a:rPr lang="en-US" dirty="0" smtClean="0"/>
              <a:t>Only used for channel estimation</a:t>
            </a:r>
          </a:p>
          <a:p>
            <a:pPr lvl="1"/>
            <a:r>
              <a:rPr lang="en-US" u="sng" dirty="0" smtClean="0"/>
              <a:t>Modeling</a:t>
            </a:r>
            <a:r>
              <a:rPr lang="en-US" dirty="0" smtClean="0"/>
              <a:t>: Channel estimation error will be counted as additional in SINR calculation, and contribute to the SIG/data subframe decoding error [2].</a:t>
            </a:r>
          </a:p>
          <a:p>
            <a:pPr lvl="1"/>
            <a:r>
              <a:rPr lang="en-US" dirty="0" smtClean="0"/>
              <a:t>No need to model if LTF “passes” or not.</a:t>
            </a:r>
          </a:p>
          <a:p>
            <a:r>
              <a:rPr lang="en-US" dirty="0" smtClean="0"/>
              <a:t>SIG</a:t>
            </a:r>
          </a:p>
          <a:p>
            <a:pPr lvl="1"/>
            <a:r>
              <a:rPr lang="en-US" u="sng" dirty="0" smtClean="0"/>
              <a:t>Modeling</a:t>
            </a:r>
            <a:r>
              <a:rPr lang="en-US" dirty="0" smtClean="0"/>
              <a:t>: </a:t>
            </a:r>
            <a:r>
              <a:rPr lang="en-US" dirty="0" smtClean="0"/>
              <a:t>use </a:t>
            </a:r>
            <a:r>
              <a:rPr lang="en-US" dirty="0" smtClean="0"/>
              <a:t>PHY abstraction for MCS0/24bit/BCC to determine decoding error. </a:t>
            </a:r>
            <a:r>
              <a:rPr lang="en-US" dirty="0" smtClean="0"/>
              <a:t>All subsequent subframes will be lost if SIG fails.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886700" cy="609600"/>
          </a:xfrm>
        </p:spPr>
        <p:txBody>
          <a:bodyPr/>
          <a:lstStyle/>
          <a:p>
            <a:r>
              <a:rPr lang="en-US" dirty="0" smtClean="0"/>
              <a:t>Preamble Modeling Illustration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590675" y="2459567"/>
            <a:ext cx="6219825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62100" y="3356802"/>
            <a:ext cx="624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45984" y="2220387"/>
            <a:ext cx="921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 1/TX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945984" y="2987470"/>
            <a:ext cx="921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 2/TX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450432" y="1532467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STF</a:t>
            </a:r>
            <a:endParaRPr lang="en-US" sz="1400" b="1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1590675" y="4047067"/>
            <a:ext cx="6219825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50083" y="3742267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AP/RX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" y="4495800"/>
            <a:ext cx="11430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CCA </a:t>
            </a:r>
            <a:r>
              <a:rPr lang="en-US" sz="1800" dirty="0" smtClean="0"/>
              <a:t>busy</a:t>
            </a:r>
            <a:endParaRPr lang="en-US" sz="1800" dirty="0"/>
          </a:p>
        </p:txBody>
      </p:sp>
      <p:sp>
        <p:nvSpPr>
          <p:cNvPr id="31" name="TextBox 30"/>
          <p:cNvSpPr txBox="1"/>
          <p:nvPr/>
        </p:nvSpPr>
        <p:spPr>
          <a:xfrm>
            <a:off x="685800" y="5105400"/>
            <a:ext cx="3200400" cy="92333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P</a:t>
            </a:r>
            <a:r>
              <a:rPr lang="en-US" sz="1800" baseline="-25000" dirty="0" smtClean="0"/>
              <a:t>RX</a:t>
            </a:r>
            <a:r>
              <a:rPr lang="en-US" sz="1800" dirty="0" smtClean="0"/>
              <a:t>(STA2) &lt; P</a:t>
            </a:r>
            <a:r>
              <a:rPr lang="en-US" sz="1800" baseline="-25000" dirty="0" smtClean="0"/>
              <a:t>RX</a:t>
            </a:r>
            <a:r>
              <a:rPr lang="en-US" sz="1800" dirty="0" smtClean="0"/>
              <a:t>(STA1) – </a:t>
            </a:r>
            <a:r>
              <a:rPr lang="en-US" sz="1800" dirty="0" err="1" smtClean="0"/>
              <a:t>xdB</a:t>
            </a:r>
            <a:r>
              <a:rPr lang="en-US" sz="1800" dirty="0" smtClean="0"/>
              <a:t> </a:t>
            </a:r>
            <a:r>
              <a:rPr lang="en-US" sz="1800" dirty="0" smtClean="0">
                <a:sym typeface="Wingdings" pitchFamily="2" charset="2"/>
              </a:rPr>
              <a:t> receive STA1; </a:t>
            </a:r>
            <a:endParaRPr lang="en-US" sz="1800" dirty="0" smtClean="0">
              <a:sym typeface="Wingdings" pitchFamily="2" charset="2"/>
            </a:endParaRPr>
          </a:p>
          <a:p>
            <a:r>
              <a:rPr lang="en-US" sz="1800" dirty="0" smtClean="0">
                <a:sym typeface="Wingdings" pitchFamily="2" charset="2"/>
              </a:rPr>
              <a:t>Otherwise</a:t>
            </a:r>
            <a:r>
              <a:rPr lang="en-US" sz="1800" dirty="0" smtClean="0">
                <a:sym typeface="Wingdings" pitchFamily="2" charset="2"/>
              </a:rPr>
              <a:t>, both packets are lost</a:t>
            </a:r>
            <a:endParaRPr lang="en-US" sz="1800" dirty="0"/>
          </a:p>
        </p:txBody>
      </p:sp>
      <p:cxnSp>
        <p:nvCxnSpPr>
          <p:cNvPr id="33" name="Straight Arrow Connector 32"/>
          <p:cNvCxnSpPr>
            <a:stCxn id="30" idx="3"/>
          </p:cNvCxnSpPr>
          <p:nvPr/>
        </p:nvCxnSpPr>
        <p:spPr bwMode="auto">
          <a:xfrm flipV="1">
            <a:off x="1524000" y="4191000"/>
            <a:ext cx="685800" cy="4894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Straight Arrow Connector 34"/>
          <p:cNvCxnSpPr/>
          <p:nvPr/>
        </p:nvCxnSpPr>
        <p:spPr bwMode="auto">
          <a:xfrm flipV="1">
            <a:off x="2514600" y="4114800"/>
            <a:ext cx="609600" cy="914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2285999" y="1985437"/>
            <a:ext cx="4440815" cy="474130"/>
            <a:chOff x="2285999" y="2281770"/>
            <a:chExt cx="4440815" cy="474130"/>
          </a:xfrm>
        </p:grpSpPr>
        <p:sp>
          <p:nvSpPr>
            <p:cNvPr id="14" name="Rectangle 13"/>
            <p:cNvSpPr/>
            <p:nvPr/>
          </p:nvSpPr>
          <p:spPr>
            <a:xfrm>
              <a:off x="2285999" y="2281770"/>
              <a:ext cx="838201" cy="4699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31632" y="2286000"/>
              <a:ext cx="2295182" cy="4699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24200" y="2281770"/>
              <a:ext cx="838201" cy="4699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962401" y="2281770"/>
              <a:ext cx="457200" cy="4699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667000" y="2896265"/>
            <a:ext cx="4440815" cy="477702"/>
            <a:chOff x="2285999" y="2273968"/>
            <a:chExt cx="4440815" cy="477702"/>
          </a:xfrm>
        </p:grpSpPr>
        <p:sp>
          <p:nvSpPr>
            <p:cNvPr id="34" name="Rectangle 33"/>
            <p:cNvSpPr/>
            <p:nvPr/>
          </p:nvSpPr>
          <p:spPr>
            <a:xfrm>
              <a:off x="2285999" y="2281770"/>
              <a:ext cx="838201" cy="4699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31632" y="2273968"/>
              <a:ext cx="2295182" cy="4699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24200" y="2281770"/>
              <a:ext cx="838201" cy="4699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62401" y="2281770"/>
              <a:ext cx="457200" cy="4699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2286000" y="1524000"/>
            <a:ext cx="0" cy="282786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126038" y="1524000"/>
            <a:ext cx="0" cy="282786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962400" y="1524000"/>
            <a:ext cx="0" cy="290406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19600" y="1524000"/>
            <a:ext cx="0" cy="282786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276600" y="1532467"/>
            <a:ext cx="517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</a:t>
            </a:r>
            <a:r>
              <a:rPr lang="en-US" sz="1400" b="1" dirty="0" smtClean="0"/>
              <a:t>TF</a:t>
            </a:r>
            <a:endParaRPr lang="en-US" sz="1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962400" y="1532467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SIG</a:t>
            </a:r>
            <a:endParaRPr lang="en-US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5334000" y="4267200"/>
            <a:ext cx="2438400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Wingdings" pitchFamily="2" charset="2"/>
              </a:rPr>
              <a:t>PER(MCS0)  SIG decoding pass/fail.</a:t>
            </a:r>
            <a:endParaRPr lang="en-US" sz="1800" dirty="0" smtClean="0">
              <a:sym typeface="Wingdings" pitchFamily="2" charset="2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 flipV="1">
            <a:off x="4495800" y="4114800"/>
            <a:ext cx="7620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>
            <a:off x="4114800" y="5257800"/>
            <a:ext cx="3200400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Wingdings" pitchFamily="2" charset="2"/>
              </a:rPr>
              <a:t>Calculate additional AWGN for SIG/Data PHY abstraction</a:t>
            </a:r>
            <a:endParaRPr lang="en-US" sz="1800" dirty="0" smtClean="0">
              <a:sym typeface="Wingdings" pitchFamily="2" charset="2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H="1" flipV="1">
            <a:off x="3962400" y="4114800"/>
            <a:ext cx="76200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21109876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Preamble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Typically STF </a:t>
            </a:r>
            <a:r>
              <a:rPr lang="en-US" dirty="0" smtClean="0"/>
              <a:t>is </a:t>
            </a:r>
            <a:r>
              <a:rPr lang="en-US" dirty="0" smtClean="0"/>
              <a:t>more robust </a:t>
            </a:r>
            <a:r>
              <a:rPr lang="en-US" dirty="0" smtClean="0"/>
              <a:t>than SIG, then STF model can be skipped.</a:t>
            </a:r>
          </a:p>
          <a:p>
            <a:pPr lvl="1"/>
            <a:r>
              <a:rPr lang="en-US" dirty="0" smtClean="0"/>
              <a:t>SIG decoding error is the bottleneck of preamble reception.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 such a case, the preamble can be modeled as a whole with two impact:</a:t>
            </a:r>
          </a:p>
          <a:p>
            <a:pPr lvl="1"/>
            <a:r>
              <a:rPr lang="en-US" dirty="0" smtClean="0"/>
              <a:t>Decoding SIG to determine if preamble is failed and the subsequent subframes are lost (but remain CCA busy).</a:t>
            </a:r>
          </a:p>
          <a:p>
            <a:pPr lvl="1"/>
            <a:r>
              <a:rPr lang="en-US" dirty="0" smtClean="0"/>
              <a:t>Determine additional AWGN to PHY </a:t>
            </a:r>
            <a:r>
              <a:rPr lang="en-US" dirty="0" smtClean="0"/>
              <a:t>abstraction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886700" cy="609600"/>
          </a:xfrm>
        </p:spPr>
        <p:txBody>
          <a:bodyPr/>
          <a:lstStyle/>
          <a:p>
            <a:r>
              <a:rPr lang="en-US" dirty="0" smtClean="0"/>
              <a:t>Alternative </a:t>
            </a:r>
            <a:r>
              <a:rPr lang="en-US" smtClean="0"/>
              <a:t>Model Illustration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590675" y="2459567"/>
            <a:ext cx="6219825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562100" y="3356802"/>
            <a:ext cx="624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45984" y="2220387"/>
            <a:ext cx="921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 1/TX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>
            <a:off x="945984" y="2987470"/>
            <a:ext cx="9218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 2/TX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>
            <a:off x="2450432" y="1532467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STF</a:t>
            </a:r>
            <a:endParaRPr lang="en-US" sz="1400" b="1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1590675" y="4047067"/>
            <a:ext cx="6219825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050083" y="3742267"/>
            <a:ext cx="7136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AP/RX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>
            <a:off x="381000" y="4495800"/>
            <a:ext cx="1143000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CCA </a:t>
            </a:r>
            <a:r>
              <a:rPr lang="en-US" sz="1800" dirty="0" smtClean="0"/>
              <a:t>busy</a:t>
            </a:r>
            <a:endParaRPr lang="en-US" sz="1800" dirty="0"/>
          </a:p>
        </p:txBody>
      </p:sp>
      <p:cxnSp>
        <p:nvCxnSpPr>
          <p:cNvPr id="33" name="Straight Arrow Connector 32"/>
          <p:cNvCxnSpPr>
            <a:stCxn id="30" idx="3"/>
          </p:cNvCxnSpPr>
          <p:nvPr/>
        </p:nvCxnSpPr>
        <p:spPr bwMode="auto">
          <a:xfrm flipV="1">
            <a:off x="1524000" y="4191000"/>
            <a:ext cx="685800" cy="4894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Slide Number Placeholder 4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5" name="Footer Placeholder 4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grpSp>
        <p:nvGrpSpPr>
          <p:cNvPr id="3" name="Group 28"/>
          <p:cNvGrpSpPr/>
          <p:nvPr/>
        </p:nvGrpSpPr>
        <p:grpSpPr>
          <a:xfrm>
            <a:off x="2285999" y="1985437"/>
            <a:ext cx="4440815" cy="474130"/>
            <a:chOff x="2285999" y="2281770"/>
            <a:chExt cx="4440815" cy="474130"/>
          </a:xfrm>
        </p:grpSpPr>
        <p:sp>
          <p:nvSpPr>
            <p:cNvPr id="14" name="Rectangle 13"/>
            <p:cNvSpPr/>
            <p:nvPr/>
          </p:nvSpPr>
          <p:spPr>
            <a:xfrm>
              <a:off x="2285999" y="2281770"/>
              <a:ext cx="838201" cy="4699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431632" y="2286000"/>
              <a:ext cx="2295182" cy="4699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124200" y="2281770"/>
              <a:ext cx="838201" cy="4699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962401" y="2281770"/>
              <a:ext cx="457200" cy="4699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1"/>
          <p:cNvGrpSpPr/>
          <p:nvPr/>
        </p:nvGrpSpPr>
        <p:grpSpPr>
          <a:xfrm>
            <a:off x="2667000" y="2896265"/>
            <a:ext cx="4440815" cy="477702"/>
            <a:chOff x="2285999" y="2273968"/>
            <a:chExt cx="4440815" cy="477702"/>
          </a:xfrm>
        </p:grpSpPr>
        <p:sp>
          <p:nvSpPr>
            <p:cNvPr id="34" name="Rectangle 33"/>
            <p:cNvSpPr/>
            <p:nvPr/>
          </p:nvSpPr>
          <p:spPr>
            <a:xfrm>
              <a:off x="2285999" y="2281770"/>
              <a:ext cx="838201" cy="469900"/>
            </a:xfrm>
            <a:prstGeom prst="rect">
              <a:avLst/>
            </a:prstGeom>
            <a:solidFill>
              <a:schemeClr val="accent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431632" y="2273968"/>
              <a:ext cx="2295182" cy="469900"/>
            </a:xfrm>
            <a:prstGeom prst="rect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3124200" y="2281770"/>
              <a:ext cx="838201" cy="469900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962401" y="2281770"/>
              <a:ext cx="457200" cy="46990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2286000" y="1524000"/>
            <a:ext cx="0" cy="282786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126038" y="1524000"/>
            <a:ext cx="0" cy="282786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3962400" y="1524000"/>
            <a:ext cx="0" cy="290406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19600" y="1524000"/>
            <a:ext cx="0" cy="2827867"/>
          </a:xfrm>
          <a:prstGeom prst="line">
            <a:avLst/>
          </a:prstGeom>
          <a:ln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3276600" y="1532467"/>
            <a:ext cx="5176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L</a:t>
            </a:r>
            <a:r>
              <a:rPr lang="en-US" sz="1400" b="1" dirty="0" smtClean="0"/>
              <a:t>TF</a:t>
            </a:r>
            <a:endParaRPr lang="en-US" sz="14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962400" y="1532467"/>
            <a:ext cx="4940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SIG</a:t>
            </a:r>
            <a:endParaRPr lang="en-US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5334000" y="4267200"/>
            <a:ext cx="2438400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Wingdings" pitchFamily="2" charset="2"/>
              </a:rPr>
              <a:t>PER(MCS0)  SIG decoding pass/fail.</a:t>
            </a:r>
            <a:endParaRPr lang="en-US" sz="1800" dirty="0" smtClean="0">
              <a:sym typeface="Wingdings" pitchFamily="2" charset="2"/>
            </a:endParaRPr>
          </a:p>
        </p:txBody>
      </p:sp>
      <p:cxnSp>
        <p:nvCxnSpPr>
          <p:cNvPr id="58" name="Straight Arrow Connector 57"/>
          <p:cNvCxnSpPr/>
          <p:nvPr/>
        </p:nvCxnSpPr>
        <p:spPr bwMode="auto">
          <a:xfrm flipH="1" flipV="1">
            <a:off x="4495800" y="4114800"/>
            <a:ext cx="76200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TextBox 60"/>
          <p:cNvSpPr txBox="1"/>
          <p:nvPr/>
        </p:nvSpPr>
        <p:spPr>
          <a:xfrm>
            <a:off x="4114800" y="5257800"/>
            <a:ext cx="3200400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ym typeface="Wingdings" pitchFamily="2" charset="2"/>
              </a:rPr>
              <a:t>Calculate additional AWGN for SIG/Data PHY abstraction</a:t>
            </a:r>
            <a:endParaRPr lang="en-US" sz="1800" dirty="0" smtClean="0">
              <a:sym typeface="Wingdings" pitchFamily="2" charset="2"/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H="1" flipV="1">
            <a:off x="3962400" y="4114800"/>
            <a:ext cx="762000" cy="1066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="" xmlns:p14="http://schemas.microsoft.com/office/powerpoint/2010/main" val="21109876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Box5 calibration results have been collected using 11ac scenario 6  as proposed in [1].</a:t>
            </a:r>
          </a:p>
          <a:p>
            <a:endParaRPr lang="en-US" dirty="0" smtClean="0"/>
          </a:p>
          <a:p>
            <a:r>
              <a:rPr lang="en-US" dirty="0" smtClean="0"/>
              <a:t>Further simulated one BSS results and suggest to use as the first step box5 calibration.</a:t>
            </a:r>
          </a:p>
          <a:p>
            <a:endParaRPr lang="en-US" dirty="0" smtClean="0"/>
          </a:p>
          <a:p>
            <a:r>
              <a:rPr lang="en-US" dirty="0" smtClean="0"/>
              <a:t>Motivated by the observation of frequent packet collision and offline discussions, proposed a preamble model for collision.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11-14-1177-02-00ax-box5-calibration-discussion</a:t>
            </a:r>
          </a:p>
          <a:p>
            <a:r>
              <a:rPr lang="en-US" dirty="0" smtClean="0"/>
              <a:t>[2] 11-14-0810-00-00ax-RBIR-based-phy-abstraction-with-channel-estimation-error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308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settings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Using </a:t>
            </a:r>
            <a:r>
              <a:rPr lang="en-US" altLang="zh-CN" dirty="0"/>
              <a:t>11ac Scenario 6 – OBSS Enterprise </a:t>
            </a:r>
            <a:r>
              <a:rPr lang="en-US" altLang="zh-CN" dirty="0" smtClean="0"/>
              <a:t>suggested by [1]</a:t>
            </a:r>
            <a:endParaRPr lang="en-US" dirty="0" smtClean="0"/>
          </a:p>
          <a:p>
            <a:r>
              <a:rPr lang="en-US" dirty="0" smtClean="0"/>
              <a:t>Parameters are set according to the parameters[1] except</a:t>
            </a:r>
          </a:p>
          <a:p>
            <a:pPr lvl="1"/>
            <a:r>
              <a:rPr lang="en-US" dirty="0" smtClean="0"/>
              <a:t>Fixed buffer size at AP and STA, both 2000 packets</a:t>
            </a:r>
          </a:p>
          <a:p>
            <a:pPr lvl="1"/>
            <a:r>
              <a:rPr lang="en-US" dirty="0" smtClean="0"/>
              <a:t>Independent channel fading per A-MPDU </a:t>
            </a:r>
            <a:r>
              <a:rPr lang="en-US" dirty="0" err="1" smtClean="0"/>
              <a:t>subframe</a:t>
            </a:r>
            <a:r>
              <a:rPr lang="en-US" dirty="0" smtClean="0"/>
              <a:t>/control frame</a:t>
            </a:r>
            <a:endParaRPr lang="en-US" dirty="0"/>
          </a:p>
          <a:p>
            <a:pPr lvl="1"/>
            <a:r>
              <a:rPr lang="en-US" dirty="0" smtClean="0"/>
              <a:t>Do not include UL and DL combined traffic yet</a:t>
            </a:r>
          </a:p>
          <a:p>
            <a:pPr lvl="1"/>
            <a:r>
              <a:rPr lang="en-US" dirty="0" smtClean="0"/>
              <a:t>RTS/CTS is turned off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managerment</a:t>
            </a:r>
            <a:r>
              <a:rPr lang="en-US" dirty="0" smtClean="0"/>
              <a:t> frame exchange</a:t>
            </a:r>
            <a:endParaRPr lang="en-US" dirty="0" smtClean="0"/>
          </a:p>
          <a:p>
            <a:r>
              <a:rPr lang="en-US" dirty="0" smtClean="0"/>
              <a:t>Throughput charts: the average of 100 drops, each drop runs 1 second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STAs that do not have traffic are not shown in the chart. </a:t>
            </a:r>
            <a:r>
              <a:rPr lang="en-US" dirty="0"/>
              <a:t>T</a:t>
            </a:r>
            <a:r>
              <a:rPr lang="en-US" dirty="0" smtClean="0"/>
              <a:t>he order of STAs in the plot is the same as [1] from BSS to BSS.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2474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11ac Scenario 6 – OBSS Enterprise </a:t>
            </a:r>
            <a:r>
              <a:rPr lang="en-US" altLang="zh-CN" dirty="0" smtClean="0"/>
              <a:t>[1]</a:t>
            </a:r>
            <a:endParaRPr lang="zh-CN" alt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1485900" y="1905000"/>
            <a:ext cx="3743325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714500" y="5181600"/>
          <a:ext cx="1028700" cy="571500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3028950" y="5181600"/>
          <a:ext cx="1381125" cy="952500"/>
        </p:xfrm>
        <a:graphic>
          <a:graphicData uri="http://schemas.openxmlformats.org/drawingml/2006/table">
            <a:tbl>
              <a:tblPr/>
              <a:tblGrid>
                <a:gridCol w="523875"/>
                <a:gridCol w="8572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29150" y="5181600"/>
          <a:ext cx="1381125" cy="952500"/>
        </p:xfrm>
        <a:graphic>
          <a:graphicData uri="http://schemas.openxmlformats.org/drawingml/2006/table">
            <a:tbl>
              <a:tblPr/>
              <a:tblGrid>
                <a:gridCol w="514350"/>
                <a:gridCol w="86677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172200" y="2286000"/>
          <a:ext cx="1028700" cy="3810000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810250" y="1676400"/>
            <a:ext cx="1885950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b="1" dirty="0">
                <a:solidFill>
                  <a:schemeClr val="bg1"/>
                </a:solidFill>
              </a:rPr>
              <a:t>Fixed Location and Association</a:t>
            </a:r>
            <a:endParaRPr lang="zh-CN" alt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0675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743201"/>
            <a:ext cx="5943600" cy="3625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6: UL only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600200" y="3733800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Marvell</a:t>
            </a:r>
            <a:endParaRPr lang="en-US" b="1" dirty="0"/>
          </a:p>
        </p:txBody>
      </p:sp>
      <p:grpSp>
        <p:nvGrpSpPr>
          <p:cNvPr id="10" name="Group 9"/>
          <p:cNvGrpSpPr/>
          <p:nvPr/>
        </p:nvGrpSpPr>
        <p:grpSpPr>
          <a:xfrm>
            <a:off x="5257800" y="1371600"/>
            <a:ext cx="3685686" cy="2070100"/>
            <a:chOff x="5867400" y="3733800"/>
            <a:chExt cx="3685686" cy="2070100"/>
          </a:xfrm>
        </p:grpSpPr>
        <p:pic>
          <p:nvPicPr>
            <p:cNvPr id="6" name="图片 8" descr="image00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867400" y="3733800"/>
              <a:ext cx="3685686" cy="207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6477000" y="4343400"/>
              <a:ext cx="36420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[1]</a:t>
              </a:r>
              <a:endParaRPr lang="en-US" b="1" dirty="0"/>
            </a:p>
          </p:txBody>
        </p:sp>
      </p:grp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35912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 6: DL only</a:t>
            </a:r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514600"/>
            <a:ext cx="5943600" cy="349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066800" y="3124200"/>
            <a:ext cx="7088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Marvell</a:t>
            </a:r>
            <a:endParaRPr lang="en-US" b="1" dirty="0"/>
          </a:p>
        </p:txBody>
      </p:sp>
      <p:pic>
        <p:nvPicPr>
          <p:cNvPr id="5" name="图片 6" descr="image00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1371600"/>
            <a:ext cx="3472296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943600" y="1752600"/>
            <a:ext cx="3642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[1]</a:t>
            </a:r>
            <a:endParaRPr lang="en-US" b="1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4637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throughput results are quite different from drop to drop</a:t>
            </a:r>
          </a:p>
          <a:p>
            <a:pPr lvl="1"/>
            <a:r>
              <a:rPr lang="en-US" dirty="0" smtClean="0"/>
              <a:t>Suggest to turn off shadowing to further trim down the sources of randomness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 seems that we have the same trend on the BSS </a:t>
            </a:r>
            <a:r>
              <a:rPr lang="en-US" dirty="0"/>
              <a:t>throughput with [1] </a:t>
            </a:r>
            <a:r>
              <a:rPr lang="en-US" dirty="0" smtClean="0"/>
              <a:t>but the numbers have difference.</a:t>
            </a:r>
          </a:p>
          <a:p>
            <a:pPr lvl="1"/>
            <a:r>
              <a:rPr lang="en-US" dirty="0" smtClean="0"/>
              <a:t>Suggest to </a:t>
            </a:r>
            <a:r>
              <a:rPr lang="en-US" dirty="0" smtClean="0">
                <a:solidFill>
                  <a:srgbClr val="FF0000"/>
                </a:solidFill>
              </a:rPr>
              <a:t>compare one BSS case first</a:t>
            </a:r>
            <a:r>
              <a:rPr lang="en-US" dirty="0" smtClean="0"/>
              <a:t>, e.g., the up-right corner BSS in Scenario 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912309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Selecting One BSS For Calibration</a:t>
            </a:r>
            <a:endParaRPr lang="zh-CN" altLang="en-US" dirty="0"/>
          </a:p>
        </p:txBody>
      </p:sp>
      <p:pic>
        <p:nvPicPr>
          <p:cNvPr id="7" name="图片 6"/>
          <p:cNvPicPr/>
          <p:nvPr/>
        </p:nvPicPr>
        <p:blipFill>
          <a:blip r:embed="rId2" cstate="print"/>
          <a:srcRect l="7692" t="10417" r="7692" b="11546"/>
          <a:stretch>
            <a:fillRect/>
          </a:stretch>
        </p:blipFill>
        <p:spPr bwMode="auto">
          <a:xfrm>
            <a:off x="1485900" y="1905000"/>
            <a:ext cx="3743325" cy="307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714500" y="5181600"/>
          <a:ext cx="1028700" cy="571500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(40,20)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AP 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(-40,-20)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/>
        </p:nvGraphicFramePr>
        <p:xfrm>
          <a:off x="3028950" y="5181600"/>
          <a:ext cx="1381125" cy="952500"/>
        </p:xfrm>
        <a:graphic>
          <a:graphicData uri="http://schemas.openxmlformats.org/drawingml/2006/table">
            <a:tbl>
              <a:tblPr/>
              <a:tblGrid>
                <a:gridCol w="523875"/>
                <a:gridCol w="8572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(7.5+xb, ‑9.5+yb)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(7+xb, -7.5+yb)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(3+xb, -0.5+yb)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(-6.5+xb, -3+yb)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(‑6+xb, 2.5+yb)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4629150" y="5181600"/>
          <a:ext cx="1381125" cy="952500"/>
        </p:xfrm>
        <a:graphic>
          <a:graphicData uri="http://schemas.openxmlformats.org/drawingml/2006/table">
            <a:tbl>
              <a:tblPr/>
              <a:tblGrid>
                <a:gridCol w="514350"/>
                <a:gridCol w="866775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(-5.5+xc,4.5+yc)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(7+xc,7+yc)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(10+xc,0.5+yc)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(3+xc,2.5+yc)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(9.5+xc,3.5+yc)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6172200" y="2286000"/>
          <a:ext cx="1028700" cy="3810000"/>
        </p:xfrm>
        <a:graphic>
          <a:graphicData uri="http://schemas.openxmlformats.org/drawingml/2006/table">
            <a:tbl>
              <a:tblPr/>
              <a:tblGrid>
                <a:gridCol w="514350"/>
                <a:gridCol w="5143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(5,-9.5)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(-4.5,0.5)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(-9,-5)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(-8.5,8.5)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(-3,0.5)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(-0.5,8)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(-4,-4)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(7.5,-1)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(8,-6)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(0,-7.5)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STA19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(-2.5,-4.5)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(0.5,-2)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(0,-4.5)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(-1.5,7)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(3.5,-5)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(9,9.5)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STA28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(-8,-5.5)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STA29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zh-CN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(1.5,3.5)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 bwMode="auto">
          <a:xfrm>
            <a:off x="1736416" y="1981200"/>
            <a:ext cx="2514600" cy="2819400"/>
          </a:xfrm>
          <a:prstGeom prst="rect">
            <a:avLst/>
          </a:prstGeom>
          <a:solidFill>
            <a:schemeClr val="bg1">
              <a:lumMod val="50000"/>
              <a:alpha val="3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251016" y="3276600"/>
            <a:ext cx="914400" cy="1524000"/>
          </a:xfrm>
          <a:prstGeom prst="rect">
            <a:avLst/>
          </a:prstGeom>
          <a:solidFill>
            <a:schemeClr val="bg1">
              <a:lumMod val="50000"/>
              <a:alpha val="33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191000" y="2133600"/>
            <a:ext cx="1066800" cy="10668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86400" y="1600200"/>
            <a:ext cx="2514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Only simulate upper-right corner BSS (AP-B) for step-1 calibration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>
            <a:off x="5181600" y="1981200"/>
            <a:ext cx="381000" cy="304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0675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UP-Right Corner BSS Alone: UL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7886700" cy="838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total, the BSS total throughput is 234 Mbps (maximum is 292.5 Mbps per link). </a:t>
            </a: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/>
              <a:t>STAs throughput is relative reasonable comparing its distance to AP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1828800"/>
            <a:ext cx="5334000" cy="3207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48977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UP-Right Corner BSS Alone: DL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0"/>
            <a:ext cx="7886700" cy="84296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 total, the BSS throughput is 263 Mbps (maximum is 292.5 Mbps per link</a:t>
            </a:r>
            <a:r>
              <a:rPr lang="en-US" dirty="0" smtClean="0"/>
              <a:t>)</a:t>
            </a:r>
          </a:p>
          <a:p>
            <a:r>
              <a:rPr lang="en-US" dirty="0" smtClean="0"/>
              <a:t>If a uniform 1ms application start time is used, all 5 STAs will have similar throughput around 52 Mbps</a:t>
            </a:r>
            <a:endParaRPr lang="en-US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600200"/>
            <a:ext cx="5584825" cy="341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9223F9B-178A-44F0-B932-0C4B2167E70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smtClean="0"/>
              <a:t>Yakun Sun, et. al. (Marvell)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77286177"/>
      </p:ext>
    </p:extLst>
  </p:cSld>
  <p:clrMapOvr>
    <a:masterClrMapping/>
  </p:clrMapOvr>
</p:sld>
</file>

<file path=ppt/theme/theme1.xml><?xml version="1.0" encoding="utf-8"?>
<a:theme xmlns:a="http://schemas.openxmlformats.org/drawingml/2006/main" name="IEEE802.11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IEEE802.11 template</Template>
  <TotalTime>5605</TotalTime>
  <Words>1436</Words>
  <Application>Microsoft Office PowerPoint</Application>
  <PresentationFormat>On-screen Show (4:3)</PresentationFormat>
  <Paragraphs>283</Paragraphs>
  <Slides>17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IEEE802.11 template</vt:lpstr>
      <vt:lpstr>SLS Box5 Calibration Results and Discussions</vt:lpstr>
      <vt:lpstr>Basic settings </vt:lpstr>
      <vt:lpstr>11ac Scenario 6 – OBSS Enterprise [1]</vt:lpstr>
      <vt:lpstr>Scenario 6: UL only</vt:lpstr>
      <vt:lpstr>Scenario 6: DL only</vt:lpstr>
      <vt:lpstr>Observations </vt:lpstr>
      <vt:lpstr>Selecting One BSS For Calibration</vt:lpstr>
      <vt:lpstr>UP-Right Corner BSS Alone: UL Only</vt:lpstr>
      <vt:lpstr>UP-Right Corner BSS Alone: DL Only</vt:lpstr>
      <vt:lpstr>Problem of Preamble Model and Packet Collision</vt:lpstr>
      <vt:lpstr>Discussions on Preamble Detection</vt:lpstr>
      <vt:lpstr>Modeling Individual Fields in Preamble</vt:lpstr>
      <vt:lpstr>Preamble Modeling Illustration </vt:lpstr>
      <vt:lpstr>Alternative Preamble Model</vt:lpstr>
      <vt:lpstr>Alternative Model Illustration</vt:lpstr>
      <vt:lpstr>Conclusions</vt:lpstr>
      <vt:lpstr>References</vt:lpstr>
    </vt:vector>
  </TitlesOfParts>
  <Company>Marvell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Abstraction for HEW System Level Simulation</dc:title>
  <dc:creator>Yakun Sun</dc:creator>
  <cp:lastModifiedBy>Yakun Sun</cp:lastModifiedBy>
  <cp:revision>142</cp:revision>
  <cp:lastPrinted>2010-12-20T20:45:24Z</cp:lastPrinted>
  <dcterms:created xsi:type="dcterms:W3CDTF">2014-01-14T02:35:55Z</dcterms:created>
  <dcterms:modified xsi:type="dcterms:W3CDTF">2014-11-03T03:15:10Z</dcterms:modified>
</cp:coreProperties>
</file>