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5" r:id="rId3"/>
    <p:sldId id="350" r:id="rId4"/>
    <p:sldId id="354" r:id="rId5"/>
    <p:sldId id="365" r:id="rId6"/>
    <p:sldId id="366" r:id="rId7"/>
    <p:sldId id="360" r:id="rId8"/>
    <p:sldId id="355" r:id="rId9"/>
    <p:sldId id="362" r:id="rId10"/>
    <p:sldId id="361" r:id="rId11"/>
    <p:sldId id="356" r:id="rId12"/>
    <p:sldId id="347" r:id="rId13"/>
    <p:sldId id="35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37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802.11-14/1417r0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11-00-00ax-ack-procedure-for-ofdma.pptx" TargetMode="External"/><Relationship Id="rId2" Type="http://schemas.openxmlformats.org/officeDocument/2006/relationships/hyperlink" Target="https://mentor.ieee.org/802.11/dcn/14/11-14-1210-01-00ax-hew-ppdu-format-for-supporting-mimo-ofdma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HEW PPDU Transmission Discussion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239466"/>
              </p:ext>
            </p:extLst>
          </p:nvPr>
        </p:nvGraphicFramePr>
        <p:xfrm>
          <a:off x="533400" y="2667000"/>
          <a:ext cx="81153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" name="Document" r:id="rId5" imgW="9037791" imgH="4186850" progId="Word.Document.8">
                  <p:embed/>
                </p:oleObj>
              </mc:Choice>
              <mc:Fallback>
                <p:oleObj name="Document" r:id="rId5" imgW="9037791" imgH="4186850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1530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OFDMA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en-US" altLang="ko-KR" dirty="0" smtClean="0"/>
              <a:t>Option2)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>
                <a:ea typeface="Gulim" pitchFamily="34" charset="-127"/>
              </a:rPr>
              <a:t>MPDUs contained in OFDMA HEW PPDU can be addressed to users operated in a narrower bandwidth than a bandwidth of OFDMA HEW PPDU, wherein each </a:t>
            </a:r>
            <a:r>
              <a:rPr lang="en-US" altLang="ko-KR" dirty="0">
                <a:ea typeface="Gulim" pitchFamily="34" charset="-127"/>
              </a:rPr>
              <a:t>sub-channels of OFDMA HEW PPDU have to be assigned within </a:t>
            </a:r>
            <a:r>
              <a:rPr lang="en-US" altLang="ko-KR" dirty="0" smtClean="0">
                <a:ea typeface="Gulim" pitchFamily="34" charset="-127"/>
              </a:rPr>
              <a:t>the operating </a:t>
            </a:r>
            <a:r>
              <a:rPr lang="en-US" altLang="ko-KR" dirty="0">
                <a:ea typeface="Gulim" pitchFamily="34" charset="-127"/>
              </a:rPr>
              <a:t>bandwidth of each users</a:t>
            </a:r>
          </a:p>
          <a:p>
            <a:pPr lvl="1"/>
            <a:r>
              <a:rPr lang="en-US" altLang="ko-KR" dirty="0" smtClean="0">
                <a:ea typeface="Gulim" pitchFamily="34" charset="-127"/>
              </a:rPr>
              <a:t>Pros: OFDMA HEW PPDU can be destined to any STA regardless of its operating bandwidth. It is helpful to </a:t>
            </a:r>
            <a:r>
              <a:rPr lang="en-US" altLang="ko-KR" dirty="0"/>
              <a:t>sustain a</a:t>
            </a:r>
            <a:r>
              <a:rPr lang="en-US" altLang="ko-KR" dirty="0" smtClean="0"/>
              <a:t> gain of OFDMA and improve an energy consumption </a:t>
            </a:r>
            <a:endParaRPr lang="en-US" altLang="ko-KR" dirty="0" smtClean="0">
              <a:ea typeface="Gulim" pitchFamily="34" charset="-127"/>
            </a:endParaRPr>
          </a:p>
          <a:p>
            <a:pPr lvl="1"/>
            <a:r>
              <a:rPr lang="en-US" altLang="ko-KR" dirty="0" smtClean="0">
                <a:ea typeface="Gulim" pitchFamily="34" charset="-127"/>
              </a:rPr>
              <a:t>Cons: Little complexity of user scheduling on AP side</a:t>
            </a:r>
          </a:p>
        </p:txBody>
      </p:sp>
    </p:spTree>
    <p:extLst>
      <p:ext uri="{BB962C8B-B14F-4D97-AF65-F5344CB8AC3E}">
        <p14:creationId xmlns:p14="http://schemas.microsoft.com/office/powerpoint/2010/main" val="12860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/>
              <a:t>For the below OFDMA HEW PPDU transmission, </a:t>
            </a:r>
            <a:r>
              <a:rPr lang="en-US" altLang="ko-KR" dirty="0" smtClean="0"/>
              <a:t>STA1</a:t>
            </a:r>
            <a:r>
              <a:rPr lang="en-US" altLang="ko-KR" dirty="0"/>
              <a:t>, STA2, STA3, STA4 </a:t>
            </a:r>
            <a:r>
              <a:rPr lang="en-US" altLang="ko-KR" dirty="0" smtClean="0"/>
              <a:t>can operate in 20MHz operating bandwidth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OFDMA</a:t>
            </a:r>
            <a:br>
              <a:rPr lang="en-US" altLang="ko-KR" dirty="0"/>
            </a:br>
            <a:r>
              <a:rPr lang="en-US" altLang="ko-KR" dirty="0"/>
              <a:t>(Option2)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직사각형 5"/>
          <p:cNvSpPr/>
          <p:nvPr/>
        </p:nvSpPr>
        <p:spPr bwMode="auto">
          <a:xfrm>
            <a:off x="2438400" y="5791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1" y="5843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STA1 (5MHz)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438400" y="5410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1" y="5462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STA2 (5MHz)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438400" y="5029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1" y="5081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STA3 (5MHz)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438399" y="4648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700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STA4 (5MHz)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 bwMode="auto">
          <a:xfrm>
            <a:off x="2438400" y="3124200"/>
            <a:ext cx="1752600" cy="1524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1" y="3747700"/>
            <a:ext cx="1537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STA5 (20MHz)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2438400" y="3124200"/>
            <a:ext cx="1752600" cy="3048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3622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2860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2098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21336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20574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19812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19050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18288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17526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16764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990600" y="54102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066800" y="5133201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AIFS</a:t>
            </a:r>
            <a:endParaRPr lang="ko-KR" altLang="en-US" i="1" dirty="0"/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1769512" y="3886199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845712" y="3609200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PIFS</a:t>
            </a:r>
            <a:endParaRPr lang="ko-KR" altLang="en-US" i="1" dirty="0"/>
          </a:p>
        </p:txBody>
      </p:sp>
      <p:cxnSp>
        <p:nvCxnSpPr>
          <p:cNvPr id="37" name="직선 화살표 연결선 36"/>
          <p:cNvCxnSpPr/>
          <p:nvPr/>
        </p:nvCxnSpPr>
        <p:spPr bwMode="auto">
          <a:xfrm>
            <a:off x="4343400" y="3124200"/>
            <a:ext cx="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8" name="직선 화살표 연결선 37"/>
          <p:cNvCxnSpPr/>
          <p:nvPr/>
        </p:nvCxnSpPr>
        <p:spPr bwMode="auto">
          <a:xfrm>
            <a:off x="4343400" y="4648200"/>
            <a:ext cx="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343400" y="5271700"/>
            <a:ext cx="1742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Primary 20MHz Channel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399" y="3747700"/>
            <a:ext cx="1896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Secondary 20MHz Channel</a:t>
            </a:r>
            <a:endParaRPr lang="ko-KR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514600" y="6172200"/>
            <a:ext cx="1619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OFDMA HEW PPDU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90572" y="6172200"/>
            <a:ext cx="4321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with TXVECTOR parameter CH_BANDWIDTH equal to CBW40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7" name="오른쪽 중괄호 46"/>
          <p:cNvSpPr/>
          <p:nvPr/>
        </p:nvSpPr>
        <p:spPr bwMode="auto">
          <a:xfrm>
            <a:off x="6096000" y="3124200"/>
            <a:ext cx="381000" cy="3048000"/>
          </a:xfrm>
          <a:prstGeom prst="rightBrace">
            <a:avLst>
              <a:gd name="adj1" fmla="val 8333"/>
              <a:gd name="adj2" fmla="val 2541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494830" y="3657600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Receive Bandwidth for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STA5</a:t>
            </a:r>
          </a:p>
        </p:txBody>
      </p:sp>
      <p:sp>
        <p:nvSpPr>
          <p:cNvPr id="49" name="오른쪽 중괄호 48"/>
          <p:cNvSpPr/>
          <p:nvPr/>
        </p:nvSpPr>
        <p:spPr bwMode="auto">
          <a:xfrm>
            <a:off x="6858000" y="4648200"/>
            <a:ext cx="381000" cy="1524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239000" y="5177135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Receive Bandwidth for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STA1, 2, 3, 4</a:t>
            </a:r>
          </a:p>
        </p:txBody>
      </p:sp>
    </p:spTree>
    <p:extLst>
      <p:ext uri="{BB962C8B-B14F-4D97-AF65-F5344CB8AC3E}">
        <p14:creationId xmlns:p14="http://schemas.microsoft.com/office/powerpoint/2010/main" val="79341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It seems that</a:t>
            </a:r>
            <a:r>
              <a:rPr lang="ko-KR" altLang="en-US" dirty="0"/>
              <a:t> </a:t>
            </a:r>
            <a:r>
              <a:rPr lang="en-US" altLang="ko-KR" dirty="0" smtClean="0"/>
              <a:t>previous discussions in IEEE 802.11ax are favoring on the enhanced MU-MIMO and OFDMA technologies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But, in order to fully utilize the MU-MIMO and OFDMA technical advantage, the HEW PPDU protocol design should consider heterogeneous users operated in the different operating mode </a:t>
            </a:r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mentor.ieee.org/802.11/dcn/14/11-14-1210-01-00ax-hew-ppdu-format-for-supporting-mimo-ofdma.pptx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[2</a:t>
            </a:r>
            <a:r>
              <a:rPr lang="en-US" altLang="ko-KR" dirty="0"/>
              <a:t>] </a:t>
            </a: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mentor.ieee.org/802.11/dcn/14/11-14-1211-00-00ax-ack-procedure-for-ofdma.pptx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MU-MIMO and OFDMA are the promising technologies for enhancing an user experience and improving </a:t>
            </a:r>
            <a:r>
              <a:rPr lang="en-US" altLang="ko-KR" dirty="0" smtClean="0"/>
              <a:t>a </a:t>
            </a:r>
            <a:r>
              <a:rPr lang="en-US" altLang="ko-KR" dirty="0" smtClean="0"/>
              <a:t>system performance by serving the heterogeneous users simultaneously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But, in</a:t>
            </a:r>
            <a:r>
              <a:rPr lang="ko-KR" altLang="en-US" dirty="0"/>
              <a:t> </a:t>
            </a:r>
            <a:r>
              <a:rPr lang="en-US" altLang="ko-KR" dirty="0" smtClean="0"/>
              <a:t>order to sustain a gain of MU-MIMO and OFDMA, the efficient PHY and MAC protocol design [1][2] is very important </a:t>
            </a:r>
          </a:p>
          <a:p>
            <a:endParaRPr lang="en-US" altLang="ko-KR" dirty="0"/>
          </a:p>
          <a:p>
            <a:r>
              <a:rPr lang="en-US" altLang="ko-KR" dirty="0" smtClean="0"/>
              <a:t>This document discusses the protocol design issues for supporting MU-MIMO and OFDMA in IEEE 802.11ax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Potential Technologies </a:t>
            </a:r>
            <a:br>
              <a:rPr lang="en-US" altLang="ko-KR" dirty="0" smtClean="0"/>
            </a:br>
            <a:r>
              <a:rPr lang="en-US" altLang="ko-KR" dirty="0" smtClean="0"/>
              <a:t>for High Efficiency WLAN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Legacy (802.11n/ac) PPDU Transmission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Single-User (SU) PPDU transmission</a:t>
            </a:r>
          </a:p>
          <a:p>
            <a:pPr lvl="1"/>
            <a:r>
              <a:rPr lang="en-US" altLang="ko-KR" dirty="0" smtClean="0"/>
              <a:t>A STA </a:t>
            </a:r>
            <a:r>
              <a:rPr lang="en-US" altLang="ko-KR" dirty="0"/>
              <a:t>shall not transmit to a second </a:t>
            </a:r>
            <a:r>
              <a:rPr lang="en-US" altLang="ko-KR" dirty="0" smtClean="0"/>
              <a:t>STA </a:t>
            </a:r>
            <a:r>
              <a:rPr lang="en-US" altLang="ko-KR" dirty="0"/>
              <a:t>using a </a:t>
            </a:r>
            <a:r>
              <a:rPr lang="en-US" altLang="ko-KR" dirty="0" smtClean="0"/>
              <a:t>bandwidth (TXVECTOR parameter CH_BANDWIDTH) that </a:t>
            </a:r>
            <a:r>
              <a:rPr lang="en-US" altLang="ko-KR" dirty="0"/>
              <a:t>is not indicated as supported in the Supported Channel Width Set subfield in the </a:t>
            </a:r>
            <a:r>
              <a:rPr lang="en-US" altLang="ko-KR" dirty="0" smtClean="0"/>
              <a:t>HT/VHT Capabilities </a:t>
            </a:r>
            <a:r>
              <a:rPr lang="en-US" altLang="ko-KR" dirty="0"/>
              <a:t>element </a:t>
            </a:r>
            <a:r>
              <a:rPr lang="en-US" altLang="ko-KR" dirty="0" smtClean="0"/>
              <a:t>from the second STA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Multi-User (MU) MIMO PPDU transmission </a:t>
            </a:r>
          </a:p>
          <a:p>
            <a:pPr lvl="1"/>
            <a:r>
              <a:rPr lang="en-US" altLang="ko-KR" dirty="0" smtClean="0"/>
              <a:t>Additionally, a bandwidth of </a:t>
            </a:r>
            <a:r>
              <a:rPr lang="en-US" altLang="ko-KR" dirty="0"/>
              <a:t>all MPDUs </a:t>
            </a:r>
            <a:r>
              <a:rPr lang="en-US" altLang="ko-KR" dirty="0" smtClean="0"/>
              <a:t>contained in a MU-MIMO </a:t>
            </a:r>
            <a:r>
              <a:rPr lang="en-US" altLang="ko-KR" dirty="0"/>
              <a:t>PPDU </a:t>
            </a:r>
            <a:r>
              <a:rPr lang="en-US" altLang="ko-KR" dirty="0" smtClean="0"/>
              <a:t>transmitted from an AP is same</a:t>
            </a:r>
          </a:p>
        </p:txBody>
      </p:sp>
    </p:spTree>
    <p:extLst>
      <p:ext uri="{BB962C8B-B14F-4D97-AF65-F5344CB8AC3E}">
        <p14:creationId xmlns:p14="http://schemas.microsoft.com/office/powerpoint/2010/main" val="33740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</a:t>
            </a:r>
            <a:r>
              <a:rPr lang="en-US" altLang="ko-KR" dirty="0" smtClean="0"/>
              <a:t>Transmission for SU PPDU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u="sng" dirty="0" smtClean="0"/>
              <a:t>Single-User HEW PPDU</a:t>
            </a:r>
            <a:r>
              <a:rPr lang="en-US" altLang="ko-KR" dirty="0" smtClean="0"/>
              <a:t>: A HEW STA should follow the same rule defined in legacy BSS Operation rule</a:t>
            </a:r>
          </a:p>
          <a:p>
            <a:pPr lvl="1"/>
            <a:r>
              <a:rPr lang="en-US" altLang="ko-KR" dirty="0"/>
              <a:t>Single-User PPDU </a:t>
            </a:r>
            <a:r>
              <a:rPr lang="en-US" altLang="ko-KR" dirty="0" smtClean="0"/>
              <a:t>transmission: A HEW STA </a:t>
            </a:r>
            <a:r>
              <a:rPr lang="en-US" altLang="ko-KR" dirty="0"/>
              <a:t>shall not transmit to a second STA using a bandwidth (TXVECTOR parameter CH_BANDWIDTH) that is not indicated as supported in the Supported Channel Width Set subfield in the </a:t>
            </a:r>
            <a:r>
              <a:rPr lang="en-US" altLang="ko-KR" dirty="0" smtClean="0"/>
              <a:t>HT/VHT/HEW </a:t>
            </a:r>
            <a:r>
              <a:rPr lang="en-US" altLang="ko-KR" dirty="0"/>
              <a:t>Capabilities element from the second </a:t>
            </a:r>
            <a:r>
              <a:rPr lang="en-US" altLang="ko-KR" dirty="0" smtClean="0"/>
              <a:t>STA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844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u="sng" dirty="0" smtClean="0"/>
              <a:t>MU-MIMO HEW PPDU</a:t>
            </a:r>
            <a:r>
              <a:rPr lang="en-US" altLang="ko-KR" dirty="0" smtClean="0"/>
              <a:t>: A </a:t>
            </a:r>
            <a:r>
              <a:rPr lang="en-US" altLang="ko-KR" dirty="0"/>
              <a:t>bandwidth of all MPDUs </a:t>
            </a:r>
            <a:r>
              <a:rPr lang="en-US" altLang="ko-KR" dirty="0" smtClean="0"/>
              <a:t>contained in </a:t>
            </a:r>
            <a:r>
              <a:rPr lang="en-US" altLang="ko-KR" dirty="0"/>
              <a:t>a </a:t>
            </a:r>
            <a:r>
              <a:rPr lang="en-US" altLang="ko-KR" dirty="0" smtClean="0"/>
              <a:t>Downlink/Uplink MU-MIMO </a:t>
            </a:r>
            <a:r>
              <a:rPr lang="en-US" altLang="ko-KR" dirty="0"/>
              <a:t>PPDU </a:t>
            </a:r>
            <a:r>
              <a:rPr lang="en-US" altLang="ko-KR" dirty="0" smtClean="0"/>
              <a:t>is same</a:t>
            </a:r>
          </a:p>
          <a:p>
            <a:pPr lvl="1"/>
            <a:r>
              <a:rPr lang="en-US" altLang="ko-KR" dirty="0" smtClean="0"/>
              <a:t>Pros: Simply follow the design philosophy of 802.11ac Downlink MU-MIMO. Low implementation complexity </a:t>
            </a:r>
          </a:p>
          <a:p>
            <a:pPr lvl="1"/>
            <a:r>
              <a:rPr lang="en-US" altLang="ko-KR" dirty="0" smtClean="0"/>
              <a:t>Cons: Inflexible multi-user grouping </a:t>
            </a:r>
            <a:br>
              <a:rPr lang="en-US" altLang="ko-KR" dirty="0" smtClean="0"/>
            </a:b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50" name="TextBox 49"/>
          <p:cNvSpPr txBox="1"/>
          <p:nvPr/>
        </p:nvSpPr>
        <p:spPr>
          <a:xfrm>
            <a:off x="1828800" y="47814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Uplink MU-MIMO Poll</a:t>
            </a:r>
          </a:p>
          <a:p>
            <a:r>
              <a:rPr lang="en-US" altLang="ko-KR" sz="1000" dirty="0" smtClean="0"/>
              <a:t>(AP to STA1, STA2)</a:t>
            </a:r>
            <a:endParaRPr lang="ko-KR" alt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7315200" y="476238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Uplink MU-MIMO Block ACK</a:t>
            </a:r>
          </a:p>
          <a:p>
            <a:r>
              <a:rPr lang="en-US" altLang="ko-KR" sz="1000" dirty="0" smtClean="0"/>
              <a:t>(AP to STA1, STA2)</a:t>
            </a:r>
            <a:endParaRPr lang="ko-KR" altLang="en-US" sz="1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</a:t>
            </a:r>
            <a:r>
              <a:rPr lang="en-US" altLang="ko-KR" dirty="0" smtClean="0"/>
              <a:t>MU-MIMO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(Option1)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8" name="직사각형 17"/>
          <p:cNvSpPr/>
          <p:nvPr/>
        </p:nvSpPr>
        <p:spPr bwMode="auto">
          <a:xfrm>
            <a:off x="3429000" y="5534054"/>
            <a:ext cx="838200" cy="69523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4267200" y="5534054"/>
            <a:ext cx="1943100" cy="69523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29000" y="5600978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2"/>
                </a:solidFill>
              </a:rPr>
              <a:t>HE Preamble</a:t>
            </a:r>
            <a:endParaRPr lang="ko-KR" altLang="en-US" sz="1000" dirty="0">
              <a:solidFill>
                <a:schemeClr val="accent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560058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2"/>
                </a:solidFill>
              </a:rPr>
              <a:t>Uplink MU-MIMO DATA</a:t>
            </a:r>
          </a:p>
          <a:p>
            <a:r>
              <a:rPr lang="en-US" altLang="ko-KR" sz="1000" dirty="0" smtClean="0">
                <a:solidFill>
                  <a:schemeClr val="accent2"/>
                </a:solidFill>
              </a:rPr>
              <a:t>(STA1 to AP)</a:t>
            </a:r>
            <a:endParaRPr lang="ko-KR" altLang="en-US" sz="1000" dirty="0">
              <a:solidFill>
                <a:schemeClr val="accent2"/>
              </a:solidFill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3276600" y="5534054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743200" y="5602069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accent2"/>
                </a:solidFill>
              </a:rPr>
              <a:t>4</a:t>
            </a:r>
            <a:r>
              <a:rPr lang="en-US" altLang="ko-KR" sz="1000" dirty="0" smtClean="0">
                <a:solidFill>
                  <a:schemeClr val="accent2"/>
                </a:solidFill>
              </a:rPr>
              <a:t>0MHz</a:t>
            </a:r>
            <a:endParaRPr lang="ko-KR" altLang="en-US" sz="10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43200" y="592449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4</a:t>
            </a:r>
            <a:r>
              <a:rPr lang="en-US" altLang="ko-KR" sz="1000" dirty="0" smtClean="0">
                <a:solidFill>
                  <a:srgbClr val="FF0000"/>
                </a:solidFill>
              </a:rPr>
              <a:t>0MHz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914400" y="4646085"/>
            <a:ext cx="0" cy="705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81000" y="485769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4</a:t>
            </a:r>
            <a:r>
              <a:rPr lang="en-US" altLang="ko-KR" sz="1000" dirty="0" smtClean="0"/>
              <a:t>0MHz</a:t>
            </a:r>
            <a:endParaRPr lang="ko-KR" altLang="en-US" sz="1000" dirty="0"/>
          </a:p>
        </p:txBody>
      </p:sp>
      <p:cxnSp>
        <p:nvCxnSpPr>
          <p:cNvPr id="42" name="직선 화살표 연결선 41"/>
          <p:cNvCxnSpPr/>
          <p:nvPr/>
        </p:nvCxnSpPr>
        <p:spPr bwMode="auto">
          <a:xfrm>
            <a:off x="0" y="6400800"/>
            <a:ext cx="906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8610600" y="6154579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Time</a:t>
            </a:r>
            <a:endParaRPr lang="ko-KR" altLang="en-US" sz="1000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480929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579989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2"/>
                </a:solidFill>
              </a:rPr>
              <a:t>STA1</a:t>
            </a:r>
            <a:r>
              <a:rPr lang="en-US" altLang="ko-KR" b="1" dirty="0" smtClean="0"/>
              <a:t>, </a:t>
            </a:r>
            <a:r>
              <a:rPr lang="en-US" altLang="ko-KR" b="1" dirty="0" smtClean="0">
                <a:solidFill>
                  <a:srgbClr val="FF0000"/>
                </a:solidFill>
              </a:rPr>
              <a:t>STA2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990600" y="4656385"/>
            <a:ext cx="838200" cy="69523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1828800" y="4656385"/>
            <a:ext cx="1371600" cy="69523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90600" y="485769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HE Preamble</a:t>
            </a:r>
            <a:endParaRPr lang="ko-KR" altLang="en-US" sz="1000" dirty="0"/>
          </a:p>
        </p:txBody>
      </p:sp>
      <p:sp>
        <p:nvSpPr>
          <p:cNvPr id="55" name="직사각형 54"/>
          <p:cNvSpPr/>
          <p:nvPr/>
        </p:nvSpPr>
        <p:spPr bwMode="auto">
          <a:xfrm>
            <a:off x="3505200" y="5619690"/>
            <a:ext cx="838200" cy="69523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4343400" y="5619690"/>
            <a:ext cx="1943100" cy="69523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05200" y="5924888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HE Preamble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343400" y="592449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Uplink MU-MIMO DATA</a:t>
            </a:r>
          </a:p>
          <a:p>
            <a:r>
              <a:rPr lang="en-US" altLang="ko-KR" sz="1000" dirty="0" smtClean="0">
                <a:solidFill>
                  <a:srgbClr val="FF0000"/>
                </a:solidFill>
              </a:rPr>
              <a:t>(STA2 to AP)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3352800" y="5619690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65" name="직선 화살표 연결선 64"/>
          <p:cNvCxnSpPr/>
          <p:nvPr/>
        </p:nvCxnSpPr>
        <p:spPr bwMode="auto">
          <a:xfrm>
            <a:off x="6400800" y="4646085"/>
            <a:ext cx="0" cy="705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867400" y="485769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4</a:t>
            </a:r>
            <a:r>
              <a:rPr lang="en-US" altLang="ko-KR" sz="1000" dirty="0" smtClean="0"/>
              <a:t>0MHz</a:t>
            </a:r>
            <a:endParaRPr lang="ko-KR" altLang="en-US" sz="1000" dirty="0"/>
          </a:p>
        </p:txBody>
      </p:sp>
      <p:sp>
        <p:nvSpPr>
          <p:cNvPr id="67" name="직사각형 66"/>
          <p:cNvSpPr/>
          <p:nvPr/>
        </p:nvSpPr>
        <p:spPr bwMode="auto">
          <a:xfrm>
            <a:off x="6477000" y="4656385"/>
            <a:ext cx="838200" cy="64906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7315200" y="4656385"/>
            <a:ext cx="1752600" cy="64906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477000" y="4840069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HE Preamble</a:t>
            </a:r>
            <a:endParaRPr lang="ko-KR" alt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124200" y="5305454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SIFS</a:t>
            </a:r>
            <a:endParaRPr lang="ko-KR" alt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6096000" y="5305454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SIFS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071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u="sng" dirty="0" smtClean="0"/>
              <a:t>MU-MIMO HEW PPDU</a:t>
            </a:r>
            <a:r>
              <a:rPr lang="en-US" altLang="ko-KR" dirty="0" smtClean="0"/>
              <a:t>: </a:t>
            </a:r>
            <a:r>
              <a:rPr lang="en-US" altLang="ko-KR" dirty="0"/>
              <a:t>A bandwidth of </a:t>
            </a:r>
            <a:r>
              <a:rPr lang="en-US" altLang="ko-KR" dirty="0" smtClean="0"/>
              <a:t>MPDUs </a:t>
            </a:r>
            <a:r>
              <a:rPr lang="en-US" altLang="ko-KR" dirty="0"/>
              <a:t>contained in a Downlink/Uplink </a:t>
            </a:r>
            <a:r>
              <a:rPr lang="en-US" altLang="ko-KR" dirty="0" smtClean="0"/>
              <a:t>MU-MIMO </a:t>
            </a:r>
            <a:r>
              <a:rPr lang="en-US" altLang="ko-KR" dirty="0"/>
              <a:t>PPDU </a:t>
            </a:r>
            <a:r>
              <a:rPr lang="en-US" altLang="ko-KR" dirty="0" smtClean="0"/>
              <a:t>can be different each other </a:t>
            </a:r>
            <a:endParaRPr lang="en-US" altLang="ko-KR" dirty="0"/>
          </a:p>
          <a:p>
            <a:pPr lvl="1"/>
            <a:r>
              <a:rPr lang="en-US" altLang="ko-KR" dirty="0"/>
              <a:t>Pros: </a:t>
            </a:r>
            <a:r>
              <a:rPr lang="en-US" altLang="ko-KR" dirty="0" smtClean="0"/>
              <a:t>Flexible </a:t>
            </a:r>
            <a:r>
              <a:rPr lang="en-US" altLang="ko-KR" dirty="0"/>
              <a:t>multi-user grouping with various operating bandwidth </a:t>
            </a:r>
            <a:r>
              <a:rPr lang="en-US" altLang="ko-KR" dirty="0" smtClean="0"/>
              <a:t>users</a:t>
            </a:r>
            <a:endParaRPr lang="en-US" altLang="ko-KR" dirty="0"/>
          </a:p>
          <a:p>
            <a:pPr lvl="1"/>
            <a:r>
              <a:rPr lang="en-US" altLang="ko-KR" dirty="0"/>
              <a:t>Cons: More implementation and protocol design complexity. For example, the pilot tone location of MU-MIMO PPDUs should be the </a:t>
            </a:r>
            <a:r>
              <a:rPr lang="en-US" altLang="ko-KR" dirty="0" smtClean="0"/>
              <a:t>same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MU-MIMO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en-US" altLang="ko-KR" dirty="0" smtClean="0"/>
              <a:t>Option2)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cxnSp>
        <p:nvCxnSpPr>
          <p:cNvPr id="42" name="직선 화살표 연결선 41"/>
          <p:cNvCxnSpPr/>
          <p:nvPr/>
        </p:nvCxnSpPr>
        <p:spPr bwMode="auto">
          <a:xfrm>
            <a:off x="0" y="6400800"/>
            <a:ext cx="9067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8610600" y="6154579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Time</a:t>
            </a:r>
            <a:endParaRPr lang="ko-KR" alt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1828800" y="478149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Uplink MU-MIMO Poll</a:t>
            </a:r>
          </a:p>
          <a:p>
            <a:r>
              <a:rPr lang="en-US" altLang="ko-KR" sz="1000" dirty="0" smtClean="0"/>
              <a:t>(AP to STA1, STA2)</a:t>
            </a:r>
            <a:endParaRPr lang="ko-KR" altLang="en-US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15200" y="476238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Uplink MU-MIMO Block ACK</a:t>
            </a:r>
          </a:p>
          <a:p>
            <a:r>
              <a:rPr lang="en-US" altLang="ko-KR" sz="1000" dirty="0" smtClean="0"/>
              <a:t>(AP to STA1, STA2)</a:t>
            </a:r>
            <a:endParaRPr lang="ko-KR" altLang="en-US" sz="1000" dirty="0"/>
          </a:p>
        </p:txBody>
      </p:sp>
      <p:sp>
        <p:nvSpPr>
          <p:cNvPr id="52" name="직사각형 51"/>
          <p:cNvSpPr/>
          <p:nvPr/>
        </p:nvSpPr>
        <p:spPr bwMode="auto">
          <a:xfrm>
            <a:off x="3429000" y="5534054"/>
            <a:ext cx="838200" cy="69523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4267200" y="5534054"/>
            <a:ext cx="1943100" cy="695236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29000" y="5600978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2"/>
                </a:solidFill>
              </a:rPr>
              <a:t>HE Preamble</a:t>
            </a:r>
            <a:endParaRPr lang="ko-KR" altLang="en-US" sz="1000" dirty="0">
              <a:solidFill>
                <a:schemeClr val="accent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67200" y="560058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accent2"/>
                </a:solidFill>
              </a:rPr>
              <a:t>Uplink MU-MIMO DATA</a:t>
            </a:r>
          </a:p>
          <a:p>
            <a:r>
              <a:rPr lang="en-US" altLang="ko-KR" sz="1000" dirty="0" smtClean="0">
                <a:solidFill>
                  <a:schemeClr val="accent2"/>
                </a:solidFill>
              </a:rPr>
              <a:t>(STA1 to AP)</a:t>
            </a:r>
            <a:endParaRPr lang="ko-KR" altLang="en-US" sz="1000" dirty="0">
              <a:solidFill>
                <a:schemeClr val="accent2"/>
              </a:solidFill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>
            <a:off x="3276600" y="5534054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743200" y="5602069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chemeClr val="accent2"/>
                </a:solidFill>
              </a:rPr>
              <a:t>4</a:t>
            </a:r>
            <a:r>
              <a:rPr lang="en-US" altLang="ko-KR" sz="1000" dirty="0" smtClean="0">
                <a:solidFill>
                  <a:schemeClr val="accent2"/>
                </a:solidFill>
              </a:rPr>
              <a:t>0MHz</a:t>
            </a:r>
            <a:endParaRPr lang="ko-KR" altLang="en-US" sz="1000" dirty="0">
              <a:solidFill>
                <a:schemeClr val="accent2"/>
              </a:solidFill>
            </a:endParaRPr>
          </a:p>
        </p:txBody>
      </p:sp>
      <p:cxnSp>
        <p:nvCxnSpPr>
          <p:cNvPr id="64" name="직선 화살표 연결선 63"/>
          <p:cNvCxnSpPr/>
          <p:nvPr/>
        </p:nvCxnSpPr>
        <p:spPr bwMode="auto">
          <a:xfrm>
            <a:off x="914400" y="4646085"/>
            <a:ext cx="0" cy="705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81000" y="485769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4</a:t>
            </a:r>
            <a:r>
              <a:rPr lang="en-US" altLang="ko-KR" sz="1000" dirty="0" smtClean="0"/>
              <a:t>0MHz</a:t>
            </a:r>
            <a:endParaRPr lang="ko-KR" alt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0" y="480929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AP</a:t>
            </a:r>
            <a:endParaRPr lang="ko-KR" altLang="en-US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0" y="579989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2"/>
                </a:solidFill>
              </a:rPr>
              <a:t>STA1</a:t>
            </a:r>
            <a:r>
              <a:rPr lang="en-US" altLang="ko-KR" b="1" dirty="0" smtClean="0"/>
              <a:t>, </a:t>
            </a:r>
            <a:r>
              <a:rPr lang="en-US" altLang="ko-KR" b="1" dirty="0" smtClean="0">
                <a:solidFill>
                  <a:srgbClr val="FF0000"/>
                </a:solidFill>
              </a:rPr>
              <a:t>STA2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6" name="직사각형 75"/>
          <p:cNvSpPr/>
          <p:nvPr/>
        </p:nvSpPr>
        <p:spPr bwMode="auto">
          <a:xfrm>
            <a:off x="990600" y="4656385"/>
            <a:ext cx="838200" cy="69523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1828800" y="4656385"/>
            <a:ext cx="1371600" cy="69523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90600" y="485769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HE Preamble</a:t>
            </a:r>
            <a:endParaRPr lang="ko-KR" altLang="en-US" sz="1000" dirty="0"/>
          </a:p>
        </p:txBody>
      </p:sp>
      <p:sp>
        <p:nvSpPr>
          <p:cNvPr id="79" name="직사각형 78"/>
          <p:cNvSpPr/>
          <p:nvPr/>
        </p:nvSpPr>
        <p:spPr bwMode="auto">
          <a:xfrm>
            <a:off x="3505200" y="5967308"/>
            <a:ext cx="838200" cy="34761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직사각형 79"/>
          <p:cNvSpPr/>
          <p:nvPr/>
        </p:nvSpPr>
        <p:spPr bwMode="auto">
          <a:xfrm>
            <a:off x="4343400" y="5962590"/>
            <a:ext cx="1943100" cy="35233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505200" y="5924888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HE Preamble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343400" y="592449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Uplink MU-MIMO DATA</a:t>
            </a:r>
          </a:p>
          <a:p>
            <a:r>
              <a:rPr lang="en-US" altLang="ko-KR" sz="1000" dirty="0" smtClean="0">
                <a:solidFill>
                  <a:srgbClr val="FF0000"/>
                </a:solidFill>
              </a:rPr>
              <a:t>(STA2 to AP)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cxnSp>
        <p:nvCxnSpPr>
          <p:cNvPr id="83" name="직선 화살표 연결선 82"/>
          <p:cNvCxnSpPr/>
          <p:nvPr/>
        </p:nvCxnSpPr>
        <p:spPr bwMode="auto">
          <a:xfrm>
            <a:off x="3352800" y="5990511"/>
            <a:ext cx="0" cy="3340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84" name="직선 화살표 연결선 83"/>
          <p:cNvCxnSpPr/>
          <p:nvPr/>
        </p:nvCxnSpPr>
        <p:spPr bwMode="auto">
          <a:xfrm>
            <a:off x="6400800" y="4646085"/>
            <a:ext cx="0" cy="7055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5867400" y="485769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4</a:t>
            </a:r>
            <a:r>
              <a:rPr lang="en-US" altLang="ko-KR" sz="1000" dirty="0" smtClean="0"/>
              <a:t>0MHz</a:t>
            </a:r>
            <a:endParaRPr lang="ko-KR" altLang="en-US" sz="1000" dirty="0"/>
          </a:p>
        </p:txBody>
      </p:sp>
      <p:sp>
        <p:nvSpPr>
          <p:cNvPr id="86" name="직사각형 85"/>
          <p:cNvSpPr/>
          <p:nvPr/>
        </p:nvSpPr>
        <p:spPr bwMode="auto">
          <a:xfrm>
            <a:off x="6477000" y="4656385"/>
            <a:ext cx="838200" cy="64906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7315200" y="4656385"/>
            <a:ext cx="1752600" cy="64906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477000" y="4840069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HE Preamble</a:t>
            </a:r>
            <a:endParaRPr lang="ko-KR" alt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3124200" y="5305454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SIFS</a:t>
            </a:r>
            <a:endParaRPr lang="ko-KR" alt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6096000" y="5305454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SIFS</a:t>
            </a:r>
            <a:endParaRPr lang="ko-KR" altLang="en-US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2743200" y="6002179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2</a:t>
            </a:r>
            <a:r>
              <a:rPr lang="en-US" altLang="ko-KR" sz="1000" dirty="0" smtClean="0">
                <a:solidFill>
                  <a:srgbClr val="FF0000"/>
                </a:solidFill>
              </a:rPr>
              <a:t>0MHz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</a:t>
            </a:r>
            <a:r>
              <a:rPr lang="en-US" altLang="ko-KR" dirty="0" smtClean="0"/>
              <a:t>OFDMA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u="sng" dirty="0" smtClean="0"/>
              <a:t>OFDMA HEW PPDU</a:t>
            </a:r>
            <a:r>
              <a:rPr lang="en-US" altLang="ko-KR" dirty="0" smtClean="0"/>
              <a:t>: The </a:t>
            </a:r>
            <a:r>
              <a:rPr lang="en-US" altLang="ko-KR" dirty="0"/>
              <a:t>principle of OFDMA is </a:t>
            </a:r>
            <a:r>
              <a:rPr lang="en-US" altLang="ko-KR" dirty="0" smtClean="0"/>
              <a:t>that an occupied bandwidth for a single user is a partial bandwidth of a full bandwidth for an OFDMA HEW PPDU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While </a:t>
            </a:r>
            <a:r>
              <a:rPr lang="en-US" altLang="ko-KR" dirty="0"/>
              <a:t>STAs might be mandated to have 80MHz capability (as in </a:t>
            </a:r>
            <a:r>
              <a:rPr lang="en-US" altLang="ko-KR" dirty="0" smtClean="0"/>
              <a:t>IEEE 802.11ac</a:t>
            </a:r>
            <a:r>
              <a:rPr lang="en-US" altLang="ko-KR" dirty="0"/>
              <a:t>), for sake of power saving, </a:t>
            </a:r>
            <a:r>
              <a:rPr lang="en-US" altLang="ko-KR" dirty="0" smtClean="0"/>
              <a:t>the </a:t>
            </a:r>
            <a:r>
              <a:rPr lang="en-US" altLang="ko-KR" dirty="0"/>
              <a:t>STAs could switch to narrower </a:t>
            </a:r>
            <a:r>
              <a:rPr lang="en-US" altLang="ko-KR" dirty="0" smtClean="0"/>
              <a:t>bandwidth (</a:t>
            </a:r>
            <a:r>
              <a:rPr lang="en-US" altLang="ko-KR" dirty="0"/>
              <a:t>e.g</a:t>
            </a:r>
            <a:r>
              <a:rPr lang="en-US" altLang="ko-KR" dirty="0" smtClean="0"/>
              <a:t>., </a:t>
            </a:r>
            <a:r>
              <a:rPr lang="en-US" altLang="ko-KR" dirty="0"/>
              <a:t>using  Operating Mode Notification </a:t>
            </a:r>
            <a:r>
              <a:rPr lang="en-US" altLang="ko-KR" dirty="0" smtClean="0"/>
              <a:t>element)</a:t>
            </a:r>
          </a:p>
          <a:p>
            <a:pPr lvl="1"/>
            <a:r>
              <a:rPr lang="en-US" altLang="ko-KR" b="1" dirty="0" smtClean="0">
                <a:solidFill>
                  <a:srgbClr val="FF0000"/>
                </a:solidFill>
                <a:ea typeface="Gulim" pitchFamily="34" charset="-127"/>
              </a:rPr>
              <a:t>HEW </a:t>
            </a:r>
            <a:r>
              <a:rPr lang="en-US" altLang="ko-KR" b="1" dirty="0">
                <a:solidFill>
                  <a:srgbClr val="FF0000"/>
                </a:solidFill>
                <a:ea typeface="Gulim" pitchFamily="34" charset="-127"/>
              </a:rPr>
              <a:t>PPDU format should consider the issue for supporting </a:t>
            </a:r>
            <a:r>
              <a:rPr lang="en-US" altLang="ko-KR" b="1" dirty="0" smtClean="0">
                <a:solidFill>
                  <a:srgbClr val="FF0000"/>
                </a:solidFill>
                <a:ea typeface="Gulim" pitchFamily="34" charset="-127"/>
              </a:rPr>
              <a:t>OFDMA with </a:t>
            </a:r>
            <a:r>
              <a:rPr lang="en-US" altLang="ko-KR" b="1" dirty="0">
                <a:solidFill>
                  <a:srgbClr val="FF0000"/>
                </a:solidFill>
                <a:ea typeface="Gulim" pitchFamily="34" charset="-127"/>
              </a:rPr>
              <a:t>various </a:t>
            </a:r>
            <a:r>
              <a:rPr lang="en-US" altLang="ko-KR" b="1" dirty="0" smtClean="0">
                <a:solidFill>
                  <a:srgbClr val="FF0000"/>
                </a:solidFill>
                <a:ea typeface="Gulim" pitchFamily="34" charset="-127"/>
              </a:rPr>
              <a:t>operating bandwidth users</a:t>
            </a:r>
            <a:endParaRPr lang="en-US" altLang="ko-KR" b="1" dirty="0">
              <a:solidFill>
                <a:srgbClr val="FF0000"/>
              </a:solidFill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59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</a:t>
            </a:r>
            <a:r>
              <a:rPr lang="en-US" altLang="ko-KR" dirty="0" smtClean="0"/>
              <a:t>OFDMA (Option1)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>
                <a:ea typeface="Gulim" pitchFamily="34" charset="-127"/>
              </a:rPr>
              <a:t>MPDUs contained in OFDMA HEW </a:t>
            </a:r>
            <a:r>
              <a:rPr lang="en-US" altLang="ko-KR" dirty="0">
                <a:ea typeface="Gulim" pitchFamily="34" charset="-127"/>
              </a:rPr>
              <a:t>PPDU </a:t>
            </a:r>
            <a:r>
              <a:rPr lang="en-US" altLang="ko-KR" dirty="0" smtClean="0">
                <a:ea typeface="Gulim" pitchFamily="34" charset="-127"/>
              </a:rPr>
              <a:t>shall not be addressed to users operated in a narrower bandwidth than a bandwidth of OFDMA HEW PPDU</a:t>
            </a:r>
          </a:p>
          <a:p>
            <a:pPr lvl="1"/>
            <a:r>
              <a:rPr lang="en-US" altLang="ko-KR" dirty="0" smtClean="0">
                <a:ea typeface="Gulim" pitchFamily="34" charset="-127"/>
              </a:rPr>
              <a:t>Pros: Flexible protocol design but it is not a significant gain </a:t>
            </a:r>
          </a:p>
          <a:p>
            <a:pPr lvl="1"/>
            <a:r>
              <a:rPr lang="en-US" altLang="ko-KR" dirty="0" smtClean="0">
                <a:ea typeface="Gulim" pitchFamily="34" charset="-127"/>
              </a:rPr>
              <a:t>Cons: I</a:t>
            </a:r>
            <a:r>
              <a:rPr lang="en-US" altLang="ko-KR" dirty="0" smtClean="0"/>
              <a:t>n</a:t>
            </a:r>
            <a:r>
              <a:rPr lang="ko-KR" altLang="en-US" dirty="0" smtClean="0"/>
              <a:t> </a:t>
            </a:r>
            <a:r>
              <a:rPr lang="en-US" altLang="ko-KR" dirty="0"/>
              <a:t>order to sustain </a:t>
            </a:r>
            <a:r>
              <a:rPr lang="en-US" altLang="ko-KR" dirty="0" smtClean="0"/>
              <a:t>a gain of OFDMA, STAs should not switch </a:t>
            </a:r>
            <a:r>
              <a:rPr lang="en-US" altLang="ko-KR" dirty="0"/>
              <a:t>narrower </a:t>
            </a:r>
            <a:r>
              <a:rPr lang="en-US" altLang="ko-KR" dirty="0" smtClean="0"/>
              <a:t>bandwidth. It is not helpful to reduce the energy consumption. </a:t>
            </a:r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37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For the below OFDMA HEW PPDU transmission, STA1, STA2, STA3, STA4 and STA5 shall operate in greater than or equal to 40 MHz operating bandwidth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PPDU Transmission for OFDMA</a:t>
            </a:r>
            <a:br>
              <a:rPr lang="en-US" altLang="ko-KR" dirty="0"/>
            </a:br>
            <a:r>
              <a:rPr lang="en-US" altLang="ko-KR" dirty="0"/>
              <a:t>(Option1)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직사각형 5"/>
          <p:cNvSpPr/>
          <p:nvPr/>
        </p:nvSpPr>
        <p:spPr bwMode="auto">
          <a:xfrm>
            <a:off x="2438400" y="5791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1" y="5843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STA1 (5MHz)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438400" y="5410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0801" y="5462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STA2 (5MHz)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438400" y="5029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1" y="5081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STA3 (5MHz)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438399" y="4648200"/>
            <a:ext cx="1752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700200"/>
            <a:ext cx="14602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STA4 (5MHz)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 bwMode="auto">
          <a:xfrm>
            <a:off x="2438400" y="3124200"/>
            <a:ext cx="1752600" cy="1524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1" y="3747700"/>
            <a:ext cx="1537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 to STA5 (20MHz)</a:t>
            </a:r>
          </a:p>
        </p:txBody>
      </p:sp>
      <p:sp>
        <p:nvSpPr>
          <p:cNvPr id="9" name="직사각형 8"/>
          <p:cNvSpPr/>
          <p:nvPr/>
        </p:nvSpPr>
        <p:spPr bwMode="auto">
          <a:xfrm>
            <a:off x="2438400" y="3124200"/>
            <a:ext cx="1752600" cy="3048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4600" y="6172200"/>
            <a:ext cx="1619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OFDMA HEW PPDU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3622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2860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2098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21336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20574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19812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19050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18288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17526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1676400" y="4648200"/>
            <a:ext cx="45719" cy="15240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990600" y="541020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066800" y="5133201"/>
            <a:ext cx="499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AIFA</a:t>
            </a:r>
            <a:endParaRPr lang="ko-KR" altLang="en-US" i="1" dirty="0"/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1769512" y="3886199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845712" y="3609200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PIFS</a:t>
            </a:r>
            <a:endParaRPr lang="ko-KR" altLang="en-US" i="1" dirty="0"/>
          </a:p>
        </p:txBody>
      </p:sp>
      <p:cxnSp>
        <p:nvCxnSpPr>
          <p:cNvPr id="37" name="직선 화살표 연결선 36"/>
          <p:cNvCxnSpPr/>
          <p:nvPr/>
        </p:nvCxnSpPr>
        <p:spPr bwMode="auto">
          <a:xfrm>
            <a:off x="4343400" y="3124200"/>
            <a:ext cx="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8" name="직선 화살표 연결선 37"/>
          <p:cNvCxnSpPr/>
          <p:nvPr/>
        </p:nvCxnSpPr>
        <p:spPr bwMode="auto">
          <a:xfrm>
            <a:off x="4343400" y="4648200"/>
            <a:ext cx="0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343400" y="5271700"/>
            <a:ext cx="1742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Primary 20MHz Channel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399" y="3747700"/>
            <a:ext cx="1896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Secondary 20MHz Channel</a:t>
            </a:r>
            <a:endParaRPr lang="ko-KR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990572" y="6172200"/>
            <a:ext cx="4321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with TXVECTOR parameter CH_BANDWIDTH equal to CBW40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" name="오른쪽 중괄호 7"/>
          <p:cNvSpPr/>
          <p:nvPr/>
        </p:nvSpPr>
        <p:spPr bwMode="auto">
          <a:xfrm>
            <a:off x="6096000" y="3124200"/>
            <a:ext cx="381000" cy="3048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94830" y="4415135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Receive Bandwidth for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STA1, 2, 3, 4, 5</a:t>
            </a:r>
          </a:p>
        </p:txBody>
      </p:sp>
    </p:spTree>
    <p:extLst>
      <p:ext uri="{BB962C8B-B14F-4D97-AF65-F5344CB8AC3E}">
        <p14:creationId xmlns:p14="http://schemas.microsoft.com/office/powerpoint/2010/main" val="14542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91426</TotalTime>
  <Words>1039</Words>
  <Application>Microsoft Office PowerPoint</Application>
  <PresentationFormat>화면 슬라이드 쇼(4:3)</PresentationFormat>
  <Paragraphs>174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HEW PPDU Transmission Discussion</vt:lpstr>
      <vt:lpstr>Potential Technologies  for High Efficiency WLAN</vt:lpstr>
      <vt:lpstr>Legacy (802.11n/ac) PPDU Transmission</vt:lpstr>
      <vt:lpstr>HEW PPDU Transmission for SU PPDU</vt:lpstr>
      <vt:lpstr>HEW PPDU Transmission for MU-MIMO (Option1)</vt:lpstr>
      <vt:lpstr>HEW PPDU Transmission for MU-MIMO (Option2)</vt:lpstr>
      <vt:lpstr>HEW PPDU Transmission for OFDMA</vt:lpstr>
      <vt:lpstr>HEW PPDU Transmission for OFDMA (Option1)</vt:lpstr>
      <vt:lpstr>HEW PPDU Transmission for OFDMA (Option1)</vt:lpstr>
      <vt:lpstr>HEW PPDU Transmission for OFDMA (Option2)</vt:lpstr>
      <vt:lpstr>HEW PPDU Transmission for OFDMA (Option2)</vt:lpstr>
      <vt:lpstr>Conclusion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967</cp:revision>
  <cp:lastPrinted>1998-02-10T13:28:06Z</cp:lastPrinted>
  <dcterms:created xsi:type="dcterms:W3CDTF">2007-05-21T21:00:37Z</dcterms:created>
  <dcterms:modified xsi:type="dcterms:W3CDTF">2014-11-03T05:39:02Z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