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69" r:id="rId2"/>
    <p:sldId id="313" r:id="rId3"/>
    <p:sldId id="293" r:id="rId4"/>
    <p:sldId id="289" r:id="rId5"/>
    <p:sldId id="281" r:id="rId6"/>
    <p:sldId id="290" r:id="rId7"/>
    <p:sldId id="291" r:id="rId8"/>
    <p:sldId id="292" r:id="rId9"/>
    <p:sldId id="282" r:id="rId10"/>
    <p:sldId id="294" r:id="rId11"/>
    <p:sldId id="295" r:id="rId12"/>
    <p:sldId id="296" r:id="rId13"/>
    <p:sldId id="298" r:id="rId14"/>
    <p:sldId id="299" r:id="rId15"/>
    <p:sldId id="301" r:id="rId16"/>
    <p:sldId id="300" r:id="rId17"/>
    <p:sldId id="309" r:id="rId18"/>
    <p:sldId id="302" r:id="rId19"/>
    <p:sldId id="303" r:id="rId20"/>
    <p:sldId id="304" r:id="rId21"/>
    <p:sldId id="285" r:id="rId22"/>
    <p:sldId id="307" r:id="rId23"/>
    <p:sldId id="310" r:id="rId24"/>
    <p:sldId id="283" r:id="rId25"/>
    <p:sldId id="308" r:id="rId26"/>
    <p:sldId id="278" r:id="rId27"/>
    <p:sldId id="311" r:id="rId28"/>
    <p:sldId id="312" r:id="rId29"/>
    <p:sldId id="268" r:id="rId3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8870" autoAdjust="0"/>
  </p:normalViewPr>
  <p:slideViewPr>
    <p:cSldViewPr snapToGrid="0">
      <p:cViewPr varScale="1">
        <p:scale>
          <a:sx n="75" d="100"/>
          <a:sy n="75" d="100"/>
        </p:scale>
        <p:origin x="-102" y="-88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802.11-14/1416r0 Observed Protocol Violations Caused by DSC with Roaming STAs</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November,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Chuck Lukaszewski, Aruba Networks</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802.11-14/1416r0 Observed Protocol Violations Caused by DSC with Roaming STAs</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November,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Chuck Lukaszewski, Aruba Networks</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52075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88977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a:p>
        </p:txBody>
      </p:sp>
    </p:spTree>
    <p:extLst>
      <p:ext uri="{BB962C8B-B14F-4D97-AF65-F5344CB8AC3E}">
        <p14:creationId xmlns:p14="http://schemas.microsoft.com/office/powerpoint/2010/main" val="88977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18</a:t>
            </a:fld>
            <a:endParaRPr lang="en-US"/>
          </a:p>
        </p:txBody>
      </p:sp>
    </p:spTree>
    <p:extLst>
      <p:ext uri="{BB962C8B-B14F-4D97-AF65-F5344CB8AC3E}">
        <p14:creationId xmlns:p14="http://schemas.microsoft.com/office/powerpoint/2010/main" val="88977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November, 2014</a:t>
            </a:r>
            <a:endParaRPr lang="en-GB" dirty="0"/>
          </a:p>
        </p:txBody>
      </p:sp>
      <p:sp>
        <p:nvSpPr>
          <p:cNvPr id="9" name="Footer Placeholder 8"/>
          <p:cNvSpPr>
            <a:spLocks noGrp="1"/>
          </p:cNvSpPr>
          <p:nvPr>
            <p:ph type="ftr" idx="11"/>
          </p:nvPr>
        </p:nvSpPr>
        <p:spPr/>
        <p:txBody>
          <a:bodyPr/>
          <a:lstStyle/>
          <a:p>
            <a:r>
              <a:rPr lang="en-GB" smtClean="0"/>
              <a:t>Chuck Lukaszewski, Aruba Networks</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November, 2014</a:t>
            </a:r>
            <a:endParaRPr lang="en-GB" dirty="0"/>
          </a:p>
        </p:txBody>
      </p:sp>
      <p:sp>
        <p:nvSpPr>
          <p:cNvPr id="11" name="Footer Placeholder 10"/>
          <p:cNvSpPr>
            <a:spLocks noGrp="1"/>
          </p:cNvSpPr>
          <p:nvPr>
            <p:ph type="ftr" idx="11"/>
          </p:nvPr>
        </p:nvSpPr>
        <p:spPr/>
        <p:txBody>
          <a:bodyPr/>
          <a:lstStyle/>
          <a:p>
            <a:r>
              <a:rPr lang="en-GB" smtClean="0"/>
              <a:t>Chuck Lukaszewski, Aruba Networks</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November, 2014</a:t>
            </a:r>
            <a:endParaRPr lang="en-GB" dirty="0"/>
          </a:p>
        </p:txBody>
      </p:sp>
      <p:sp>
        <p:nvSpPr>
          <p:cNvPr id="7" name="Footer Placeholder 6"/>
          <p:cNvSpPr>
            <a:spLocks noGrp="1"/>
          </p:cNvSpPr>
          <p:nvPr>
            <p:ph type="ftr" idx="11"/>
          </p:nvPr>
        </p:nvSpPr>
        <p:spPr/>
        <p:txBody>
          <a:bodyPr/>
          <a:lstStyle/>
          <a:p>
            <a:r>
              <a:rPr lang="en-GB" smtClean="0"/>
              <a:t>Chuck Lukaszewski, Aruba Networks</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November, 2014</a:t>
            </a:r>
            <a:endParaRPr lang="en-GB" dirty="0"/>
          </a:p>
        </p:txBody>
      </p:sp>
      <p:sp>
        <p:nvSpPr>
          <p:cNvPr id="6" name="Footer Placeholder 5"/>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a:t>
            </a:r>
            <a:r>
              <a:rPr lang="en-GB" dirty="0" err="1" smtClean="0"/>
              <a:t>Lukaszewski</a:t>
            </a:r>
            <a:r>
              <a:rPr lang="en-GB" dirty="0" smtClean="0"/>
              <a:t>, Aruba Networks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802.11-14/1416r0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0813" cy="1065213"/>
          </a:xfrm>
        </p:spPr>
        <p:txBody>
          <a:bodyPr/>
          <a:lstStyle/>
          <a:p>
            <a:r>
              <a:rPr lang="en-US" dirty="0" smtClean="0"/>
              <a:t>Observed </a:t>
            </a:r>
            <a:r>
              <a:rPr lang="en-US" dirty="0"/>
              <a:t>p</a:t>
            </a:r>
            <a:r>
              <a:rPr lang="en-US" dirty="0" smtClean="0"/>
              <a:t>rotocol </a:t>
            </a:r>
            <a:r>
              <a:rPr lang="en-US" dirty="0"/>
              <a:t>v</a:t>
            </a:r>
            <a:r>
              <a:rPr lang="en-US" dirty="0" smtClean="0"/>
              <a:t>iolations caused by DSC with roaming STAs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a:t>
            </a:fld>
            <a:endParaRPr lang="en-GB"/>
          </a:p>
        </p:txBody>
      </p:sp>
      <p:sp>
        <p:nvSpPr>
          <p:cNvPr id="8" name="Rectangle 2"/>
          <p:cNvSpPr txBox="1">
            <a:spLocks noChangeArrowheads="1"/>
          </p:cNvSpPr>
          <p:nvPr/>
        </p:nvSpPr>
        <p:spPr bwMode="auto">
          <a:xfrm>
            <a:off x="566058" y="2514600"/>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smtClean="0">
                <a:solidFill>
                  <a:schemeClr val="tx1"/>
                </a:solidFill>
              </a:rPr>
              <a:t>Date:</a:t>
            </a:r>
            <a:r>
              <a:rPr lang="en-GB" sz="2000" b="0" kern="0" dirty="0" smtClean="0">
                <a:solidFill>
                  <a:schemeClr val="tx1"/>
                </a:solidFill>
              </a:rPr>
              <a:t> 2014-11-02</a:t>
            </a:r>
            <a:endParaRPr lang="en-GB" sz="2000" b="0" kern="0" dirty="0">
              <a:solidFill>
                <a:schemeClr val="tx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1964722858"/>
              </p:ext>
            </p:extLst>
          </p:nvPr>
        </p:nvGraphicFramePr>
        <p:xfrm>
          <a:off x="587375" y="3459163"/>
          <a:ext cx="8153400" cy="2652712"/>
        </p:xfrm>
        <a:graphic>
          <a:graphicData uri="http://schemas.openxmlformats.org/presentationml/2006/ole">
            <mc:AlternateContent xmlns:mc="http://schemas.openxmlformats.org/markup-compatibility/2006">
              <mc:Choice xmlns:v="urn:schemas-microsoft-com:vml" Requires="v">
                <p:oleObj spid="_x0000_s5170" name="Document" r:id="rId4" imgW="8145237" imgH="2650310" progId="Word.Document.8">
                  <p:embed/>
                </p:oleObj>
              </mc:Choice>
              <mc:Fallback>
                <p:oleObj name="Document" r:id="rId4" imgW="8145237" imgH="2650310" progId="Word.Document.8">
                  <p:embed/>
                  <p:pic>
                    <p:nvPicPr>
                      <p:cNvPr id="0" name=""/>
                      <p:cNvPicPr>
                        <a:picLocks noChangeAspect="1" noChangeArrowheads="1"/>
                      </p:cNvPicPr>
                      <p:nvPr/>
                    </p:nvPicPr>
                    <p:blipFill>
                      <a:blip r:embed="rId5"/>
                      <a:srcRect/>
                      <a:stretch>
                        <a:fillRect/>
                      </a:stretch>
                    </p:blipFill>
                    <p:spPr bwMode="auto">
                      <a:xfrm>
                        <a:off x="587375" y="3459163"/>
                        <a:ext cx="8153400" cy="2652712"/>
                      </a:xfrm>
                      <a:prstGeom prst="rect">
                        <a:avLst/>
                      </a:prstGeom>
                      <a:noFill/>
                      <a:extLst/>
                    </p:spPr>
                  </p:pic>
                </p:oleObj>
              </mc:Fallback>
            </mc:AlternateContent>
          </a:graphicData>
        </a:graphic>
      </p:graphicFrame>
      <p:sp>
        <p:nvSpPr>
          <p:cNvPr id="10" name="Rectangle 4"/>
          <p:cNvSpPr>
            <a:spLocks noChangeArrowheads="1"/>
          </p:cNvSpPr>
          <p:nvPr/>
        </p:nvSpPr>
        <p:spPr bwMode="auto">
          <a:xfrm>
            <a:off x="533400" y="30919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442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18"/>
          <a:stretch/>
        </p:blipFill>
        <p:spPr bwMode="auto">
          <a:xfrm>
            <a:off x="-4230" y="2043115"/>
            <a:ext cx="9144000" cy="433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7868" y="685800"/>
            <a:ext cx="8661400" cy="1065213"/>
          </a:xfrm>
        </p:spPr>
        <p:txBody>
          <a:bodyPr/>
          <a:lstStyle/>
          <a:p>
            <a:r>
              <a:rPr lang="en-US" dirty="0" smtClean="0"/>
              <a:t>Smartphone </a:t>
            </a:r>
            <a:r>
              <a:rPr lang="en-US" dirty="0"/>
              <a:t>#</a:t>
            </a:r>
            <a:r>
              <a:rPr lang="en-US" dirty="0" smtClean="0"/>
              <a:t>1 – AP loses track of STA PS state</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10</a:t>
            </a:fld>
            <a:endParaRPr lang="en-GB"/>
          </a:p>
        </p:txBody>
      </p:sp>
      <p:sp>
        <p:nvSpPr>
          <p:cNvPr id="8" name="Rectangle 7"/>
          <p:cNvSpPr/>
          <p:nvPr/>
        </p:nvSpPr>
        <p:spPr bwMode="auto">
          <a:xfrm>
            <a:off x="3674379" y="2729916"/>
            <a:ext cx="644552" cy="70678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 name="Straight Arrow Connector 8"/>
          <p:cNvCxnSpPr/>
          <p:nvPr/>
        </p:nvCxnSpPr>
        <p:spPr bwMode="auto">
          <a:xfrm>
            <a:off x="2540465" y="2143784"/>
            <a:ext cx="1208016" cy="756916"/>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0" name="TextBox 9"/>
          <p:cNvSpPr txBox="1"/>
          <p:nvPr/>
        </p:nvSpPr>
        <p:spPr>
          <a:xfrm>
            <a:off x="713919" y="1643006"/>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Multiple retries to wake</a:t>
            </a:r>
          </a:p>
        </p:txBody>
      </p:sp>
      <p:sp>
        <p:nvSpPr>
          <p:cNvPr id="11" name="Rectangle 10"/>
          <p:cNvSpPr/>
          <p:nvPr/>
        </p:nvSpPr>
        <p:spPr bwMode="auto">
          <a:xfrm>
            <a:off x="3674379" y="4353177"/>
            <a:ext cx="644552" cy="135133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3674379" y="3433601"/>
            <a:ext cx="644552" cy="528507"/>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TextBox 18"/>
          <p:cNvSpPr txBox="1"/>
          <p:nvPr/>
        </p:nvSpPr>
        <p:spPr>
          <a:xfrm>
            <a:off x="6995177" y="2751116"/>
            <a:ext cx="1876101" cy="707886"/>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2 get through!</a:t>
            </a:r>
            <a:endParaRPr lang="en-US" sz="2000" dirty="0">
              <a:solidFill>
                <a:schemeClr val="tx1"/>
              </a:solidFill>
            </a:endParaRPr>
          </a:p>
          <a:p>
            <a:r>
              <a:rPr lang="en-US" sz="2000" dirty="0" smtClean="0">
                <a:solidFill>
                  <a:schemeClr val="tx1"/>
                </a:solidFill>
              </a:rPr>
              <a:t>PS state cycles</a:t>
            </a:r>
          </a:p>
        </p:txBody>
      </p:sp>
      <p:cxnSp>
        <p:nvCxnSpPr>
          <p:cNvPr id="20" name="Straight Arrow Connector 19"/>
          <p:cNvCxnSpPr/>
          <p:nvPr/>
        </p:nvCxnSpPr>
        <p:spPr bwMode="auto">
          <a:xfrm flipH="1">
            <a:off x="4318931" y="3105059"/>
            <a:ext cx="2793069" cy="469079"/>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
        <p:nvSpPr>
          <p:cNvPr id="23" name="TextBox 22"/>
          <p:cNvSpPr txBox="1"/>
          <p:nvPr/>
        </p:nvSpPr>
        <p:spPr>
          <a:xfrm>
            <a:off x="564316" y="4765108"/>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misses </a:t>
            </a:r>
            <a:r>
              <a:rPr lang="en-US" sz="2000" dirty="0" smtClean="0">
                <a:solidFill>
                  <a:schemeClr val="tx1"/>
                </a:solidFill>
              </a:rPr>
              <a:t>both PS states</a:t>
            </a:r>
            <a:r>
              <a:rPr lang="en-US" sz="2000" dirty="0" smtClean="0">
                <a:solidFill>
                  <a:schemeClr val="tx1"/>
                </a:solidFill>
              </a:rPr>
              <a:t> </a:t>
            </a:r>
            <a:endParaRPr lang="en-US" sz="2000" dirty="0" smtClean="0">
              <a:solidFill>
                <a:schemeClr val="tx1"/>
              </a:solidFill>
            </a:endParaRPr>
          </a:p>
        </p:txBody>
      </p:sp>
      <p:cxnSp>
        <p:nvCxnSpPr>
          <p:cNvPr id="24" name="Straight Arrow Connector 23"/>
          <p:cNvCxnSpPr/>
          <p:nvPr/>
        </p:nvCxnSpPr>
        <p:spPr bwMode="auto">
          <a:xfrm flipV="1">
            <a:off x="3186418" y="4471332"/>
            <a:ext cx="487961" cy="315428"/>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26" name="Straight Arrow Connector 25"/>
          <p:cNvCxnSpPr/>
          <p:nvPr/>
        </p:nvCxnSpPr>
        <p:spPr bwMode="auto">
          <a:xfrm>
            <a:off x="3210729" y="5080536"/>
            <a:ext cx="487961" cy="212917"/>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88311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64" y="1296047"/>
            <a:ext cx="7772400" cy="555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685801"/>
            <a:ext cx="9144000" cy="681606"/>
          </a:xfrm>
        </p:spPr>
        <p:txBody>
          <a:bodyPr/>
          <a:lstStyle/>
          <a:p>
            <a:r>
              <a:rPr lang="en-US" dirty="0" smtClean="0"/>
              <a:t>Smartphone </a:t>
            </a:r>
            <a:r>
              <a:rPr lang="en-US" dirty="0"/>
              <a:t>#1 </a:t>
            </a:r>
            <a:r>
              <a:rPr lang="en-US" dirty="0" smtClean="0"/>
              <a:t>– Link temporarily restored</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Rectangle 7"/>
          <p:cNvSpPr/>
          <p:nvPr/>
        </p:nvSpPr>
        <p:spPr bwMode="auto">
          <a:xfrm>
            <a:off x="5125672" y="1451780"/>
            <a:ext cx="1342239" cy="57459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821267" y="2463800"/>
            <a:ext cx="6753992" cy="355949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Rectangle 9"/>
          <p:cNvSpPr/>
          <p:nvPr/>
        </p:nvSpPr>
        <p:spPr bwMode="auto">
          <a:xfrm>
            <a:off x="5125672" y="6197599"/>
            <a:ext cx="1342239" cy="64346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 name="Straight Arrow Connector 10"/>
          <p:cNvCxnSpPr>
            <a:stCxn id="12" idx="1"/>
          </p:cNvCxnSpPr>
          <p:nvPr/>
        </p:nvCxnSpPr>
        <p:spPr bwMode="auto">
          <a:xfrm flipH="1">
            <a:off x="6467911" y="1647033"/>
            <a:ext cx="1141066" cy="21343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2" name="TextBox 11"/>
          <p:cNvSpPr txBox="1"/>
          <p:nvPr/>
        </p:nvSpPr>
        <p:spPr>
          <a:xfrm>
            <a:off x="7608977" y="1293090"/>
            <a:ext cx="1535023"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220 more junk frames</a:t>
            </a:r>
          </a:p>
        </p:txBody>
      </p:sp>
      <p:sp>
        <p:nvSpPr>
          <p:cNvPr id="13" name="TextBox 12"/>
          <p:cNvSpPr txBox="1"/>
          <p:nvPr/>
        </p:nvSpPr>
        <p:spPr>
          <a:xfrm>
            <a:off x="7734650" y="2398395"/>
            <a:ext cx="1310544" cy="1323439"/>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Channel improves; 7 TXOPs complete</a:t>
            </a:r>
          </a:p>
        </p:txBody>
      </p:sp>
      <p:cxnSp>
        <p:nvCxnSpPr>
          <p:cNvPr id="14" name="Straight Arrow Connector 13"/>
          <p:cNvCxnSpPr/>
          <p:nvPr/>
        </p:nvCxnSpPr>
        <p:spPr bwMode="auto">
          <a:xfrm flipH="1">
            <a:off x="7139031" y="3113594"/>
            <a:ext cx="729148" cy="230272"/>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
        <p:nvSpPr>
          <p:cNvPr id="19" name="TextBox 18"/>
          <p:cNvSpPr txBox="1"/>
          <p:nvPr/>
        </p:nvSpPr>
        <p:spPr>
          <a:xfrm>
            <a:off x="243281" y="3607229"/>
            <a:ext cx="3229761" cy="1015663"/>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Demonstrates importance of 2-way </a:t>
            </a:r>
            <a:r>
              <a:rPr lang="en-US" sz="2000" dirty="0" err="1" smtClean="0">
                <a:solidFill>
                  <a:schemeClr val="tx1"/>
                </a:solidFill>
              </a:rPr>
              <a:t>signalling</a:t>
            </a:r>
            <a:r>
              <a:rPr lang="en-US" sz="2000" dirty="0" smtClean="0">
                <a:solidFill>
                  <a:schemeClr val="tx1"/>
                </a:solidFill>
              </a:rPr>
              <a:t> method on edge of DSC margin </a:t>
            </a:r>
          </a:p>
        </p:txBody>
      </p:sp>
      <p:cxnSp>
        <p:nvCxnSpPr>
          <p:cNvPr id="18" name="Straight Arrow Connector 17"/>
          <p:cNvCxnSpPr/>
          <p:nvPr/>
        </p:nvCxnSpPr>
        <p:spPr bwMode="auto">
          <a:xfrm flipH="1">
            <a:off x="6205444" y="6257069"/>
            <a:ext cx="1141066" cy="21343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6" name="TextBox 15"/>
          <p:cNvSpPr txBox="1"/>
          <p:nvPr/>
        </p:nvSpPr>
        <p:spPr>
          <a:xfrm>
            <a:off x="6887362" y="6116558"/>
            <a:ext cx="2256638"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Channel fails; Back to 1-way RTS</a:t>
            </a:r>
          </a:p>
        </p:txBody>
      </p:sp>
    </p:spTree>
    <p:extLst>
      <p:ext uri="{BB962C8B-B14F-4D97-AF65-F5344CB8AC3E}">
        <p14:creationId xmlns:p14="http://schemas.microsoft.com/office/powerpoint/2010/main" val="976482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76"/>
          <a:stretch/>
        </p:blipFill>
        <p:spPr bwMode="auto">
          <a:xfrm>
            <a:off x="-1" y="2332858"/>
            <a:ext cx="9144000" cy="367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0067" y="685800"/>
            <a:ext cx="8889999" cy="1065213"/>
          </a:xfrm>
        </p:spPr>
        <p:txBody>
          <a:bodyPr/>
          <a:lstStyle/>
          <a:p>
            <a:r>
              <a:rPr lang="en-US" dirty="0" smtClean="0"/>
              <a:t>Smartphone </a:t>
            </a:r>
            <a:r>
              <a:rPr lang="en-US" dirty="0"/>
              <a:t>#1 </a:t>
            </a:r>
            <a:r>
              <a:rPr lang="en-US" dirty="0" smtClean="0"/>
              <a:t>– Fall back to legacy </a:t>
            </a:r>
            <a:r>
              <a:rPr lang="en-US" dirty="0" err="1" smtClean="0"/>
              <a:t>Ack</a:t>
            </a:r>
            <a:r>
              <a:rPr lang="en-US" dirty="0" smtClean="0"/>
              <a:t> with rate probing (after 3500+ more wasted frames)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8" name="Rectangle 7"/>
          <p:cNvSpPr/>
          <p:nvPr/>
        </p:nvSpPr>
        <p:spPr bwMode="auto">
          <a:xfrm>
            <a:off x="2319867" y="3190696"/>
            <a:ext cx="6564074" cy="35339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 name="Straight Arrow Connector 8"/>
          <p:cNvCxnSpPr/>
          <p:nvPr/>
        </p:nvCxnSpPr>
        <p:spPr bwMode="auto">
          <a:xfrm flipH="1">
            <a:off x="3214778" y="2238419"/>
            <a:ext cx="3649535" cy="102489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0" name="TextBox 9"/>
          <p:cNvSpPr txBox="1"/>
          <p:nvPr/>
        </p:nvSpPr>
        <p:spPr>
          <a:xfrm>
            <a:off x="6669572" y="1884476"/>
            <a:ext cx="2155646"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Multiple retries; Note rate probing</a:t>
            </a:r>
          </a:p>
        </p:txBody>
      </p:sp>
      <p:sp>
        <p:nvSpPr>
          <p:cNvPr id="11" name="Rectangle 10"/>
          <p:cNvSpPr/>
          <p:nvPr/>
        </p:nvSpPr>
        <p:spPr bwMode="auto">
          <a:xfrm>
            <a:off x="2319867" y="3901792"/>
            <a:ext cx="6564074" cy="8212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2319867" y="4953782"/>
            <a:ext cx="6564074" cy="7507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5" name="Straight Arrow Connector 14"/>
          <p:cNvCxnSpPr/>
          <p:nvPr/>
        </p:nvCxnSpPr>
        <p:spPr bwMode="auto">
          <a:xfrm flipH="1">
            <a:off x="3214778" y="2457974"/>
            <a:ext cx="3724712" cy="1725209"/>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H="1">
            <a:off x="3149066" y="2592362"/>
            <a:ext cx="3865925" cy="264308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92423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Smartphone </a:t>
            </a:r>
            <a:r>
              <a:rPr lang="en-US" dirty="0"/>
              <a:t>#</a:t>
            </a:r>
            <a:r>
              <a:rPr lang="en-US" dirty="0" smtClean="0"/>
              <a:t>1 Roam – Final Notes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After another 700 frames, AP-1 beacons drop below -70dBm and device roam threshold kicks in.  Phone roams to AP-2 immediately (frame 31,007).</a:t>
            </a:r>
          </a:p>
          <a:p>
            <a:pPr>
              <a:buFont typeface="Arial" panose="020B0604020202020204" pitchFamily="34" charset="0"/>
              <a:buChar char="•"/>
            </a:pPr>
            <a:r>
              <a:rPr lang="en-US" dirty="0" smtClean="0"/>
              <a:t>Total damage to channel of DSC:</a:t>
            </a:r>
          </a:p>
          <a:p>
            <a:pPr lvl="1">
              <a:buFont typeface="Arial" panose="020B0604020202020204" pitchFamily="34" charset="0"/>
              <a:buChar char="•"/>
            </a:pPr>
            <a:r>
              <a:rPr lang="en-US" dirty="0" smtClean="0"/>
              <a:t>Over 5,000 frames @ lowest TX rate (25,824 – 31,007)</a:t>
            </a:r>
          </a:p>
          <a:p>
            <a:pPr lvl="1">
              <a:buFont typeface="Arial" panose="020B0604020202020204" pitchFamily="34" charset="0"/>
              <a:buChar char="•"/>
            </a:pPr>
            <a:r>
              <a:rPr lang="en-US" dirty="0" smtClean="0"/>
              <a:t>17 seconds (4:41:52 – 4:42:09)</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spTree>
    <p:extLst>
      <p:ext uri="{BB962C8B-B14F-4D97-AF65-F5344CB8AC3E}">
        <p14:creationId xmlns:p14="http://schemas.microsoft.com/office/powerpoint/2010/main" val="880585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6" r="1010"/>
          <a:stretch/>
        </p:blipFill>
        <p:spPr bwMode="auto">
          <a:xfrm>
            <a:off x="191817" y="1663959"/>
            <a:ext cx="8961120" cy="422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85801"/>
            <a:ext cx="7770813" cy="685800"/>
          </a:xfrm>
        </p:spPr>
        <p:txBody>
          <a:bodyPr/>
          <a:lstStyle/>
          <a:p>
            <a:r>
              <a:rPr lang="en-US" dirty="0" smtClean="0"/>
              <a:t>Smartphone #2 Roam (AP2 </a:t>
            </a:r>
            <a:r>
              <a:rPr lang="en-US" dirty="0" smtClean="0">
                <a:sym typeface="Wingdings" panose="05000000000000000000" pitchFamily="2" charset="2"/>
              </a:rPr>
              <a:t> </a:t>
            </a:r>
            <a:r>
              <a:rPr lang="en-US" dirty="0" smtClean="0"/>
              <a:t>AP1)</a:t>
            </a:r>
            <a:endParaRPr lang="en-US" dirty="0"/>
          </a:p>
        </p:txBody>
      </p:sp>
      <p:pic>
        <p:nvPicPr>
          <p:cNvPr id="4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 t="13861" b="11455"/>
          <a:stretch/>
        </p:blipFill>
        <p:spPr bwMode="auto">
          <a:xfrm>
            <a:off x="227330" y="5810121"/>
            <a:ext cx="8859614" cy="1043900"/>
          </a:xfrm>
          <a:prstGeom prst="rect">
            <a:avLst/>
          </a:prstGeom>
          <a:solidFill>
            <a:schemeClr val="bg1"/>
          </a:solidFill>
          <a:ln>
            <a:noFill/>
          </a:ln>
          <a:effectLst/>
          <a:extLst/>
        </p:spPr>
      </p:pic>
      <p:sp>
        <p:nvSpPr>
          <p:cNvPr id="4" name="Date Placeholder 3"/>
          <p:cNvSpPr>
            <a:spLocks noGrp="1"/>
          </p:cNvSpPr>
          <p:nvPr>
            <p:ph type="dt" idx="10"/>
          </p:nvPr>
        </p:nvSpPr>
        <p:spPr/>
        <p:txBody>
          <a:bodyPr/>
          <a:lstStyle/>
          <a:p>
            <a:r>
              <a:rPr lang="en-US" smtClean="0"/>
              <a:t>November, 2014</a:t>
            </a:r>
            <a:endParaRPr lang="en-GB" dirty="0"/>
          </a:p>
        </p:txBody>
      </p:sp>
      <p:sp>
        <p:nvSpPr>
          <p:cNvPr id="8" name="TextBox 7"/>
          <p:cNvSpPr txBox="1"/>
          <p:nvPr/>
        </p:nvSpPr>
        <p:spPr>
          <a:xfrm>
            <a:off x="-102930" y="2971800"/>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Frames</a:t>
            </a:r>
            <a:endParaRPr lang="en-US" sz="14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80070" y="5657503"/>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RSSI</a:t>
            </a:r>
            <a:endParaRPr lang="en-US" sz="1400" dirty="0">
              <a:solidFill>
                <a:schemeClr val="tx1"/>
              </a:solidFill>
              <a:latin typeface="Arial" panose="020B0604020202020204" pitchFamily="34" charset="0"/>
              <a:cs typeface="Arial" panose="020B0604020202020204" pitchFamily="34" charset="0"/>
            </a:endParaRPr>
          </a:p>
        </p:txBody>
      </p:sp>
      <p:grpSp>
        <p:nvGrpSpPr>
          <p:cNvPr id="37" name="Group 36"/>
          <p:cNvGrpSpPr/>
          <p:nvPr/>
        </p:nvGrpSpPr>
        <p:grpSpPr>
          <a:xfrm>
            <a:off x="975042" y="3260695"/>
            <a:ext cx="2376805" cy="1390710"/>
            <a:chOff x="534352" y="1680150"/>
            <a:chExt cx="2376805" cy="1390710"/>
          </a:xfrm>
        </p:grpSpPr>
        <p:sp>
          <p:nvSpPr>
            <p:cNvPr id="19" name="TextBox 18"/>
            <p:cNvSpPr txBox="1"/>
            <p:nvPr/>
          </p:nvSpPr>
          <p:spPr>
            <a:xfrm>
              <a:off x="534352" y="1680150"/>
              <a:ext cx="2376805"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21" name="Straight Arrow Connector 20"/>
            <p:cNvCxnSpPr/>
            <p:nvPr/>
          </p:nvCxnSpPr>
          <p:spPr bwMode="auto">
            <a:xfrm flipH="1">
              <a:off x="944880" y="2072640"/>
              <a:ext cx="94361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4" name="Straight Arrow Connector 23"/>
            <p:cNvCxnSpPr/>
            <p:nvPr/>
          </p:nvCxnSpPr>
          <p:spPr bwMode="auto">
            <a:xfrm flipH="1">
              <a:off x="1225550" y="2072640"/>
              <a:ext cx="66294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6" name="Straight Arrow Connector 25"/>
            <p:cNvCxnSpPr/>
            <p:nvPr/>
          </p:nvCxnSpPr>
          <p:spPr bwMode="auto">
            <a:xfrm flipH="1">
              <a:off x="1557020" y="2072640"/>
              <a:ext cx="33147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8" name="Straight Arrow Connector 27"/>
            <p:cNvCxnSpPr/>
            <p:nvPr/>
          </p:nvCxnSpPr>
          <p:spPr bwMode="auto">
            <a:xfrm>
              <a:off x="1888490" y="2072640"/>
              <a:ext cx="641350" cy="7315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0" name="Straight Arrow Connector 49"/>
            <p:cNvCxnSpPr/>
            <p:nvPr/>
          </p:nvCxnSpPr>
          <p:spPr bwMode="auto">
            <a:xfrm>
              <a:off x="1888490" y="2072640"/>
              <a:ext cx="69850" cy="2743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6" name="Group 35"/>
          <p:cNvGrpSpPr/>
          <p:nvPr/>
        </p:nvGrpSpPr>
        <p:grpSpPr>
          <a:xfrm>
            <a:off x="6692265" y="3093791"/>
            <a:ext cx="1157605" cy="1702952"/>
            <a:chOff x="6416675" y="1385187"/>
            <a:chExt cx="1157605" cy="1702952"/>
          </a:xfrm>
        </p:grpSpPr>
        <p:cxnSp>
          <p:nvCxnSpPr>
            <p:cNvPr id="57" name="Straight Arrow Connector 56"/>
            <p:cNvCxnSpPr/>
            <p:nvPr/>
          </p:nvCxnSpPr>
          <p:spPr bwMode="auto">
            <a:xfrm flipH="1">
              <a:off x="6416675" y="1994207"/>
              <a:ext cx="676275" cy="1076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8" name="Straight Arrow Connector 57"/>
            <p:cNvCxnSpPr/>
            <p:nvPr/>
          </p:nvCxnSpPr>
          <p:spPr bwMode="auto">
            <a:xfrm flipH="1">
              <a:off x="6740525" y="1994207"/>
              <a:ext cx="352425" cy="1093932"/>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9" name="Straight Arrow Connector 58"/>
            <p:cNvCxnSpPr/>
            <p:nvPr/>
          </p:nvCxnSpPr>
          <p:spPr bwMode="auto">
            <a:xfrm flipH="1">
              <a:off x="7010082" y="1994207"/>
              <a:ext cx="82869" cy="695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0" name="Straight Arrow Connector 59"/>
            <p:cNvCxnSpPr/>
            <p:nvPr/>
          </p:nvCxnSpPr>
          <p:spPr bwMode="auto">
            <a:xfrm>
              <a:off x="7092950" y="1994207"/>
              <a:ext cx="481330" cy="57754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1" name="Straight Arrow Connector 60"/>
            <p:cNvCxnSpPr/>
            <p:nvPr/>
          </p:nvCxnSpPr>
          <p:spPr bwMode="auto">
            <a:xfrm>
              <a:off x="7092950" y="1994207"/>
              <a:ext cx="168910" cy="1076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56" name="TextBox 55"/>
            <p:cNvSpPr txBox="1"/>
            <p:nvPr/>
          </p:nvSpPr>
          <p:spPr>
            <a:xfrm>
              <a:off x="6504939" y="1385187"/>
              <a:ext cx="1010285" cy="707886"/>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a:t>
              </a:r>
            </a:p>
            <a:p>
              <a:r>
                <a:rPr lang="en-US" sz="2000" dirty="0" smtClean="0">
                  <a:solidFill>
                    <a:schemeClr val="tx1"/>
                  </a:solidFill>
                </a:rPr>
                <a:t>HLS</a:t>
              </a:r>
              <a:endParaRPr lang="en-US" sz="2000" dirty="0">
                <a:solidFill>
                  <a:schemeClr val="tx1"/>
                </a:solidFill>
              </a:endParaRPr>
            </a:p>
          </p:txBody>
        </p:sp>
      </p:grpSp>
      <p:grpSp>
        <p:nvGrpSpPr>
          <p:cNvPr id="35" name="Group 34"/>
          <p:cNvGrpSpPr/>
          <p:nvPr/>
        </p:nvGrpSpPr>
        <p:grpSpPr>
          <a:xfrm>
            <a:off x="6088380" y="2199554"/>
            <a:ext cx="1867030" cy="1792028"/>
            <a:chOff x="4481036" y="1445865"/>
            <a:chExt cx="1867030" cy="1792028"/>
          </a:xfrm>
        </p:grpSpPr>
        <p:sp>
          <p:nvSpPr>
            <p:cNvPr id="68" name="TextBox 67"/>
            <p:cNvSpPr txBox="1"/>
            <p:nvPr/>
          </p:nvSpPr>
          <p:spPr>
            <a:xfrm>
              <a:off x="4725006" y="1445865"/>
              <a:ext cx="162306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HLS Catchup</a:t>
              </a:r>
              <a:endParaRPr lang="en-US" sz="2000" dirty="0">
                <a:solidFill>
                  <a:schemeClr val="tx1"/>
                </a:solidFill>
              </a:endParaRPr>
            </a:p>
          </p:txBody>
        </p:sp>
        <p:cxnSp>
          <p:nvCxnSpPr>
            <p:cNvPr id="71" name="Straight Arrow Connector 70"/>
            <p:cNvCxnSpPr/>
            <p:nvPr/>
          </p:nvCxnSpPr>
          <p:spPr bwMode="auto">
            <a:xfrm flipH="1">
              <a:off x="4481036" y="1861973"/>
              <a:ext cx="638338" cy="13759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4" name="Group 33"/>
          <p:cNvGrpSpPr/>
          <p:nvPr/>
        </p:nvGrpSpPr>
        <p:grpSpPr>
          <a:xfrm>
            <a:off x="4985861" y="3303622"/>
            <a:ext cx="948690" cy="1772648"/>
            <a:chOff x="3694573" y="3300050"/>
            <a:chExt cx="948690" cy="1772648"/>
          </a:xfrm>
        </p:grpSpPr>
        <p:sp>
          <p:nvSpPr>
            <p:cNvPr id="69" name="TextBox 68"/>
            <p:cNvSpPr txBox="1"/>
            <p:nvPr/>
          </p:nvSpPr>
          <p:spPr>
            <a:xfrm>
              <a:off x="3694573" y="3300050"/>
              <a:ext cx="948690" cy="400110"/>
            </a:xfrm>
            <a:prstGeom prst="rect">
              <a:avLst/>
            </a:prstGeom>
            <a:solidFill>
              <a:srgbClr val="00B050"/>
            </a:solidFill>
            <a:ln>
              <a:solidFill>
                <a:srgbClr val="00B050"/>
              </a:solidFill>
            </a:ln>
          </p:spPr>
          <p:txBody>
            <a:bodyPr wrap="square" rtlCol="0">
              <a:spAutoFit/>
            </a:bodyPr>
            <a:lstStyle/>
            <a:p>
              <a:r>
                <a:rPr lang="en-US" sz="2000" dirty="0" smtClean="0">
                  <a:solidFill>
                    <a:schemeClr val="tx1"/>
                  </a:solidFill>
                </a:rPr>
                <a:t>Roam</a:t>
              </a:r>
              <a:endParaRPr lang="en-US" sz="2000" dirty="0">
                <a:solidFill>
                  <a:schemeClr val="tx1"/>
                </a:solidFill>
              </a:endParaRPr>
            </a:p>
          </p:txBody>
        </p:sp>
        <p:cxnSp>
          <p:nvCxnSpPr>
            <p:cNvPr id="75" name="Straight Arrow Connector 74"/>
            <p:cNvCxnSpPr>
              <a:stCxn id="69" idx="2"/>
            </p:cNvCxnSpPr>
            <p:nvPr/>
          </p:nvCxnSpPr>
          <p:spPr bwMode="auto">
            <a:xfrm>
              <a:off x="4168918" y="3700160"/>
              <a:ext cx="278495" cy="1372538"/>
            </a:xfrm>
            <a:prstGeom prst="straightConnector1">
              <a:avLst/>
            </a:prstGeom>
            <a:solidFill>
              <a:srgbClr val="00B8FF"/>
            </a:solidFill>
            <a:ln w="19050" cap="flat" cmpd="sng" algn="ctr">
              <a:solidFill>
                <a:srgbClr val="00B050"/>
              </a:solidFill>
              <a:prstDash val="solid"/>
              <a:round/>
              <a:headEnd type="none" w="med" len="med"/>
              <a:tailEnd type="arrow"/>
            </a:ln>
            <a:effectLst/>
          </p:spPr>
        </p:cxnSp>
      </p:grpSp>
      <p:grpSp>
        <p:nvGrpSpPr>
          <p:cNvPr id="6175" name="Group 6174"/>
          <p:cNvGrpSpPr/>
          <p:nvPr/>
        </p:nvGrpSpPr>
        <p:grpSpPr>
          <a:xfrm>
            <a:off x="3089209" y="6283394"/>
            <a:ext cx="5331367" cy="369332"/>
            <a:chOff x="3003550" y="6234100"/>
            <a:chExt cx="5331367" cy="369332"/>
          </a:xfrm>
        </p:grpSpPr>
        <p:cxnSp>
          <p:nvCxnSpPr>
            <p:cNvPr id="77" name="Straight Connector 76"/>
            <p:cNvCxnSpPr/>
            <p:nvPr/>
          </p:nvCxnSpPr>
          <p:spPr bwMode="auto">
            <a:xfrm>
              <a:off x="3003550" y="6577995"/>
              <a:ext cx="3260090" cy="0"/>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78" name="TextBox 77"/>
            <p:cNvSpPr txBox="1"/>
            <p:nvPr/>
          </p:nvSpPr>
          <p:spPr>
            <a:xfrm>
              <a:off x="6147977" y="6234100"/>
              <a:ext cx="2186940" cy="369332"/>
            </a:xfrm>
            <a:prstGeom prst="rect">
              <a:avLst/>
            </a:prstGeom>
            <a:noFill/>
          </p:spPr>
          <p:txBody>
            <a:bodyPr wrap="square" rtlCol="0">
              <a:spAutoFit/>
            </a:bodyPr>
            <a:lstStyle/>
            <a:p>
              <a:r>
                <a:rPr lang="en-US" sz="1800" dirty="0" smtClean="0">
                  <a:solidFill>
                    <a:srgbClr val="00B050"/>
                  </a:solidFill>
                </a:rPr>
                <a:t>Roam Threshold</a:t>
              </a:r>
              <a:endParaRPr lang="en-US" sz="1800" dirty="0">
                <a:solidFill>
                  <a:srgbClr val="00B050"/>
                </a:solidFill>
              </a:endParaRPr>
            </a:p>
          </p:txBody>
        </p:sp>
      </p:grpSp>
      <p:grpSp>
        <p:nvGrpSpPr>
          <p:cNvPr id="32" name="Group 31"/>
          <p:cNvGrpSpPr/>
          <p:nvPr/>
        </p:nvGrpSpPr>
        <p:grpSpPr>
          <a:xfrm>
            <a:off x="1179830" y="3956050"/>
            <a:ext cx="5422900" cy="2575927"/>
            <a:chOff x="1225550" y="3956050"/>
            <a:chExt cx="5422900" cy="2575927"/>
          </a:xfrm>
        </p:grpSpPr>
        <p:cxnSp>
          <p:nvCxnSpPr>
            <p:cNvPr id="11" name="Straight Connector 10"/>
            <p:cNvCxnSpPr/>
            <p:nvPr/>
          </p:nvCxnSpPr>
          <p:spPr bwMode="auto">
            <a:xfrm>
              <a:off x="1225550" y="6362700"/>
              <a:ext cx="3644900" cy="0"/>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7" name="TextBox 16"/>
            <p:cNvSpPr txBox="1"/>
            <p:nvPr/>
          </p:nvSpPr>
          <p:spPr>
            <a:xfrm>
              <a:off x="4920392" y="6162645"/>
              <a:ext cx="1728058" cy="369332"/>
            </a:xfrm>
            <a:prstGeom prst="rect">
              <a:avLst/>
            </a:prstGeom>
            <a:noFill/>
          </p:spPr>
          <p:txBody>
            <a:bodyPr wrap="square" rtlCol="0">
              <a:spAutoFit/>
            </a:bodyPr>
            <a:lstStyle/>
            <a:p>
              <a:r>
                <a:rPr lang="en-US" sz="1800" b="1" dirty="0" smtClean="0">
                  <a:solidFill>
                    <a:srgbClr val="FF0000"/>
                  </a:solidFill>
                </a:rPr>
                <a:t>DSC Edge</a:t>
              </a:r>
              <a:endParaRPr lang="en-US" sz="1800" b="1" dirty="0">
                <a:solidFill>
                  <a:srgbClr val="FF0000"/>
                </a:solidFill>
              </a:endParaRPr>
            </a:p>
          </p:txBody>
        </p:sp>
        <p:cxnSp>
          <p:nvCxnSpPr>
            <p:cNvPr id="16" name="Straight Arrow Connector 15"/>
            <p:cNvCxnSpPr/>
            <p:nvPr/>
          </p:nvCxnSpPr>
          <p:spPr bwMode="auto">
            <a:xfrm flipV="1">
              <a:off x="3676650" y="3956050"/>
              <a:ext cx="0" cy="2406650"/>
            </a:xfrm>
            <a:prstGeom prst="straightConnector1">
              <a:avLst/>
            </a:prstGeom>
            <a:solidFill>
              <a:srgbClr val="00B8FF"/>
            </a:solidFill>
            <a:ln w="28575" cap="flat" cmpd="sng" algn="ctr">
              <a:solidFill>
                <a:srgbClr val="FF0000"/>
              </a:solidFill>
              <a:prstDash val="dash"/>
              <a:round/>
              <a:headEnd type="none" w="med" len="med"/>
              <a:tailEnd type="none" w="med" len="med"/>
            </a:ln>
            <a:effectLst/>
          </p:spPr>
        </p:cxnSp>
      </p:grpSp>
      <p:grpSp>
        <p:nvGrpSpPr>
          <p:cNvPr id="33" name="Group 32"/>
          <p:cNvGrpSpPr/>
          <p:nvPr/>
        </p:nvGrpSpPr>
        <p:grpSpPr>
          <a:xfrm>
            <a:off x="3630930" y="2072640"/>
            <a:ext cx="2523331" cy="3206210"/>
            <a:chOff x="2321719" y="2193830"/>
            <a:chExt cx="2523331" cy="3206210"/>
          </a:xfrm>
        </p:grpSpPr>
        <p:sp>
          <p:nvSpPr>
            <p:cNvPr id="6172" name="Rectangle 6171"/>
            <p:cNvSpPr/>
            <p:nvPr/>
          </p:nvSpPr>
          <p:spPr bwMode="auto">
            <a:xfrm>
              <a:off x="2321719" y="3045460"/>
              <a:ext cx="2523331" cy="23545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1" name="TextBox 80"/>
            <p:cNvSpPr txBox="1"/>
            <p:nvPr/>
          </p:nvSpPr>
          <p:spPr>
            <a:xfrm>
              <a:off x="2911157" y="2193830"/>
              <a:ext cx="1495848"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endParaRPr lang="en-US" sz="2000" dirty="0">
                <a:solidFill>
                  <a:schemeClr val="tx1"/>
                </a:solidFill>
              </a:endParaRPr>
            </a:p>
          </p:txBody>
        </p:sp>
        <p:cxnSp>
          <p:nvCxnSpPr>
            <p:cNvPr id="82" name="Straight Arrow Connector 81"/>
            <p:cNvCxnSpPr/>
            <p:nvPr/>
          </p:nvCxnSpPr>
          <p:spPr bwMode="auto">
            <a:xfrm>
              <a:off x="3830320" y="2887980"/>
              <a:ext cx="320675" cy="365760"/>
            </a:xfrm>
            <a:prstGeom prst="straightConnector1">
              <a:avLst/>
            </a:prstGeom>
            <a:solidFill>
              <a:srgbClr val="00B8FF"/>
            </a:solid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5819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5"/>
                                        </p:tgtEl>
                                        <p:attrNameLst>
                                          <p:attrName>style.visibility</p:attrName>
                                        </p:attrNameLst>
                                      </p:cBhvr>
                                      <p:to>
                                        <p:strVal val="visible"/>
                                      </p:to>
                                    </p:set>
                                  </p:childTnLst>
                                  <p:subTnLst>
                                    <p:animClr clrSpc="rgb" dir="cw">
                                      <p:cBhvr override="childStyle">
                                        <p:cTn dur="1" fill="hold" display="0" masterRel="nextClick" afterEffect="1"/>
                                        <p:tgtEl>
                                          <p:spTgt spid="6175"/>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5591"/>
            <a:ext cx="8686800" cy="477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Smartphone #2 Roam (</a:t>
            </a:r>
            <a:r>
              <a:rPr lang="en-US" dirty="0"/>
              <a:t>AP2 </a:t>
            </a:r>
            <a:r>
              <a:rPr lang="en-US" dirty="0">
                <a:sym typeface="Wingdings" panose="05000000000000000000" pitchFamily="2" charset="2"/>
              </a:rPr>
              <a:t> </a:t>
            </a:r>
            <a:r>
              <a:rPr lang="en-US" dirty="0"/>
              <a:t>AP1)</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15</a:t>
            </a:fld>
            <a:endParaRPr lang="en-GB"/>
          </a:p>
        </p:txBody>
      </p:sp>
      <p:sp>
        <p:nvSpPr>
          <p:cNvPr id="15" name="Rectangle 14"/>
          <p:cNvSpPr/>
          <p:nvPr/>
        </p:nvSpPr>
        <p:spPr bwMode="auto">
          <a:xfrm>
            <a:off x="2743200" y="3009970"/>
            <a:ext cx="3412671" cy="277906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TextBox 15"/>
          <p:cNvSpPr txBox="1"/>
          <p:nvPr/>
        </p:nvSpPr>
        <p:spPr>
          <a:xfrm>
            <a:off x="1790969" y="1894799"/>
            <a:ext cx="2862674"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a:p>
            <a:r>
              <a:rPr lang="en-US" sz="2000" dirty="0" smtClean="0">
                <a:solidFill>
                  <a:schemeClr val="tx1"/>
                </a:solidFill>
              </a:rPr>
              <a:t>10,000+ frames, 29 sec</a:t>
            </a:r>
            <a:endParaRPr lang="en-US" sz="2000" dirty="0">
              <a:solidFill>
                <a:schemeClr val="tx1"/>
              </a:solidFill>
            </a:endParaRPr>
          </a:p>
        </p:txBody>
      </p:sp>
      <p:cxnSp>
        <p:nvCxnSpPr>
          <p:cNvPr id="17" name="Straight Arrow Connector 16"/>
          <p:cNvCxnSpPr/>
          <p:nvPr/>
        </p:nvCxnSpPr>
        <p:spPr bwMode="auto">
          <a:xfrm>
            <a:off x="2575242" y="2587445"/>
            <a:ext cx="320675" cy="54025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3059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 y="1786719"/>
            <a:ext cx="9089507" cy="437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bwMode="auto">
          <a:xfrm flipV="1">
            <a:off x="3505622" y="4724400"/>
            <a:ext cx="2300818" cy="183807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 name="Title 1"/>
          <p:cNvSpPr>
            <a:spLocks noGrp="1"/>
          </p:cNvSpPr>
          <p:nvPr>
            <p:ph type="title"/>
          </p:nvPr>
        </p:nvSpPr>
        <p:spPr>
          <a:xfrm>
            <a:off x="1" y="685800"/>
            <a:ext cx="9144000" cy="1065213"/>
          </a:xfrm>
        </p:spPr>
        <p:txBody>
          <a:bodyPr/>
          <a:lstStyle/>
          <a:p>
            <a:r>
              <a:rPr lang="en-US" dirty="0" smtClean="0"/>
              <a:t>Smartphone #2 </a:t>
            </a:r>
            <a:r>
              <a:rPr lang="en-US" dirty="0" err="1" smtClean="0"/>
              <a:t>Pcap</a:t>
            </a:r>
            <a:r>
              <a:rPr lang="en-US" dirty="0" smtClean="0"/>
              <a:t> – AP stops responding to RTS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16</a:t>
            </a:fld>
            <a:endParaRPr lang="en-GB" dirty="0"/>
          </a:p>
        </p:txBody>
      </p:sp>
      <p:sp>
        <p:nvSpPr>
          <p:cNvPr id="8" name="Rectangle 7"/>
          <p:cNvSpPr/>
          <p:nvPr/>
        </p:nvSpPr>
        <p:spPr bwMode="auto">
          <a:xfrm>
            <a:off x="431801" y="4183622"/>
            <a:ext cx="2715260"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4343400" y="4185609"/>
            <a:ext cx="2556335" cy="19950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927150" y="5986766"/>
            <a:ext cx="3313974"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RSSI drops suddenly to -69, AP stops responding to Phone</a:t>
            </a:r>
            <a:endParaRPr lang="en-US" sz="2000" dirty="0">
              <a:solidFill>
                <a:schemeClr val="tx1"/>
              </a:solidFill>
            </a:endParaRPr>
          </a:p>
        </p:txBody>
      </p:sp>
      <p:cxnSp>
        <p:nvCxnSpPr>
          <p:cNvPr id="19" name="Straight Arrow Connector 18"/>
          <p:cNvCxnSpPr/>
          <p:nvPr/>
        </p:nvCxnSpPr>
        <p:spPr bwMode="auto">
          <a:xfrm flipH="1" flipV="1">
            <a:off x="3028950" y="4341076"/>
            <a:ext cx="666750" cy="1732064"/>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4" name="Rectangle 23"/>
          <p:cNvSpPr/>
          <p:nvPr/>
        </p:nvSpPr>
        <p:spPr bwMode="auto">
          <a:xfrm>
            <a:off x="1501140" y="3649980"/>
            <a:ext cx="5479968" cy="319916"/>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6" name="Straight Arrow Connector 25"/>
          <p:cNvCxnSpPr/>
          <p:nvPr/>
        </p:nvCxnSpPr>
        <p:spPr bwMode="auto">
          <a:xfrm flipH="1" flipV="1">
            <a:off x="6836328" y="2301028"/>
            <a:ext cx="729148" cy="312632"/>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
        <p:nvSpPr>
          <p:cNvPr id="27" name="Rectangle 26"/>
          <p:cNvSpPr/>
          <p:nvPr/>
        </p:nvSpPr>
        <p:spPr bwMode="auto">
          <a:xfrm>
            <a:off x="1501140" y="2978168"/>
            <a:ext cx="5479968" cy="319916"/>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8" name="Rectangle 27"/>
          <p:cNvSpPr/>
          <p:nvPr/>
        </p:nvSpPr>
        <p:spPr bwMode="auto">
          <a:xfrm>
            <a:off x="1501140" y="1972328"/>
            <a:ext cx="5479968" cy="641332"/>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33" name="Straight Arrow Connector 32"/>
          <p:cNvCxnSpPr/>
          <p:nvPr/>
        </p:nvCxnSpPr>
        <p:spPr bwMode="auto">
          <a:xfrm flipH="1">
            <a:off x="6836328" y="3078480"/>
            <a:ext cx="646512" cy="80106"/>
          </a:xfrm>
          <a:prstGeom prst="straightConnector1">
            <a:avLst/>
          </a:prstGeom>
          <a:solidFill>
            <a:srgbClr val="00B8FF"/>
          </a:solidFill>
          <a:ln w="19050" cap="flat" cmpd="sng" algn="ctr">
            <a:solidFill>
              <a:srgbClr val="00B050"/>
            </a:solidFill>
            <a:prstDash val="solid"/>
            <a:round/>
            <a:headEnd type="none" w="med" len="med"/>
            <a:tailEnd type="arrow"/>
          </a:ln>
          <a:effectLst/>
        </p:spPr>
      </p:cxnSp>
      <p:cxnSp>
        <p:nvCxnSpPr>
          <p:cNvPr id="35" name="Straight Arrow Connector 34"/>
          <p:cNvCxnSpPr/>
          <p:nvPr/>
        </p:nvCxnSpPr>
        <p:spPr bwMode="auto">
          <a:xfrm flipH="1">
            <a:off x="6836328" y="3398520"/>
            <a:ext cx="646512" cy="411418"/>
          </a:xfrm>
          <a:prstGeom prst="straightConnector1">
            <a:avLst/>
          </a:prstGeom>
          <a:solidFill>
            <a:srgbClr val="00B8FF"/>
          </a:solidFill>
          <a:ln w="19050" cap="flat" cmpd="sng" algn="ctr">
            <a:solidFill>
              <a:srgbClr val="00B050"/>
            </a:solidFill>
            <a:prstDash val="solid"/>
            <a:round/>
            <a:headEnd type="none" w="med" len="med"/>
            <a:tailEnd type="arrow"/>
          </a:ln>
          <a:effectLst/>
        </p:spPr>
      </p:cxnSp>
      <p:cxnSp>
        <p:nvCxnSpPr>
          <p:cNvPr id="38" name="Straight Arrow Connector 37"/>
          <p:cNvCxnSpPr/>
          <p:nvPr/>
        </p:nvCxnSpPr>
        <p:spPr bwMode="auto">
          <a:xfrm flipV="1">
            <a:off x="3848100" y="5067300"/>
            <a:ext cx="1958340" cy="115824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5" name="TextBox 24"/>
          <p:cNvSpPr txBox="1"/>
          <p:nvPr/>
        </p:nvSpPr>
        <p:spPr>
          <a:xfrm>
            <a:off x="7387441" y="2436611"/>
            <a:ext cx="1649880" cy="1015663"/>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Last clean TXOP and PS state change</a:t>
            </a:r>
          </a:p>
        </p:txBody>
      </p:sp>
    </p:spTree>
    <p:extLst>
      <p:ext uri="{BB962C8B-B14F-4D97-AF65-F5344CB8AC3E}">
        <p14:creationId xmlns:p14="http://schemas.microsoft.com/office/powerpoint/2010/main" val="2368031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Smartphone #2 Roam – Final Notes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Does not roam until 14 beacons seen &lt; -70dBm</a:t>
            </a:r>
          </a:p>
          <a:p>
            <a:pPr>
              <a:buFont typeface="Arial" panose="020B0604020202020204" pitchFamily="34" charset="0"/>
              <a:buChar char="•"/>
            </a:pPr>
            <a:r>
              <a:rPr lang="en-US" dirty="0" smtClean="0"/>
              <a:t>Total damage to channel of DSC:</a:t>
            </a:r>
          </a:p>
          <a:p>
            <a:pPr lvl="1">
              <a:buFont typeface="Arial" panose="020B0604020202020204" pitchFamily="34" charset="0"/>
              <a:buChar char="•"/>
            </a:pPr>
            <a:r>
              <a:rPr lang="en-US" dirty="0" smtClean="0"/>
              <a:t>Over 10,000 frames @ lowest TX rate (11,099, – 24,598)</a:t>
            </a:r>
          </a:p>
          <a:p>
            <a:pPr lvl="1">
              <a:buFont typeface="Arial" panose="020B0604020202020204" pitchFamily="34" charset="0"/>
              <a:buChar char="•"/>
            </a:pPr>
            <a:r>
              <a:rPr lang="en-US" dirty="0" smtClean="0"/>
              <a:t>25 seconds (5:39:11 – 5:39:36)</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17</a:t>
            </a:fld>
            <a:endParaRPr lang="en-GB"/>
          </a:p>
        </p:txBody>
      </p:sp>
    </p:spTree>
    <p:extLst>
      <p:ext uri="{BB962C8B-B14F-4D97-AF65-F5344CB8AC3E}">
        <p14:creationId xmlns:p14="http://schemas.microsoft.com/office/powerpoint/2010/main" val="3428859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 t="9563" b="29760"/>
          <a:stretch/>
        </p:blipFill>
        <p:spPr bwMode="auto">
          <a:xfrm>
            <a:off x="238124" y="5785331"/>
            <a:ext cx="8852859" cy="103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6" r="1888" b="3765"/>
          <a:stretch/>
        </p:blipFill>
        <p:spPr bwMode="auto">
          <a:xfrm>
            <a:off x="203016" y="1632934"/>
            <a:ext cx="8929648" cy="415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85801"/>
            <a:ext cx="7770813" cy="685800"/>
          </a:xfrm>
        </p:spPr>
        <p:txBody>
          <a:bodyPr/>
          <a:lstStyle/>
          <a:p>
            <a:r>
              <a:rPr lang="en-US" dirty="0" smtClean="0"/>
              <a:t>11n Laptop Roam </a:t>
            </a:r>
            <a:r>
              <a:rPr lang="en-US" dirty="0"/>
              <a:t>(B </a:t>
            </a:r>
            <a:r>
              <a:rPr lang="en-US" dirty="0" smtClean="0">
                <a:sym typeface="Wingdings" panose="05000000000000000000" pitchFamily="2" charset="2"/>
              </a:rPr>
              <a:t></a:t>
            </a:r>
            <a:r>
              <a:rPr lang="en-US" dirty="0" smtClean="0"/>
              <a:t> </a:t>
            </a:r>
            <a:r>
              <a:rPr lang="en-US" dirty="0"/>
              <a:t>A)</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TextBox 7"/>
          <p:cNvSpPr txBox="1"/>
          <p:nvPr/>
        </p:nvSpPr>
        <p:spPr>
          <a:xfrm>
            <a:off x="-95310" y="2971800"/>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Frames</a:t>
            </a:r>
            <a:endParaRPr lang="en-US" sz="14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80070" y="5657503"/>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RSSI</a:t>
            </a:r>
            <a:endParaRPr lang="en-US" sz="1400" dirty="0">
              <a:solidFill>
                <a:schemeClr val="tx1"/>
              </a:solidFill>
              <a:latin typeface="Arial" panose="020B0604020202020204" pitchFamily="34" charset="0"/>
              <a:cs typeface="Arial" panose="020B0604020202020204" pitchFamily="34" charset="0"/>
            </a:endParaRPr>
          </a:p>
        </p:txBody>
      </p:sp>
      <p:grpSp>
        <p:nvGrpSpPr>
          <p:cNvPr id="37" name="Group 36"/>
          <p:cNvGrpSpPr/>
          <p:nvPr/>
        </p:nvGrpSpPr>
        <p:grpSpPr>
          <a:xfrm>
            <a:off x="154305" y="1521765"/>
            <a:ext cx="2376805" cy="1610785"/>
            <a:chOff x="534352" y="1680150"/>
            <a:chExt cx="2376805" cy="1610785"/>
          </a:xfrm>
        </p:grpSpPr>
        <p:sp>
          <p:nvSpPr>
            <p:cNvPr id="19" name="TextBox 18"/>
            <p:cNvSpPr txBox="1"/>
            <p:nvPr/>
          </p:nvSpPr>
          <p:spPr>
            <a:xfrm>
              <a:off x="534352" y="1680150"/>
              <a:ext cx="2376805"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24" name="Straight Arrow Connector 23"/>
            <p:cNvCxnSpPr/>
            <p:nvPr/>
          </p:nvCxnSpPr>
          <p:spPr bwMode="auto">
            <a:xfrm flipH="1">
              <a:off x="1225550" y="2072640"/>
              <a:ext cx="662940" cy="1218295"/>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6" name="Straight Arrow Connector 25"/>
            <p:cNvCxnSpPr/>
            <p:nvPr/>
          </p:nvCxnSpPr>
          <p:spPr bwMode="auto">
            <a:xfrm flipH="1">
              <a:off x="1557020" y="2072640"/>
              <a:ext cx="331470" cy="866271"/>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8" name="Straight Arrow Connector 27"/>
            <p:cNvCxnSpPr/>
            <p:nvPr/>
          </p:nvCxnSpPr>
          <p:spPr bwMode="auto">
            <a:xfrm>
              <a:off x="1888490" y="2072640"/>
              <a:ext cx="808037" cy="1218295"/>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0" name="Straight Arrow Connector 49"/>
            <p:cNvCxnSpPr/>
            <p:nvPr/>
          </p:nvCxnSpPr>
          <p:spPr bwMode="auto">
            <a:xfrm>
              <a:off x="1888490" y="2072640"/>
              <a:ext cx="69850" cy="2743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2" name="Group 31"/>
          <p:cNvGrpSpPr/>
          <p:nvPr/>
        </p:nvGrpSpPr>
        <p:grpSpPr>
          <a:xfrm>
            <a:off x="1225550" y="3956050"/>
            <a:ext cx="5422900" cy="2575927"/>
            <a:chOff x="1225550" y="3956050"/>
            <a:chExt cx="5422900" cy="2575927"/>
          </a:xfrm>
        </p:grpSpPr>
        <p:cxnSp>
          <p:nvCxnSpPr>
            <p:cNvPr id="11" name="Straight Connector 10"/>
            <p:cNvCxnSpPr/>
            <p:nvPr/>
          </p:nvCxnSpPr>
          <p:spPr bwMode="auto">
            <a:xfrm>
              <a:off x="1225550" y="6362700"/>
              <a:ext cx="3644900" cy="0"/>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7" name="TextBox 16"/>
            <p:cNvSpPr txBox="1"/>
            <p:nvPr/>
          </p:nvSpPr>
          <p:spPr>
            <a:xfrm>
              <a:off x="4920392" y="6162645"/>
              <a:ext cx="1728058" cy="369332"/>
            </a:xfrm>
            <a:prstGeom prst="rect">
              <a:avLst/>
            </a:prstGeom>
            <a:noFill/>
          </p:spPr>
          <p:txBody>
            <a:bodyPr wrap="square" rtlCol="0">
              <a:spAutoFit/>
            </a:bodyPr>
            <a:lstStyle/>
            <a:p>
              <a:r>
                <a:rPr lang="en-US" sz="1800" b="1" dirty="0" smtClean="0">
                  <a:solidFill>
                    <a:srgbClr val="FF0000"/>
                  </a:solidFill>
                </a:rPr>
                <a:t>DSC Edge</a:t>
              </a:r>
              <a:endParaRPr lang="en-US" sz="1800" b="1" dirty="0">
                <a:solidFill>
                  <a:srgbClr val="FF0000"/>
                </a:solidFill>
              </a:endParaRPr>
            </a:p>
          </p:txBody>
        </p:sp>
        <p:cxnSp>
          <p:nvCxnSpPr>
            <p:cNvPr id="16" name="Straight Arrow Connector 15"/>
            <p:cNvCxnSpPr/>
            <p:nvPr/>
          </p:nvCxnSpPr>
          <p:spPr bwMode="auto">
            <a:xfrm flipV="1">
              <a:off x="2438400" y="3956050"/>
              <a:ext cx="0" cy="2406650"/>
            </a:xfrm>
            <a:prstGeom prst="straightConnector1">
              <a:avLst/>
            </a:prstGeom>
            <a:solidFill>
              <a:srgbClr val="00B8FF"/>
            </a:solidFill>
            <a:ln w="28575" cap="flat" cmpd="sng" algn="ctr">
              <a:solidFill>
                <a:srgbClr val="FF0000"/>
              </a:solidFill>
              <a:prstDash val="dash"/>
              <a:round/>
              <a:headEnd type="none" w="med" len="med"/>
              <a:tailEnd type="none" w="med" len="med"/>
            </a:ln>
            <a:effectLst/>
          </p:spPr>
        </p:cxnSp>
      </p:grpSp>
      <p:grpSp>
        <p:nvGrpSpPr>
          <p:cNvPr id="33" name="Group 32"/>
          <p:cNvGrpSpPr/>
          <p:nvPr/>
        </p:nvGrpSpPr>
        <p:grpSpPr>
          <a:xfrm>
            <a:off x="2438400" y="1751127"/>
            <a:ext cx="6042660" cy="3527723"/>
            <a:chOff x="1083469" y="1872317"/>
            <a:chExt cx="6042660" cy="3527723"/>
          </a:xfrm>
        </p:grpSpPr>
        <p:sp>
          <p:nvSpPr>
            <p:cNvPr id="6172" name="Rectangle 6171"/>
            <p:cNvSpPr/>
            <p:nvPr/>
          </p:nvSpPr>
          <p:spPr bwMode="auto">
            <a:xfrm>
              <a:off x="1083469" y="3045460"/>
              <a:ext cx="6042660" cy="23545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1" name="TextBox 80"/>
            <p:cNvSpPr txBox="1"/>
            <p:nvPr/>
          </p:nvSpPr>
          <p:spPr>
            <a:xfrm>
              <a:off x="3180577" y="1872317"/>
              <a:ext cx="3008291" cy="1015663"/>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a:p>
              <a:r>
                <a:rPr lang="en-US" sz="2000" dirty="0">
                  <a:solidFill>
                    <a:schemeClr val="tx1"/>
                  </a:solidFill>
                </a:rPr>
                <a:t>20K+ frames, </a:t>
              </a:r>
              <a:r>
                <a:rPr lang="en-US" sz="2000" dirty="0" smtClean="0">
                  <a:solidFill>
                    <a:schemeClr val="tx1"/>
                  </a:solidFill>
                </a:rPr>
                <a:t>client never recovers or roams</a:t>
              </a:r>
              <a:endParaRPr lang="en-US" sz="2000" dirty="0">
                <a:solidFill>
                  <a:schemeClr val="tx1"/>
                </a:solidFill>
              </a:endParaRPr>
            </a:p>
          </p:txBody>
        </p:sp>
        <p:cxnSp>
          <p:nvCxnSpPr>
            <p:cNvPr id="82" name="Straight Arrow Connector 81"/>
            <p:cNvCxnSpPr/>
            <p:nvPr/>
          </p:nvCxnSpPr>
          <p:spPr bwMode="auto">
            <a:xfrm flipH="1">
              <a:off x="3515519" y="2887980"/>
              <a:ext cx="314801" cy="540290"/>
            </a:xfrm>
            <a:prstGeom prst="straightConnector1">
              <a:avLst/>
            </a:prstGeom>
            <a:solidFill>
              <a:srgbClr val="00B8FF"/>
            </a:solid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41566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210"/>
            <a:ext cx="8686800" cy="484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11n Laptop Roam </a:t>
            </a:r>
            <a:r>
              <a:rPr lang="en-US" dirty="0"/>
              <a:t>(B </a:t>
            </a:r>
            <a:r>
              <a:rPr lang="en-US" dirty="0">
                <a:sym typeface="Wingdings" panose="05000000000000000000" pitchFamily="2" charset="2"/>
              </a:rPr>
              <a:t></a:t>
            </a:r>
            <a:r>
              <a:rPr lang="en-US" dirty="0"/>
              <a:t> A)</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19</a:t>
            </a:fld>
            <a:endParaRPr lang="en-GB"/>
          </a:p>
        </p:txBody>
      </p:sp>
      <p:sp>
        <p:nvSpPr>
          <p:cNvPr id="15" name="Rectangle 14"/>
          <p:cNvSpPr/>
          <p:nvPr/>
        </p:nvSpPr>
        <p:spPr bwMode="auto">
          <a:xfrm>
            <a:off x="3749040" y="3009970"/>
            <a:ext cx="4236720" cy="277906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TextBox 15"/>
          <p:cNvSpPr txBox="1"/>
          <p:nvPr/>
        </p:nvSpPr>
        <p:spPr>
          <a:xfrm>
            <a:off x="5444863" y="1826219"/>
            <a:ext cx="248265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p:txBody>
      </p:sp>
      <p:cxnSp>
        <p:nvCxnSpPr>
          <p:cNvPr id="17" name="Straight Arrow Connector 16"/>
          <p:cNvCxnSpPr/>
          <p:nvPr/>
        </p:nvCxnSpPr>
        <p:spPr bwMode="auto">
          <a:xfrm flipH="1">
            <a:off x="5516880" y="2396945"/>
            <a:ext cx="350520" cy="1138735"/>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540501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685800" y="1600200"/>
            <a:ext cx="8153400" cy="4494213"/>
          </a:xfrm>
        </p:spPr>
        <p:txBody>
          <a:bodyPr/>
          <a:lstStyle/>
          <a:p>
            <a:pPr>
              <a:buFont typeface="Arial" panose="020B0604020202020204" pitchFamily="34" charset="0"/>
              <a:buChar char="•"/>
            </a:pPr>
            <a:r>
              <a:rPr lang="en-US" sz="2000" dirty="0" smtClean="0"/>
              <a:t>All of the many DSC presentations [1] [2] [3] [4] [5] [6] and simulation results [7] [8] [9] [10] assume fixed STAs.  Roaming has not been considered by </a:t>
            </a:r>
            <a:r>
              <a:rPr lang="en-US" sz="2000" dirty="0" err="1" smtClean="0"/>
              <a:t>TGax</a:t>
            </a:r>
            <a:r>
              <a:rPr lang="en-US" sz="2000" dirty="0"/>
              <a:t> </a:t>
            </a:r>
            <a:r>
              <a:rPr lang="en-US" sz="2000" dirty="0" smtClean="0"/>
              <a:t>to date.</a:t>
            </a:r>
          </a:p>
          <a:p>
            <a:pPr>
              <a:buFont typeface="Arial" panose="020B0604020202020204" pitchFamily="34" charset="0"/>
              <a:buChar char="•"/>
            </a:pPr>
            <a:r>
              <a:rPr lang="en-US" sz="2000" dirty="0" smtClean="0"/>
              <a:t>While tuning video roaming in a large stadium, we observed unexpected, adverse client behavior with DSC enabled on the AP side.</a:t>
            </a:r>
          </a:p>
          <a:p>
            <a:pPr>
              <a:buFont typeface="Arial" panose="020B0604020202020204" pitchFamily="34" charset="0"/>
              <a:buChar char="•"/>
            </a:pPr>
            <a:r>
              <a:rPr lang="en-US" sz="2000" dirty="0" smtClean="0"/>
              <a:t>We replicated this in the lab, characterizing behavior of 3 different major client OS in a simple 2 AP roam test.</a:t>
            </a:r>
          </a:p>
          <a:p>
            <a:pPr>
              <a:buFont typeface="Arial" panose="020B0604020202020204" pitchFamily="34" charset="0"/>
              <a:buChar char="•"/>
            </a:pPr>
            <a:r>
              <a:rPr lang="en-US" sz="2000" dirty="0" smtClean="0"/>
              <a:t>Drivers that are not aware of DSC behavior on both AP and STA respond badly to peer protocol violations caused by DSC.</a:t>
            </a:r>
          </a:p>
          <a:p>
            <a:pPr>
              <a:buFont typeface="Arial" panose="020B0604020202020204" pitchFamily="34" charset="0"/>
              <a:buChar char="•"/>
            </a:pPr>
            <a:r>
              <a:rPr lang="en-US" sz="2000" dirty="0" smtClean="0"/>
              <a:t>The adverse behavior is independent of OS and silicon vendor.</a:t>
            </a:r>
          </a:p>
          <a:p>
            <a:pPr>
              <a:buFont typeface="Arial" panose="020B0604020202020204" pitchFamily="34" charset="0"/>
              <a:buChar char="•"/>
            </a:pPr>
            <a:r>
              <a:rPr lang="en-US" sz="2000" dirty="0" smtClean="0"/>
              <a:t>DSC proposals must be modified to including a signaling method for APs and STAs to indicate when they are reaching the edge of the cell margin to avoid significant loss of airtime and battery to DSC roaming transitions.   Pre-emptive AP steering may be necessary.</a:t>
            </a:r>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357922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3267"/>
            <a:ext cx="9144000" cy="524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bwMode="auto">
          <a:xfrm flipH="1">
            <a:off x="5894614" y="3100820"/>
            <a:ext cx="588348" cy="1691616"/>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 name="Title 1"/>
          <p:cNvSpPr>
            <a:spLocks noGrp="1"/>
          </p:cNvSpPr>
          <p:nvPr>
            <p:ph type="title"/>
          </p:nvPr>
        </p:nvSpPr>
        <p:spPr>
          <a:xfrm>
            <a:off x="0" y="685800"/>
            <a:ext cx="9060180" cy="892181"/>
          </a:xfrm>
        </p:spPr>
        <p:txBody>
          <a:bodyPr/>
          <a:lstStyle/>
          <a:p>
            <a:r>
              <a:rPr lang="en-US" dirty="0" smtClean="0"/>
              <a:t>11n Laptop </a:t>
            </a:r>
            <a:r>
              <a:rPr lang="en-US" dirty="0" err="1" smtClean="0"/>
              <a:t>Pcap</a:t>
            </a:r>
            <a:r>
              <a:rPr lang="en-US" dirty="0" smtClean="0"/>
              <a:t> </a:t>
            </a:r>
            <a:r>
              <a:rPr lang="en-US" dirty="0" smtClean="0"/>
              <a:t>#1 </a:t>
            </a:r>
            <a:r>
              <a:rPr lang="en-US" dirty="0" smtClean="0"/>
              <a:t>– AP stops responding to RTS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Rectangle 7"/>
          <p:cNvSpPr/>
          <p:nvPr/>
        </p:nvSpPr>
        <p:spPr bwMode="auto">
          <a:xfrm>
            <a:off x="2440322" y="1863756"/>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4952634" y="3923143"/>
            <a:ext cx="2615967" cy="71659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806440" y="2004275"/>
            <a:ext cx="3105231" cy="1323439"/>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RSSI drops suddenly to -68, AP stops responding to laptop RTS; client sends BA for frames already </a:t>
            </a:r>
            <a:r>
              <a:rPr lang="en-US" sz="2000" dirty="0" err="1" smtClean="0">
                <a:solidFill>
                  <a:schemeClr val="tx1"/>
                </a:solidFill>
              </a:rPr>
              <a:t>acked</a:t>
            </a:r>
            <a:endParaRPr lang="en-US" sz="2000" dirty="0">
              <a:solidFill>
                <a:schemeClr val="tx1"/>
              </a:solidFill>
            </a:endParaRPr>
          </a:p>
        </p:txBody>
      </p:sp>
      <p:cxnSp>
        <p:nvCxnSpPr>
          <p:cNvPr id="19" name="Straight Arrow Connector 18"/>
          <p:cNvCxnSpPr/>
          <p:nvPr/>
        </p:nvCxnSpPr>
        <p:spPr bwMode="auto">
          <a:xfrm flipH="1">
            <a:off x="5473065" y="3271653"/>
            <a:ext cx="333375" cy="728847"/>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flipH="1">
            <a:off x="5994218" y="3271653"/>
            <a:ext cx="1018903" cy="3080161"/>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1" name="Rectangle 20"/>
          <p:cNvSpPr/>
          <p:nvPr/>
        </p:nvSpPr>
        <p:spPr bwMode="auto">
          <a:xfrm>
            <a:off x="2440322" y="2348881"/>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Rectangle 21"/>
          <p:cNvSpPr/>
          <p:nvPr/>
        </p:nvSpPr>
        <p:spPr bwMode="auto">
          <a:xfrm>
            <a:off x="2440322" y="2812023"/>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Rectangle 22"/>
          <p:cNvSpPr/>
          <p:nvPr/>
        </p:nvSpPr>
        <p:spPr bwMode="auto">
          <a:xfrm>
            <a:off x="2440322" y="3557089"/>
            <a:ext cx="489145" cy="140519"/>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9" name="Rectangle 28"/>
          <p:cNvSpPr/>
          <p:nvPr/>
        </p:nvSpPr>
        <p:spPr bwMode="auto">
          <a:xfrm>
            <a:off x="4952634" y="4639732"/>
            <a:ext cx="2615967" cy="158580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0" name="Rectangle 29"/>
          <p:cNvSpPr/>
          <p:nvPr/>
        </p:nvSpPr>
        <p:spPr bwMode="auto">
          <a:xfrm>
            <a:off x="4952633" y="6225541"/>
            <a:ext cx="2615967" cy="62674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Rectangle 23"/>
          <p:cNvSpPr/>
          <p:nvPr/>
        </p:nvSpPr>
        <p:spPr bwMode="auto">
          <a:xfrm>
            <a:off x="2440322" y="3923143"/>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Rectangle 24"/>
          <p:cNvSpPr/>
          <p:nvPr/>
        </p:nvSpPr>
        <p:spPr bwMode="auto">
          <a:xfrm>
            <a:off x="2463303" y="4281438"/>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Rectangle 25"/>
          <p:cNvSpPr/>
          <p:nvPr/>
        </p:nvSpPr>
        <p:spPr bwMode="auto">
          <a:xfrm>
            <a:off x="2463303" y="4893417"/>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7" name="Rectangle 26"/>
          <p:cNvSpPr/>
          <p:nvPr/>
        </p:nvSpPr>
        <p:spPr bwMode="auto">
          <a:xfrm>
            <a:off x="2468444" y="6225541"/>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506998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9829"/>
            <a:ext cx="9144000" cy="507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11n Laptop </a:t>
            </a:r>
            <a:r>
              <a:rPr lang="en-US" dirty="0" err="1" smtClean="0"/>
              <a:t>Pcap</a:t>
            </a:r>
            <a:r>
              <a:rPr lang="en-US" dirty="0" smtClean="0"/>
              <a:t> </a:t>
            </a:r>
            <a:r>
              <a:rPr lang="en-US" dirty="0" smtClean="0"/>
              <a:t>#2 </a:t>
            </a:r>
            <a:r>
              <a:rPr lang="en-US" dirty="0" smtClean="0"/>
              <a:t>– PS Failure Loop</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TextBox 7"/>
          <p:cNvSpPr txBox="1"/>
          <p:nvPr/>
        </p:nvSpPr>
        <p:spPr>
          <a:xfrm>
            <a:off x="5806440" y="2004275"/>
            <a:ext cx="3105231"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ignores PS notification, client locks up – 175 frames</a:t>
            </a:r>
            <a:endParaRPr lang="en-US" sz="2000" dirty="0">
              <a:solidFill>
                <a:schemeClr val="tx1"/>
              </a:solidFill>
            </a:endParaRPr>
          </a:p>
        </p:txBody>
      </p:sp>
      <p:sp>
        <p:nvSpPr>
          <p:cNvPr id="9" name="Rectangle 8"/>
          <p:cNvSpPr/>
          <p:nvPr/>
        </p:nvSpPr>
        <p:spPr bwMode="auto">
          <a:xfrm>
            <a:off x="3644651" y="3138282"/>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Rectangle 9"/>
          <p:cNvSpPr/>
          <p:nvPr/>
        </p:nvSpPr>
        <p:spPr bwMode="auto">
          <a:xfrm>
            <a:off x="3644651" y="4069078"/>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Rectangle 10"/>
          <p:cNvSpPr/>
          <p:nvPr/>
        </p:nvSpPr>
        <p:spPr bwMode="auto">
          <a:xfrm>
            <a:off x="3644652" y="4999875"/>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3644653" y="5927202"/>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717411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11n Laptop Roam – Final notes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After 200-250 Null Data PS bits, then goes into RTS/CTS, then BAR/BA, then BA </a:t>
            </a:r>
          </a:p>
          <a:p>
            <a:pPr lvl="1">
              <a:buFont typeface="Arial" panose="020B0604020202020204" pitchFamily="34" charset="0"/>
              <a:buChar char="•"/>
            </a:pPr>
            <a:r>
              <a:rPr lang="en-US" dirty="0" smtClean="0"/>
              <a:t>Then loops back through sequence over and over for 10 seconds</a:t>
            </a:r>
          </a:p>
          <a:p>
            <a:pPr>
              <a:buFont typeface="Arial" panose="020B0604020202020204" pitchFamily="34" charset="0"/>
              <a:buChar char="•"/>
            </a:pPr>
            <a:r>
              <a:rPr lang="en-US" dirty="0" smtClean="0"/>
              <a:t>After 10 second wakeup period, STA gives up all communication except PS notifications (18 retries each)</a:t>
            </a:r>
          </a:p>
          <a:p>
            <a:pPr>
              <a:buFont typeface="Arial" panose="020B0604020202020204" pitchFamily="34" charset="0"/>
              <a:buChar char="•"/>
            </a:pPr>
            <a:r>
              <a:rPr lang="en-US" dirty="0" smtClean="0"/>
              <a:t>Total </a:t>
            </a:r>
            <a:r>
              <a:rPr lang="en-US" dirty="0"/>
              <a:t>damage to channel of DSC:</a:t>
            </a:r>
          </a:p>
          <a:p>
            <a:pPr lvl="1">
              <a:buFont typeface="Arial" panose="020B0604020202020204" pitchFamily="34" charset="0"/>
              <a:buChar char="•"/>
            </a:pPr>
            <a:r>
              <a:rPr lang="en-US" dirty="0"/>
              <a:t>Over </a:t>
            </a:r>
            <a:r>
              <a:rPr lang="en-US" dirty="0" smtClean="0"/>
              <a:t>9,300 </a:t>
            </a:r>
            <a:r>
              <a:rPr lang="en-US" dirty="0"/>
              <a:t>frames </a:t>
            </a:r>
            <a:r>
              <a:rPr lang="en-US" dirty="0" smtClean="0"/>
              <a:t>@ low rate during initial 10 second wakeup attempt </a:t>
            </a:r>
            <a:r>
              <a:rPr lang="en-US" dirty="0"/>
              <a:t>(</a:t>
            </a:r>
            <a:r>
              <a:rPr lang="en-US" dirty="0" smtClean="0"/>
              <a:t>15,139 – 24,489)</a:t>
            </a:r>
          </a:p>
          <a:p>
            <a:pPr lvl="1">
              <a:buFont typeface="Arial" panose="020B0604020202020204" pitchFamily="34" charset="0"/>
              <a:buChar char="•"/>
            </a:pPr>
            <a:r>
              <a:rPr lang="en-US" dirty="0" smtClean="0"/>
              <a:t>220 frames/second average (30,819 – 33,004)</a:t>
            </a:r>
          </a:p>
          <a:p>
            <a:pPr lvl="1">
              <a:buFont typeface="Arial" panose="020B0604020202020204" pitchFamily="34" charset="0"/>
              <a:buChar char="•"/>
            </a:pPr>
            <a:r>
              <a:rPr lang="en-US" dirty="0"/>
              <a:t>Never roams</a:t>
            </a:r>
          </a:p>
          <a:p>
            <a:pPr lvl="1">
              <a:buFont typeface="Arial" panose="020B0604020202020204" pitchFamily="34" charset="0"/>
              <a:buChar char="•"/>
            </a:pPr>
            <a:r>
              <a:rPr lang="en-US" dirty="0"/>
              <a:t>Never resets connection</a:t>
            </a:r>
          </a:p>
          <a:p>
            <a:pPr lvl="1">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22</a:t>
            </a:fld>
            <a:endParaRPr lang="en-GB"/>
          </a:p>
        </p:txBody>
      </p:sp>
    </p:spTree>
    <p:extLst>
      <p:ext uri="{BB962C8B-B14F-4D97-AF65-F5344CB8AC3E}">
        <p14:creationId xmlns:p14="http://schemas.microsoft.com/office/powerpoint/2010/main" val="3982996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Protocol Violations</a:t>
            </a:r>
            <a:endParaRPr lang="en-US" dirty="0"/>
          </a:p>
        </p:txBody>
      </p:sp>
      <p:sp>
        <p:nvSpPr>
          <p:cNvPr id="3" name="Content Placeholder 2"/>
          <p:cNvSpPr>
            <a:spLocks noGrp="1"/>
          </p:cNvSpPr>
          <p:nvPr>
            <p:ph idx="1"/>
          </p:nvPr>
        </p:nvSpPr>
        <p:spPr>
          <a:xfrm>
            <a:off x="685800" y="1981200"/>
            <a:ext cx="8343900" cy="4113213"/>
          </a:xfrm>
        </p:spPr>
        <p:txBody>
          <a:bodyPr/>
          <a:lstStyle/>
          <a:p>
            <a:pPr>
              <a:buFont typeface="Arial" panose="020B0604020202020204" pitchFamily="34" charset="0"/>
              <a:buChar char="•"/>
            </a:pPr>
            <a:r>
              <a:rPr lang="en-US" dirty="0" smtClean="0"/>
              <a:t>Hard Violations</a:t>
            </a:r>
          </a:p>
          <a:p>
            <a:pPr lvl="1">
              <a:buFont typeface="Arial" panose="020B0604020202020204" pitchFamily="34" charset="0"/>
              <a:buChar char="•"/>
            </a:pPr>
            <a:r>
              <a:rPr lang="en-US" dirty="0" smtClean="0"/>
              <a:t>Initiating any TX to STA that is known to be outside DSC margin</a:t>
            </a:r>
          </a:p>
          <a:p>
            <a:pPr lvl="1">
              <a:buFont typeface="Arial" panose="020B0604020202020204" pitchFamily="34" charset="0"/>
              <a:buChar char="•"/>
            </a:pPr>
            <a:r>
              <a:rPr lang="en-US" dirty="0" smtClean="0"/>
              <a:t>Initiating TX to STA that has informed AP it is in PS</a:t>
            </a:r>
          </a:p>
          <a:p>
            <a:pPr lvl="1">
              <a:buFont typeface="Arial" panose="020B0604020202020204" pitchFamily="34" charset="0"/>
              <a:buChar char="•"/>
            </a:pPr>
            <a:r>
              <a:rPr lang="en-US" dirty="0" smtClean="0"/>
              <a:t>Failing to disassociate a STA which is effectively no longer in the BSS</a:t>
            </a:r>
          </a:p>
          <a:p>
            <a:pPr>
              <a:buFont typeface="Arial" panose="020B0604020202020204" pitchFamily="34" charset="0"/>
              <a:buChar char="•"/>
            </a:pPr>
            <a:r>
              <a:rPr lang="en-US" dirty="0" smtClean="0"/>
              <a:t>“Soft” Violations</a:t>
            </a:r>
          </a:p>
          <a:p>
            <a:pPr lvl="1">
              <a:buFont typeface="Arial" panose="020B0604020202020204" pitchFamily="34" charset="0"/>
              <a:buChar char="•"/>
            </a:pPr>
            <a:r>
              <a:rPr lang="en-US" dirty="0" smtClean="0"/>
              <a:t>AP ignoring repeated BAR or RTS from STA outside the margin</a:t>
            </a:r>
          </a:p>
          <a:p>
            <a:pPr lvl="1">
              <a:buFont typeface="Arial" panose="020B0604020202020204" pitchFamily="34" charset="0"/>
              <a:buChar char="•"/>
            </a:pPr>
            <a:r>
              <a:rPr lang="en-US" dirty="0" smtClean="0"/>
              <a:t>AP ignoring repeated non-aggregated data frames from STA</a:t>
            </a:r>
          </a:p>
          <a:p>
            <a:pPr lvl="1">
              <a:buFont typeface="Arial" panose="020B0604020202020204" pitchFamily="34" charset="0"/>
              <a:buChar char="•"/>
            </a:pPr>
            <a:r>
              <a:rPr lang="en-US" dirty="0" smtClean="0"/>
              <a:t>STA continuing to attempt TX to AP that has not responded in X frames and has SNR &gt; </a:t>
            </a:r>
            <a:r>
              <a:rPr lang="en-US" dirty="0" err="1" smtClean="0"/>
              <a:t>RoamThreshold</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3849130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Why not just fix by matching margin to roam </a:t>
            </a:r>
            <a:r>
              <a:rPr lang="en-US" dirty="0" err="1" smtClean="0"/>
              <a:t>thresold</a:t>
            </a:r>
            <a:r>
              <a:rPr lang="en-US" dirty="0" smtClean="0"/>
              <a:t>?</a:t>
            </a:r>
            <a:endParaRPr lang="en-US" dirty="0"/>
          </a:p>
        </p:txBody>
      </p:sp>
      <p:sp>
        <p:nvSpPr>
          <p:cNvPr id="3" name="Content Placeholder 2"/>
          <p:cNvSpPr>
            <a:spLocks noGrp="1"/>
          </p:cNvSpPr>
          <p:nvPr>
            <p:ph idx="1"/>
          </p:nvPr>
        </p:nvSpPr>
        <p:spPr>
          <a:xfrm>
            <a:off x="685800" y="2441121"/>
            <a:ext cx="7770813" cy="3653292"/>
          </a:xfrm>
        </p:spPr>
        <p:txBody>
          <a:bodyPr/>
          <a:lstStyle/>
          <a:p>
            <a:pPr>
              <a:buFont typeface="Arial" panose="020B0604020202020204" pitchFamily="34" charset="0"/>
              <a:buChar char="•"/>
            </a:pPr>
            <a:r>
              <a:rPr lang="en-US" dirty="0" smtClean="0"/>
              <a:t>Every device has different roaming thresholds.   </a:t>
            </a:r>
          </a:p>
          <a:p>
            <a:pPr lvl="1">
              <a:buFont typeface="Arial" panose="020B0604020202020204" pitchFamily="34" charset="0"/>
              <a:buChar char="•"/>
            </a:pPr>
            <a:r>
              <a:rPr lang="en-US" dirty="0" smtClean="0"/>
              <a:t>For example, IOS and Android have huge variation. </a:t>
            </a:r>
          </a:p>
          <a:p>
            <a:pPr lvl="1">
              <a:buFont typeface="Arial" panose="020B0604020202020204" pitchFamily="34" charset="0"/>
              <a:buChar char="•"/>
            </a:pPr>
            <a:r>
              <a:rPr lang="en-US" dirty="0" smtClean="0"/>
              <a:t>Within same OS, roaming thresholds change by release</a:t>
            </a:r>
          </a:p>
          <a:p>
            <a:pPr>
              <a:buFont typeface="Arial" panose="020B0604020202020204" pitchFamily="34" charset="0"/>
              <a:buChar char="•"/>
            </a:pPr>
            <a:r>
              <a:rPr lang="en-US" dirty="0" smtClean="0"/>
              <a:t>Many vendors do not publish their roaming thresholds</a:t>
            </a:r>
          </a:p>
          <a:p>
            <a:pPr>
              <a:buFont typeface="Arial" panose="020B0604020202020204" pitchFamily="34" charset="0"/>
              <a:buChar char="•"/>
            </a:pPr>
            <a:r>
              <a:rPr lang="en-US" dirty="0" smtClean="0"/>
              <a:t>Margin for a given OS varies with radio chain count</a:t>
            </a:r>
          </a:p>
          <a:p>
            <a:pPr>
              <a:buFont typeface="Arial" panose="020B0604020202020204" pitchFamily="34" charset="0"/>
              <a:buChar char="•"/>
            </a:pPr>
            <a:r>
              <a:rPr lang="en-US" dirty="0" smtClean="0"/>
              <a:t>Setting for least common denominator (e.g. Android) nullifies potential DSC gain</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24</a:t>
            </a:fld>
            <a:endParaRPr lang="en-GB"/>
          </a:p>
        </p:txBody>
      </p:sp>
    </p:spTree>
    <p:extLst>
      <p:ext uri="{BB962C8B-B14F-4D97-AF65-F5344CB8AC3E}">
        <p14:creationId xmlns:p14="http://schemas.microsoft.com/office/powerpoint/2010/main" val="1600895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85800" y="1698172"/>
            <a:ext cx="7770813" cy="4396242"/>
          </a:xfrm>
        </p:spPr>
        <p:txBody>
          <a:bodyPr/>
          <a:lstStyle/>
          <a:p>
            <a:pPr>
              <a:buFont typeface="Arial" panose="020B0604020202020204" pitchFamily="34" charset="0"/>
              <a:buChar char="•"/>
            </a:pPr>
            <a:r>
              <a:rPr lang="en-US" dirty="0" smtClean="0"/>
              <a:t>Roaming case is a key aspect of Scenarios 2, 3 and 4</a:t>
            </a:r>
          </a:p>
          <a:p>
            <a:pPr lvl="1">
              <a:buFont typeface="Arial" panose="020B0604020202020204" pitchFamily="34" charset="0"/>
              <a:buChar char="•"/>
            </a:pPr>
            <a:r>
              <a:rPr lang="en-US" dirty="0" smtClean="0">
                <a:solidFill>
                  <a:srgbClr val="FF0000"/>
                </a:solidFill>
              </a:rPr>
              <a:t>Do we have a gap in </a:t>
            </a:r>
            <a:r>
              <a:rPr lang="en-US" dirty="0" err="1" smtClean="0">
                <a:solidFill>
                  <a:srgbClr val="FF0000"/>
                </a:solidFill>
              </a:rPr>
              <a:t>Sim</a:t>
            </a:r>
            <a:r>
              <a:rPr lang="en-US" dirty="0" smtClean="0">
                <a:solidFill>
                  <a:srgbClr val="FF0000"/>
                </a:solidFill>
              </a:rPr>
              <a:t> Scenarios – roaming is not required?</a:t>
            </a:r>
          </a:p>
          <a:p>
            <a:pPr>
              <a:buFont typeface="Arial" panose="020B0604020202020204" pitchFamily="34" charset="0"/>
              <a:buChar char="•"/>
            </a:pPr>
            <a:r>
              <a:rPr lang="en-US" dirty="0" smtClean="0"/>
              <a:t>It is probably impossible to choose a single margin value that works for all clients</a:t>
            </a:r>
          </a:p>
          <a:p>
            <a:pPr>
              <a:buFont typeface="Arial" panose="020B0604020202020204" pitchFamily="34" charset="0"/>
              <a:buChar char="•"/>
            </a:pPr>
            <a:r>
              <a:rPr lang="en-US" dirty="0" smtClean="0"/>
              <a:t>Margin should probably never be set higher than:</a:t>
            </a:r>
          </a:p>
          <a:p>
            <a:pPr marL="0" indent="0" algn="ctr"/>
            <a:r>
              <a:rPr lang="en-US" i="1" dirty="0" smtClean="0"/>
              <a:t>SNR[min cell TX rate] – 3dB</a:t>
            </a:r>
          </a:p>
          <a:p>
            <a:pPr>
              <a:buFont typeface="Arial" panose="020B0604020202020204" pitchFamily="34" charset="0"/>
              <a:buChar char="•"/>
            </a:pPr>
            <a:r>
              <a:rPr lang="en-US" dirty="0"/>
              <a:t>Any DSC implementation in </a:t>
            </a:r>
            <a:r>
              <a:rPr lang="en-US" dirty="0" err="1"/>
              <a:t>TGax</a:t>
            </a:r>
            <a:r>
              <a:rPr lang="en-US" dirty="0"/>
              <a:t> needs to be </a:t>
            </a:r>
            <a:r>
              <a:rPr lang="en-US" dirty="0" smtClean="0"/>
              <a:t>roam-aware</a:t>
            </a:r>
          </a:p>
          <a:p>
            <a:pPr>
              <a:buFont typeface="Arial" panose="020B0604020202020204" pitchFamily="34" charset="0"/>
              <a:buChar char="•"/>
            </a:pPr>
            <a:r>
              <a:rPr lang="en-US" dirty="0" smtClean="0"/>
              <a:t>SNR fluctuations and MIMO effects create non-deterministic TX openings after crossing DSC edge</a:t>
            </a:r>
          </a:p>
          <a:p>
            <a:pPr>
              <a:buFont typeface="Arial" panose="020B0604020202020204" pitchFamily="34" charset="0"/>
              <a:buChar char="•"/>
            </a:pPr>
            <a:r>
              <a:rPr lang="en-US" dirty="0" smtClean="0">
                <a:solidFill>
                  <a:srgbClr val="FF0000"/>
                </a:solidFill>
              </a:rPr>
              <a:t>Is increasing DSC complexity worth the benefit?</a:t>
            </a:r>
            <a:endParaRPr lang="en-US" dirty="0">
              <a:solidFill>
                <a:srgbClr val="FF0000"/>
              </a:solidFill>
            </a:endParaRPr>
          </a:p>
          <a:p>
            <a:pPr>
              <a:buFont typeface="Arial" panose="020B0604020202020204" pitchFamily="34" charset="0"/>
              <a:buChar char="•"/>
            </a:pPr>
            <a:endParaRPr lang="en-US" dirty="0" smtClean="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25</a:t>
            </a:fld>
            <a:endParaRPr lang="en-GB"/>
          </a:p>
        </p:txBody>
      </p:sp>
    </p:spTree>
    <p:extLst>
      <p:ext uri="{BB962C8B-B14F-4D97-AF65-F5344CB8AC3E}">
        <p14:creationId xmlns:p14="http://schemas.microsoft.com/office/powerpoint/2010/main" val="3022822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DSC Proposal Modifications</a:t>
            </a:r>
            <a:endParaRPr lang="en-US" dirty="0"/>
          </a:p>
        </p:txBody>
      </p:sp>
      <p:sp>
        <p:nvSpPr>
          <p:cNvPr id="3" name="Content Placeholder 2"/>
          <p:cNvSpPr>
            <a:spLocks noGrp="1"/>
          </p:cNvSpPr>
          <p:nvPr>
            <p:ph idx="1"/>
          </p:nvPr>
        </p:nvSpPr>
        <p:spPr>
          <a:xfrm>
            <a:off x="685800" y="1632858"/>
            <a:ext cx="7770813" cy="4461556"/>
          </a:xfrm>
        </p:spPr>
        <p:txBody>
          <a:bodyPr/>
          <a:lstStyle/>
          <a:p>
            <a:pPr>
              <a:buFont typeface="Arial" panose="020B0604020202020204" pitchFamily="34" charset="0"/>
              <a:buChar char="•"/>
            </a:pPr>
            <a:r>
              <a:rPr lang="en-US" sz="2000" dirty="0" smtClean="0"/>
              <a:t>Fixed margins are problematic. </a:t>
            </a:r>
          </a:p>
          <a:p>
            <a:pPr lvl="1">
              <a:buFont typeface="Arial" panose="020B0604020202020204" pitchFamily="34" charset="0"/>
              <a:buChar char="•"/>
            </a:pPr>
            <a:r>
              <a:rPr lang="en-US" sz="1600" dirty="0" smtClean="0"/>
              <a:t>DSC-enabled APs and STAs must keep track of the </a:t>
            </a:r>
            <a:r>
              <a:rPr lang="en-US" sz="1600" dirty="0" err="1" smtClean="0"/>
              <a:t>realtime</a:t>
            </a:r>
            <a:r>
              <a:rPr lang="en-US" sz="1600" dirty="0" smtClean="0"/>
              <a:t> delta between the peer SNR and the cell margin value</a:t>
            </a:r>
          </a:p>
          <a:p>
            <a:pPr>
              <a:buFont typeface="Arial" panose="020B0604020202020204" pitchFamily="34" charset="0"/>
              <a:buChar char="•"/>
            </a:pPr>
            <a:r>
              <a:rPr lang="en-US" sz="2000" dirty="0" smtClean="0"/>
              <a:t>Retry algorithms should be aware of DSC state for peer</a:t>
            </a:r>
          </a:p>
          <a:p>
            <a:pPr>
              <a:buFont typeface="Arial" panose="020B0604020202020204" pitchFamily="34" charset="0"/>
              <a:buChar char="•"/>
            </a:pPr>
            <a:r>
              <a:rPr lang="en-US" sz="2000" dirty="0" smtClean="0"/>
              <a:t>Neither AP nor STA should initiate a protocol session to a peer that is currently outside the DSC margin</a:t>
            </a:r>
          </a:p>
          <a:p>
            <a:pPr lvl="1">
              <a:buFont typeface="Arial" panose="020B0604020202020204" pitchFamily="34" charset="0"/>
              <a:buChar char="•"/>
            </a:pPr>
            <a:r>
              <a:rPr lang="en-US" sz="1800" dirty="0" smtClean="0"/>
              <a:t>If we have already decided to stop </a:t>
            </a:r>
            <a:r>
              <a:rPr lang="en-US" sz="1800" dirty="0" err="1" smtClean="0"/>
              <a:t>RXing</a:t>
            </a:r>
            <a:r>
              <a:rPr lang="en-US" sz="1800" dirty="0" smtClean="0"/>
              <a:t> for a peer, we should not attempt to TX to it</a:t>
            </a:r>
          </a:p>
          <a:p>
            <a:pPr>
              <a:buFont typeface="Arial" panose="020B0604020202020204" pitchFamily="34" charset="0"/>
              <a:buChar char="•"/>
            </a:pPr>
            <a:r>
              <a:rPr lang="en-US" sz="2000" dirty="0" smtClean="0"/>
              <a:t>Both AP and STA need a method to signal the peer that (</a:t>
            </a:r>
            <a:r>
              <a:rPr lang="en-US" sz="2000" dirty="0" err="1" smtClean="0"/>
              <a:t>i</a:t>
            </a:r>
            <a:r>
              <a:rPr lang="en-US" sz="2000" dirty="0" smtClean="0"/>
              <a:t>) it is about to withhold TX due to cell exit so the peer can take appropriate action; or (ii) it has re-entered the margin area and TX will resume.</a:t>
            </a:r>
          </a:p>
          <a:p>
            <a:pPr lvl="1">
              <a:buFont typeface="Arial" panose="020B0604020202020204" pitchFamily="34" charset="0"/>
              <a:buChar char="•"/>
            </a:pPr>
            <a:r>
              <a:rPr lang="en-US" sz="1600" dirty="0" smtClean="0"/>
              <a:t>Cannot notify </a:t>
            </a:r>
            <a:r>
              <a:rPr lang="en-US" sz="1600" dirty="0"/>
              <a:t>peer ex-post facto if it attempts to TX outside of range, since </a:t>
            </a:r>
            <a:r>
              <a:rPr lang="en-US" sz="1600" dirty="0" smtClean="0"/>
              <a:t>we will not receive ACK</a:t>
            </a:r>
            <a:endParaRPr lang="en-US" sz="1600" dirty="0"/>
          </a:p>
          <a:p>
            <a:pPr>
              <a:buFont typeface="Arial" panose="020B0604020202020204" pitchFamily="34" charset="0"/>
              <a:buChar char="•"/>
            </a:pPr>
            <a:r>
              <a:rPr lang="en-US" sz="2000" dirty="0" smtClean="0"/>
              <a:t>Algorithms must be robust in face of edge flapping</a:t>
            </a:r>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26</a:t>
            </a:fld>
            <a:endParaRPr lang="en-GB"/>
          </a:p>
        </p:txBody>
      </p:sp>
    </p:spTree>
    <p:extLst>
      <p:ext uri="{BB962C8B-B14F-4D97-AF65-F5344CB8AC3E}">
        <p14:creationId xmlns:p14="http://schemas.microsoft.com/office/powerpoint/2010/main" val="3620741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Poll</a:t>
            </a:r>
            <a:endParaRPr lang="en-US" dirty="0"/>
          </a:p>
        </p:txBody>
      </p:sp>
      <p:sp>
        <p:nvSpPr>
          <p:cNvPr id="3" name="Content Placeholder 2"/>
          <p:cNvSpPr>
            <a:spLocks noGrp="1"/>
          </p:cNvSpPr>
          <p:nvPr>
            <p:ph idx="1"/>
          </p:nvPr>
        </p:nvSpPr>
        <p:spPr/>
        <p:txBody>
          <a:bodyPr/>
          <a:lstStyle/>
          <a:p>
            <a:pPr marL="0" indent="0"/>
            <a:r>
              <a:rPr lang="en-US" dirty="0" smtClean="0"/>
              <a:t>Should any DSC specification adopted by </a:t>
            </a:r>
            <a:r>
              <a:rPr lang="en-US" dirty="0" err="1" smtClean="0"/>
              <a:t>TGax</a:t>
            </a:r>
            <a:r>
              <a:rPr lang="en-US" dirty="0" smtClean="0"/>
              <a:t> include mechanism(s) to ensure graceful roaming and eliminate unnecessary transmissions?</a:t>
            </a:r>
          </a:p>
          <a:p>
            <a:pPr marL="0" indent="0"/>
            <a:endParaRPr lang="en-US" dirty="0"/>
          </a:p>
          <a:p>
            <a:pPr marL="0" indent="0"/>
            <a:endParaRPr lang="en-US" dirty="0" smtClean="0"/>
          </a:p>
          <a:p>
            <a:pPr marL="0" indent="0"/>
            <a:r>
              <a:rPr lang="en-US" dirty="0" smtClean="0"/>
              <a:t>Yes / No /  Abstain</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27</a:t>
            </a:fld>
            <a:endParaRPr lang="en-GB"/>
          </a:p>
        </p:txBody>
      </p:sp>
    </p:spTree>
    <p:extLst>
      <p:ext uri="{BB962C8B-B14F-4D97-AF65-F5344CB8AC3E}">
        <p14:creationId xmlns:p14="http://schemas.microsoft.com/office/powerpoint/2010/main" val="3866282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Poll</a:t>
            </a:r>
            <a:endParaRPr lang="en-US" dirty="0"/>
          </a:p>
        </p:txBody>
      </p:sp>
      <p:sp>
        <p:nvSpPr>
          <p:cNvPr id="3" name="Content Placeholder 2"/>
          <p:cNvSpPr>
            <a:spLocks noGrp="1"/>
          </p:cNvSpPr>
          <p:nvPr>
            <p:ph idx="1"/>
          </p:nvPr>
        </p:nvSpPr>
        <p:spPr/>
        <p:txBody>
          <a:bodyPr/>
          <a:lstStyle/>
          <a:p>
            <a:pPr marL="0" indent="0"/>
            <a:r>
              <a:rPr lang="en-US" dirty="0" smtClean="0"/>
              <a:t>Should 14/0980 </a:t>
            </a:r>
            <a:r>
              <a:rPr lang="en-US" dirty="0" err="1" smtClean="0"/>
              <a:t>TGax</a:t>
            </a:r>
            <a:r>
              <a:rPr lang="en-US" dirty="0" smtClean="0"/>
              <a:t> Simulation Scenarios 2, 3 and 4 be revised to include roaming STAs?</a:t>
            </a:r>
          </a:p>
          <a:p>
            <a:pPr marL="0" indent="0"/>
            <a:endParaRPr lang="en-US" dirty="0"/>
          </a:p>
          <a:p>
            <a:pPr marL="0" indent="0"/>
            <a:endParaRPr lang="en-US" dirty="0" smtClean="0"/>
          </a:p>
          <a:p>
            <a:pPr marL="0" indent="0"/>
            <a:r>
              <a:rPr lang="en-US" dirty="0" smtClean="0"/>
              <a:t>Yes / No /  Abstain</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28</a:t>
            </a:fld>
            <a:endParaRPr lang="en-GB"/>
          </a:p>
        </p:txBody>
      </p:sp>
    </p:spTree>
    <p:extLst>
      <p:ext uri="{BB962C8B-B14F-4D97-AF65-F5344CB8AC3E}">
        <p14:creationId xmlns:p14="http://schemas.microsoft.com/office/powerpoint/2010/main" val="930131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00050">
              <a:buFont typeface="+mj-lt"/>
              <a:buAutoNum type="arabicPeriod"/>
            </a:pPr>
            <a:r>
              <a:rPr lang="en-US" sz="1600" dirty="0"/>
              <a:t>14/0779r2 </a:t>
            </a:r>
            <a:r>
              <a:rPr lang="en-US" sz="1600" dirty="0" smtClean="0"/>
              <a:t> - “Dynamic </a:t>
            </a:r>
            <a:r>
              <a:rPr lang="en-US" sz="1600" dirty="0"/>
              <a:t>Sensitivity </a:t>
            </a:r>
            <a:r>
              <a:rPr lang="en-US" sz="1600" dirty="0" smtClean="0"/>
              <a:t>Control -  </a:t>
            </a:r>
            <a:r>
              <a:rPr lang="en-US" sz="1600" dirty="0"/>
              <a:t>Practical </a:t>
            </a:r>
            <a:r>
              <a:rPr lang="en-US" sz="1600" dirty="0" smtClean="0"/>
              <a:t>Usage,” Smith, Jul 2014</a:t>
            </a:r>
            <a:endParaRPr lang="en-US" sz="1600" dirty="0"/>
          </a:p>
          <a:p>
            <a:pPr marL="400050">
              <a:buFont typeface="+mj-lt"/>
              <a:buAutoNum type="arabicPeriod"/>
            </a:pPr>
            <a:r>
              <a:rPr lang="en-GB" sz="1600" dirty="0" smtClean="0"/>
              <a:t>14/0872r0 - </a:t>
            </a:r>
            <a:r>
              <a:rPr lang="en-US" sz="1600" dirty="0" smtClean="0"/>
              <a:t>“</a:t>
            </a:r>
            <a:r>
              <a:rPr lang="en-GB" sz="1600" dirty="0" smtClean="0"/>
              <a:t>A </a:t>
            </a:r>
            <a:r>
              <a:rPr lang="en-GB" sz="1600" dirty="0"/>
              <a:t>Protocol Framework for Dynamic </a:t>
            </a:r>
            <a:r>
              <a:rPr lang="en-GB" sz="1600" dirty="0" smtClean="0"/>
              <a:t>CCA”, Coffey Hart </a:t>
            </a:r>
            <a:r>
              <a:rPr lang="en-GB" sz="1600" dirty="0" err="1" smtClean="0"/>
              <a:t>Hiertz</a:t>
            </a:r>
            <a:r>
              <a:rPr lang="en-GB" sz="1600" dirty="0" smtClean="0"/>
              <a:t> et al, July 2014</a:t>
            </a:r>
            <a:endParaRPr lang="en-US" sz="1600" dirty="0" smtClean="0"/>
          </a:p>
          <a:p>
            <a:pPr marL="400050">
              <a:buFont typeface="+mj-lt"/>
              <a:buAutoNum type="arabicPeriod"/>
            </a:pPr>
            <a:r>
              <a:rPr lang="en-US" sz="1600" dirty="0" smtClean="0"/>
              <a:t>14/1224r0 – “Link Aware CCA,” Hart, Cisco, Sep 2014</a:t>
            </a:r>
            <a:endParaRPr lang="en-US" sz="1600" dirty="0"/>
          </a:p>
          <a:p>
            <a:pPr marL="400050">
              <a:buFont typeface="+mj-lt"/>
              <a:buAutoNum type="arabicPeriod"/>
            </a:pPr>
            <a:r>
              <a:rPr lang="en-US" sz="1600" dirty="0" smtClean="0"/>
              <a:t>0854r0 – “</a:t>
            </a:r>
            <a:r>
              <a:rPr lang="en-US" altLang="ja-JP" sz="1600" dirty="0">
                <a:solidFill>
                  <a:schemeClr val="tx1"/>
                </a:solidFill>
              </a:rPr>
              <a:t>DSC and Legacy </a:t>
            </a:r>
            <a:r>
              <a:rPr lang="en-US" altLang="ja-JP" sz="1600" dirty="0" smtClean="0">
                <a:solidFill>
                  <a:schemeClr val="tx1"/>
                </a:solidFill>
              </a:rPr>
              <a:t>Coexistence,” Carney et al, Sony, Jul 2014</a:t>
            </a:r>
            <a:endParaRPr lang="en-US" sz="1600" dirty="0" smtClean="0"/>
          </a:p>
          <a:p>
            <a:pPr marL="400050">
              <a:buFont typeface="+mj-lt"/>
              <a:buAutoNum type="arabicPeriod"/>
            </a:pPr>
            <a:r>
              <a:rPr lang="en-US" sz="1600" dirty="0" smtClean="0"/>
              <a:t>14/1207r1 – “</a:t>
            </a:r>
            <a:r>
              <a:rPr lang="en-US" altLang="fr-FR" sz="1600" dirty="0"/>
              <a:t>OBSS reuse mechanism which preserves </a:t>
            </a:r>
            <a:r>
              <a:rPr lang="en-US" altLang="fr-FR" sz="1600" dirty="0" smtClean="0"/>
              <a:t>fairness”, Jamil, Orange, Sep 2014</a:t>
            </a:r>
            <a:endParaRPr lang="en-US" sz="1600" dirty="0"/>
          </a:p>
          <a:p>
            <a:pPr marL="400050">
              <a:buFont typeface="+mj-lt"/>
              <a:buAutoNum type="arabicPeriod"/>
            </a:pPr>
            <a:r>
              <a:rPr lang="en-US" sz="1600" dirty="0" smtClean="0"/>
              <a:t>14/1233r2 – “</a:t>
            </a:r>
            <a:r>
              <a:rPr lang="en-US" altLang="ko-KR" sz="1600" dirty="0">
                <a:ea typeface="굴림" pitchFamily="50" charset="-127"/>
              </a:rPr>
              <a:t>Adaptive CCA for </a:t>
            </a:r>
            <a:r>
              <a:rPr lang="en-US" altLang="ko-KR" sz="1600" dirty="0" smtClean="0">
                <a:ea typeface="굴림" pitchFamily="50" charset="-127"/>
              </a:rPr>
              <a:t>11ax,” </a:t>
            </a:r>
            <a:r>
              <a:rPr lang="en-US" altLang="ko-KR" sz="1600" dirty="0" err="1" smtClean="0">
                <a:ea typeface="굴림" pitchFamily="50" charset="-127"/>
              </a:rPr>
              <a:t>Hedayat</a:t>
            </a:r>
            <a:r>
              <a:rPr lang="en-US" altLang="ko-KR" sz="1600" dirty="0" smtClean="0">
                <a:ea typeface="굴림" pitchFamily="50" charset="-127"/>
              </a:rPr>
              <a:t> et al, NEWRACOM, Sep 2014</a:t>
            </a:r>
            <a:endParaRPr lang="en-US" sz="1600" dirty="0" smtClean="0"/>
          </a:p>
          <a:p>
            <a:pPr marL="400050">
              <a:buFont typeface="+mj-lt"/>
              <a:buAutoNum type="arabicPeriod"/>
            </a:pPr>
            <a:r>
              <a:rPr lang="en-US" sz="1600" dirty="0" smtClean="0"/>
              <a:t>14/1171r1, “</a:t>
            </a:r>
            <a:r>
              <a:rPr lang="en-US" altLang="ja-JP" sz="1600" dirty="0" smtClean="0">
                <a:solidFill>
                  <a:schemeClr val="tx1"/>
                </a:solidFill>
              </a:rPr>
              <a:t>DSC Simulation Results for Scenario 3,” </a:t>
            </a:r>
            <a:r>
              <a:rPr lang="en-US" altLang="ja-JP" sz="1600" dirty="0" err="1" smtClean="0">
                <a:solidFill>
                  <a:schemeClr val="tx1"/>
                </a:solidFill>
              </a:rPr>
              <a:t>Itagaki</a:t>
            </a:r>
            <a:r>
              <a:rPr lang="en-US" altLang="ja-JP" sz="1600" dirty="0" smtClean="0">
                <a:solidFill>
                  <a:schemeClr val="tx1"/>
                </a:solidFill>
              </a:rPr>
              <a:t>, Sony, Sep 2014</a:t>
            </a:r>
          </a:p>
          <a:p>
            <a:pPr marL="400050">
              <a:buFont typeface="+mj-lt"/>
              <a:buAutoNum type="arabicPeriod"/>
            </a:pPr>
            <a:r>
              <a:rPr lang="en-US" altLang="ja-JP" sz="1600" dirty="0" smtClean="0">
                <a:solidFill>
                  <a:schemeClr val="tx1"/>
                </a:solidFill>
              </a:rPr>
              <a:t>14/1199r1 – “</a:t>
            </a:r>
            <a:r>
              <a:rPr lang="en-US" altLang="en-US" sz="1600" dirty="0"/>
              <a:t>Effect of CCA in residential scenario part </a:t>
            </a:r>
            <a:r>
              <a:rPr lang="en-US" altLang="en-US" sz="1600" dirty="0" smtClean="0"/>
              <a:t>2”, </a:t>
            </a:r>
            <a:r>
              <a:rPr lang="en-US" altLang="en-US" sz="1600" dirty="0" err="1" smtClean="0"/>
              <a:t>Barriac</a:t>
            </a:r>
            <a:r>
              <a:rPr lang="en-US" altLang="en-US" sz="1600" dirty="0" smtClean="0"/>
              <a:t> et al, Qualcomm, Sep 2014</a:t>
            </a:r>
            <a:endParaRPr lang="en-US" altLang="ja-JP" sz="1600" dirty="0" smtClean="0">
              <a:solidFill>
                <a:schemeClr val="tx1"/>
              </a:solidFill>
            </a:endParaRPr>
          </a:p>
          <a:p>
            <a:pPr marL="400050">
              <a:buFont typeface="+mj-lt"/>
              <a:buAutoNum type="arabicPeriod"/>
            </a:pPr>
            <a:r>
              <a:rPr lang="en-US" sz="1600" dirty="0" smtClean="0">
                <a:solidFill>
                  <a:schemeClr val="tx1"/>
                </a:solidFill>
              </a:rPr>
              <a:t>14/0868r0, “</a:t>
            </a:r>
            <a:r>
              <a:rPr lang="en-GB" sz="1600" dirty="0"/>
              <a:t>UL &amp; DL DSC and TPC MAC </a:t>
            </a:r>
            <a:r>
              <a:rPr lang="en-GB" sz="1600" dirty="0" smtClean="0"/>
              <a:t>simulations,” </a:t>
            </a:r>
            <a:r>
              <a:rPr lang="en-GB" sz="1600" dirty="0" err="1" smtClean="0"/>
              <a:t>Soder</a:t>
            </a:r>
            <a:r>
              <a:rPr lang="en-GB" sz="1600" dirty="0" smtClean="0"/>
              <a:t>, Ericsson, Jul 2014</a:t>
            </a:r>
            <a:endParaRPr lang="en-US" sz="1600" dirty="0" smtClean="0"/>
          </a:p>
          <a:p>
            <a:pPr marL="400050">
              <a:buFont typeface="+mj-lt"/>
              <a:buAutoNum type="arabicPeriod"/>
            </a:pPr>
            <a:r>
              <a:rPr lang="en-US" sz="1600" dirty="0" smtClean="0"/>
              <a:t>14/0523r0</a:t>
            </a:r>
            <a:r>
              <a:rPr lang="en-US" sz="1600" dirty="0"/>
              <a:t>, “MAC simulation results for Dynamic sensitivity control (DSC - CCA adaptation) and transmit power control (TPC</a:t>
            </a:r>
            <a:r>
              <a:rPr lang="en-US" sz="1600" dirty="0" smtClean="0"/>
              <a:t>),”  Jamil, Orange, Apr 2014</a:t>
            </a:r>
            <a:endParaRPr lang="en-US" sz="1600"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29</a:t>
            </a:fld>
            <a:endParaRPr lang="en-GB"/>
          </a:p>
        </p:txBody>
      </p:sp>
    </p:spTree>
    <p:extLst>
      <p:ext uri="{BB962C8B-B14F-4D97-AF65-F5344CB8AC3E}">
        <p14:creationId xmlns:p14="http://schemas.microsoft.com/office/powerpoint/2010/main" val="2141817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600200" y="4898428"/>
            <a:ext cx="1391905" cy="175100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Title 1"/>
          <p:cNvSpPr>
            <a:spLocks noGrp="1"/>
          </p:cNvSpPr>
          <p:nvPr>
            <p:ph type="title"/>
          </p:nvPr>
        </p:nvSpPr>
        <p:spPr/>
        <p:txBody>
          <a:bodyPr/>
          <a:lstStyle/>
          <a:p>
            <a:r>
              <a:rPr lang="en-US" dirty="0" err="1" smtClean="0"/>
              <a:t>Testbed</a:t>
            </a:r>
            <a:r>
              <a:rPr lang="en-US" dirty="0" smtClean="0"/>
              <a:t> Configuration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(2) 802.11ac 3SS APs @ 20m separation</a:t>
            </a:r>
          </a:p>
          <a:p>
            <a:pPr lvl="1">
              <a:buFont typeface="Arial" panose="020B0604020202020204" pitchFamily="34" charset="0"/>
              <a:buChar char="•"/>
            </a:pPr>
            <a:r>
              <a:rPr lang="en-US" sz="1800" dirty="0" smtClean="0"/>
              <a:t>EIRP = 15dBm, DSC margin = 35dB, Noise Floor = -97dBm</a:t>
            </a:r>
          </a:p>
          <a:p>
            <a:pPr lvl="1">
              <a:buFont typeface="Arial" panose="020B0604020202020204" pitchFamily="34" charset="0"/>
              <a:buChar char="•"/>
            </a:pPr>
            <a:r>
              <a:rPr lang="en-US" sz="1800" dirty="0" smtClean="0">
                <a:solidFill>
                  <a:srgbClr val="FF0000"/>
                </a:solidFill>
              </a:rPr>
              <a:t>Effective DSC cell edge = -62dBm</a:t>
            </a:r>
          </a:p>
          <a:p>
            <a:pPr>
              <a:buFont typeface="Arial" panose="020B0604020202020204" pitchFamily="34" charset="0"/>
              <a:buChar char="•"/>
            </a:pPr>
            <a:r>
              <a:rPr lang="en-US" sz="2000" dirty="0" smtClean="0"/>
              <a:t>(2</a:t>
            </a:r>
            <a:r>
              <a:rPr lang="en-US" sz="2000" dirty="0"/>
              <a:t>) 1SS 11ac </a:t>
            </a:r>
            <a:r>
              <a:rPr lang="en-US" sz="2000" dirty="0" smtClean="0"/>
              <a:t>Smartphones</a:t>
            </a:r>
            <a:r>
              <a:rPr lang="en-US" sz="2000" dirty="0" smtClean="0"/>
              <a:t>, (1) Laptop with 3SS 11n NIC on cart</a:t>
            </a:r>
          </a:p>
          <a:p>
            <a:pPr lvl="1">
              <a:buFont typeface="Arial" panose="020B0604020202020204" pitchFamily="34" charset="0"/>
              <a:buChar char="•"/>
            </a:pPr>
            <a:r>
              <a:rPr lang="en-US" sz="1600" dirty="0" smtClean="0"/>
              <a:t>Streaming HLS live stream from live.twit.tv</a:t>
            </a:r>
          </a:p>
          <a:p>
            <a:pPr>
              <a:buFont typeface="Arial" panose="020B0604020202020204" pitchFamily="34" charset="0"/>
              <a:buChar char="•"/>
            </a:pPr>
            <a:r>
              <a:rPr lang="en-US" sz="2000" dirty="0" smtClean="0"/>
              <a:t>(1) </a:t>
            </a:r>
            <a:r>
              <a:rPr lang="en-US" sz="2000" dirty="0" err="1" smtClean="0"/>
              <a:t>Omnipeek</a:t>
            </a:r>
            <a:r>
              <a:rPr lang="en-US" sz="2000" dirty="0" smtClean="0"/>
              <a:t> multichannel capture laptop on cart</a:t>
            </a:r>
          </a:p>
          <a:p>
            <a:endParaRPr lang="en-US" sz="2000" dirty="0" smtClean="0"/>
          </a:p>
          <a:p>
            <a:endParaRPr lang="en-US" sz="2000" dirty="0" smtClean="0"/>
          </a:p>
          <a:p>
            <a:endParaRPr lang="en-US" sz="2000" dirty="0" smtClean="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a:t>
            </a:fld>
            <a:endParaRPr lang="en-GB"/>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2105" y="4321154"/>
            <a:ext cx="577001"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771" y="4321154"/>
            <a:ext cx="577001"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03771" y="4402086"/>
            <a:ext cx="838200" cy="400110"/>
          </a:xfrm>
          <a:prstGeom prst="rect">
            <a:avLst/>
          </a:prstGeom>
          <a:noFill/>
        </p:spPr>
        <p:txBody>
          <a:bodyPr wrap="square" rtlCol="0">
            <a:spAutoFit/>
          </a:bodyPr>
          <a:lstStyle/>
          <a:p>
            <a:r>
              <a:rPr lang="en-US" sz="2000" dirty="0" smtClean="0">
                <a:solidFill>
                  <a:schemeClr val="tx1"/>
                </a:solidFill>
              </a:rPr>
              <a:t>AP-1</a:t>
            </a:r>
            <a:endParaRPr lang="en-US" sz="2000" dirty="0">
              <a:solidFill>
                <a:schemeClr val="tx1"/>
              </a:solidFill>
            </a:endParaRPr>
          </a:p>
        </p:txBody>
      </p:sp>
      <p:sp>
        <p:nvSpPr>
          <p:cNvPr id="14" name="TextBox 13"/>
          <p:cNvSpPr txBox="1"/>
          <p:nvPr/>
        </p:nvSpPr>
        <p:spPr>
          <a:xfrm>
            <a:off x="6317392" y="4402086"/>
            <a:ext cx="838200" cy="400110"/>
          </a:xfrm>
          <a:prstGeom prst="rect">
            <a:avLst/>
          </a:prstGeom>
          <a:noFill/>
        </p:spPr>
        <p:txBody>
          <a:bodyPr wrap="square" rtlCol="0">
            <a:spAutoFit/>
          </a:bodyPr>
          <a:lstStyle/>
          <a:p>
            <a:r>
              <a:rPr lang="en-US" sz="2000" dirty="0" smtClean="0">
                <a:solidFill>
                  <a:schemeClr val="tx1"/>
                </a:solidFill>
              </a:rPr>
              <a:t>AP-2</a:t>
            </a:r>
            <a:endParaRPr lang="en-US" sz="2000" dirty="0">
              <a:solidFill>
                <a:schemeClr val="tx1"/>
              </a:solidFill>
            </a:endParaRPr>
          </a:p>
        </p:txBody>
      </p:sp>
      <p:cxnSp>
        <p:nvCxnSpPr>
          <p:cNvPr id="9" name="Straight Arrow Connector 8"/>
          <p:cNvCxnSpPr/>
          <p:nvPr/>
        </p:nvCxnSpPr>
        <p:spPr bwMode="auto">
          <a:xfrm>
            <a:off x="3075296" y="5670384"/>
            <a:ext cx="3571875" cy="0"/>
          </a:xfrm>
          <a:prstGeom prst="straightConnector1">
            <a:avLst/>
          </a:prstGeom>
          <a:solidFill>
            <a:srgbClr val="00B8FF"/>
          </a:solidFill>
          <a:ln w="38100" cap="flat" cmpd="sng" algn="ctr">
            <a:solidFill>
              <a:schemeClr val="tx1"/>
            </a:solidFill>
            <a:prstDash val="sysDot"/>
            <a:round/>
            <a:headEnd type="none" w="med" len="med"/>
            <a:tailEnd type="arrow"/>
          </a:ln>
          <a:effectLst/>
        </p:spPr>
      </p:cxnSp>
      <p:sp>
        <p:nvSpPr>
          <p:cNvPr id="20" name="TextBox 19"/>
          <p:cNvSpPr txBox="1"/>
          <p:nvPr/>
        </p:nvSpPr>
        <p:spPr>
          <a:xfrm>
            <a:off x="4208771" y="5671366"/>
            <a:ext cx="838200" cy="400110"/>
          </a:xfrm>
          <a:prstGeom prst="rect">
            <a:avLst/>
          </a:prstGeom>
          <a:noFill/>
        </p:spPr>
        <p:txBody>
          <a:bodyPr wrap="square" rtlCol="0">
            <a:spAutoFit/>
          </a:bodyPr>
          <a:lstStyle/>
          <a:p>
            <a:r>
              <a:rPr lang="en-US" sz="2000" dirty="0" smtClean="0">
                <a:solidFill>
                  <a:schemeClr val="tx1"/>
                </a:solidFill>
              </a:rPr>
              <a:t>30m</a:t>
            </a:r>
            <a:endParaRPr lang="en-US" sz="2000" dirty="0">
              <a:solidFill>
                <a:schemeClr val="tx1"/>
              </a:solidFill>
            </a:endParaRPr>
          </a:p>
        </p:txBody>
      </p:sp>
      <p:sp>
        <p:nvSpPr>
          <p:cNvPr id="16" name="Right Brace 15"/>
          <p:cNvSpPr/>
          <p:nvPr/>
        </p:nvSpPr>
        <p:spPr bwMode="auto">
          <a:xfrm rot="5400000">
            <a:off x="4604802" y="3620322"/>
            <a:ext cx="122335" cy="2743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TextBox 21"/>
          <p:cNvSpPr txBox="1"/>
          <p:nvPr/>
        </p:nvSpPr>
        <p:spPr>
          <a:xfrm>
            <a:off x="4361171" y="4979361"/>
            <a:ext cx="838200" cy="400110"/>
          </a:xfrm>
          <a:prstGeom prst="rect">
            <a:avLst/>
          </a:prstGeom>
          <a:noFill/>
        </p:spPr>
        <p:txBody>
          <a:bodyPr wrap="square" rtlCol="0">
            <a:spAutoFit/>
          </a:bodyPr>
          <a:lstStyle/>
          <a:p>
            <a:r>
              <a:rPr lang="en-US" sz="2000" dirty="0" smtClean="0">
                <a:solidFill>
                  <a:schemeClr val="tx1"/>
                </a:solidFill>
              </a:rPr>
              <a:t>20m</a:t>
            </a:r>
            <a:endParaRPr lang="en-US" sz="2000" dirty="0">
              <a:solidFill>
                <a:schemeClr val="tx1"/>
              </a:solidFill>
            </a:endParaRP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271" y="4979361"/>
            <a:ext cx="11430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rot="16200000">
            <a:off x="1057245" y="5373294"/>
            <a:ext cx="838200" cy="400110"/>
          </a:xfrm>
          <a:prstGeom prst="rect">
            <a:avLst/>
          </a:prstGeom>
          <a:noFill/>
        </p:spPr>
        <p:txBody>
          <a:bodyPr wrap="square" rtlCol="0">
            <a:spAutoFit/>
          </a:bodyPr>
          <a:lstStyle/>
          <a:p>
            <a:r>
              <a:rPr lang="en-US" sz="2000" dirty="0" smtClean="0">
                <a:solidFill>
                  <a:schemeClr val="tx1"/>
                </a:solidFill>
              </a:rPr>
              <a:t>Cart</a:t>
            </a:r>
            <a:endParaRPr lang="en-US" sz="2000" dirty="0">
              <a:solidFill>
                <a:schemeClr val="tx1"/>
              </a:solidFill>
            </a:endParaRPr>
          </a:p>
        </p:txBody>
      </p:sp>
      <p:sp>
        <p:nvSpPr>
          <p:cNvPr id="31" name="TextBox 30"/>
          <p:cNvSpPr txBox="1"/>
          <p:nvPr/>
        </p:nvSpPr>
        <p:spPr>
          <a:xfrm>
            <a:off x="2034130" y="6400800"/>
            <a:ext cx="841141" cy="307777"/>
          </a:xfrm>
          <a:prstGeom prst="rect">
            <a:avLst/>
          </a:prstGeom>
          <a:noFill/>
        </p:spPr>
        <p:txBody>
          <a:bodyPr wrap="square" rtlCol="0">
            <a:spAutoFit/>
          </a:bodyPr>
          <a:lstStyle/>
          <a:p>
            <a:r>
              <a:rPr lang="en-US" sz="1400" dirty="0" smtClean="0">
                <a:solidFill>
                  <a:schemeClr val="tx1"/>
                </a:solidFill>
              </a:rPr>
              <a:t>Capture</a:t>
            </a:r>
            <a:endParaRPr lang="en-US" sz="1400" dirty="0">
              <a:solidFill>
                <a:schemeClr val="tx1"/>
              </a:solidFill>
            </a:endParaRPr>
          </a:p>
        </p:txBody>
      </p:sp>
      <p:cxnSp>
        <p:nvCxnSpPr>
          <p:cNvPr id="19" name="Straight Arrow Connector 18"/>
          <p:cNvCxnSpPr/>
          <p:nvPr/>
        </p:nvCxnSpPr>
        <p:spPr bwMode="auto">
          <a:xfrm flipH="1">
            <a:off x="3033351" y="6063911"/>
            <a:ext cx="3571875" cy="0"/>
          </a:xfrm>
          <a:prstGeom prst="straightConnector1">
            <a:avLst/>
          </a:prstGeom>
          <a:solidFill>
            <a:srgbClr val="00B8FF"/>
          </a:solidFill>
          <a:ln w="38100" cap="flat" cmpd="sng" algn="ctr">
            <a:solidFill>
              <a:schemeClr val="tx1"/>
            </a:solidFill>
            <a:prstDash val="sysDot"/>
            <a:round/>
            <a:headEnd type="none" w="med" len="med"/>
            <a:tailEnd type="arrow"/>
          </a:ln>
          <a:effectLst/>
        </p:spPr>
      </p:cxnSp>
    </p:spTree>
    <p:extLst>
      <p:ext uri="{BB962C8B-B14F-4D97-AF65-F5344CB8AC3E}">
        <p14:creationId xmlns:p14="http://schemas.microsoft.com/office/powerpoint/2010/main" val="425459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8" t="296" r="456"/>
          <a:stretch/>
        </p:blipFill>
        <p:spPr bwMode="auto">
          <a:xfrm>
            <a:off x="190500" y="1445865"/>
            <a:ext cx="8816976" cy="428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85801"/>
            <a:ext cx="7770813" cy="685800"/>
          </a:xfrm>
        </p:spPr>
        <p:txBody>
          <a:bodyPr/>
          <a:lstStyle/>
          <a:p>
            <a:r>
              <a:rPr lang="en-US" dirty="0" smtClean="0"/>
              <a:t>Smartphone #1 Roam (AP1 </a:t>
            </a:r>
            <a:r>
              <a:rPr lang="en-US" dirty="0" smtClean="0">
                <a:sym typeface="Wingdings" panose="05000000000000000000" pitchFamily="2" charset="2"/>
              </a:rPr>
              <a:t> </a:t>
            </a:r>
            <a:r>
              <a:rPr lang="en-US" dirty="0" smtClean="0"/>
              <a:t>AP2)</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4</a:t>
            </a:fld>
            <a:endParaRPr lang="en-GB"/>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 t="8473" b="31156"/>
          <a:stretch/>
        </p:blipFill>
        <p:spPr bwMode="auto">
          <a:xfrm>
            <a:off x="282200" y="5752407"/>
            <a:ext cx="8885612" cy="110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5310" y="2971800"/>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Frames</a:t>
            </a:r>
            <a:endParaRPr lang="en-US" sz="14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80070" y="5657503"/>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RSSI</a:t>
            </a:r>
            <a:endParaRPr lang="en-US" sz="1400" dirty="0">
              <a:solidFill>
                <a:schemeClr val="tx1"/>
              </a:solidFill>
              <a:latin typeface="Arial" panose="020B0604020202020204" pitchFamily="34" charset="0"/>
              <a:cs typeface="Arial" panose="020B0604020202020204" pitchFamily="34" charset="0"/>
            </a:endParaRPr>
          </a:p>
        </p:txBody>
      </p:sp>
      <p:grpSp>
        <p:nvGrpSpPr>
          <p:cNvPr id="37" name="Group 36"/>
          <p:cNvGrpSpPr/>
          <p:nvPr/>
        </p:nvGrpSpPr>
        <p:grpSpPr>
          <a:xfrm>
            <a:off x="534352" y="1680150"/>
            <a:ext cx="2376805" cy="1390710"/>
            <a:chOff x="534352" y="1680150"/>
            <a:chExt cx="2376805" cy="1390710"/>
          </a:xfrm>
        </p:grpSpPr>
        <p:sp>
          <p:nvSpPr>
            <p:cNvPr id="19" name="TextBox 18"/>
            <p:cNvSpPr txBox="1"/>
            <p:nvPr/>
          </p:nvSpPr>
          <p:spPr>
            <a:xfrm>
              <a:off x="534352" y="1680150"/>
              <a:ext cx="2376805"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21" name="Straight Arrow Connector 20"/>
            <p:cNvCxnSpPr/>
            <p:nvPr/>
          </p:nvCxnSpPr>
          <p:spPr bwMode="auto">
            <a:xfrm flipH="1">
              <a:off x="944880" y="2072640"/>
              <a:ext cx="94361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4" name="Straight Arrow Connector 23"/>
            <p:cNvCxnSpPr/>
            <p:nvPr/>
          </p:nvCxnSpPr>
          <p:spPr bwMode="auto">
            <a:xfrm flipH="1">
              <a:off x="1225550" y="2072640"/>
              <a:ext cx="66294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6" name="Straight Arrow Connector 25"/>
            <p:cNvCxnSpPr/>
            <p:nvPr/>
          </p:nvCxnSpPr>
          <p:spPr bwMode="auto">
            <a:xfrm flipH="1">
              <a:off x="1557020" y="2072640"/>
              <a:ext cx="33147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8" name="Straight Arrow Connector 27"/>
            <p:cNvCxnSpPr/>
            <p:nvPr/>
          </p:nvCxnSpPr>
          <p:spPr bwMode="auto">
            <a:xfrm>
              <a:off x="1888490" y="2072640"/>
              <a:ext cx="641350" cy="7315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0" name="Straight Arrow Connector 49"/>
            <p:cNvCxnSpPr/>
            <p:nvPr/>
          </p:nvCxnSpPr>
          <p:spPr bwMode="auto">
            <a:xfrm>
              <a:off x="1888490" y="2072640"/>
              <a:ext cx="69850" cy="2743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6" name="Group 35"/>
          <p:cNvGrpSpPr/>
          <p:nvPr/>
        </p:nvGrpSpPr>
        <p:grpSpPr>
          <a:xfrm>
            <a:off x="6149340" y="1532542"/>
            <a:ext cx="2858135" cy="2086958"/>
            <a:chOff x="6149340" y="1532542"/>
            <a:chExt cx="2858135" cy="2086958"/>
          </a:xfrm>
        </p:grpSpPr>
        <p:sp>
          <p:nvSpPr>
            <p:cNvPr id="56" name="TextBox 55"/>
            <p:cNvSpPr txBox="1"/>
            <p:nvPr/>
          </p:nvSpPr>
          <p:spPr>
            <a:xfrm>
              <a:off x="6621145" y="1532542"/>
              <a:ext cx="238633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57" name="Straight Arrow Connector 56"/>
            <p:cNvCxnSpPr/>
            <p:nvPr/>
          </p:nvCxnSpPr>
          <p:spPr bwMode="auto">
            <a:xfrm flipH="1">
              <a:off x="6149340" y="1994207"/>
              <a:ext cx="943610" cy="143479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8" name="Straight Arrow Connector 57"/>
            <p:cNvCxnSpPr/>
            <p:nvPr/>
          </p:nvCxnSpPr>
          <p:spPr bwMode="auto">
            <a:xfrm flipH="1">
              <a:off x="6507480" y="1994207"/>
              <a:ext cx="585470" cy="162529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9" name="Straight Arrow Connector 58"/>
            <p:cNvCxnSpPr/>
            <p:nvPr/>
          </p:nvCxnSpPr>
          <p:spPr bwMode="auto">
            <a:xfrm flipH="1">
              <a:off x="7010082" y="1994207"/>
              <a:ext cx="82869" cy="695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0" name="Straight Arrow Connector 59"/>
            <p:cNvCxnSpPr/>
            <p:nvPr/>
          </p:nvCxnSpPr>
          <p:spPr bwMode="auto">
            <a:xfrm>
              <a:off x="7092950" y="1994207"/>
              <a:ext cx="481330" cy="57754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1" name="Straight Arrow Connector 60"/>
            <p:cNvCxnSpPr/>
            <p:nvPr/>
          </p:nvCxnSpPr>
          <p:spPr bwMode="auto">
            <a:xfrm>
              <a:off x="7092950" y="1994207"/>
              <a:ext cx="168910" cy="1076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5" name="Group 34"/>
          <p:cNvGrpSpPr/>
          <p:nvPr/>
        </p:nvGrpSpPr>
        <p:grpSpPr>
          <a:xfrm>
            <a:off x="4725006" y="1445865"/>
            <a:ext cx="1623060" cy="1265738"/>
            <a:chOff x="4725006" y="1445865"/>
            <a:chExt cx="1623060" cy="1265738"/>
          </a:xfrm>
        </p:grpSpPr>
        <p:sp>
          <p:nvSpPr>
            <p:cNvPr id="68" name="TextBox 67"/>
            <p:cNvSpPr txBox="1"/>
            <p:nvPr/>
          </p:nvSpPr>
          <p:spPr>
            <a:xfrm>
              <a:off x="4725006" y="1445865"/>
              <a:ext cx="162306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HLS Catchup</a:t>
              </a:r>
              <a:endParaRPr lang="en-US" sz="2000" dirty="0">
                <a:solidFill>
                  <a:schemeClr val="tx1"/>
                </a:solidFill>
              </a:endParaRPr>
            </a:p>
          </p:txBody>
        </p:sp>
        <p:cxnSp>
          <p:nvCxnSpPr>
            <p:cNvPr id="70" name="Straight Arrow Connector 69"/>
            <p:cNvCxnSpPr/>
            <p:nvPr/>
          </p:nvCxnSpPr>
          <p:spPr bwMode="auto">
            <a:xfrm flipH="1">
              <a:off x="4920392" y="1861973"/>
              <a:ext cx="198980" cy="70679"/>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71" name="Straight Arrow Connector 70"/>
            <p:cNvCxnSpPr/>
            <p:nvPr/>
          </p:nvCxnSpPr>
          <p:spPr bwMode="auto">
            <a:xfrm>
              <a:off x="5119371" y="1861973"/>
              <a:ext cx="252729" cy="84963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4" name="Group 33"/>
          <p:cNvGrpSpPr/>
          <p:nvPr/>
        </p:nvGrpSpPr>
        <p:grpSpPr>
          <a:xfrm>
            <a:off x="3676650" y="1645920"/>
            <a:ext cx="1193800" cy="3147060"/>
            <a:chOff x="3676650" y="1645920"/>
            <a:chExt cx="1193800" cy="3147060"/>
          </a:xfrm>
        </p:grpSpPr>
        <p:sp>
          <p:nvSpPr>
            <p:cNvPr id="69" name="TextBox 68"/>
            <p:cNvSpPr txBox="1"/>
            <p:nvPr/>
          </p:nvSpPr>
          <p:spPr>
            <a:xfrm>
              <a:off x="3676650" y="1645920"/>
              <a:ext cx="948690" cy="400110"/>
            </a:xfrm>
            <a:prstGeom prst="rect">
              <a:avLst/>
            </a:prstGeom>
            <a:solidFill>
              <a:srgbClr val="00B050"/>
            </a:solidFill>
            <a:ln>
              <a:solidFill>
                <a:srgbClr val="00B050"/>
              </a:solidFill>
            </a:ln>
          </p:spPr>
          <p:txBody>
            <a:bodyPr wrap="square" rtlCol="0">
              <a:spAutoFit/>
            </a:bodyPr>
            <a:lstStyle/>
            <a:p>
              <a:r>
                <a:rPr lang="en-US" sz="2000" dirty="0" smtClean="0">
                  <a:solidFill>
                    <a:schemeClr val="tx1"/>
                  </a:solidFill>
                </a:rPr>
                <a:t>Roam</a:t>
              </a:r>
              <a:endParaRPr lang="en-US" sz="2000" dirty="0">
                <a:solidFill>
                  <a:schemeClr val="tx1"/>
                </a:solidFill>
              </a:endParaRPr>
            </a:p>
          </p:txBody>
        </p:sp>
        <p:cxnSp>
          <p:nvCxnSpPr>
            <p:cNvPr id="75" name="Straight Arrow Connector 74"/>
            <p:cNvCxnSpPr/>
            <p:nvPr/>
          </p:nvCxnSpPr>
          <p:spPr bwMode="auto">
            <a:xfrm>
              <a:off x="4407005" y="2015161"/>
              <a:ext cx="463445" cy="2777819"/>
            </a:xfrm>
            <a:prstGeom prst="straightConnector1">
              <a:avLst/>
            </a:prstGeom>
            <a:solidFill>
              <a:srgbClr val="00B8FF"/>
            </a:solidFill>
            <a:ln w="19050" cap="flat" cmpd="sng" algn="ctr">
              <a:solidFill>
                <a:srgbClr val="00B050"/>
              </a:solidFill>
              <a:prstDash val="solid"/>
              <a:round/>
              <a:headEnd type="none" w="med" len="med"/>
              <a:tailEnd type="arrow"/>
            </a:ln>
            <a:effectLst/>
          </p:spPr>
        </p:cxnSp>
      </p:grpSp>
      <p:grpSp>
        <p:nvGrpSpPr>
          <p:cNvPr id="6175" name="Group 6174"/>
          <p:cNvGrpSpPr/>
          <p:nvPr/>
        </p:nvGrpSpPr>
        <p:grpSpPr>
          <a:xfrm>
            <a:off x="3003550" y="6332071"/>
            <a:ext cx="5504151" cy="369332"/>
            <a:chOff x="3003550" y="6332071"/>
            <a:chExt cx="5504151" cy="369332"/>
          </a:xfrm>
        </p:grpSpPr>
        <p:cxnSp>
          <p:nvCxnSpPr>
            <p:cNvPr id="77" name="Straight Connector 76"/>
            <p:cNvCxnSpPr/>
            <p:nvPr/>
          </p:nvCxnSpPr>
          <p:spPr bwMode="auto">
            <a:xfrm>
              <a:off x="3003550" y="6577995"/>
              <a:ext cx="3260090" cy="0"/>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78" name="TextBox 77"/>
            <p:cNvSpPr txBox="1"/>
            <p:nvPr/>
          </p:nvSpPr>
          <p:spPr>
            <a:xfrm>
              <a:off x="6320761" y="6332071"/>
              <a:ext cx="2186940" cy="369332"/>
            </a:xfrm>
            <a:prstGeom prst="rect">
              <a:avLst/>
            </a:prstGeom>
            <a:noFill/>
          </p:spPr>
          <p:txBody>
            <a:bodyPr wrap="square" rtlCol="0">
              <a:spAutoFit/>
            </a:bodyPr>
            <a:lstStyle/>
            <a:p>
              <a:r>
                <a:rPr lang="en-US" sz="1800" dirty="0" smtClean="0">
                  <a:solidFill>
                    <a:srgbClr val="00B050"/>
                  </a:solidFill>
                </a:rPr>
                <a:t>Roam Threshold</a:t>
              </a:r>
              <a:endParaRPr lang="en-US" sz="1800" dirty="0">
                <a:solidFill>
                  <a:srgbClr val="00B050"/>
                </a:solidFill>
              </a:endParaRPr>
            </a:p>
          </p:txBody>
        </p:sp>
      </p:grpSp>
      <p:grpSp>
        <p:nvGrpSpPr>
          <p:cNvPr id="32" name="Group 31"/>
          <p:cNvGrpSpPr/>
          <p:nvPr/>
        </p:nvGrpSpPr>
        <p:grpSpPr>
          <a:xfrm>
            <a:off x="1225550" y="3956050"/>
            <a:ext cx="5422900" cy="2575927"/>
            <a:chOff x="1225550" y="3956050"/>
            <a:chExt cx="5422900" cy="2575927"/>
          </a:xfrm>
        </p:grpSpPr>
        <p:cxnSp>
          <p:nvCxnSpPr>
            <p:cNvPr id="11" name="Straight Connector 10"/>
            <p:cNvCxnSpPr/>
            <p:nvPr/>
          </p:nvCxnSpPr>
          <p:spPr bwMode="auto">
            <a:xfrm>
              <a:off x="1225550" y="6362700"/>
              <a:ext cx="3644900" cy="0"/>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7" name="TextBox 16"/>
            <p:cNvSpPr txBox="1"/>
            <p:nvPr/>
          </p:nvSpPr>
          <p:spPr>
            <a:xfrm>
              <a:off x="4920392" y="6162645"/>
              <a:ext cx="1728058" cy="369332"/>
            </a:xfrm>
            <a:prstGeom prst="rect">
              <a:avLst/>
            </a:prstGeom>
            <a:noFill/>
          </p:spPr>
          <p:txBody>
            <a:bodyPr wrap="square" rtlCol="0">
              <a:spAutoFit/>
            </a:bodyPr>
            <a:lstStyle/>
            <a:p>
              <a:r>
                <a:rPr lang="en-US" sz="1800" b="1" dirty="0" smtClean="0">
                  <a:solidFill>
                    <a:srgbClr val="FF0000"/>
                  </a:solidFill>
                </a:rPr>
                <a:t>DSC Edge</a:t>
              </a:r>
              <a:endParaRPr lang="en-US" sz="1800" b="1" dirty="0">
                <a:solidFill>
                  <a:srgbClr val="FF0000"/>
                </a:solidFill>
              </a:endParaRPr>
            </a:p>
          </p:txBody>
        </p:sp>
        <p:cxnSp>
          <p:nvCxnSpPr>
            <p:cNvPr id="16" name="Straight Arrow Connector 15"/>
            <p:cNvCxnSpPr/>
            <p:nvPr/>
          </p:nvCxnSpPr>
          <p:spPr bwMode="auto">
            <a:xfrm flipV="1">
              <a:off x="3676650" y="3956050"/>
              <a:ext cx="0" cy="2406650"/>
            </a:xfrm>
            <a:prstGeom prst="straightConnector1">
              <a:avLst/>
            </a:prstGeom>
            <a:solidFill>
              <a:srgbClr val="00B8FF"/>
            </a:solidFill>
            <a:ln w="28575" cap="flat" cmpd="sng" algn="ctr">
              <a:solidFill>
                <a:srgbClr val="FF0000"/>
              </a:solidFill>
              <a:prstDash val="dash"/>
              <a:round/>
              <a:headEnd type="none" w="med" len="med"/>
              <a:tailEnd type="none" w="med" len="med"/>
            </a:ln>
            <a:effectLst/>
          </p:spPr>
        </p:cxnSp>
      </p:grpSp>
      <p:grpSp>
        <p:nvGrpSpPr>
          <p:cNvPr id="33" name="Group 32"/>
          <p:cNvGrpSpPr/>
          <p:nvPr/>
        </p:nvGrpSpPr>
        <p:grpSpPr>
          <a:xfrm>
            <a:off x="2911157" y="2193830"/>
            <a:ext cx="1959293" cy="3231610"/>
            <a:chOff x="2911157" y="2193830"/>
            <a:chExt cx="1959293" cy="3231610"/>
          </a:xfrm>
        </p:grpSpPr>
        <p:sp>
          <p:nvSpPr>
            <p:cNvPr id="6172" name="Rectangle 6171"/>
            <p:cNvSpPr/>
            <p:nvPr/>
          </p:nvSpPr>
          <p:spPr bwMode="auto">
            <a:xfrm>
              <a:off x="3676650" y="3070860"/>
              <a:ext cx="1193800" cy="23545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1" name="TextBox 80"/>
            <p:cNvSpPr txBox="1"/>
            <p:nvPr/>
          </p:nvSpPr>
          <p:spPr>
            <a:xfrm>
              <a:off x="2911157" y="2193830"/>
              <a:ext cx="1495848"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endParaRPr lang="en-US" sz="2000" dirty="0">
                <a:solidFill>
                  <a:schemeClr val="tx1"/>
                </a:solidFill>
              </a:endParaRPr>
            </a:p>
          </p:txBody>
        </p:sp>
        <p:cxnSp>
          <p:nvCxnSpPr>
            <p:cNvPr id="82" name="Straight Arrow Connector 81"/>
            <p:cNvCxnSpPr/>
            <p:nvPr/>
          </p:nvCxnSpPr>
          <p:spPr bwMode="auto">
            <a:xfrm>
              <a:off x="3830320" y="2887980"/>
              <a:ext cx="320675" cy="365760"/>
            </a:xfrm>
            <a:prstGeom prst="straightConnector1">
              <a:avLst/>
            </a:prstGeom>
            <a:solidFill>
              <a:srgbClr val="00B8FF"/>
            </a:solid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395300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5"/>
                                        </p:tgtEl>
                                        <p:attrNameLst>
                                          <p:attrName>style.visibility</p:attrName>
                                        </p:attrNameLst>
                                      </p:cBhvr>
                                      <p:to>
                                        <p:strVal val="visible"/>
                                      </p:to>
                                    </p:set>
                                  </p:childTnLst>
                                  <p:subTnLst>
                                    <p:animClr clrSpc="rgb" dir="cw">
                                      <p:cBhvr override="childStyle">
                                        <p:cTn dur="1" fill="hold" display="0" masterRel="nextClick" afterEffect="1"/>
                                        <p:tgtEl>
                                          <p:spTgt spid="6175"/>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81350"/>
            <a:ext cx="8686800" cy="47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Smartphone </a:t>
            </a:r>
            <a:r>
              <a:rPr lang="en-US" dirty="0"/>
              <a:t>#1 </a:t>
            </a:r>
            <a:r>
              <a:rPr lang="en-US" dirty="0" smtClean="0"/>
              <a:t>Roam (</a:t>
            </a:r>
            <a:r>
              <a:rPr lang="en-US" dirty="0"/>
              <a:t>A </a:t>
            </a:r>
            <a:r>
              <a:rPr lang="en-US" dirty="0" smtClean="0"/>
              <a:t>-&gt; B)</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
        <p:nvSpPr>
          <p:cNvPr id="15" name="Rectangle 14"/>
          <p:cNvSpPr/>
          <p:nvPr/>
        </p:nvSpPr>
        <p:spPr bwMode="auto">
          <a:xfrm>
            <a:off x="2026052" y="3206688"/>
            <a:ext cx="3191900" cy="242232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TextBox 15"/>
          <p:cNvSpPr txBox="1"/>
          <p:nvPr/>
        </p:nvSpPr>
        <p:spPr>
          <a:xfrm>
            <a:off x="1905269" y="2031959"/>
            <a:ext cx="2540896"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a:p>
            <a:r>
              <a:rPr lang="en-US" sz="2000" dirty="0" smtClean="0">
                <a:solidFill>
                  <a:schemeClr val="tx1"/>
                </a:solidFill>
              </a:rPr>
              <a:t>5,000+ frames, 24 sec</a:t>
            </a:r>
            <a:endParaRPr lang="en-US" sz="2000" dirty="0">
              <a:solidFill>
                <a:schemeClr val="tx1"/>
              </a:solidFill>
            </a:endParaRPr>
          </a:p>
        </p:txBody>
      </p:sp>
      <p:cxnSp>
        <p:nvCxnSpPr>
          <p:cNvPr id="17" name="Straight Arrow Connector 16"/>
          <p:cNvCxnSpPr/>
          <p:nvPr/>
        </p:nvCxnSpPr>
        <p:spPr bwMode="auto">
          <a:xfrm>
            <a:off x="2653193" y="2739845"/>
            <a:ext cx="320675" cy="54025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22893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7855"/>
            <a:ext cx="9144000" cy="379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685800"/>
            <a:ext cx="8038750" cy="1065213"/>
          </a:xfrm>
        </p:spPr>
        <p:txBody>
          <a:bodyPr/>
          <a:lstStyle/>
          <a:p>
            <a:r>
              <a:rPr lang="en-US" dirty="0" smtClean="0"/>
              <a:t>Smartphone #1 – AP stops responding to RTS &amp; PS (54 frames)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6</a:t>
            </a:fld>
            <a:endParaRPr lang="en-GB"/>
          </a:p>
        </p:txBody>
      </p:sp>
      <p:sp>
        <p:nvSpPr>
          <p:cNvPr id="8" name="Rectangle 7"/>
          <p:cNvSpPr/>
          <p:nvPr/>
        </p:nvSpPr>
        <p:spPr bwMode="auto">
          <a:xfrm>
            <a:off x="41945" y="2644626"/>
            <a:ext cx="2768988"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3761382" y="2850351"/>
            <a:ext cx="2615967" cy="2618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Rectangle 10"/>
          <p:cNvSpPr/>
          <p:nvPr/>
        </p:nvSpPr>
        <p:spPr bwMode="auto">
          <a:xfrm>
            <a:off x="3130811" y="3112160"/>
            <a:ext cx="5217952" cy="335559"/>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99207" y="5826746"/>
            <a:ext cx="3105231"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Unacknowledged RTS, but AP @ -65dBm!</a:t>
            </a:r>
            <a:endParaRPr lang="en-US" sz="2000" dirty="0">
              <a:solidFill>
                <a:schemeClr val="tx1"/>
              </a:solidFill>
            </a:endParaRPr>
          </a:p>
        </p:txBody>
      </p:sp>
      <p:cxnSp>
        <p:nvCxnSpPr>
          <p:cNvPr id="15" name="Straight Arrow Connector 14"/>
          <p:cNvCxnSpPr/>
          <p:nvPr/>
        </p:nvCxnSpPr>
        <p:spPr bwMode="auto">
          <a:xfrm flipV="1">
            <a:off x="2650921" y="3068091"/>
            <a:ext cx="1053517" cy="2758655"/>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flipV="1">
            <a:off x="2382474" y="2714886"/>
            <a:ext cx="194584" cy="3111860"/>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H="1" flipV="1">
            <a:off x="6215861" y="3405101"/>
            <a:ext cx="715162" cy="1410024"/>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0" name="Straight Arrow Connector 29"/>
          <p:cNvCxnSpPr/>
          <p:nvPr/>
        </p:nvCxnSpPr>
        <p:spPr bwMode="auto">
          <a:xfrm flipH="1" flipV="1">
            <a:off x="3403341" y="3405101"/>
            <a:ext cx="3443792" cy="1410024"/>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2" name="Straight Arrow Connector 31"/>
          <p:cNvCxnSpPr/>
          <p:nvPr/>
        </p:nvCxnSpPr>
        <p:spPr bwMode="auto">
          <a:xfrm flipH="1" flipV="1">
            <a:off x="3403341" y="3985340"/>
            <a:ext cx="3443792" cy="829785"/>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4" name="Straight Arrow Connector 33"/>
          <p:cNvCxnSpPr/>
          <p:nvPr/>
        </p:nvCxnSpPr>
        <p:spPr bwMode="auto">
          <a:xfrm flipH="1" flipV="1">
            <a:off x="3420119" y="4337677"/>
            <a:ext cx="3343124" cy="477448"/>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6" name="Straight Arrow Connector 35"/>
          <p:cNvCxnSpPr/>
          <p:nvPr/>
        </p:nvCxnSpPr>
        <p:spPr bwMode="auto">
          <a:xfrm flipH="1">
            <a:off x="3420119" y="4904049"/>
            <a:ext cx="3510904" cy="338914"/>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13" name="TextBox 12"/>
          <p:cNvSpPr txBox="1"/>
          <p:nvPr/>
        </p:nvSpPr>
        <p:spPr>
          <a:xfrm>
            <a:off x="6593904" y="4768583"/>
            <a:ext cx="2491530" cy="1323439"/>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Phone attempts to wake AP by </a:t>
            </a:r>
            <a:r>
              <a:rPr lang="en-US" sz="2000" dirty="0" smtClean="0">
                <a:solidFill>
                  <a:schemeClr val="tx1"/>
                </a:solidFill>
              </a:rPr>
              <a:t>setting PS=0; </a:t>
            </a:r>
            <a:r>
              <a:rPr lang="en-US" sz="2000" dirty="0" smtClean="0">
                <a:solidFill>
                  <a:schemeClr val="tx1"/>
                </a:solidFill>
              </a:rPr>
              <a:t>AP does not </a:t>
            </a:r>
            <a:r>
              <a:rPr lang="en-US" sz="2000" dirty="0" err="1" smtClean="0">
                <a:solidFill>
                  <a:schemeClr val="tx1"/>
                </a:solidFill>
              </a:rPr>
              <a:t>ack</a:t>
            </a:r>
            <a:r>
              <a:rPr lang="en-US" sz="2000" dirty="0" smtClean="0">
                <a:solidFill>
                  <a:schemeClr val="tx1"/>
                </a:solidFill>
              </a:rPr>
              <a:t> so multiple retries</a:t>
            </a:r>
            <a:endParaRPr lang="en-US" sz="2000" dirty="0">
              <a:solidFill>
                <a:schemeClr val="tx1"/>
              </a:solidFill>
            </a:endParaRPr>
          </a:p>
        </p:txBody>
      </p:sp>
    </p:spTree>
    <p:extLst>
      <p:ext uri="{BB962C8B-B14F-4D97-AF65-F5344CB8AC3E}">
        <p14:creationId xmlns:p14="http://schemas.microsoft.com/office/powerpoint/2010/main" val="112465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28" y="1881868"/>
            <a:ext cx="8229600" cy="451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30200" y="685800"/>
            <a:ext cx="8517467" cy="1065213"/>
          </a:xfrm>
        </p:spPr>
        <p:txBody>
          <a:bodyPr/>
          <a:lstStyle/>
          <a:p>
            <a:r>
              <a:rPr lang="en-US" dirty="0" smtClean="0"/>
              <a:t>Smartphone </a:t>
            </a:r>
            <a:r>
              <a:rPr lang="en-US" dirty="0"/>
              <a:t>#1 </a:t>
            </a:r>
            <a:r>
              <a:rPr lang="en-US" dirty="0" smtClean="0"/>
              <a:t>– Phone initiates BAR storm</a:t>
            </a:r>
            <a:br>
              <a:rPr lang="en-US" dirty="0" smtClean="0"/>
            </a:br>
            <a:r>
              <a:rPr lang="en-US" dirty="0" smtClean="0"/>
              <a:t>(170 frames)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sp>
        <p:nvSpPr>
          <p:cNvPr id="8" name="Rectangle 7"/>
          <p:cNvSpPr/>
          <p:nvPr/>
        </p:nvSpPr>
        <p:spPr bwMode="auto">
          <a:xfrm>
            <a:off x="4455952" y="3793067"/>
            <a:ext cx="2615967" cy="88053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Box 8"/>
          <p:cNvSpPr txBox="1"/>
          <p:nvPr/>
        </p:nvSpPr>
        <p:spPr>
          <a:xfrm>
            <a:off x="171368" y="2921549"/>
            <a:ext cx="3105231" cy="1323439"/>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Unacknowledged BARs.</a:t>
            </a:r>
          </a:p>
          <a:p>
            <a:endParaRPr lang="en-US" sz="2000" dirty="0">
              <a:solidFill>
                <a:schemeClr val="tx1"/>
              </a:solidFill>
            </a:endParaRPr>
          </a:p>
          <a:p>
            <a:r>
              <a:rPr lang="en-US" sz="2000" dirty="0" smtClean="0">
                <a:solidFill>
                  <a:schemeClr val="tx1"/>
                </a:solidFill>
              </a:rPr>
              <a:t>5-6 packet sequences with increasing delays up to 5ms</a:t>
            </a:r>
          </a:p>
        </p:txBody>
      </p:sp>
      <p:cxnSp>
        <p:nvCxnSpPr>
          <p:cNvPr id="10" name="Straight Arrow Connector 9"/>
          <p:cNvCxnSpPr/>
          <p:nvPr/>
        </p:nvCxnSpPr>
        <p:spPr bwMode="auto">
          <a:xfrm>
            <a:off x="3177679" y="4021866"/>
            <a:ext cx="1448849" cy="6983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1" name="Rectangle 10"/>
          <p:cNvSpPr/>
          <p:nvPr/>
        </p:nvSpPr>
        <p:spPr bwMode="auto">
          <a:xfrm>
            <a:off x="4465039" y="4673600"/>
            <a:ext cx="2615967" cy="8805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4465039" y="5554132"/>
            <a:ext cx="2615967" cy="75353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4" name="Straight Arrow Connector 13"/>
          <p:cNvCxnSpPr/>
          <p:nvPr/>
        </p:nvCxnSpPr>
        <p:spPr bwMode="auto">
          <a:xfrm>
            <a:off x="3144122" y="4091704"/>
            <a:ext cx="1444655" cy="741798"/>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3177679" y="4183075"/>
            <a:ext cx="1377543" cy="1503413"/>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44889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18"/>
          <a:stretch/>
        </p:blipFill>
        <p:spPr bwMode="auto">
          <a:xfrm>
            <a:off x="0" y="1847254"/>
            <a:ext cx="9144000" cy="464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685800"/>
            <a:ext cx="8729133" cy="1065213"/>
          </a:xfrm>
        </p:spPr>
        <p:txBody>
          <a:bodyPr/>
          <a:lstStyle/>
          <a:p>
            <a:r>
              <a:rPr lang="en-US" dirty="0" smtClean="0"/>
              <a:t>Smartphone </a:t>
            </a:r>
            <a:r>
              <a:rPr lang="en-US" dirty="0"/>
              <a:t>#1 </a:t>
            </a:r>
            <a:r>
              <a:rPr lang="en-US" dirty="0" smtClean="0"/>
              <a:t>– Off-channel probing starts; two </a:t>
            </a:r>
            <a:r>
              <a:rPr lang="en-US" dirty="0" err="1" smtClean="0"/>
              <a:t>TXes</a:t>
            </a:r>
            <a:r>
              <a:rPr lang="en-US" dirty="0" smtClean="0"/>
              <a:t> complete; AP ignores its own RTS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8</a:t>
            </a:fld>
            <a:endParaRPr lang="en-GB"/>
          </a:p>
        </p:txBody>
      </p:sp>
      <p:sp>
        <p:nvSpPr>
          <p:cNvPr id="8" name="Rectangle 7"/>
          <p:cNvSpPr/>
          <p:nvPr/>
        </p:nvSpPr>
        <p:spPr bwMode="auto">
          <a:xfrm>
            <a:off x="396069" y="5740400"/>
            <a:ext cx="6351862" cy="7785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Box 8"/>
          <p:cNvSpPr txBox="1"/>
          <p:nvPr/>
        </p:nvSpPr>
        <p:spPr>
          <a:xfrm>
            <a:off x="7058174" y="5390713"/>
            <a:ext cx="2001860" cy="1015663"/>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ignores CTS in response to own RTS</a:t>
            </a:r>
          </a:p>
        </p:txBody>
      </p:sp>
      <p:cxnSp>
        <p:nvCxnSpPr>
          <p:cNvPr id="10" name="Straight Arrow Connector 9"/>
          <p:cNvCxnSpPr>
            <a:stCxn id="9" idx="1"/>
          </p:cNvCxnSpPr>
          <p:nvPr/>
        </p:nvCxnSpPr>
        <p:spPr bwMode="auto">
          <a:xfrm flipH="1">
            <a:off x="6329026" y="5898545"/>
            <a:ext cx="729148" cy="23027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1" name="Rectangle 10"/>
          <p:cNvSpPr/>
          <p:nvPr/>
        </p:nvSpPr>
        <p:spPr bwMode="auto">
          <a:xfrm>
            <a:off x="396069" y="3129094"/>
            <a:ext cx="6351862" cy="266039"/>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396069" y="4244111"/>
            <a:ext cx="6351862" cy="4116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ectangle 12"/>
          <p:cNvSpPr/>
          <p:nvPr/>
        </p:nvSpPr>
        <p:spPr bwMode="auto">
          <a:xfrm>
            <a:off x="396069" y="4856294"/>
            <a:ext cx="6351862" cy="266039"/>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4" name="Straight Arrow Connector 13"/>
          <p:cNvCxnSpPr/>
          <p:nvPr/>
        </p:nvCxnSpPr>
        <p:spPr bwMode="auto">
          <a:xfrm flipH="1">
            <a:off x="6443793" y="2304783"/>
            <a:ext cx="414208" cy="824311"/>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15" name="TextBox 14"/>
          <p:cNvSpPr txBox="1"/>
          <p:nvPr/>
        </p:nvSpPr>
        <p:spPr>
          <a:xfrm>
            <a:off x="6568504" y="1904673"/>
            <a:ext cx="249153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Probes on 1, 6 &amp; 11</a:t>
            </a:r>
            <a:endParaRPr lang="en-US" sz="2000" dirty="0">
              <a:solidFill>
                <a:schemeClr val="tx1"/>
              </a:solidFill>
            </a:endParaRPr>
          </a:p>
        </p:txBody>
      </p:sp>
      <p:cxnSp>
        <p:nvCxnSpPr>
          <p:cNvPr id="18" name="Straight Arrow Connector 17"/>
          <p:cNvCxnSpPr/>
          <p:nvPr/>
        </p:nvCxnSpPr>
        <p:spPr bwMode="auto">
          <a:xfrm flipH="1">
            <a:off x="6650897" y="2253591"/>
            <a:ext cx="566608" cy="19905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0" name="Straight Arrow Connector 19"/>
          <p:cNvCxnSpPr/>
          <p:nvPr/>
        </p:nvCxnSpPr>
        <p:spPr bwMode="auto">
          <a:xfrm flipH="1">
            <a:off x="6747931" y="2104728"/>
            <a:ext cx="795870" cy="2884585"/>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23" name="Rectangle 22"/>
          <p:cNvSpPr/>
          <p:nvPr/>
        </p:nvSpPr>
        <p:spPr bwMode="auto">
          <a:xfrm>
            <a:off x="396069" y="5122332"/>
            <a:ext cx="6351862" cy="618067"/>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TextBox 23"/>
          <p:cNvSpPr txBox="1"/>
          <p:nvPr/>
        </p:nvSpPr>
        <p:spPr>
          <a:xfrm>
            <a:off x="7183933" y="4789258"/>
            <a:ext cx="1876101" cy="400110"/>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2 get through!</a:t>
            </a:r>
            <a:endParaRPr lang="en-US" sz="2000" dirty="0">
              <a:solidFill>
                <a:schemeClr val="tx1"/>
              </a:solidFill>
            </a:endParaRPr>
          </a:p>
        </p:txBody>
      </p:sp>
      <p:cxnSp>
        <p:nvCxnSpPr>
          <p:cNvPr id="26" name="Straight Arrow Connector 25"/>
          <p:cNvCxnSpPr/>
          <p:nvPr/>
        </p:nvCxnSpPr>
        <p:spPr bwMode="auto">
          <a:xfrm flipH="1">
            <a:off x="6556621" y="5122332"/>
            <a:ext cx="729148" cy="230272"/>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644889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963"/>
          <a:stretch/>
        </p:blipFill>
        <p:spPr bwMode="auto">
          <a:xfrm>
            <a:off x="-1" y="2145899"/>
            <a:ext cx="9144000" cy="335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8529" y="575729"/>
            <a:ext cx="9372599" cy="1065213"/>
          </a:xfrm>
        </p:spPr>
        <p:txBody>
          <a:bodyPr/>
          <a:lstStyle/>
          <a:p>
            <a:r>
              <a:rPr lang="en-US" dirty="0" smtClean="0"/>
              <a:t>Smartphone </a:t>
            </a:r>
            <a:r>
              <a:rPr lang="en-US" dirty="0"/>
              <a:t>#1 </a:t>
            </a:r>
            <a:r>
              <a:rPr lang="en-US" dirty="0" smtClean="0"/>
              <a:t>– AP ignores response to own BARs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sp>
        <p:nvSpPr>
          <p:cNvPr id="8" name="Rectangle 7"/>
          <p:cNvSpPr/>
          <p:nvPr/>
        </p:nvSpPr>
        <p:spPr bwMode="auto">
          <a:xfrm>
            <a:off x="6189133" y="2338778"/>
            <a:ext cx="2023689" cy="14947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 name="Straight Arrow Connector 8"/>
          <p:cNvCxnSpPr/>
          <p:nvPr/>
        </p:nvCxnSpPr>
        <p:spPr bwMode="auto">
          <a:xfrm>
            <a:off x="5733488" y="2031001"/>
            <a:ext cx="918594" cy="770046"/>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2" name="Rectangle 11"/>
          <p:cNvSpPr/>
          <p:nvPr/>
        </p:nvSpPr>
        <p:spPr bwMode="auto">
          <a:xfrm>
            <a:off x="6189133" y="3826243"/>
            <a:ext cx="2023689" cy="168164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3" name="Straight Arrow Connector 12"/>
          <p:cNvCxnSpPr/>
          <p:nvPr/>
        </p:nvCxnSpPr>
        <p:spPr bwMode="auto">
          <a:xfrm flipV="1">
            <a:off x="5050172" y="4605556"/>
            <a:ext cx="1593909" cy="1116605"/>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6" name="TextBox 15"/>
          <p:cNvSpPr txBox="1"/>
          <p:nvPr/>
        </p:nvSpPr>
        <p:spPr>
          <a:xfrm>
            <a:off x="3570139" y="1630891"/>
            <a:ext cx="2446477"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140 RTS/CTS frames</a:t>
            </a:r>
          </a:p>
        </p:txBody>
      </p:sp>
      <p:sp>
        <p:nvSpPr>
          <p:cNvPr id="18" name="TextBox 17"/>
          <p:cNvSpPr txBox="1"/>
          <p:nvPr/>
        </p:nvSpPr>
        <p:spPr>
          <a:xfrm>
            <a:off x="4221916" y="5672694"/>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150x BAR/BA frames</a:t>
            </a:r>
          </a:p>
        </p:txBody>
      </p:sp>
      <p:sp>
        <p:nvSpPr>
          <p:cNvPr id="21" name="Rectangle 20"/>
          <p:cNvSpPr/>
          <p:nvPr/>
        </p:nvSpPr>
        <p:spPr bwMode="auto">
          <a:xfrm>
            <a:off x="461395" y="5163858"/>
            <a:ext cx="3129093" cy="18603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3" name="Straight Arrow Connector 22"/>
          <p:cNvCxnSpPr/>
          <p:nvPr/>
        </p:nvCxnSpPr>
        <p:spPr bwMode="auto">
          <a:xfrm flipV="1">
            <a:off x="2314817" y="5256875"/>
            <a:ext cx="814277" cy="97412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2" name="TextBox 21"/>
          <p:cNvSpPr txBox="1"/>
          <p:nvPr/>
        </p:nvSpPr>
        <p:spPr>
          <a:xfrm>
            <a:off x="461395" y="5872749"/>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still @ -65dBm!!</a:t>
            </a:r>
          </a:p>
        </p:txBody>
      </p:sp>
    </p:spTree>
    <p:extLst>
      <p:ext uri="{BB962C8B-B14F-4D97-AF65-F5344CB8AC3E}">
        <p14:creationId xmlns:p14="http://schemas.microsoft.com/office/powerpoint/2010/main" val="2955090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11068</TotalTime>
  <Words>1835</Words>
  <Application>Microsoft Office PowerPoint</Application>
  <PresentationFormat>On-screen Show (4:3)</PresentationFormat>
  <Paragraphs>261</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802-11-Submission</vt:lpstr>
      <vt:lpstr>Document</vt:lpstr>
      <vt:lpstr>Observed protocol violations caused by DSC with roaming STAs</vt:lpstr>
      <vt:lpstr>Abstract</vt:lpstr>
      <vt:lpstr>Testbed Configuration</vt:lpstr>
      <vt:lpstr>Smartphone #1 Roam (AP1  AP2)</vt:lpstr>
      <vt:lpstr>Smartphone #1 Roam (A -&gt; B)</vt:lpstr>
      <vt:lpstr>Smartphone #1 – AP stops responding to RTS &amp; PS (54 frames)</vt:lpstr>
      <vt:lpstr>Smartphone #1 – Phone initiates BAR storm (170 frames)</vt:lpstr>
      <vt:lpstr>Smartphone #1 – Off-channel probing starts; two TXes complete; AP ignores its own RTS</vt:lpstr>
      <vt:lpstr>Smartphone #1 – AP ignores response to own BARs</vt:lpstr>
      <vt:lpstr>Smartphone #1 – AP loses track of STA PS state</vt:lpstr>
      <vt:lpstr>Smartphone #1 – Link temporarily restored</vt:lpstr>
      <vt:lpstr>Smartphone #1 – Fall back to legacy Ack with rate probing (after 3500+ more wasted frames)</vt:lpstr>
      <vt:lpstr>Smartphone #1 Roam – Final Notes</vt:lpstr>
      <vt:lpstr>Smartphone #2 Roam (AP2  AP1)</vt:lpstr>
      <vt:lpstr>Smartphone #2 Roam (AP2  AP1)</vt:lpstr>
      <vt:lpstr>Smartphone #2 Pcap – AP stops responding to RTS</vt:lpstr>
      <vt:lpstr>Smartphone #2 Roam – Final Notes</vt:lpstr>
      <vt:lpstr>11n Laptop Roam (B  A)</vt:lpstr>
      <vt:lpstr>11n Laptop Roam (B  A)</vt:lpstr>
      <vt:lpstr>11n Laptop Pcap #1 – AP stops responding to RTS</vt:lpstr>
      <vt:lpstr>11n Laptop Pcap #2 – PS Failure Loop</vt:lpstr>
      <vt:lpstr>11n Laptop Roam – Final notes</vt:lpstr>
      <vt:lpstr>Summary of Protocol Violations</vt:lpstr>
      <vt:lpstr> Why not just fix by matching margin to roam thresold?</vt:lpstr>
      <vt:lpstr>Conclusions</vt:lpstr>
      <vt:lpstr>Critical DSC Proposal Modifications</vt:lpstr>
      <vt:lpstr>Straw Poll</vt:lpstr>
      <vt:lpstr>Straw Poll</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adfasdfadfadf</dc:title>
  <dc:creator>clukaszewski@arubanetworks.com</dc:creator>
  <cp:lastModifiedBy>clukaszewski</cp:lastModifiedBy>
  <cp:revision>76</cp:revision>
  <cp:lastPrinted>1601-01-01T00:00:00Z</cp:lastPrinted>
  <dcterms:created xsi:type="dcterms:W3CDTF">2014-05-13T18:39:25Z</dcterms:created>
  <dcterms:modified xsi:type="dcterms:W3CDTF">2014-11-03T15:57:43Z</dcterms:modified>
</cp:coreProperties>
</file>