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57"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9" r:id="rId19"/>
    <p:sldId id="280" r:id="rId20"/>
    <p:sldId id="281"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67" d="100"/>
          <a:sy n="67" d="100"/>
        </p:scale>
        <p:origin x="-34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Campus Ethernet Switch Port Shipments (millions)</a:t>
            </a:r>
          </a:p>
        </c:rich>
      </c:tx>
      <c:layout>
        <c:manualLayout>
          <c:xMode val="edge"/>
          <c:yMode val="edge"/>
          <c:x val="0.20668693009118541"/>
          <c:y val="2.0202086628283579E-2"/>
        </c:manualLayout>
      </c:layout>
      <c:overlay val="0"/>
      <c:spPr>
        <a:noFill/>
        <a:ln w="25400">
          <a:noFill/>
        </a:ln>
      </c:spPr>
    </c:title>
    <c:autoTitleDeleted val="0"/>
    <c:plotArea>
      <c:layout>
        <c:manualLayout>
          <c:layoutTarget val="inner"/>
          <c:xMode val="edge"/>
          <c:yMode val="edge"/>
          <c:x val="0.16717325227963525"/>
          <c:y val="0.21212190959697758"/>
          <c:w val="0.80851063829787229"/>
          <c:h val="0.60942961328655465"/>
        </c:manualLayout>
      </c:layout>
      <c:areaChart>
        <c:grouping val="stacked"/>
        <c:varyColors val="0"/>
        <c:ser>
          <c:idx val="0"/>
          <c:order val="0"/>
          <c:tx>
            <c:strRef>
              <c:f>'Figr 3'!$A$4</c:f>
              <c:strCache>
                <c:ptCount val="1"/>
                <c:pt idx="0">
                  <c:v>10/100</c:v>
                </c:pt>
              </c:strCache>
            </c:strRef>
          </c:tx>
          <c:spPr>
            <a:solidFill>
              <a:srgbClr val="800080"/>
            </a:solidFill>
            <a:ln w="12700">
              <a:solidFill>
                <a:srgbClr val="000000"/>
              </a:solidFill>
              <a:prstDash val="solid"/>
            </a:ln>
          </c:spPr>
          <c:cat>
            <c:numRef>
              <c:f>'Figr 3'!$B$3:$J$3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'Figr 3'!$B$4:$J$4</c:f>
              <c:numCache>
                <c:formatCode>#,##0.0,,</c:formatCode>
                <c:ptCount val="9"/>
                <c:pt idx="0">
                  <c:v>65386684.354311563</c:v>
                </c:pt>
                <c:pt idx="1">
                  <c:v>57363053.506342418</c:v>
                </c:pt>
                <c:pt idx="2">
                  <c:v>51898956.718049772</c:v>
                </c:pt>
                <c:pt idx="3">
                  <c:v>47549055.89100001</c:v>
                </c:pt>
                <c:pt idx="4">
                  <c:v>42106071.427027509</c:v>
                </c:pt>
                <c:pt idx="5">
                  <c:v>36592331.017869264</c:v>
                </c:pt>
                <c:pt idx="6">
                  <c:v>30034581.199870173</c:v>
                </c:pt>
                <c:pt idx="7">
                  <c:v>23844227.463684034</c:v>
                </c:pt>
                <c:pt idx="8">
                  <c:v>18168784.564171433</c:v>
                </c:pt>
              </c:numCache>
            </c:numRef>
          </c:val>
        </c:ser>
        <c:ser>
          <c:idx val="1"/>
          <c:order val="1"/>
          <c:tx>
            <c:strRef>
              <c:f>'Figr 3'!$A$5</c:f>
              <c:strCache>
                <c:ptCount val="1"/>
                <c:pt idx="0">
                  <c:v>1 GE</c:v>
                </c:pt>
              </c:strCache>
            </c:strRef>
          </c:tx>
          <c:spPr>
            <a:solidFill>
              <a:srgbClr val="FFFFC0"/>
            </a:solidFill>
            <a:ln w="12700">
              <a:solidFill>
                <a:srgbClr val="000000"/>
              </a:solidFill>
              <a:prstDash val="solid"/>
            </a:ln>
          </c:spPr>
          <c:cat>
            <c:numRef>
              <c:f>'Figr 3'!$B$3:$J$3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'Figr 3'!$B$5:$J$5</c:f>
              <c:numCache>
                <c:formatCode>#,##0.0,,</c:formatCode>
                <c:ptCount val="9"/>
                <c:pt idx="0">
                  <c:v>80288582.6223737</c:v>
                </c:pt>
                <c:pt idx="1">
                  <c:v>96888299.714549661</c:v>
                </c:pt>
                <c:pt idx="2">
                  <c:v>107638198.91070291</c:v>
                </c:pt>
                <c:pt idx="3">
                  <c:v>124609424.83165927</c:v>
                </c:pt>
                <c:pt idx="4">
                  <c:v>135113278.34208521</c:v>
                </c:pt>
                <c:pt idx="5">
                  <c:v>133641344.51941022</c:v>
                </c:pt>
                <c:pt idx="6">
                  <c:v>132163692.58380747</c:v>
                </c:pt>
                <c:pt idx="7">
                  <c:v>130598069.13616347</c:v>
                </c:pt>
                <c:pt idx="8">
                  <c:v>127566707.76694369</c:v>
                </c:pt>
              </c:numCache>
            </c:numRef>
          </c:val>
        </c:ser>
        <c:ser>
          <c:idx val="2"/>
          <c:order val="2"/>
          <c:tx>
            <c:strRef>
              <c:f>'Figr 3'!$A$6</c:f>
              <c:strCache>
                <c:ptCount val="1"/>
                <c:pt idx="0">
                  <c:v>10 GE</c:v>
                </c:pt>
              </c:strCache>
            </c:strRef>
          </c:tx>
          <c:spPr>
            <a:solidFill>
              <a:srgbClr val="A0E0E0"/>
            </a:solidFill>
            <a:ln w="12700">
              <a:solidFill>
                <a:srgbClr val="000000"/>
              </a:solidFill>
              <a:prstDash val="solid"/>
            </a:ln>
          </c:spPr>
          <c:cat>
            <c:numRef>
              <c:f>'Figr 3'!$B$3:$J$3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'Figr 3'!$B$6:$J$6</c:f>
              <c:numCache>
                <c:formatCode>#,##0.0,,</c:formatCode>
                <c:ptCount val="9"/>
                <c:pt idx="0">
                  <c:v>814048.8775099999</c:v>
                </c:pt>
                <c:pt idx="1">
                  <c:v>1177141.9112733335</c:v>
                </c:pt>
                <c:pt idx="2">
                  <c:v>1765222.3533203779</c:v>
                </c:pt>
                <c:pt idx="3">
                  <c:v>3042328.671032445</c:v>
                </c:pt>
                <c:pt idx="4">
                  <c:v>4704512.6037767259</c:v>
                </c:pt>
                <c:pt idx="5">
                  <c:v>8456296.8902700357</c:v>
                </c:pt>
                <c:pt idx="6">
                  <c:v>13522736.181706458</c:v>
                </c:pt>
                <c:pt idx="7">
                  <c:v>19326989.072419748</c:v>
                </c:pt>
                <c:pt idx="8">
                  <c:v>25395944.105041172</c:v>
                </c:pt>
              </c:numCache>
            </c:numRef>
          </c:val>
        </c:ser>
        <c:ser>
          <c:idx val="3"/>
          <c:order val="3"/>
          <c:tx>
            <c:strRef>
              <c:f>'Figr 3'!$A$7</c:f>
              <c:strCache>
                <c:ptCount val="1"/>
                <c:pt idx="0">
                  <c:v>40 +100 GE</c:v>
                </c:pt>
              </c:strCache>
            </c:strRef>
          </c:tx>
          <c:spPr>
            <a:solidFill>
              <a:srgbClr val="800000"/>
            </a:solidFill>
            <a:ln w="12700">
              <a:solidFill>
                <a:srgbClr val="000000"/>
              </a:solidFill>
              <a:prstDash val="solid"/>
            </a:ln>
          </c:spPr>
          <c:cat>
            <c:numRef>
              <c:f>'Figr 3'!$B$3:$J$3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'Figr 3'!$B$7:$J$7</c:f>
              <c:numCache>
                <c:formatCode>General</c:formatCode>
                <c:ptCount val="9"/>
                <c:pt idx="2" formatCode="#,##0.0,,">
                  <c:v>482.8</c:v>
                </c:pt>
                <c:pt idx="3" formatCode="#,##0.0,,">
                  <c:v>2702</c:v>
                </c:pt>
                <c:pt idx="4" formatCode="#,##0.0,,">
                  <c:v>23163.238077619015</c:v>
                </c:pt>
                <c:pt idx="5" formatCode="#,##0.0,,">
                  <c:v>69117.18598583476</c:v>
                </c:pt>
                <c:pt idx="6" formatCode="#,##0.0,,">
                  <c:v>149465.00299401622</c:v>
                </c:pt>
                <c:pt idx="7" formatCode="#,##0.0,,">
                  <c:v>253917.42590177132</c:v>
                </c:pt>
                <c:pt idx="8" formatCode="#,##0.0,,">
                  <c:v>377022.52601861418</c:v>
                </c:pt>
              </c:numCache>
            </c:numRef>
          </c:val>
        </c:ser>
        <c:dLbls>
          <c:showLegendKey val="0"/>
          <c:showVal val="0"/>
          <c:showCatName val="0"/>
          <c:showSerName val="0"/>
          <c:showPercent val="0"/>
          <c:showBubbleSize val="0"/>
        </c:dLbls>
        <c:axId val="131049728"/>
        <c:axId val="110166016"/>
      </c:areaChart>
      <c:catAx>
        <c:axId val="13104972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110166016"/>
        <c:crosses val="autoZero"/>
        <c:auto val="1"/>
        <c:lblAlgn val="ctr"/>
        <c:lblOffset val="100"/>
        <c:tickLblSkip val="1"/>
        <c:tickMarkSkip val="1"/>
        <c:noMultiLvlLbl val="0"/>
      </c:catAx>
      <c:valAx>
        <c:axId val="110166016"/>
        <c:scaling>
          <c:orientation val="minMax"/>
          <c:max val="200000000"/>
          <c:min val="0"/>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1049728"/>
        <c:crosses val="autoZero"/>
        <c:crossBetween val="midCat"/>
        <c:majorUnit val="50000000"/>
        <c:minorUnit val="2000000"/>
      </c:valAx>
      <c:spPr>
        <a:noFill/>
        <a:ln w="25400">
          <a:noFill/>
        </a:ln>
      </c:spPr>
    </c:plotArea>
    <c:plotVisOnly val="1"/>
    <c:dispBlanksAs val="zero"/>
    <c:showDLblsOverMax val="0"/>
  </c:chart>
  <c:spPr>
    <a:solidFill>
      <a:srgbClr val="FFFFFF"/>
    </a:solidFill>
    <a:ln w="3175">
      <a:solidFill>
        <a:srgbClr val="000000"/>
      </a:solidFill>
      <a:prstDash val="solid"/>
    </a:ln>
    <a:effectLst>
      <a:outerShdw dist="35921" dir="2700000" algn="br">
        <a:srgbClr val="000000"/>
      </a:outerShdw>
    </a:effectLst>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Enterprise Horizontal BASE-T cabling</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7862318840579712E-2"/>
          <c:y val="0.11378188303385153"/>
          <c:w val="0.79528985507246375"/>
          <c:h val="0.78098324247930551"/>
        </c:manualLayout>
      </c:layout>
      <c:pie3DChart>
        <c:varyColors val="1"/>
        <c:ser>
          <c:idx val="1"/>
          <c:order val="0"/>
          <c:explosion val="25"/>
          <c:dLbls>
            <c:dLbl>
              <c:idx val="0"/>
              <c:layout>
                <c:manualLayout>
                  <c:x val="-0.18446422458062309"/>
                  <c:y val="1.2702402584292349E-2"/>
                </c:manualLayout>
              </c:layout>
              <c:tx>
                <c:rich>
                  <a:bodyPr/>
                  <a:lstStyle/>
                  <a:p>
                    <a:r>
                      <a:rPr lang="en-US" sz="1200" dirty="0"/>
                      <a:t>Cat </a:t>
                    </a:r>
                    <a:r>
                      <a:rPr lang="en-US" sz="1200" dirty="0" smtClean="0"/>
                      <a:t>5e</a:t>
                    </a:r>
                    <a:r>
                      <a:rPr lang="en-US" sz="1200" baseline="0" dirty="0" smtClean="0"/>
                      <a:t> </a:t>
                    </a:r>
                    <a:r>
                      <a:rPr lang="en-US" sz="1200" dirty="0" smtClean="0"/>
                      <a:t> </a:t>
                    </a:r>
                    <a:r>
                      <a:rPr lang="en-US" sz="1200" dirty="0"/>
                      <a:t>46%</a:t>
                    </a: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21173142759329"/>
                  <c:y val="-0.16527087960158826"/>
                </c:manualLayout>
              </c:layout>
              <c:tx>
                <c:rich>
                  <a:bodyPr/>
                  <a:lstStyle/>
                  <a:p>
                    <a:r>
                      <a:rPr lang="en-US" sz="1200" dirty="0"/>
                      <a:t>Cat </a:t>
                    </a:r>
                    <a:r>
                      <a:rPr lang="en-US" sz="1200" dirty="0" smtClean="0"/>
                      <a:t>6 </a:t>
                    </a:r>
                    <a:r>
                      <a:rPr lang="en-US" sz="1200" dirty="0"/>
                      <a:t>28%</a:t>
                    </a: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5524734679904142"/>
                  <c:y val="3.1596338919173565E-2"/>
                </c:manualLayout>
              </c:layout>
              <c:tx>
                <c:rich>
                  <a:bodyPr/>
                  <a:lstStyle/>
                  <a:p>
                    <a:r>
                      <a:rPr lang="en-US" sz="1200" dirty="0"/>
                      <a:t>Cat </a:t>
                    </a:r>
                    <a:r>
                      <a:rPr lang="en-US" sz="1200" dirty="0" smtClean="0"/>
                      <a:t>6A </a:t>
                    </a:r>
                    <a:r>
                      <a:rPr lang="en-US" sz="1200" dirty="0"/>
                      <a:t>16%</a:t>
                    </a: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dirty="0"/>
                      <a:t>Cat </a:t>
                    </a:r>
                    <a:r>
                      <a:rPr lang="en-US" dirty="0" smtClean="0"/>
                      <a:t>7 </a:t>
                    </a:r>
                    <a:r>
                      <a:rPr lang="en-US" dirty="0"/>
                      <a:t>5%</a:t>
                    </a:r>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2277159648522196"/>
                  <c:y val="-2.567534827377347E-2"/>
                </c:manualLayout>
              </c:layout>
              <c:tx>
                <c:rich>
                  <a:bodyPr/>
                  <a:lstStyle/>
                  <a:p>
                    <a:pPr>
                      <a:defRPr sz="1100"/>
                    </a:pPr>
                    <a:r>
                      <a:rPr lang="en-US" dirty="0"/>
                      <a:t>Cat </a:t>
                    </a:r>
                    <a:r>
                      <a:rPr lang="en-US" dirty="0" smtClean="0"/>
                      <a:t>7A </a:t>
                    </a:r>
                    <a:r>
                      <a:rPr lang="en-US" dirty="0"/>
                      <a:t>4%</a:t>
                    </a:r>
                  </a:p>
                </c:rich>
              </c:tx>
              <c:sp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Cat 5e</c:v>
                </c:pt>
                <c:pt idx="1">
                  <c:v>Cat 6</c:v>
                </c:pt>
                <c:pt idx="2">
                  <c:v>Cat 6a</c:v>
                </c:pt>
                <c:pt idx="3">
                  <c:v>Cat 7</c:v>
                </c:pt>
                <c:pt idx="4">
                  <c:v>Cat 7a</c:v>
                </c:pt>
              </c:strCache>
            </c:strRef>
          </c:cat>
          <c:val>
            <c:numRef>
              <c:f>Sheet1!$C$2:$C$6</c:f>
              <c:numCache>
                <c:formatCode>0%</c:formatCode>
                <c:ptCount val="5"/>
                <c:pt idx="0">
                  <c:v>0.46491228070175439</c:v>
                </c:pt>
                <c:pt idx="1">
                  <c:v>0.2807017543859649</c:v>
                </c:pt>
                <c:pt idx="2">
                  <c:v>0.15789473684210525</c:v>
                </c:pt>
                <c:pt idx="3">
                  <c:v>5.2631578947368418E-2</c:v>
                </c:pt>
                <c:pt idx="4">
                  <c:v>4.3859649122807015E-2</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Low </c:v>
                </c:pt>
              </c:strCache>
            </c:strRef>
          </c:tx>
          <c:spPr>
            <a:ln w="38100"/>
          </c:spPr>
          <c:marker>
            <c:symbol val="none"/>
          </c:marker>
          <c:cat>
            <c:strRef>
              <c:f>Sheet1!$A$2:$A$5</c:f>
              <c:strCache>
                <c:ptCount val="4"/>
                <c:pt idx="0">
                  <c:v>2002+</c:v>
                </c:pt>
                <c:pt idx="1">
                  <c:v>2007+</c:v>
                </c:pt>
                <c:pt idx="2">
                  <c:v>2013+</c:v>
                </c:pt>
                <c:pt idx="3">
                  <c:v>2015+</c:v>
                </c:pt>
              </c:strCache>
            </c:strRef>
          </c:cat>
          <c:val>
            <c:numRef>
              <c:f>Sheet1!$B$2:$B$5</c:f>
              <c:numCache>
                <c:formatCode>General</c:formatCode>
                <c:ptCount val="4"/>
                <c:pt idx="0">
                  <c:v>54</c:v>
                </c:pt>
                <c:pt idx="1">
                  <c:v>72</c:v>
                </c:pt>
                <c:pt idx="2">
                  <c:v>433</c:v>
                </c:pt>
                <c:pt idx="3">
                  <c:v>867</c:v>
                </c:pt>
              </c:numCache>
            </c:numRef>
          </c:val>
          <c:smooth val="0"/>
        </c:ser>
        <c:ser>
          <c:idx val="1"/>
          <c:order val="1"/>
          <c:tx>
            <c:strRef>
              <c:f>Sheet1!$C$1</c:f>
              <c:strCache>
                <c:ptCount val="1"/>
                <c:pt idx="0">
                  <c:v>Mid</c:v>
                </c:pt>
              </c:strCache>
            </c:strRef>
          </c:tx>
          <c:spPr>
            <a:ln w="38100"/>
          </c:spPr>
          <c:marker>
            <c:symbol val="none"/>
          </c:marker>
          <c:cat>
            <c:strRef>
              <c:f>Sheet1!$A$2:$A$5</c:f>
              <c:strCache>
                <c:ptCount val="4"/>
                <c:pt idx="0">
                  <c:v>2002+</c:v>
                </c:pt>
                <c:pt idx="1">
                  <c:v>2007+</c:v>
                </c:pt>
                <c:pt idx="2">
                  <c:v>2013+</c:v>
                </c:pt>
                <c:pt idx="3">
                  <c:v>2015+</c:v>
                </c:pt>
              </c:strCache>
            </c:strRef>
          </c:cat>
          <c:val>
            <c:numRef>
              <c:f>Sheet1!$C$2:$C$5</c:f>
              <c:numCache>
                <c:formatCode>General</c:formatCode>
                <c:ptCount val="4"/>
                <c:pt idx="0">
                  <c:v>54</c:v>
                </c:pt>
                <c:pt idx="1">
                  <c:v>300</c:v>
                </c:pt>
                <c:pt idx="2">
                  <c:v>867</c:v>
                </c:pt>
                <c:pt idx="3">
                  <c:v>1730</c:v>
                </c:pt>
              </c:numCache>
            </c:numRef>
          </c:val>
          <c:smooth val="0"/>
        </c:ser>
        <c:ser>
          <c:idx val="2"/>
          <c:order val="2"/>
          <c:tx>
            <c:strRef>
              <c:f>Sheet1!$D$1</c:f>
              <c:strCache>
                <c:ptCount val="1"/>
                <c:pt idx="0">
                  <c:v>High</c:v>
                </c:pt>
              </c:strCache>
            </c:strRef>
          </c:tx>
          <c:spPr>
            <a:ln w="38100"/>
          </c:spPr>
          <c:marker>
            <c:symbol val="none"/>
          </c:marker>
          <c:cat>
            <c:strRef>
              <c:f>Sheet1!$A$2:$A$5</c:f>
              <c:strCache>
                <c:ptCount val="4"/>
                <c:pt idx="0">
                  <c:v>2002+</c:v>
                </c:pt>
                <c:pt idx="1">
                  <c:v>2007+</c:v>
                </c:pt>
                <c:pt idx="2">
                  <c:v>2013+</c:v>
                </c:pt>
                <c:pt idx="3">
                  <c:v>2015+</c:v>
                </c:pt>
              </c:strCache>
            </c:strRef>
          </c:cat>
          <c:val>
            <c:numRef>
              <c:f>Sheet1!$D$2:$D$5</c:f>
              <c:numCache>
                <c:formatCode>General</c:formatCode>
                <c:ptCount val="4"/>
                <c:pt idx="0">
                  <c:v>54</c:v>
                </c:pt>
                <c:pt idx="1">
                  <c:v>450</c:v>
                </c:pt>
                <c:pt idx="2">
                  <c:v>1300</c:v>
                </c:pt>
                <c:pt idx="3">
                  <c:v>2600</c:v>
                </c:pt>
              </c:numCache>
            </c:numRef>
          </c:val>
          <c:smooth val="0"/>
        </c:ser>
        <c:ser>
          <c:idx val="3"/>
          <c:order val="3"/>
          <c:tx>
            <c:strRef>
              <c:f>Sheet1!$E$1</c:f>
              <c:strCache>
                <c:ptCount val="1"/>
                <c:pt idx="0">
                  <c:v>Max</c:v>
                </c:pt>
              </c:strCache>
            </c:strRef>
          </c:tx>
          <c:spPr>
            <a:ln w="38100"/>
          </c:spPr>
          <c:marker>
            <c:symbol val="none"/>
          </c:marker>
          <c:cat>
            <c:strRef>
              <c:f>Sheet1!$A$2:$A$5</c:f>
              <c:strCache>
                <c:ptCount val="4"/>
                <c:pt idx="0">
                  <c:v>2002+</c:v>
                </c:pt>
                <c:pt idx="1">
                  <c:v>2007+</c:v>
                </c:pt>
                <c:pt idx="2">
                  <c:v>2013+</c:v>
                </c:pt>
                <c:pt idx="3">
                  <c:v>2015+</c:v>
                </c:pt>
              </c:strCache>
            </c:strRef>
          </c:cat>
          <c:val>
            <c:numRef>
              <c:f>Sheet1!$E$2:$E$5</c:f>
              <c:numCache>
                <c:formatCode>General</c:formatCode>
                <c:ptCount val="4"/>
                <c:pt idx="0">
                  <c:v>54</c:v>
                </c:pt>
                <c:pt idx="1">
                  <c:v>600</c:v>
                </c:pt>
                <c:pt idx="2">
                  <c:v>3470</c:v>
                </c:pt>
                <c:pt idx="3">
                  <c:v>6930</c:v>
                </c:pt>
              </c:numCache>
            </c:numRef>
          </c:val>
          <c:smooth val="0"/>
        </c:ser>
        <c:dLbls>
          <c:showLegendKey val="0"/>
          <c:showVal val="0"/>
          <c:showCatName val="0"/>
          <c:showSerName val="0"/>
          <c:showPercent val="0"/>
          <c:showBubbleSize val="0"/>
        </c:dLbls>
        <c:marker val="1"/>
        <c:smooth val="0"/>
        <c:axId val="57335168"/>
        <c:axId val="57417088"/>
      </c:lineChart>
      <c:catAx>
        <c:axId val="57335168"/>
        <c:scaling>
          <c:orientation val="minMax"/>
        </c:scaling>
        <c:delete val="0"/>
        <c:axPos val="b"/>
        <c:numFmt formatCode="General" sourceLinked="1"/>
        <c:majorTickMark val="out"/>
        <c:minorTickMark val="none"/>
        <c:tickLblPos val="nextTo"/>
        <c:crossAx val="57417088"/>
        <c:crosses val="autoZero"/>
        <c:auto val="1"/>
        <c:lblAlgn val="ctr"/>
        <c:lblOffset val="100"/>
        <c:noMultiLvlLbl val="0"/>
      </c:catAx>
      <c:valAx>
        <c:axId val="57417088"/>
        <c:scaling>
          <c:logBase val="10"/>
          <c:orientation val="minMax"/>
          <c:min val="10"/>
        </c:scaling>
        <c:delete val="0"/>
        <c:axPos val="l"/>
        <c:majorGridlines/>
        <c:title>
          <c:tx>
            <c:rich>
              <a:bodyPr rot="-5400000" vert="horz"/>
              <a:lstStyle/>
              <a:p>
                <a:pPr>
                  <a:defRPr/>
                </a:pPr>
                <a:r>
                  <a:rPr lang="en-US" sz="1400" b="0" dirty="0" smtClean="0"/>
                  <a:t>Radio rate (Mb/p)</a:t>
                </a:r>
                <a:endParaRPr lang="en-US" sz="1400" b="0" dirty="0"/>
              </a:p>
            </c:rich>
          </c:tx>
          <c:layout/>
          <c:overlay val="0"/>
        </c:title>
        <c:numFmt formatCode="General" sourceLinked="1"/>
        <c:majorTickMark val="out"/>
        <c:minorTickMark val="none"/>
        <c:tickLblPos val="nextTo"/>
        <c:crossAx val="57335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dirty="0" smtClean="0"/>
              <a:t>Enterprise</a:t>
            </a:r>
            <a:r>
              <a:rPr lang="en-US" sz="1400" b="1" baseline="0" dirty="0" smtClean="0"/>
              <a:t> </a:t>
            </a:r>
            <a:r>
              <a:rPr lang="en-US" sz="1400" b="1" dirty="0" smtClean="0"/>
              <a:t>AP types</a:t>
            </a:r>
            <a:r>
              <a:rPr lang="en-US" sz="1400" b="1" baseline="0" dirty="0" smtClean="0"/>
              <a:t> as</a:t>
            </a:r>
          </a:p>
          <a:p>
            <a:pPr>
              <a:defRPr/>
            </a:pPr>
            <a:r>
              <a:rPr lang="en-US" sz="1400" b="1" baseline="0" dirty="0" smtClean="0"/>
              <a:t>% of Unit Shipments</a:t>
            </a:r>
            <a:endParaRPr lang="en-US" sz="1400" b="1" dirty="0"/>
          </a:p>
        </c:rich>
      </c:tx>
      <c:layout/>
      <c:overlay val="0"/>
    </c:title>
    <c:autoTitleDeleted val="0"/>
    <c:plotArea>
      <c:layout/>
      <c:lineChart>
        <c:grouping val="standard"/>
        <c:varyColors val="0"/>
        <c:ser>
          <c:idx val="1"/>
          <c:order val="0"/>
          <c:tx>
            <c:strRef>
              <c:f>Sheet1!$A$10</c:f>
              <c:strCache>
                <c:ptCount val="1"/>
                <c:pt idx="0">
                  <c:v>802.11ac</c:v>
                </c:pt>
              </c:strCache>
            </c:strRef>
          </c:tx>
          <c:marker>
            <c:symbol val="none"/>
          </c:marker>
          <c:cat>
            <c:numRef>
              <c:f>Sheet1!$B$8:$G$8</c:f>
              <c:numCache>
                <c:formatCode>General</c:formatCode>
                <c:ptCount val="6"/>
                <c:pt idx="0">
                  <c:v>1</c:v>
                </c:pt>
                <c:pt idx="1">
                  <c:v>2</c:v>
                </c:pt>
                <c:pt idx="2">
                  <c:v>3</c:v>
                </c:pt>
                <c:pt idx="3">
                  <c:v>4</c:v>
                </c:pt>
                <c:pt idx="4">
                  <c:v>5</c:v>
                </c:pt>
                <c:pt idx="5">
                  <c:v>6</c:v>
                </c:pt>
              </c:numCache>
            </c:numRef>
          </c:cat>
          <c:val>
            <c:numRef>
              <c:f>Sheet1!$B$10:$G$10</c:f>
              <c:numCache>
                <c:formatCode>0%</c:formatCode>
                <c:ptCount val="6"/>
                <c:pt idx="0">
                  <c:v>3.7039050128170901E-2</c:v>
                </c:pt>
                <c:pt idx="1">
                  <c:v>0.22917915735842775</c:v>
                </c:pt>
                <c:pt idx="2">
                  <c:v>0.4</c:v>
                </c:pt>
                <c:pt idx="3">
                  <c:v>0.62</c:v>
                </c:pt>
                <c:pt idx="4">
                  <c:v>0.8600000000000001</c:v>
                </c:pt>
                <c:pt idx="5">
                  <c:v>0.95</c:v>
                </c:pt>
              </c:numCache>
            </c:numRef>
          </c:val>
          <c:smooth val="0"/>
        </c:ser>
        <c:ser>
          <c:idx val="0"/>
          <c:order val="1"/>
          <c:tx>
            <c:strRef>
              <c:f>Sheet1!$A$9</c:f>
              <c:strCache>
                <c:ptCount val="1"/>
                <c:pt idx="0">
                  <c:v>802.11n</c:v>
                </c:pt>
              </c:strCache>
            </c:strRef>
          </c:tx>
          <c:marker>
            <c:symbol val="none"/>
          </c:marker>
          <c:cat>
            <c:numRef>
              <c:f>Sheet1!$B$8:$G$8</c:f>
              <c:numCache>
                <c:formatCode>General</c:formatCode>
                <c:ptCount val="6"/>
                <c:pt idx="0">
                  <c:v>1</c:v>
                </c:pt>
                <c:pt idx="1">
                  <c:v>2</c:v>
                </c:pt>
                <c:pt idx="2">
                  <c:v>3</c:v>
                </c:pt>
                <c:pt idx="3">
                  <c:v>4</c:v>
                </c:pt>
                <c:pt idx="4">
                  <c:v>5</c:v>
                </c:pt>
                <c:pt idx="5">
                  <c:v>6</c:v>
                </c:pt>
              </c:numCache>
            </c:numRef>
          </c:cat>
          <c:val>
            <c:numRef>
              <c:f>Sheet1!$B$9:$G$9</c:f>
              <c:numCache>
                <c:formatCode>0%</c:formatCode>
                <c:ptCount val="6"/>
                <c:pt idx="0">
                  <c:v>3.7256912074706146E-3</c:v>
                </c:pt>
                <c:pt idx="1">
                  <c:v>0.10748165017305165</c:v>
                </c:pt>
                <c:pt idx="2">
                  <c:v>0.27793727389795836</c:v>
                </c:pt>
                <c:pt idx="3">
                  <c:v>0.48958785099261959</c:v>
                </c:pt>
                <c:pt idx="4">
                  <c:v>0.75784823858057082</c:v>
                </c:pt>
                <c:pt idx="5">
                  <c:v>0.87124615525124627</c:v>
                </c:pt>
              </c:numCache>
            </c:numRef>
          </c:val>
          <c:smooth val="0"/>
        </c:ser>
        <c:dLbls>
          <c:showLegendKey val="0"/>
          <c:showVal val="0"/>
          <c:showCatName val="0"/>
          <c:showSerName val="0"/>
          <c:showPercent val="0"/>
          <c:showBubbleSize val="0"/>
        </c:dLbls>
        <c:marker val="1"/>
        <c:smooth val="0"/>
        <c:axId val="128759680"/>
        <c:axId val="128905216"/>
      </c:lineChart>
      <c:catAx>
        <c:axId val="128759680"/>
        <c:scaling>
          <c:orientation val="minMax"/>
        </c:scaling>
        <c:delete val="0"/>
        <c:axPos val="b"/>
        <c:title>
          <c:tx>
            <c:rich>
              <a:bodyPr/>
              <a:lstStyle/>
              <a:p>
                <a:pPr>
                  <a:defRPr/>
                </a:pPr>
                <a:r>
                  <a:rPr lang="en-US" b="0" dirty="0" smtClean="0"/>
                  <a:t>Years</a:t>
                </a:r>
                <a:r>
                  <a:rPr lang="en-US" b="0" baseline="0" dirty="0" smtClean="0"/>
                  <a:t> from First Shipment</a:t>
                </a:r>
                <a:endParaRPr lang="en-US" b="0" dirty="0"/>
              </a:p>
            </c:rich>
          </c:tx>
          <c:layout/>
          <c:overlay val="0"/>
        </c:title>
        <c:numFmt formatCode="General" sourceLinked="1"/>
        <c:majorTickMark val="out"/>
        <c:minorTickMark val="none"/>
        <c:tickLblPos val="nextTo"/>
        <c:crossAx val="128905216"/>
        <c:crosses val="autoZero"/>
        <c:auto val="1"/>
        <c:lblAlgn val="ctr"/>
        <c:lblOffset val="100"/>
        <c:noMultiLvlLbl val="0"/>
      </c:catAx>
      <c:valAx>
        <c:axId val="128905216"/>
        <c:scaling>
          <c:orientation val="minMax"/>
        </c:scaling>
        <c:delete val="0"/>
        <c:axPos val="l"/>
        <c:majorGridlines/>
        <c:title>
          <c:tx>
            <c:rich>
              <a:bodyPr rot="-5400000" vert="horz"/>
              <a:lstStyle/>
              <a:p>
                <a:pPr>
                  <a:defRPr/>
                </a:pPr>
                <a:r>
                  <a:rPr lang="en-US" b="0" dirty="0" smtClean="0"/>
                  <a:t>Percentage (%)</a:t>
                </a:r>
                <a:endParaRPr lang="en-US" b="0" dirty="0"/>
              </a:p>
            </c:rich>
          </c:tx>
          <c:layout/>
          <c:overlay val="0"/>
        </c:title>
        <c:numFmt formatCode="0%" sourceLinked="1"/>
        <c:majorTickMark val="out"/>
        <c:minorTickMark val="none"/>
        <c:tickLblPos val="nextTo"/>
        <c:crossAx val="128759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400" b="1" i="0" baseline="0" dirty="0">
                <a:effectLst/>
              </a:rPr>
              <a:t>Enterprise AP Volumes</a:t>
            </a:r>
            <a:endParaRPr lang="en-US" sz="1400" dirty="0">
              <a:effectLst/>
            </a:endParaRPr>
          </a:p>
          <a:p>
            <a:pPr algn="ctr">
              <a:defRPr/>
            </a:pPr>
            <a:r>
              <a:rPr lang="en-US" sz="1400" b="1" i="0" baseline="0" dirty="0">
                <a:effectLst/>
              </a:rPr>
              <a:t>(units, millions)</a:t>
            </a:r>
            <a:endParaRPr lang="en-US" sz="1400" dirty="0">
              <a:effectLst/>
            </a:endParaRPr>
          </a:p>
        </c:rich>
      </c:tx>
      <c:layout/>
      <c:overlay val="0"/>
    </c:title>
    <c:autoTitleDeleted val="0"/>
    <c:plotArea>
      <c:layout/>
      <c:barChart>
        <c:barDir val="col"/>
        <c:grouping val="stacked"/>
        <c:varyColors val="0"/>
        <c:ser>
          <c:idx val="0"/>
          <c:order val="0"/>
          <c:tx>
            <c:v>802.11n</c:v>
          </c:tx>
          <c:invertIfNegative val="0"/>
          <c:cat>
            <c:numLit>
              <c:formatCode>General</c:formatCode>
              <c:ptCount val="7"/>
              <c:pt idx="0">
                <c:v>2012</c:v>
              </c:pt>
              <c:pt idx="1">
                <c:v>2013</c:v>
              </c:pt>
              <c:pt idx="2">
                <c:v>2014</c:v>
              </c:pt>
              <c:pt idx="3">
                <c:v>2015</c:v>
              </c:pt>
              <c:pt idx="4">
                <c:v>2016</c:v>
              </c:pt>
              <c:pt idx="5">
                <c:v>2017</c:v>
              </c:pt>
              <c:pt idx="6">
                <c:v>2018</c:v>
              </c:pt>
            </c:numLit>
          </c:cat>
          <c:val>
            <c:numRef>
              <c:f>Sheet1!$H$13:$N$13</c:f>
              <c:numCache>
                <c:formatCode>#,##0.0</c:formatCode>
                <c:ptCount val="7"/>
                <c:pt idx="0">
                  <c:v>6.5277721700404587</c:v>
                </c:pt>
                <c:pt idx="1">
                  <c:v>8.8379946934391587</c:v>
                </c:pt>
                <c:pt idx="2">
                  <c:v>8.4422918180337554</c:v>
                </c:pt>
                <c:pt idx="3">
                  <c:v>7.4780362146903947</c:v>
                </c:pt>
                <c:pt idx="4">
                  <c:v>5.2967605184608333</c:v>
                </c:pt>
                <c:pt idx="5">
                  <c:v>2.181876104784628</c:v>
                </c:pt>
                <c:pt idx="6">
                  <c:v>0.86955992268229465</c:v>
                </c:pt>
              </c:numCache>
            </c:numRef>
          </c:val>
        </c:ser>
        <c:ser>
          <c:idx val="1"/>
          <c:order val="1"/>
          <c:tx>
            <c:v>802.11ac</c:v>
          </c:tx>
          <c:invertIfNegative val="0"/>
          <c:cat>
            <c:numLit>
              <c:formatCode>General</c:formatCode>
              <c:ptCount val="7"/>
              <c:pt idx="0">
                <c:v>2012</c:v>
              </c:pt>
              <c:pt idx="1">
                <c:v>2013</c:v>
              </c:pt>
              <c:pt idx="2">
                <c:v>2014</c:v>
              </c:pt>
              <c:pt idx="3">
                <c:v>2015</c:v>
              </c:pt>
              <c:pt idx="4">
                <c:v>2016</c:v>
              </c:pt>
              <c:pt idx="5">
                <c:v>2017</c:v>
              </c:pt>
              <c:pt idx="6">
                <c:v>2018</c:v>
              </c:pt>
            </c:numLit>
          </c:cat>
          <c:val>
            <c:numRef>
              <c:f>Sheet1!$H$14:$N$14</c:f>
              <c:numCache>
                <c:formatCode>#,##0.0</c:formatCode>
                <c:ptCount val="7"/>
                <c:pt idx="0">
                  <c:v>0</c:v>
                </c:pt>
                <c:pt idx="1">
                  <c:v>0.35456543281612174</c:v>
                </c:pt>
                <c:pt idx="2">
                  <c:v>2.5333635532876531</c:v>
                </c:pt>
                <c:pt idx="3">
                  <c:v>4.9853574764602628</c:v>
                </c:pt>
                <c:pt idx="4">
                  <c:v>8.642082951172938</c:v>
                </c:pt>
                <c:pt idx="5">
                  <c:v>13.402953215105581</c:v>
                </c:pt>
                <c:pt idx="6">
                  <c:v>16.521638530963578</c:v>
                </c:pt>
              </c:numCache>
            </c:numRef>
          </c:val>
        </c:ser>
        <c:dLbls>
          <c:showLegendKey val="0"/>
          <c:showVal val="0"/>
          <c:showCatName val="0"/>
          <c:showSerName val="0"/>
          <c:showPercent val="0"/>
          <c:showBubbleSize val="0"/>
        </c:dLbls>
        <c:gapWidth val="150"/>
        <c:overlap val="100"/>
        <c:axId val="129250432"/>
        <c:axId val="129251968"/>
      </c:barChart>
      <c:catAx>
        <c:axId val="129250432"/>
        <c:scaling>
          <c:orientation val="minMax"/>
        </c:scaling>
        <c:delete val="0"/>
        <c:axPos val="b"/>
        <c:numFmt formatCode="General" sourceLinked="1"/>
        <c:majorTickMark val="out"/>
        <c:minorTickMark val="none"/>
        <c:tickLblPos val="nextTo"/>
        <c:crossAx val="129251968"/>
        <c:crosses val="autoZero"/>
        <c:auto val="1"/>
        <c:lblAlgn val="ctr"/>
        <c:lblOffset val="100"/>
        <c:noMultiLvlLbl val="0"/>
      </c:catAx>
      <c:valAx>
        <c:axId val="129251968"/>
        <c:scaling>
          <c:orientation val="minMax"/>
        </c:scaling>
        <c:delete val="0"/>
        <c:axPos val="l"/>
        <c:majorGridlines/>
        <c:numFmt formatCode="#,##0" sourceLinked="0"/>
        <c:majorTickMark val="out"/>
        <c:minorTickMark val="none"/>
        <c:tickLblPos val="nextTo"/>
        <c:crossAx val="129250432"/>
        <c:crosses val="autoZero"/>
        <c:crossBetween val="between"/>
        <c:majorUnit val="5"/>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0.20376</cdr:x>
      <cdr:y>0.7044</cdr:y>
    </cdr:from>
    <cdr:to>
      <cdr:x>0.65345</cdr:x>
      <cdr:y>0.78462</cdr:y>
    </cdr:to>
    <cdr:sp macro="" textlink="">
      <cdr:nvSpPr>
        <cdr:cNvPr id="2412545" name="Text Box 1025"/>
        <cdr:cNvSpPr txBox="1">
          <a:spLocks xmlns:a="http://schemas.openxmlformats.org/drawingml/2006/main" noChangeArrowheads="1"/>
        </cdr:cNvSpPr>
      </cdr:nvSpPr>
      <cdr:spPr bwMode="auto">
        <a:xfrm xmlns:a="http://schemas.openxmlformats.org/drawingml/2006/main">
          <a:off x="643636" y="2002587"/>
          <a:ext cx="1413510" cy="22768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1000" b="1" i="0" u="none" strike="noStrike" baseline="0">
              <a:solidFill>
                <a:srgbClr val="FFFFFF"/>
              </a:solidFill>
              <a:latin typeface="Arial"/>
              <a:cs typeface="Arial"/>
            </a:rPr>
            <a:t>100 Mbps</a:t>
          </a:r>
        </a:p>
      </cdr:txBody>
    </cdr:sp>
  </cdr:relSizeAnchor>
  <cdr:relSizeAnchor xmlns:cdr="http://schemas.openxmlformats.org/drawingml/2006/chartDrawing">
    <cdr:from>
      <cdr:x>0.58339</cdr:x>
      <cdr:y>0.43307</cdr:y>
    </cdr:from>
    <cdr:to>
      <cdr:x>0.88158</cdr:x>
      <cdr:y>0.50942</cdr:y>
    </cdr:to>
    <cdr:sp macro="" textlink="">
      <cdr:nvSpPr>
        <cdr:cNvPr id="2412546" name="Text Box 1026"/>
        <cdr:cNvSpPr txBox="1">
          <a:spLocks xmlns:a="http://schemas.openxmlformats.org/drawingml/2006/main" noChangeArrowheads="1"/>
        </cdr:cNvSpPr>
      </cdr:nvSpPr>
      <cdr:spPr bwMode="auto">
        <a:xfrm xmlns:a="http://schemas.openxmlformats.org/drawingml/2006/main">
          <a:off x="1836928" y="1232433"/>
          <a:ext cx="937260" cy="21671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1000" b="1" i="0" u="none" strike="noStrike" baseline="0">
              <a:solidFill>
                <a:srgbClr val="000000"/>
              </a:solidFill>
              <a:latin typeface="Arial"/>
              <a:cs typeface="Arial"/>
            </a:rPr>
            <a:t>1 GE</a:t>
          </a:r>
        </a:p>
      </cdr:txBody>
    </cdr:sp>
  </cdr:relSizeAnchor>
  <cdr:relSizeAnchor xmlns:cdr="http://schemas.openxmlformats.org/drawingml/2006/chartDrawing">
    <cdr:from>
      <cdr:x>0.74218</cdr:x>
      <cdr:y>0.18784</cdr:y>
    </cdr:from>
    <cdr:to>
      <cdr:x>0.90412</cdr:x>
      <cdr:y>0.24897</cdr:y>
    </cdr:to>
    <cdr:sp macro="" textlink="">
      <cdr:nvSpPr>
        <cdr:cNvPr id="2412547" name="Text Box 1027"/>
        <cdr:cNvSpPr txBox="1">
          <a:spLocks xmlns:a="http://schemas.openxmlformats.org/drawingml/2006/main" noChangeArrowheads="1"/>
        </cdr:cNvSpPr>
      </cdr:nvSpPr>
      <cdr:spPr bwMode="auto">
        <a:xfrm xmlns:a="http://schemas.openxmlformats.org/drawingml/2006/main">
          <a:off x="2336038" y="536346"/>
          <a:ext cx="509016" cy="1735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1000" b="1" i="0" u="none" strike="noStrike" baseline="0">
              <a:solidFill>
                <a:srgbClr val="000000"/>
              </a:solidFill>
              <a:latin typeface="Arial"/>
              <a:cs typeface="Arial"/>
            </a:rPr>
            <a:t>10 GE</a:t>
          </a:r>
        </a:p>
      </cdr:txBody>
    </cdr:sp>
  </cdr:relSizeAnchor>
  <cdr:relSizeAnchor xmlns:cdr="http://schemas.openxmlformats.org/drawingml/2006/chartDrawing">
    <cdr:from>
      <cdr:x>0.82776</cdr:x>
      <cdr:y>0.24824</cdr:y>
    </cdr:from>
    <cdr:to>
      <cdr:x>0.86751</cdr:x>
      <cdr:y>0.32824</cdr:y>
    </cdr:to>
    <cdr:sp macro="" textlink="">
      <cdr:nvSpPr>
        <cdr:cNvPr id="2412548" name="Line 1028"/>
        <cdr:cNvSpPr>
          <a:spLocks xmlns:a="http://schemas.openxmlformats.org/drawingml/2006/main" noChangeShapeType="1"/>
        </cdr:cNvSpPr>
      </cdr:nvSpPr>
      <cdr:spPr bwMode="auto">
        <a:xfrm xmlns:a="http://schemas.openxmlformats.org/drawingml/2006/main">
          <a:off x="2499354" y="619500"/>
          <a:ext cx="120023" cy="199652"/>
        </a:xfrm>
        <a:prstGeom xmlns:a="http://schemas.openxmlformats.org/drawingml/2006/main" prst="line">
          <a:avLst/>
        </a:prstGeom>
        <a:noFill xmlns:a="http://schemas.openxmlformats.org/drawingml/2006/main"/>
        <a:ln xmlns:a="http://schemas.openxmlformats.org/drawingml/2006/main" w="1">
          <a:solidFill>
            <a:srgbClr xmlns:mc="http://schemas.openxmlformats.org/markup-compatibility/2006" xmlns:a14="http://schemas.microsoft.com/office/drawing/2010/main" val="000000" mc:Ignorable="a14" a14:legacySpreadsheetColorIndex="64"/>
          </a:solidFill>
          <a:round/>
          <a:headEnd/>
          <a:tailEn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userShapes>
</file>

<file path=ppt/drawings/drawing2.xml><?xml version="1.0" encoding="utf-8"?>
<c:userShapes xmlns:c="http://schemas.openxmlformats.org/drawingml/2006/chart">
  <cdr:relSizeAnchor xmlns:cdr="http://schemas.openxmlformats.org/drawingml/2006/chartDrawing">
    <cdr:from>
      <cdr:x>0.05621</cdr:x>
      <cdr:y>0.76923</cdr:y>
    </cdr:from>
    <cdr:to>
      <cdr:x>1</cdr:x>
      <cdr:y>0.97436</cdr:y>
    </cdr:to>
    <cdr:sp macro="" textlink="">
      <cdr:nvSpPr>
        <cdr:cNvPr id="2" name="TextBox 1"/>
        <cdr:cNvSpPr txBox="1"/>
      </cdr:nvSpPr>
      <cdr:spPr>
        <a:xfrm xmlns:a="http://schemas.openxmlformats.org/drawingml/2006/main">
          <a:off x="197027" y="2286000"/>
          <a:ext cx="3308173"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a:t>Source:</a:t>
          </a:r>
          <a:r>
            <a:rPr lang="en-US" sz="1050" baseline="0" dirty="0"/>
            <a:t> Cabling Installation &amp; Maintenance Magazine, </a:t>
          </a:r>
          <a:r>
            <a:rPr lang="en-US" sz="800" baseline="0" dirty="0"/>
            <a:t>Cabling Market Outlook Consumption Trends and  Analysis Enterprise and Data Center Organizations, February 2014</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802.11-14/1385r0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October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Yong Kim, Broadcom</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802.11-14/1385r0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October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Yong Kim, Broadcom</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802.11-14/1385r0</a:t>
            </a:r>
            <a:endParaRPr lang="en-US"/>
          </a:p>
        </p:txBody>
      </p:sp>
      <p:sp>
        <p:nvSpPr>
          <p:cNvPr id="5" name="Rectangle 3"/>
          <p:cNvSpPr>
            <a:spLocks noGrp="1" noChangeArrowheads="1"/>
          </p:cNvSpPr>
          <p:nvPr>
            <p:ph type="dt"/>
          </p:nvPr>
        </p:nvSpPr>
        <p:spPr>
          <a:ln/>
        </p:spPr>
        <p:txBody>
          <a:bodyPr/>
          <a:lstStyle/>
          <a:p>
            <a:r>
              <a:rPr lang="en-US" smtClean="0"/>
              <a:t>October 2014</a:t>
            </a:r>
            <a:endParaRPr lang="en-US"/>
          </a:p>
        </p:txBody>
      </p:sp>
      <p:sp>
        <p:nvSpPr>
          <p:cNvPr id="6" name="Rectangle 6"/>
          <p:cNvSpPr>
            <a:spLocks noGrp="1" noChangeArrowheads="1"/>
          </p:cNvSpPr>
          <p:nvPr>
            <p:ph type="ftr"/>
          </p:nvPr>
        </p:nvSpPr>
        <p:spPr>
          <a:ln/>
        </p:spPr>
        <p:txBody>
          <a:bodyPr/>
          <a:lstStyle/>
          <a:p>
            <a:r>
              <a:rPr lang="en-US" smtClean="0"/>
              <a:t>Yong Kim, Broadcom</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Removing AD</a:t>
            </a:r>
          </a:p>
          <a:p>
            <a:endParaRPr lang="en-US" dirty="0" smtClean="0"/>
          </a:p>
          <a:p>
            <a:r>
              <a:rPr lang="en-US" dirty="0" smtClean="0"/>
              <a:t>[YK] Speaker Notes:</a:t>
            </a:r>
          </a:p>
          <a:p>
            <a:pPr marL="173713" indent="-173713">
              <a:buFontTx/>
              <a:buChar char="-"/>
            </a:pPr>
            <a:r>
              <a:rPr lang="en-US" baseline="0" dirty="0" smtClean="0"/>
              <a:t>The managed AP market is segmented into High-end high-performance, and Low-end hot-spot-oriented and some mid-range.</a:t>
            </a:r>
          </a:p>
          <a:p>
            <a:pPr marL="173713" indent="-173713">
              <a:buFontTx/>
              <a:buChar char="-"/>
            </a:pPr>
            <a:r>
              <a:rPr lang="en-US" baseline="0" dirty="0" smtClean="0"/>
              <a:t>Here we are showing Ethernet edge switch port speeds, relative to AP bandwidth needs for the three segments.</a:t>
            </a:r>
          </a:p>
          <a:p>
            <a:pPr marL="173713" indent="-173713">
              <a:buFontTx/>
              <a:buChar char="-"/>
            </a:pPr>
            <a:endParaRPr lang="en-US" baseline="0" dirty="0" smtClean="0"/>
          </a:p>
          <a:p>
            <a:pPr marL="173713" indent="-173713">
              <a:buFontTx/>
              <a:buChar char="-"/>
            </a:pPr>
            <a:r>
              <a:rPr lang="en-US" baseline="0" dirty="0" smtClean="0"/>
              <a:t>802.11n is the LAST radio on 2.4 GHz band.  802.11ac does not work in 2.4 GHz band.</a:t>
            </a:r>
          </a:p>
          <a:p>
            <a:pPr marL="173713" indent="-173713">
              <a:buFontTx/>
              <a:buChar char="-"/>
            </a:pPr>
            <a:r>
              <a:rPr lang="en-US" dirty="0" smtClean="0"/>
              <a:t>High-end and Mid-Range APs</a:t>
            </a:r>
            <a:r>
              <a:rPr lang="en-US" baseline="0" dirty="0" smtClean="0"/>
              <a:t> support simultaneous 2.4 GHz and 5 GHz bands, </a:t>
            </a:r>
            <a:br>
              <a:rPr lang="en-US" baseline="0" dirty="0" smtClean="0"/>
            </a:br>
            <a:r>
              <a:rPr lang="en-US" baseline="0" dirty="0" smtClean="0"/>
              <a:t>so 802.11ac transition assumes 802.11n support @ 2.4 GHz band and .11ac transition @ 5 GHz band.</a:t>
            </a:r>
            <a:br>
              <a:rPr lang="en-US" baseline="0" dirty="0" smtClean="0"/>
            </a:br>
            <a:r>
              <a:rPr lang="en-US" baseline="0" dirty="0" smtClean="0"/>
              <a:t>Low End typically does not.  Low-end supports legacy 2.4 GHz b/g/n uses. </a:t>
            </a:r>
          </a:p>
          <a:p>
            <a:pPr marL="173713" indent="-173713">
              <a:buFontTx/>
              <a:buChar char="-"/>
            </a:pPr>
            <a:r>
              <a:rPr lang="en-US" baseline="0" dirty="0" smtClean="0"/>
              <a:t>But with proliferation of 802.3ac wireless clients, low-end transitions to support dual band.</a:t>
            </a:r>
          </a:p>
          <a:p>
            <a:endParaRPr lang="en-US" dirty="0" smtClean="0"/>
          </a:p>
          <a:p>
            <a:endParaRPr lang="en-US" dirty="0" smtClean="0"/>
          </a:p>
          <a:p>
            <a:r>
              <a:rPr lang="en-US" dirty="0" smtClean="0"/>
              <a:t>[YK]</a:t>
            </a:r>
            <a:r>
              <a:rPr lang="en-US" baseline="0" dirty="0" smtClean="0"/>
              <a:t> Background info:</a:t>
            </a:r>
          </a:p>
          <a:p>
            <a:pPr marL="173713" indent="-173713">
              <a:buFontTx/>
              <a:buChar char="-"/>
            </a:pPr>
            <a:r>
              <a:rPr lang="en-US" baseline="0" dirty="0" smtClean="0"/>
              <a:t>802.11 n radio rates are multiples of 72.2 Mb/s (20 MHz) or 150 Mb/s (40 MHz) per [MIMO] antenna.</a:t>
            </a:r>
          </a:p>
          <a:p>
            <a:pPr marL="173713" indent="-173713">
              <a:buFontTx/>
              <a:buChar char="-"/>
            </a:pPr>
            <a:r>
              <a:rPr lang="en-US" baseline="0" dirty="0" smtClean="0"/>
              <a:t>802.11ac radio rates are multiple of 867 Mb/s (80 MHz) per [MIMO] antenna.</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11</a:t>
            </a:fld>
            <a:endParaRPr lang="en-US"/>
          </a:p>
        </p:txBody>
      </p:sp>
    </p:spTree>
    <p:extLst>
      <p:ext uri="{BB962C8B-B14F-4D97-AF65-F5344CB8AC3E}">
        <p14:creationId xmlns:p14="http://schemas.microsoft.com/office/powerpoint/2010/main" val="173406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Would like predictions for next 5-10 years,   showing  APs will need rates above 5Gb/s . TEF FY13 discussed rates in panel, Bruce Kramer? PJ to get comment back from 802.11.</a:t>
            </a:r>
          </a:p>
          <a:p>
            <a:endParaRPr lang="en-US" dirty="0" smtClean="0"/>
          </a:p>
          <a:p>
            <a:endParaRPr lang="en-US" dirty="0" smtClean="0"/>
          </a:p>
          <a:p>
            <a:endParaRPr lang="en-US" dirty="0" smtClean="0"/>
          </a:p>
          <a:p>
            <a:r>
              <a:rPr lang="en-US" dirty="0" smtClean="0"/>
              <a:t>Refs</a:t>
            </a:r>
          </a:p>
          <a:p>
            <a:r>
              <a:rPr lang="en-US" dirty="0" smtClean="0"/>
              <a:t>http://www.wi-fi.org/beacon/clint-w-brown/80211ac-wi-fi-next-generation-wireless-connectivity</a:t>
            </a:r>
          </a:p>
          <a:p>
            <a:r>
              <a:rPr lang="en-US" dirty="0" smtClean="0"/>
              <a:t>http://www.cisco.com/c/en/us/products/collateral/wireless/aironet-3600-series/white_paper_c11-713103.html</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12</a:t>
            </a:fld>
            <a:endParaRPr lang="en-US"/>
          </a:p>
        </p:txBody>
      </p:sp>
    </p:spTree>
    <p:extLst>
      <p:ext uri="{BB962C8B-B14F-4D97-AF65-F5344CB8AC3E}">
        <p14:creationId xmlns:p14="http://schemas.microsoft.com/office/powerpoint/2010/main" val="173406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need to check numbers</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13</a:t>
            </a:fld>
            <a:endParaRPr lang="en-US"/>
          </a:p>
        </p:txBody>
      </p:sp>
    </p:spTree>
    <p:extLst>
      <p:ext uri="{BB962C8B-B14F-4D97-AF65-F5344CB8AC3E}">
        <p14:creationId xmlns:p14="http://schemas.microsoft.com/office/powerpoint/2010/main" val="331130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10/14/14</a:t>
            </a:r>
            <a:r>
              <a:rPr lang="en-US" baseline="0" dirty="0" smtClean="0"/>
              <a:t> PM – rewords and moves.</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14</a:t>
            </a:fld>
            <a:endParaRPr lang="en-US"/>
          </a:p>
        </p:txBody>
      </p:sp>
    </p:spTree>
    <p:extLst>
      <p:ext uri="{BB962C8B-B14F-4D97-AF65-F5344CB8AC3E}">
        <p14:creationId xmlns:p14="http://schemas.microsoft.com/office/powerpoint/2010/main" val="396076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10/6/14</a:t>
            </a:r>
            <a:r>
              <a:rPr lang="en-US" baseline="0" dirty="0" smtClean="0"/>
              <a:t> PM – rewords and moves.</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16</a:t>
            </a:fld>
            <a:endParaRPr lang="en-US"/>
          </a:p>
        </p:txBody>
      </p:sp>
    </p:spTree>
    <p:extLst>
      <p:ext uri="{BB962C8B-B14F-4D97-AF65-F5344CB8AC3E}">
        <p14:creationId xmlns:p14="http://schemas.microsoft.com/office/powerpoint/2010/main" val="396076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10/27/14 PM – talking points</a:t>
            </a:r>
            <a:r>
              <a:rPr lang="en-US" baseline="0" dirty="0" smtClean="0"/>
              <a:t> from GZ</a:t>
            </a:r>
          </a:p>
          <a:p>
            <a:pPr lvl="0"/>
            <a:r>
              <a:rPr lang="en-US" dirty="0">
                <a:solidFill>
                  <a:schemeClr val="tx1"/>
                </a:solidFill>
                <a:latin typeface="+mn-lt"/>
              </a:rPr>
              <a:t>Ethernet twisted pair </a:t>
            </a:r>
            <a:r>
              <a:rPr lang="en-US" dirty="0" err="1">
                <a:solidFill>
                  <a:schemeClr val="tx1"/>
                </a:solidFill>
                <a:latin typeface="+mn-lt"/>
              </a:rPr>
              <a:t>signalling</a:t>
            </a:r>
            <a:r>
              <a:rPr lang="en-US" dirty="0">
                <a:solidFill>
                  <a:schemeClr val="tx1"/>
                </a:solidFill>
                <a:latin typeface="+mn-lt"/>
              </a:rPr>
              <a:t> “BASE-T’s” all use baseband </a:t>
            </a:r>
            <a:r>
              <a:rPr lang="en-US" dirty="0" err="1">
                <a:solidFill>
                  <a:schemeClr val="tx1"/>
                </a:solidFill>
                <a:latin typeface="+mn-lt"/>
              </a:rPr>
              <a:t>signalling</a:t>
            </a:r>
            <a:r>
              <a:rPr lang="en-US" dirty="0">
                <a:solidFill>
                  <a:schemeClr val="tx1"/>
                </a:solidFill>
                <a:latin typeface="+mn-lt"/>
              </a:rPr>
              <a:t>, beginning near DC – hence, their capacity is sensitive to the product of the highest frequency they use and the spectral efficiency they use it with – how many bits per second they pack into each Hz of bandwidth.</a:t>
            </a:r>
          </a:p>
          <a:p>
            <a:pPr lvl="0"/>
            <a:r>
              <a:rPr lang="en-US" dirty="0">
                <a:solidFill>
                  <a:schemeClr val="tx1"/>
                </a:solidFill>
                <a:latin typeface="+mn-lt"/>
              </a:rPr>
              <a:t>In 1999 when 1000BASE-T came out, it used a relatively simply coded system, and minimal transmit filtering to fit within the bandwidth to which Category 5/5e cabling is specified, 100 MHz</a:t>
            </a:r>
          </a:p>
          <a:p>
            <a:pPr lvl="0"/>
            <a:r>
              <a:rPr lang="en-US" dirty="0">
                <a:solidFill>
                  <a:schemeClr val="tx1"/>
                </a:solidFill>
                <a:latin typeface="+mn-lt"/>
              </a:rPr>
              <a:t>(build) – In 2006, 10GBASE-T used improved coding techniques and improvements in cabling technology to provide 10Gbps over category 6, 6a or better cabling, both using more bandwidth and packing more bits into each Hz of bandwidth. 10GBASE-T defined the characteristics of a link segment out to 500 MHz to support this.  In concert with the development of 10GBASE-T in IEEE 802.3, Cabling standards bodies developed specifications for Category 6a, also known as Class </a:t>
            </a:r>
            <a:r>
              <a:rPr lang="en-US" dirty="0" err="1">
                <a:solidFill>
                  <a:schemeClr val="tx1"/>
                </a:solidFill>
                <a:latin typeface="+mn-lt"/>
              </a:rPr>
              <a:t>Ea</a:t>
            </a:r>
            <a:r>
              <a:rPr lang="en-US" dirty="0">
                <a:solidFill>
                  <a:schemeClr val="tx1"/>
                </a:solidFill>
                <a:latin typeface="+mn-lt"/>
              </a:rPr>
              <a:t>, as well as technical standards bulletins relating to the use of Category 6 cabling beyond its specified frequency range of 250 MHz, and to maintain the required noise characteristics.</a:t>
            </a:r>
          </a:p>
          <a:p>
            <a:pPr lvl="0"/>
            <a:r>
              <a:rPr lang="en-US" dirty="0">
                <a:solidFill>
                  <a:schemeClr val="tx1"/>
                </a:solidFill>
                <a:latin typeface="+mn-lt"/>
              </a:rPr>
              <a:t>(build) – One way one might conceive a technically feasible solution for 2.5 </a:t>
            </a:r>
            <a:r>
              <a:rPr lang="en-US" dirty="0" err="1">
                <a:solidFill>
                  <a:schemeClr val="tx1"/>
                </a:solidFill>
                <a:latin typeface="+mn-lt"/>
              </a:rPr>
              <a:t>Gbps</a:t>
            </a:r>
            <a:r>
              <a:rPr lang="en-US" dirty="0">
                <a:solidFill>
                  <a:schemeClr val="tx1"/>
                </a:solidFill>
                <a:latin typeface="+mn-lt"/>
              </a:rPr>
              <a:t> over the existing installed cabling would be to more fully utilize the characterized bandwidth of Category 5e cabling, and use the entire defined 100 </a:t>
            </a:r>
            <a:r>
              <a:rPr lang="en-US" dirty="0" err="1">
                <a:solidFill>
                  <a:schemeClr val="tx1"/>
                </a:solidFill>
                <a:latin typeface="+mn-lt"/>
              </a:rPr>
              <a:t>Mhz</a:t>
            </a:r>
            <a:r>
              <a:rPr lang="en-US" dirty="0">
                <a:solidFill>
                  <a:schemeClr val="tx1"/>
                </a:solidFill>
                <a:latin typeface="+mn-lt"/>
              </a:rPr>
              <a:t> with the encoding approaches used in 10GBASE-T to get 6.25 bits/sec /Hz (per twisted pair), or 2.5 </a:t>
            </a:r>
            <a:r>
              <a:rPr lang="en-US" dirty="0" err="1">
                <a:solidFill>
                  <a:schemeClr val="tx1"/>
                </a:solidFill>
                <a:latin typeface="+mn-lt"/>
              </a:rPr>
              <a:t>Gbps</a:t>
            </a:r>
            <a:r>
              <a:rPr lang="en-US" dirty="0">
                <a:solidFill>
                  <a:schemeClr val="tx1"/>
                </a:solidFill>
                <a:latin typeface="+mn-lt"/>
              </a:rPr>
              <a:t> over 4 pair Category 5e Cabling.</a:t>
            </a:r>
          </a:p>
          <a:p>
            <a:pPr lvl="0"/>
            <a:r>
              <a:rPr lang="en-US" dirty="0">
                <a:solidFill>
                  <a:schemeClr val="tx1"/>
                </a:solidFill>
                <a:latin typeface="+mn-lt"/>
              </a:rPr>
              <a:t>(build) – Similarly, one might make a 5 </a:t>
            </a:r>
            <a:r>
              <a:rPr lang="en-US" dirty="0" err="1">
                <a:solidFill>
                  <a:schemeClr val="tx1"/>
                </a:solidFill>
                <a:latin typeface="+mn-lt"/>
              </a:rPr>
              <a:t>Gbps</a:t>
            </a:r>
            <a:r>
              <a:rPr lang="en-US" dirty="0">
                <a:solidFill>
                  <a:schemeClr val="tx1"/>
                </a:solidFill>
                <a:latin typeface="+mn-lt"/>
              </a:rPr>
              <a:t> transmission running over existing installed Category 6 cabling by utilizing 200 </a:t>
            </a:r>
            <a:r>
              <a:rPr lang="en-US" dirty="0" err="1">
                <a:solidFill>
                  <a:schemeClr val="tx1"/>
                </a:solidFill>
                <a:latin typeface="+mn-lt"/>
              </a:rPr>
              <a:t>Mhz</a:t>
            </a:r>
            <a:r>
              <a:rPr lang="en-US" dirty="0">
                <a:solidFill>
                  <a:schemeClr val="tx1"/>
                </a:solidFill>
                <a:latin typeface="+mn-lt"/>
              </a:rPr>
              <a:t> of the 250 </a:t>
            </a:r>
            <a:r>
              <a:rPr lang="en-US" dirty="0" err="1">
                <a:solidFill>
                  <a:schemeClr val="tx1"/>
                </a:solidFill>
                <a:latin typeface="+mn-lt"/>
              </a:rPr>
              <a:t>Mhz</a:t>
            </a:r>
            <a:r>
              <a:rPr lang="en-US" dirty="0">
                <a:solidFill>
                  <a:schemeClr val="tx1"/>
                </a:solidFill>
                <a:latin typeface="+mn-lt"/>
              </a:rPr>
              <a:t> defined bandwidth at the same spectral efficiency as 10GBASE-T.  As IEEE 802.3 did for 10GBASE-T on category 6 cabling, IEEE could define the link segment characteristics consistent with using Category 5e over the wider frequency band.</a:t>
            </a:r>
          </a:p>
          <a:p>
            <a:pPr defTabSz="926470" eaLnBrk="1" fontAlgn="auto" hangingPunct="1">
              <a:spcBef>
                <a:spcPts val="0"/>
              </a:spcBef>
              <a:spcAft>
                <a:spcPts val="0"/>
              </a:spcAft>
              <a:buClrTx/>
              <a:buSzTx/>
              <a:defRPr/>
            </a:pPr>
            <a:r>
              <a:rPr lang="en-US" dirty="0">
                <a:solidFill>
                  <a:schemeClr val="tx1"/>
                </a:solidFill>
                <a:latin typeface="+mn-lt"/>
              </a:rPr>
              <a:t>Thus, we can see a family of baseband transmission schemes are possible, not just 1Gbps on Category 5e using DC to 62.5 </a:t>
            </a:r>
            <a:r>
              <a:rPr lang="en-US" dirty="0" err="1">
                <a:solidFill>
                  <a:schemeClr val="tx1"/>
                </a:solidFill>
                <a:latin typeface="+mn-lt"/>
              </a:rPr>
              <a:t>Mhz</a:t>
            </a:r>
            <a:r>
              <a:rPr lang="en-US" dirty="0">
                <a:solidFill>
                  <a:schemeClr val="tx1"/>
                </a:solidFill>
                <a:latin typeface="+mn-lt"/>
              </a:rPr>
              <a:t>, and 10Gbps on Category 6, 6a and above from DC to 400 </a:t>
            </a:r>
            <a:r>
              <a:rPr lang="en-US" dirty="0" err="1">
                <a:solidFill>
                  <a:schemeClr val="tx1"/>
                </a:solidFill>
                <a:latin typeface="+mn-lt"/>
              </a:rPr>
              <a:t>Mhz</a:t>
            </a:r>
            <a:r>
              <a:rPr lang="en-US" dirty="0">
                <a:solidFill>
                  <a:schemeClr val="tx1"/>
                </a:solidFill>
                <a:latin typeface="+mn-lt"/>
              </a:rPr>
              <a:t>, but filling in the needs of the enterprise with potentially 2.5 </a:t>
            </a:r>
            <a:r>
              <a:rPr lang="en-US" dirty="0" err="1">
                <a:solidFill>
                  <a:schemeClr val="tx1"/>
                </a:solidFill>
                <a:latin typeface="+mn-lt"/>
              </a:rPr>
              <a:t>Gbps</a:t>
            </a:r>
            <a:r>
              <a:rPr lang="en-US" dirty="0">
                <a:solidFill>
                  <a:schemeClr val="tx1"/>
                </a:solidFill>
                <a:latin typeface="+mn-lt"/>
              </a:rPr>
              <a:t> from DC to 100 </a:t>
            </a:r>
            <a:r>
              <a:rPr lang="en-US" dirty="0" err="1">
                <a:solidFill>
                  <a:schemeClr val="tx1"/>
                </a:solidFill>
                <a:latin typeface="+mn-lt"/>
              </a:rPr>
              <a:t>Mhz</a:t>
            </a:r>
            <a:r>
              <a:rPr lang="en-US" dirty="0">
                <a:solidFill>
                  <a:schemeClr val="tx1"/>
                </a:solidFill>
                <a:latin typeface="+mn-lt"/>
              </a:rPr>
              <a:t> and 5 </a:t>
            </a:r>
            <a:r>
              <a:rPr lang="en-US" dirty="0" err="1">
                <a:solidFill>
                  <a:schemeClr val="tx1"/>
                </a:solidFill>
                <a:latin typeface="+mn-lt"/>
              </a:rPr>
              <a:t>Gbps</a:t>
            </a:r>
            <a:r>
              <a:rPr lang="en-US" dirty="0">
                <a:solidFill>
                  <a:schemeClr val="tx1"/>
                </a:solidFill>
                <a:latin typeface="+mn-lt"/>
              </a:rPr>
              <a:t> from DC to 200 </a:t>
            </a:r>
            <a:r>
              <a:rPr lang="en-US" dirty="0" err="1">
                <a:solidFill>
                  <a:schemeClr val="tx1"/>
                </a:solidFill>
                <a:latin typeface="+mn-lt"/>
              </a:rPr>
              <a:t>MHz.</a:t>
            </a:r>
            <a:endParaRPr lang="en-US" dirty="0">
              <a:solidFill>
                <a:schemeClr val="tx1"/>
              </a:solidFill>
              <a:latin typeface="+mn-lt"/>
            </a:endParaRPr>
          </a:p>
          <a:p>
            <a:pPr defTabSz="926470" eaLnBrk="1" fontAlgn="auto" hangingPunct="1">
              <a:spcBef>
                <a:spcPts val="0"/>
              </a:spcBef>
              <a:spcAft>
                <a:spcPts val="0"/>
              </a:spcAft>
              <a:buClrTx/>
              <a:buSzTx/>
              <a:defRPr/>
            </a:pPr>
            <a:endParaRPr lang="en-US" dirty="0">
              <a:solidFill>
                <a:schemeClr val="tx1"/>
              </a:solidFill>
              <a:latin typeface="+mn-lt"/>
            </a:endParaRPr>
          </a:p>
          <a:p>
            <a:pPr defTabSz="926470" eaLnBrk="1" fontAlgn="auto" hangingPunct="1">
              <a:spcBef>
                <a:spcPts val="0"/>
              </a:spcBef>
              <a:spcAft>
                <a:spcPts val="0"/>
              </a:spcAft>
              <a:buClrTx/>
              <a:buSzTx/>
              <a:defRPr/>
            </a:pPr>
            <a:r>
              <a:rPr lang="en-US" dirty="0">
                <a:solidFill>
                  <a:schemeClr val="tx1"/>
                </a:solidFill>
                <a:latin typeface="+mn-lt"/>
              </a:rPr>
              <a:t>On the subject of alien crosstalk, If asked, but not during the main presentation – because the insertion loss of 100 meters of cabling at 100 or 200 </a:t>
            </a:r>
            <a:r>
              <a:rPr lang="en-US" dirty="0" err="1">
                <a:solidFill>
                  <a:schemeClr val="tx1"/>
                </a:solidFill>
                <a:latin typeface="+mn-lt"/>
              </a:rPr>
              <a:t>Mhz</a:t>
            </a:r>
            <a:r>
              <a:rPr lang="en-US" dirty="0">
                <a:solidFill>
                  <a:schemeClr val="tx1"/>
                </a:solidFill>
                <a:latin typeface="+mn-lt"/>
              </a:rPr>
              <a:t> is so much less than it is at 400 </a:t>
            </a:r>
            <a:r>
              <a:rPr lang="en-US" dirty="0" err="1">
                <a:solidFill>
                  <a:schemeClr val="tx1"/>
                </a:solidFill>
                <a:latin typeface="+mn-lt"/>
              </a:rPr>
              <a:t>Mhz</a:t>
            </a:r>
            <a:r>
              <a:rPr lang="en-US" dirty="0">
                <a:solidFill>
                  <a:schemeClr val="tx1"/>
                </a:solidFill>
                <a:latin typeface="+mn-lt"/>
              </a:rPr>
              <a:t>, the example systems described do not need the extreme noise / “alien crosstalk” performance specified for 10GBASE-T.  However, if needed, cabling standards bodies have already written standards bulletins on measuring and mitigating alien crosstalk noise.  A study group would likely investigate whether the levels likely to be required would need such work,  and make recommendations regarding applicable broad market potential and technical feasibility of such an approach.</a:t>
            </a:r>
          </a:p>
          <a:p>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17</a:t>
            </a:fld>
            <a:endParaRPr lang="en-US"/>
          </a:p>
        </p:txBody>
      </p:sp>
    </p:spTree>
    <p:extLst>
      <p:ext uri="{BB962C8B-B14F-4D97-AF65-F5344CB8AC3E}">
        <p14:creationId xmlns:p14="http://schemas.microsoft.com/office/powerpoint/2010/main" val="396076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a:t>
            </a:r>
            <a:r>
              <a:rPr lang="en-US" dirty="0" err="1" smtClean="0"/>
              <a:t>wordsmithing</a:t>
            </a:r>
            <a:r>
              <a:rPr lang="en-US" dirty="0" smtClean="0"/>
              <a:t>, “2.5GbE Consortium” is not</a:t>
            </a:r>
            <a:r>
              <a:rPr lang="en-US" baseline="0" dirty="0" smtClean="0"/>
              <a:t> the only game in town, more than one solution.</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19</a:t>
            </a:fld>
            <a:endParaRPr lang="en-US"/>
          </a:p>
        </p:txBody>
      </p:sp>
    </p:spTree>
    <p:extLst>
      <p:ext uri="{BB962C8B-B14F-4D97-AF65-F5344CB8AC3E}">
        <p14:creationId xmlns:p14="http://schemas.microsoft.com/office/powerpoint/2010/main" val="89195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802.11-14/1385r0</a:t>
            </a:r>
            <a:endParaRPr lang="en-US"/>
          </a:p>
        </p:txBody>
      </p:sp>
      <p:sp>
        <p:nvSpPr>
          <p:cNvPr id="5" name="Rectangle 3"/>
          <p:cNvSpPr>
            <a:spLocks noGrp="1" noChangeArrowheads="1"/>
          </p:cNvSpPr>
          <p:nvPr>
            <p:ph type="dt"/>
          </p:nvPr>
        </p:nvSpPr>
        <p:spPr>
          <a:ln/>
        </p:spPr>
        <p:txBody>
          <a:bodyPr/>
          <a:lstStyle/>
          <a:p>
            <a:r>
              <a:rPr lang="en-US" smtClean="0"/>
              <a:t>October 2014</a:t>
            </a:r>
            <a:endParaRPr lang="en-US"/>
          </a:p>
        </p:txBody>
      </p:sp>
      <p:sp>
        <p:nvSpPr>
          <p:cNvPr id="6" name="Rectangle 6"/>
          <p:cNvSpPr>
            <a:spLocks noGrp="1" noChangeArrowheads="1"/>
          </p:cNvSpPr>
          <p:nvPr>
            <p:ph type="ftr"/>
          </p:nvPr>
        </p:nvSpPr>
        <p:spPr>
          <a:ln/>
        </p:spPr>
        <p:txBody>
          <a:bodyPr/>
          <a:lstStyle/>
          <a:p>
            <a:r>
              <a:rPr lang="en-US" smtClean="0"/>
              <a:t>Yong Kim, Broadcom</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802.11-14/1385r0</a:t>
            </a:r>
            <a:endParaRPr lang="en-US"/>
          </a:p>
        </p:txBody>
      </p:sp>
      <p:sp>
        <p:nvSpPr>
          <p:cNvPr id="5" name="Rectangle 3"/>
          <p:cNvSpPr>
            <a:spLocks noGrp="1" noChangeArrowheads="1"/>
          </p:cNvSpPr>
          <p:nvPr>
            <p:ph type="dt"/>
          </p:nvPr>
        </p:nvSpPr>
        <p:spPr>
          <a:ln/>
        </p:spPr>
        <p:txBody>
          <a:bodyPr/>
          <a:lstStyle/>
          <a:p>
            <a:r>
              <a:rPr lang="en-US" smtClean="0"/>
              <a:t>October 2014</a:t>
            </a:r>
            <a:endParaRPr lang="en-US"/>
          </a:p>
        </p:txBody>
      </p:sp>
      <p:sp>
        <p:nvSpPr>
          <p:cNvPr id="6" name="Rectangle 6"/>
          <p:cNvSpPr>
            <a:spLocks noGrp="1" noChangeArrowheads="1"/>
          </p:cNvSpPr>
          <p:nvPr>
            <p:ph type="ftr"/>
          </p:nvPr>
        </p:nvSpPr>
        <p:spPr>
          <a:ln/>
        </p:spPr>
        <p:txBody>
          <a:bodyPr/>
          <a:lstStyle/>
          <a:p>
            <a:r>
              <a:rPr lang="en-US" smtClean="0"/>
              <a:t>Yong Kim, Broadcom</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802.11-14/1385r0</a:t>
            </a:r>
            <a:endParaRPr lang="en-US"/>
          </a:p>
        </p:txBody>
      </p:sp>
      <p:sp>
        <p:nvSpPr>
          <p:cNvPr id="5" name="Rectangle 3"/>
          <p:cNvSpPr>
            <a:spLocks noGrp="1" noChangeArrowheads="1"/>
          </p:cNvSpPr>
          <p:nvPr>
            <p:ph type="dt"/>
          </p:nvPr>
        </p:nvSpPr>
        <p:spPr>
          <a:ln/>
        </p:spPr>
        <p:txBody>
          <a:bodyPr/>
          <a:lstStyle/>
          <a:p>
            <a:r>
              <a:rPr lang="en-US" smtClean="0"/>
              <a:t>October 2014</a:t>
            </a:r>
            <a:endParaRPr lang="en-US"/>
          </a:p>
        </p:txBody>
      </p:sp>
      <p:sp>
        <p:nvSpPr>
          <p:cNvPr id="6" name="Rectangle 6"/>
          <p:cNvSpPr>
            <a:spLocks noGrp="1" noChangeArrowheads="1"/>
          </p:cNvSpPr>
          <p:nvPr>
            <p:ph type="ftr"/>
          </p:nvPr>
        </p:nvSpPr>
        <p:spPr>
          <a:ln/>
        </p:spPr>
        <p:txBody>
          <a:bodyPr/>
          <a:lstStyle/>
          <a:p>
            <a:r>
              <a:rPr lang="en-US" smtClean="0"/>
              <a:t>Yong Kim, Broadcom</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defTabSz="926470" eaLnBrk="1" fontAlgn="auto" hangingPunct="1">
              <a:spcBef>
                <a:spcPts val="0"/>
              </a:spcBef>
              <a:spcAft>
                <a:spcPts val="0"/>
              </a:spcAft>
              <a:buClrTx/>
              <a:buSzTx/>
              <a:defRPr/>
            </a:pPr>
            <a:endParaRPr lang="en-US" dirty="0" smtClean="0"/>
          </a:p>
        </p:txBody>
      </p:sp>
      <p:sp>
        <p:nvSpPr>
          <p:cNvPr id="4" name="Slide Number Placeholder 3"/>
          <p:cNvSpPr>
            <a:spLocks noGrp="1"/>
          </p:cNvSpPr>
          <p:nvPr>
            <p:ph type="sldNum" sz="quarter" idx="10"/>
          </p:nvPr>
        </p:nvSpPr>
        <p:spPr/>
        <p:txBody>
          <a:bodyPr/>
          <a:lstStyle/>
          <a:p>
            <a:fld id="{AF767232-BDE9-4A09-A3C2-D24ECB71960F}" type="slidenum">
              <a:rPr lang="en-US" smtClean="0"/>
              <a:t>5</a:t>
            </a:fld>
            <a:endParaRPr lang="en-US"/>
          </a:p>
        </p:txBody>
      </p:sp>
    </p:spTree>
    <p:extLst>
      <p:ext uri="{BB962C8B-B14F-4D97-AF65-F5344CB8AC3E}">
        <p14:creationId xmlns:p14="http://schemas.microsoft.com/office/powerpoint/2010/main" val="341511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defTabSz="926470" eaLnBrk="1" fontAlgn="auto" hangingPunct="1">
              <a:spcBef>
                <a:spcPts val="0"/>
              </a:spcBef>
              <a:spcAft>
                <a:spcPts val="0"/>
              </a:spcAft>
              <a:buClrTx/>
              <a:buSzTx/>
              <a:defRPr/>
            </a:pP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6</a:t>
            </a:fld>
            <a:endParaRPr lang="en-US"/>
          </a:p>
        </p:txBody>
      </p:sp>
    </p:spTree>
    <p:extLst>
      <p:ext uri="{BB962C8B-B14F-4D97-AF65-F5344CB8AC3E}">
        <p14:creationId xmlns:p14="http://schemas.microsoft.com/office/powerpoint/2010/main" val="341511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10/6/14</a:t>
            </a:r>
            <a:r>
              <a:rPr lang="en-US" baseline="0" dirty="0" smtClean="0"/>
              <a:t> PM – rewords and moves.</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8</a:t>
            </a:fld>
            <a:endParaRPr lang="en-US"/>
          </a:p>
        </p:txBody>
      </p:sp>
    </p:spTree>
    <p:extLst>
      <p:ext uri="{BB962C8B-B14F-4D97-AF65-F5344CB8AC3E}">
        <p14:creationId xmlns:p14="http://schemas.microsoft.com/office/powerpoint/2010/main" val="396076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 10/6/14</a:t>
            </a:r>
            <a:r>
              <a:rPr lang="en-US" baseline="0" dirty="0" smtClean="0"/>
              <a:t> PM – rewords and moves.</a:t>
            </a:r>
            <a:endParaRPr lang="en-US" dirty="0"/>
          </a:p>
        </p:txBody>
      </p:sp>
      <p:sp>
        <p:nvSpPr>
          <p:cNvPr id="4" name="Slide Number Placeholder 3"/>
          <p:cNvSpPr>
            <a:spLocks noGrp="1"/>
          </p:cNvSpPr>
          <p:nvPr>
            <p:ph type="sldNum" sz="quarter" idx="10"/>
          </p:nvPr>
        </p:nvSpPr>
        <p:spPr/>
        <p:txBody>
          <a:bodyPr/>
          <a:lstStyle/>
          <a:p>
            <a:fld id="{AF767232-BDE9-4A09-A3C2-D24ECB71960F}" type="slidenum">
              <a:rPr lang="en-US" smtClean="0"/>
              <a:t>9</a:t>
            </a:fld>
            <a:endParaRPr lang="en-US"/>
          </a:p>
        </p:txBody>
      </p:sp>
    </p:spTree>
    <p:extLst>
      <p:ext uri="{BB962C8B-B14F-4D97-AF65-F5344CB8AC3E}">
        <p14:creationId xmlns:p14="http://schemas.microsoft.com/office/powerpoint/2010/main" val="396076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PJ</a:t>
            </a:r>
            <a:r>
              <a:rPr lang="en-US" baseline="0" dirty="0" smtClean="0"/>
              <a:t> 10/14 – </a:t>
            </a:r>
          </a:p>
          <a:p>
            <a:r>
              <a:rPr lang="en-US" dirty="0" smtClean="0"/>
              <a:t>Clarify power provided from switch – add 802.3 standard refs.</a:t>
            </a:r>
          </a:p>
          <a:p>
            <a:r>
              <a:rPr lang="en-US" dirty="0" smtClean="0"/>
              <a:t>Says that New Cabling 6A, 10years + expectancy</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F767232-BDE9-4A09-A3C2-D24ECB71960F}" type="slidenum">
              <a:rPr lang="en-US" smtClean="0"/>
              <a:t>10</a:t>
            </a:fld>
            <a:endParaRPr lang="en-US"/>
          </a:p>
        </p:txBody>
      </p:sp>
    </p:spTree>
    <p:extLst>
      <p:ext uri="{BB962C8B-B14F-4D97-AF65-F5344CB8AC3E}">
        <p14:creationId xmlns:p14="http://schemas.microsoft.com/office/powerpoint/2010/main" val="251873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October 2014</a:t>
            </a:r>
            <a:endParaRPr lang="en-GB"/>
          </a:p>
        </p:txBody>
      </p:sp>
      <p:sp>
        <p:nvSpPr>
          <p:cNvPr id="5" name="Footer Placeholder 4"/>
          <p:cNvSpPr>
            <a:spLocks noGrp="1"/>
          </p:cNvSpPr>
          <p:nvPr>
            <p:ph type="ftr" idx="11"/>
          </p:nvPr>
        </p:nvSpPr>
        <p:spPr/>
        <p:txBody>
          <a:bodyPr/>
          <a:lstStyle>
            <a:lvl1pPr>
              <a:defRPr/>
            </a:lvl1pPr>
          </a:lstStyle>
          <a:p>
            <a:r>
              <a:rPr lang="en-GB" smtClean="0"/>
              <a:t>Yong Kim, Broadcom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Yong Kim, Broadcom</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October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October 2014</a:t>
            </a:r>
            <a:endParaRPr lang="en-GB"/>
          </a:p>
        </p:txBody>
      </p:sp>
      <p:sp>
        <p:nvSpPr>
          <p:cNvPr id="5" name="Footer Placeholder 4"/>
          <p:cNvSpPr>
            <a:spLocks noGrp="1"/>
          </p:cNvSpPr>
          <p:nvPr>
            <p:ph type="ftr" idx="11"/>
          </p:nvPr>
        </p:nvSpPr>
        <p:spPr/>
        <p:txBody>
          <a:bodyPr/>
          <a:lstStyle>
            <a:lvl1pPr>
              <a:defRPr/>
            </a:lvl1pPr>
          </a:lstStyle>
          <a:p>
            <a:r>
              <a:rPr lang="en-GB" smtClean="0"/>
              <a:t>Yong Kim, Broadcom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October 2014</a:t>
            </a:r>
            <a:endParaRPr lang="en-GB"/>
          </a:p>
        </p:txBody>
      </p:sp>
      <p:sp>
        <p:nvSpPr>
          <p:cNvPr id="6" name="Footer Placeholder 5"/>
          <p:cNvSpPr>
            <a:spLocks noGrp="1"/>
          </p:cNvSpPr>
          <p:nvPr>
            <p:ph type="ftr" idx="11"/>
          </p:nvPr>
        </p:nvSpPr>
        <p:spPr/>
        <p:txBody>
          <a:bodyPr/>
          <a:lstStyle>
            <a:lvl1pPr>
              <a:defRPr/>
            </a:lvl1pPr>
          </a:lstStyle>
          <a:p>
            <a:r>
              <a:rPr lang="en-GB" smtClean="0"/>
              <a:t>Yong Kim, Broadcom</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October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Yong Kim, Broadcom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October 2014</a:t>
            </a:r>
            <a:endParaRPr lang="en-GB"/>
          </a:p>
        </p:txBody>
      </p:sp>
      <p:sp>
        <p:nvSpPr>
          <p:cNvPr id="4" name="Footer Placeholder 3"/>
          <p:cNvSpPr>
            <a:spLocks noGrp="1"/>
          </p:cNvSpPr>
          <p:nvPr>
            <p:ph type="ftr" idx="11"/>
          </p:nvPr>
        </p:nvSpPr>
        <p:spPr/>
        <p:txBody>
          <a:bodyPr/>
          <a:lstStyle>
            <a:lvl1pPr>
              <a:defRPr/>
            </a:lvl1pPr>
          </a:lstStyle>
          <a:p>
            <a:r>
              <a:rPr lang="en-GB" smtClean="0"/>
              <a:t>Yong Kim, Broadcom</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October 2014</a:t>
            </a:r>
            <a:endParaRPr lang="en-GB"/>
          </a:p>
        </p:txBody>
      </p:sp>
      <p:sp>
        <p:nvSpPr>
          <p:cNvPr id="3" name="Footer Placeholder 2"/>
          <p:cNvSpPr>
            <a:spLocks noGrp="1"/>
          </p:cNvSpPr>
          <p:nvPr>
            <p:ph type="ftr" idx="11"/>
          </p:nvPr>
        </p:nvSpPr>
        <p:spPr/>
        <p:txBody>
          <a:bodyPr/>
          <a:lstStyle>
            <a:lvl1pPr>
              <a:defRPr/>
            </a:lvl1pPr>
          </a:lstStyle>
          <a:p>
            <a:r>
              <a:rPr lang="en-GB" smtClean="0"/>
              <a:t>Yong Kim, Broadcom</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October 2014</a:t>
            </a:r>
            <a:endParaRPr lang="en-GB"/>
          </a:p>
        </p:txBody>
      </p:sp>
      <p:sp>
        <p:nvSpPr>
          <p:cNvPr id="5" name="Footer Placeholder 4"/>
          <p:cNvSpPr>
            <a:spLocks noGrp="1"/>
          </p:cNvSpPr>
          <p:nvPr>
            <p:ph type="ftr" idx="11"/>
          </p:nvPr>
        </p:nvSpPr>
        <p:spPr/>
        <p:txBody>
          <a:bodyPr/>
          <a:lstStyle>
            <a:lvl1pPr>
              <a:defRPr/>
            </a:lvl1pPr>
          </a:lstStyle>
          <a:p>
            <a:r>
              <a:rPr lang="en-GB" smtClean="0"/>
              <a:t>Yong Kim, Broadcom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October 2014</a:t>
            </a:r>
            <a:endParaRPr lang="en-GB"/>
          </a:p>
        </p:txBody>
      </p:sp>
      <p:sp>
        <p:nvSpPr>
          <p:cNvPr id="5" name="Footer Placeholder 4"/>
          <p:cNvSpPr>
            <a:spLocks noGrp="1"/>
          </p:cNvSpPr>
          <p:nvPr>
            <p:ph type="ftr" idx="11"/>
          </p:nvPr>
        </p:nvSpPr>
        <p:spPr/>
        <p:txBody>
          <a:bodyPr/>
          <a:lstStyle>
            <a:lvl1pPr>
              <a:defRPr/>
            </a:lvl1pPr>
          </a:lstStyle>
          <a:p>
            <a:r>
              <a:rPr lang="en-GB" smtClean="0"/>
              <a:t>Yong Kim, Broadcom</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October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Yong Kim, Broadcom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802.11-14/1385-00-0000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October 2014</a:t>
            </a:r>
            <a:endParaRPr lang="en-US" dirty="0" smtClean="0"/>
          </a:p>
        </p:txBody>
      </p:sp>
      <p:sp>
        <p:nvSpPr>
          <p:cNvPr id="7" name="Footer Placeholder 4"/>
          <p:cNvSpPr>
            <a:spLocks noGrp="1"/>
          </p:cNvSpPr>
          <p:nvPr>
            <p:ph type="ftr" idx="14"/>
          </p:nvPr>
        </p:nvSpPr>
        <p:spPr>
          <a:xfrm>
            <a:off x="5500694" y="6475413"/>
            <a:ext cx="3041644" cy="180975"/>
          </a:xfrm>
        </p:spPr>
        <p:txBody>
          <a:bodyPr/>
          <a:lstStyle/>
          <a:p>
            <a:r>
              <a:rPr lang="en-GB" dirty="0" smtClean="0"/>
              <a:t>Yong Kim, Broadcom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Ethernet Next Generation Enterprise Access BASE-T PHY in support of 802.11ac – 802.3 CFI Summary</a:t>
            </a:r>
            <a:endParaRPr lang="en-GB" dirty="0"/>
          </a:p>
        </p:txBody>
      </p:sp>
      <p:sp>
        <p:nvSpPr>
          <p:cNvPr id="3074" name="Rectangle 2"/>
          <p:cNvSpPr>
            <a:spLocks noGrp="1" noChangeArrowheads="1"/>
          </p:cNvSpPr>
          <p:nvPr>
            <p:ph type="body" idx="1"/>
          </p:nvPr>
        </p:nvSpPr>
        <p:spPr>
          <a:xfrm>
            <a:off x="685800" y="249872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2014-10-31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513499166"/>
              </p:ext>
            </p:extLst>
          </p:nvPr>
        </p:nvGraphicFramePr>
        <p:xfrm>
          <a:off x="520700" y="3516313"/>
          <a:ext cx="7772400" cy="2616200"/>
        </p:xfrm>
        <a:graphic>
          <a:graphicData uri="http://schemas.openxmlformats.org/presentationml/2006/ole">
            <mc:AlternateContent xmlns:mc="http://schemas.openxmlformats.org/markup-compatibility/2006">
              <mc:Choice xmlns:v="urn:schemas-microsoft-com:vml" Requires="v">
                <p:oleObj spid="_x0000_s3095" name="Document" r:id="rId4" imgW="8257888" imgH="2769817" progId="Word.Document.8">
                  <p:embed/>
                </p:oleObj>
              </mc:Choice>
              <mc:Fallback>
                <p:oleObj name="Document" r:id="rId4" imgW="8257888" imgH="2769817" progId="Word.Document.8">
                  <p:embed/>
                  <p:pic>
                    <p:nvPicPr>
                      <p:cNvPr id="0" name="Picture 3"/>
                      <p:cNvPicPr>
                        <a:picLocks noChangeAspect="1" noChangeArrowheads="1"/>
                      </p:cNvPicPr>
                      <p:nvPr/>
                    </p:nvPicPr>
                    <p:blipFill>
                      <a:blip r:embed="rId5"/>
                      <a:srcRect/>
                      <a:stretch>
                        <a:fillRect/>
                      </a:stretch>
                    </p:blipFill>
                    <p:spPr bwMode="auto">
                      <a:xfrm>
                        <a:off x="520700" y="3516313"/>
                        <a:ext cx="7772400" cy="2616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encrypted-tbn2.gstatic.com/images?q=tbn:ANd9GcSOgjYPAhiuDhY6QZsNr1j-HbUD0ix8I-T3j0e2_59xlCddVZSDVy_jo_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98914">
            <a:off x="6840360" y="1669744"/>
            <a:ext cx="546060" cy="7274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encrypted-tbn2.gstatic.com/images?q=tbn:ANd9GcSOgjYPAhiuDhY6QZsNr1j-HbUD0ix8I-T3j0e2_59xlCddVZSDVy_jo_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79600">
            <a:off x="6452788" y="1320422"/>
            <a:ext cx="563062" cy="75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685800"/>
            <a:ext cx="8458200" cy="731838"/>
          </a:xfrm>
        </p:spPr>
        <p:txBody>
          <a:bodyPr>
            <a:normAutofit/>
          </a:bodyPr>
          <a:lstStyle/>
          <a:p>
            <a:r>
              <a:rPr lang="en-US" sz="3600" dirty="0" smtClean="0">
                <a:solidFill>
                  <a:schemeClr val="tx1"/>
                </a:solidFill>
              </a:rPr>
              <a:t>802.3 Ethernet and 802.11 Wireless LAN</a:t>
            </a:r>
            <a:endParaRPr lang="en-US" sz="3600" dirty="0">
              <a:solidFill>
                <a:schemeClr val="tx1"/>
              </a:solidFill>
            </a:endParaRPr>
          </a:p>
        </p:txBody>
      </p:sp>
      <p:pic>
        <p:nvPicPr>
          <p:cNvPr id="14" name="Picture 6" descr="https://encrypted-tbn2.gstatic.com/images?q=tbn:ANd9GcSOgjYPAhiuDhY6QZsNr1j-HbUD0ix8I-T3j0e2_59xlCddVZSDVy_jo_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33854">
            <a:off x="7088839" y="2228070"/>
            <a:ext cx="484216" cy="6450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7" descr="BRCM_switch-48port_red"/>
          <p:cNvPicPr>
            <a:picLocks noChangeAspect="1" noChangeArrowheads="1"/>
          </p:cNvPicPr>
          <p:nvPr/>
        </p:nvPicPr>
        <p:blipFill>
          <a:blip r:embed="rId4" cstate="print"/>
          <a:srcRect/>
          <a:stretch>
            <a:fillRect/>
          </a:stretch>
        </p:blipFill>
        <p:spPr bwMode="auto">
          <a:xfrm>
            <a:off x="228600" y="1952002"/>
            <a:ext cx="2583880" cy="653718"/>
          </a:xfrm>
          <a:prstGeom prst="rect">
            <a:avLst/>
          </a:prstGeom>
          <a:noFill/>
          <a:ln w="9525">
            <a:noFill/>
            <a:miter lim="800000"/>
            <a:headEnd/>
            <a:tailEnd/>
          </a:ln>
        </p:spPr>
      </p:pic>
      <p:cxnSp>
        <p:nvCxnSpPr>
          <p:cNvPr id="16" name="Straight Connector 15"/>
          <p:cNvCxnSpPr/>
          <p:nvPr/>
        </p:nvCxnSpPr>
        <p:spPr>
          <a:xfrm>
            <a:off x="2918897" y="2426389"/>
            <a:ext cx="2613486" cy="21795"/>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74983" y="2456557"/>
            <a:ext cx="1699065" cy="523220"/>
          </a:xfrm>
          <a:prstGeom prst="rect">
            <a:avLst/>
          </a:prstGeom>
          <a:noFill/>
        </p:spPr>
        <p:txBody>
          <a:bodyPr wrap="none" rtlCol="0">
            <a:spAutoFit/>
          </a:bodyPr>
          <a:lstStyle/>
          <a:p>
            <a:pPr algn="ctr"/>
            <a:r>
              <a:rPr lang="en-US" sz="1400" dirty="0" smtClean="0">
                <a:solidFill>
                  <a:schemeClr val="tx1"/>
                </a:solidFill>
              </a:rPr>
              <a:t>1000BASE-T</a:t>
            </a:r>
          </a:p>
          <a:p>
            <a:pPr algn="ctr"/>
            <a:r>
              <a:rPr lang="en-US" sz="1400" dirty="0" smtClean="0">
                <a:solidFill>
                  <a:schemeClr val="tx1"/>
                </a:solidFill>
              </a:rPr>
              <a:t>Power over Ethernet</a:t>
            </a:r>
            <a:endParaRPr lang="en-US" sz="1400" dirty="0">
              <a:solidFill>
                <a:schemeClr val="tx1"/>
              </a:solidFill>
            </a:endParaRPr>
          </a:p>
        </p:txBody>
      </p:sp>
      <p:sp>
        <p:nvSpPr>
          <p:cNvPr id="8" name="TextBox 7"/>
          <p:cNvSpPr txBox="1"/>
          <p:nvPr/>
        </p:nvSpPr>
        <p:spPr>
          <a:xfrm>
            <a:off x="76200" y="3066157"/>
            <a:ext cx="2690297" cy="2554545"/>
          </a:xfrm>
          <a:prstGeom prst="rect">
            <a:avLst/>
          </a:prstGeom>
          <a:noFill/>
        </p:spPr>
        <p:txBody>
          <a:bodyPr wrap="square" rtlCol="0">
            <a:spAutoFit/>
          </a:bodyPr>
          <a:lstStyle/>
          <a:p>
            <a:r>
              <a:rPr lang="en-US" b="1" u="sng" dirty="0">
                <a:solidFill>
                  <a:schemeClr val="tx1"/>
                </a:solidFill>
              </a:rPr>
              <a:t>Ethernet </a:t>
            </a:r>
            <a:r>
              <a:rPr lang="en-US" b="1" u="sng" dirty="0" smtClean="0">
                <a:solidFill>
                  <a:schemeClr val="tx1"/>
                </a:solidFill>
              </a:rPr>
              <a:t>Access Switch</a:t>
            </a:r>
          </a:p>
          <a:p>
            <a:pPr marL="285750" indent="-285750">
              <a:buFont typeface="Arial"/>
              <a:buChar char="•"/>
            </a:pPr>
            <a:r>
              <a:rPr lang="en-US" sz="1600" dirty="0" smtClean="0">
                <a:solidFill>
                  <a:schemeClr val="tx1"/>
                </a:solidFill>
              </a:rPr>
              <a:t>Dominated </a:t>
            </a:r>
            <a:r>
              <a:rPr lang="en-US" sz="1600" dirty="0">
                <a:solidFill>
                  <a:schemeClr val="tx1"/>
                </a:solidFill>
              </a:rPr>
              <a:t>by </a:t>
            </a:r>
            <a:r>
              <a:rPr lang="en-US" sz="1600" dirty="0" smtClean="0">
                <a:solidFill>
                  <a:schemeClr val="tx1"/>
                </a:solidFill>
              </a:rPr>
              <a:t>1000BASE‐T ports</a:t>
            </a:r>
          </a:p>
          <a:p>
            <a:pPr marL="285750" indent="-285750">
              <a:buFont typeface="Arial"/>
              <a:buChar char="•"/>
            </a:pPr>
            <a:r>
              <a:rPr lang="en-US" sz="1600" dirty="0">
                <a:solidFill>
                  <a:schemeClr val="tx1"/>
                </a:solidFill>
              </a:rPr>
              <a:t>Acts as Power over Ethernet Power Sourcing Equipment (</a:t>
            </a:r>
            <a:r>
              <a:rPr lang="en-US" sz="1600" dirty="0" err="1">
                <a:solidFill>
                  <a:schemeClr val="tx1"/>
                </a:solidFill>
              </a:rPr>
              <a:t>PoE</a:t>
            </a:r>
            <a:r>
              <a:rPr lang="en-US" sz="1600" dirty="0">
                <a:solidFill>
                  <a:schemeClr val="tx1"/>
                </a:solidFill>
              </a:rPr>
              <a:t> PSE), supports 15W, 30W, </a:t>
            </a:r>
            <a:r>
              <a:rPr lang="en-US" sz="1600" i="1" dirty="0">
                <a:solidFill>
                  <a:schemeClr val="tx1"/>
                </a:solidFill>
              </a:rPr>
              <a:t>4PPoE</a:t>
            </a:r>
            <a:endParaRPr lang="en-US" sz="1600" dirty="0">
              <a:solidFill>
                <a:schemeClr val="tx1"/>
              </a:solidFill>
            </a:endParaRPr>
          </a:p>
        </p:txBody>
      </p:sp>
      <p:sp>
        <p:nvSpPr>
          <p:cNvPr id="20" name="TextBox 19"/>
          <p:cNvSpPr txBox="1"/>
          <p:nvPr/>
        </p:nvSpPr>
        <p:spPr>
          <a:xfrm>
            <a:off x="2819400" y="3066157"/>
            <a:ext cx="2583248" cy="1815882"/>
          </a:xfrm>
          <a:prstGeom prst="rect">
            <a:avLst/>
          </a:prstGeom>
          <a:noFill/>
        </p:spPr>
        <p:txBody>
          <a:bodyPr wrap="square" rtlCol="0">
            <a:spAutoFit/>
          </a:bodyPr>
          <a:lstStyle/>
          <a:p>
            <a:r>
              <a:rPr lang="en-US" b="1" u="sng" dirty="0" smtClean="0">
                <a:solidFill>
                  <a:schemeClr val="tx1"/>
                </a:solidFill>
              </a:rPr>
              <a:t>Cabling</a:t>
            </a:r>
          </a:p>
          <a:p>
            <a:pPr marL="285750" indent="-285750">
              <a:buFont typeface="Arial"/>
              <a:buChar char="•"/>
            </a:pPr>
            <a:r>
              <a:rPr lang="en-US" sz="1600" dirty="0" smtClean="0">
                <a:solidFill>
                  <a:schemeClr val="tx1"/>
                </a:solidFill>
              </a:rPr>
              <a:t>100m Cat 5e/6/6A installed base.</a:t>
            </a:r>
          </a:p>
          <a:p>
            <a:pPr marL="285750" indent="-285750">
              <a:buFont typeface="Arial"/>
              <a:buChar char="•"/>
            </a:pPr>
            <a:r>
              <a:rPr lang="en-US" sz="1600" dirty="0" smtClean="0">
                <a:solidFill>
                  <a:schemeClr val="tx1"/>
                </a:solidFill>
              </a:rPr>
              <a:t>New installs moving to Cat 6A for 10+yr life.</a:t>
            </a:r>
          </a:p>
          <a:p>
            <a:pPr marL="285750" indent="-285750">
              <a:buFont typeface="Arial"/>
              <a:buChar char="•"/>
            </a:pPr>
            <a:endParaRPr lang="en-US" dirty="0" smtClean="0">
              <a:solidFill>
                <a:schemeClr val="tx1"/>
              </a:solidFill>
            </a:endParaRPr>
          </a:p>
        </p:txBody>
      </p:sp>
      <p:sp>
        <p:nvSpPr>
          <p:cNvPr id="21" name="TextBox 20"/>
          <p:cNvSpPr txBox="1"/>
          <p:nvPr/>
        </p:nvSpPr>
        <p:spPr>
          <a:xfrm>
            <a:off x="5181600" y="2979777"/>
            <a:ext cx="3505200" cy="2923877"/>
          </a:xfrm>
          <a:prstGeom prst="rect">
            <a:avLst/>
          </a:prstGeom>
          <a:noFill/>
        </p:spPr>
        <p:txBody>
          <a:bodyPr wrap="square" rtlCol="0">
            <a:spAutoFit/>
          </a:bodyPr>
          <a:lstStyle/>
          <a:p>
            <a:r>
              <a:rPr lang="en-US" b="1" u="sng" dirty="0" smtClean="0">
                <a:solidFill>
                  <a:schemeClr val="tx1"/>
                </a:solidFill>
              </a:rPr>
              <a:t>Wireless Access Point</a:t>
            </a:r>
          </a:p>
          <a:p>
            <a:pPr marL="285750" indent="-285750">
              <a:buFont typeface="Arial"/>
              <a:buChar char="•"/>
            </a:pPr>
            <a:r>
              <a:rPr lang="en-US" sz="1600" dirty="0" smtClean="0">
                <a:solidFill>
                  <a:schemeClr val="tx1"/>
                </a:solidFill>
              </a:rPr>
              <a:t>Mainly connects 802.11 to 802.3</a:t>
            </a:r>
          </a:p>
          <a:p>
            <a:pPr marL="285750" indent="-285750">
              <a:buFont typeface="Arial"/>
              <a:buChar char="•"/>
            </a:pPr>
            <a:r>
              <a:rPr lang="en-US" sz="1600" dirty="0" smtClean="0">
                <a:solidFill>
                  <a:schemeClr val="tx1"/>
                </a:solidFill>
              </a:rPr>
              <a:t>Normally </a:t>
            </a:r>
            <a:r>
              <a:rPr lang="en-US" sz="1600" dirty="0" err="1">
                <a:solidFill>
                  <a:schemeClr val="tx1"/>
                </a:solidFill>
              </a:rPr>
              <a:t>PoE</a:t>
            </a:r>
            <a:r>
              <a:rPr lang="en-US" sz="1600" dirty="0">
                <a:solidFill>
                  <a:schemeClr val="tx1"/>
                </a:solidFill>
              </a:rPr>
              <a:t> </a:t>
            </a:r>
            <a:r>
              <a:rPr lang="en-US" sz="1600" dirty="0" smtClean="0">
                <a:solidFill>
                  <a:schemeClr val="tx1"/>
                </a:solidFill>
              </a:rPr>
              <a:t>powered</a:t>
            </a:r>
          </a:p>
          <a:p>
            <a:pPr marL="285750" indent="-285750">
              <a:buFont typeface="Arial"/>
              <a:buChar char="•"/>
            </a:pPr>
            <a:r>
              <a:rPr lang="en-US" sz="1600" dirty="0" smtClean="0">
                <a:solidFill>
                  <a:schemeClr val="tx1"/>
                </a:solidFill>
              </a:rPr>
              <a:t>Footprint </a:t>
            </a:r>
            <a:r>
              <a:rPr lang="en-US" sz="1600" dirty="0">
                <a:solidFill>
                  <a:schemeClr val="tx1"/>
                </a:solidFill>
              </a:rPr>
              <a:t>sensitive </a:t>
            </a:r>
            <a:r>
              <a:rPr lang="en-US" sz="1600" dirty="0" smtClean="0">
                <a:solidFill>
                  <a:schemeClr val="tx1"/>
                </a:solidFill>
              </a:rPr>
              <a:t>(e.g. power, cost, heat, etc.)</a:t>
            </a:r>
            <a:endParaRPr lang="en-US" sz="1600" dirty="0">
              <a:solidFill>
                <a:schemeClr val="tx1"/>
              </a:solidFill>
            </a:endParaRPr>
          </a:p>
          <a:p>
            <a:pPr marL="285750" indent="-285750">
              <a:buFont typeface="Arial"/>
              <a:buChar char="•"/>
            </a:pPr>
            <a:r>
              <a:rPr lang="en-US" sz="1600" dirty="0" smtClean="0">
                <a:solidFill>
                  <a:schemeClr val="tx1"/>
                </a:solidFill>
              </a:rPr>
              <a:t>Increasing 802.11 radio capability (11ac Wave 1</a:t>
            </a:r>
            <a:r>
              <a:rPr lang="en-US" sz="1600" dirty="0">
                <a:solidFill>
                  <a:schemeClr val="tx1"/>
                </a:solidFill>
              </a:rPr>
              <a:t> </a:t>
            </a:r>
            <a:r>
              <a:rPr lang="en-US" sz="1600" dirty="0" smtClean="0">
                <a:solidFill>
                  <a:schemeClr val="tx1"/>
                </a:solidFill>
              </a:rPr>
              <a:t>to Wave 2 ) drives Ethernet backhaul traffic beyond 1 Gb/s.</a:t>
            </a:r>
          </a:p>
          <a:p>
            <a:pPr marL="285750" indent="-285750">
              <a:buFont typeface="Arial"/>
              <a:buChar char="•"/>
            </a:pPr>
            <a:r>
              <a:rPr lang="en-US" sz="1600" dirty="0">
                <a:solidFill>
                  <a:schemeClr val="tx1"/>
                </a:solidFill>
              </a:rPr>
              <a:t>Link </a:t>
            </a:r>
            <a:r>
              <a:rPr lang="en-US" sz="1600" dirty="0" smtClean="0">
                <a:solidFill>
                  <a:schemeClr val="tx1"/>
                </a:solidFill>
              </a:rPr>
              <a:t>Aggregation </a:t>
            </a:r>
            <a:r>
              <a:rPr lang="en-US" sz="1600" smtClean="0">
                <a:solidFill>
                  <a:schemeClr val="tx1"/>
                </a:solidFill>
              </a:rPr>
              <a:t>(Nx1000BASE-T) or </a:t>
            </a:r>
            <a:r>
              <a:rPr lang="en-US" sz="1600" dirty="0" smtClean="0">
                <a:solidFill>
                  <a:schemeClr val="tx1"/>
                </a:solidFill>
              </a:rPr>
              <a:t>10GBASE-T only options today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050" y="1952002"/>
            <a:ext cx="152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idx="15"/>
          </p:nvPr>
        </p:nvSpPr>
        <p:spPr/>
        <p:txBody>
          <a:bodyPr/>
          <a:lstStyle/>
          <a:p>
            <a:r>
              <a:rPr lang="en-US" smtClean="0"/>
              <a:t>October 2014</a:t>
            </a:r>
            <a:endParaRPr lang="en-GB" dirty="0"/>
          </a:p>
        </p:txBody>
      </p:sp>
      <p:sp>
        <p:nvSpPr>
          <p:cNvPr id="4" name="Footer Placeholder 3"/>
          <p:cNvSpPr>
            <a:spLocks noGrp="1"/>
          </p:cNvSpPr>
          <p:nvPr>
            <p:ph type="ftr" idx="14"/>
          </p:nvPr>
        </p:nvSpPr>
        <p:spPr/>
        <p:txBody>
          <a:bodyPr/>
          <a:lstStyle/>
          <a:p>
            <a:r>
              <a:rPr lang="en-GB" smtClean="0"/>
              <a:t>Yong Kim, Broadcom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14659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838200"/>
          </a:xfrm>
        </p:spPr>
        <p:txBody>
          <a:bodyPr>
            <a:normAutofit/>
          </a:bodyPr>
          <a:lstStyle/>
          <a:p>
            <a:r>
              <a:rPr lang="en-US" sz="2800" dirty="0" smtClean="0"/>
              <a:t>802.11ac Enterprise AP Radio Bandwidth Trends</a:t>
            </a:r>
            <a:endParaRPr lang="en-US" sz="2800" dirty="0"/>
          </a:p>
        </p:txBody>
      </p:sp>
      <p:sp>
        <p:nvSpPr>
          <p:cNvPr id="3" name="Date Placeholder 2"/>
          <p:cNvSpPr>
            <a:spLocks noGrp="1"/>
          </p:cNvSpPr>
          <p:nvPr>
            <p:ph type="dt" idx="15"/>
          </p:nvPr>
        </p:nvSpPr>
        <p:spPr/>
        <p:txBody>
          <a:bodyPr/>
          <a:lstStyle/>
          <a:p>
            <a:r>
              <a:rPr lang="en-US" smtClean="0"/>
              <a:t>October 2014</a:t>
            </a:r>
            <a:endParaRPr lang="en-GB" dirty="0"/>
          </a:p>
        </p:txBody>
      </p:sp>
      <p:sp>
        <p:nvSpPr>
          <p:cNvPr id="4" name="Footer Placeholder 3"/>
          <p:cNvSpPr>
            <a:spLocks noGrp="1"/>
          </p:cNvSpPr>
          <p:nvPr>
            <p:ph type="ftr" idx="14"/>
          </p:nvPr>
        </p:nvSpPr>
        <p:spPr/>
        <p:txBody>
          <a:bodyPr/>
          <a:lstStyle/>
          <a:p>
            <a:r>
              <a:rPr lang="en-GB" smtClean="0"/>
              <a:t>Yong Kim, Broadcom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92700"/>
            <a:ext cx="8719308" cy="50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24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2"/>
            <a:ext cx="6019800" cy="731838"/>
          </a:xfrm>
        </p:spPr>
        <p:txBody>
          <a:bodyPr>
            <a:noAutofit/>
          </a:bodyPr>
          <a:lstStyle/>
          <a:p>
            <a:r>
              <a:rPr lang="en-US" sz="2800" dirty="0" smtClean="0">
                <a:solidFill>
                  <a:schemeClr val="tx1"/>
                </a:solidFill>
              </a:rPr>
              <a:t>Enterprise AP Radio Bandwidth </a:t>
            </a:r>
            <a:endParaRPr lang="en-US" sz="2800" dirty="0">
              <a:solidFill>
                <a:schemeClr val="tx1"/>
              </a:solidFill>
            </a:endParaRPr>
          </a:p>
        </p:txBody>
      </p:sp>
      <p:sp>
        <p:nvSpPr>
          <p:cNvPr id="3" name="Date Placeholder 2"/>
          <p:cNvSpPr>
            <a:spLocks noGrp="1"/>
          </p:cNvSpPr>
          <p:nvPr>
            <p:ph type="dt" idx="15"/>
          </p:nvPr>
        </p:nvSpPr>
        <p:spPr/>
        <p:txBody>
          <a:bodyPr/>
          <a:lstStyle/>
          <a:p>
            <a:r>
              <a:rPr lang="en-US" smtClean="0"/>
              <a:t>October 2014</a:t>
            </a:r>
            <a:endParaRPr lang="en-GB" dirty="0"/>
          </a:p>
        </p:txBody>
      </p:sp>
      <p:sp>
        <p:nvSpPr>
          <p:cNvPr id="6" name="Footer Placeholder 5"/>
          <p:cNvSpPr>
            <a:spLocks noGrp="1"/>
          </p:cNvSpPr>
          <p:nvPr>
            <p:ph type="ftr" idx="14"/>
          </p:nvPr>
        </p:nvSpPr>
        <p:spPr/>
        <p:txBody>
          <a:bodyPr/>
          <a:lstStyle/>
          <a:p>
            <a:r>
              <a:rPr lang="en-GB" smtClean="0"/>
              <a:t>Yong Kim, Broadcom</a:t>
            </a:r>
            <a:endParaRPr lang="en-GB" dirty="0"/>
          </a:p>
        </p:txBody>
      </p:sp>
      <p:sp>
        <p:nvSpPr>
          <p:cNvPr id="7" name="Slide Number Placeholder 6"/>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15" name="TextBox 14"/>
          <p:cNvSpPr txBox="1"/>
          <p:nvPr/>
        </p:nvSpPr>
        <p:spPr>
          <a:xfrm>
            <a:off x="228600" y="4092476"/>
            <a:ext cx="8534400" cy="230832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802.11 is clearly outgrowing 1000BASE-T as an Enterprise access media.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APs </a:t>
            </a:r>
            <a:r>
              <a:rPr kumimoji="0" lang="en-US" sz="1800" b="0" i="0" u="none" strike="noStrike" kern="0" cap="none" spc="0" normalizeH="0" baseline="0" noProof="0" dirty="0" smtClean="0">
                <a:ln>
                  <a:noFill/>
                </a:ln>
                <a:solidFill>
                  <a:sysClr val="windowText" lastClr="000000"/>
                </a:solidFill>
                <a:effectLst/>
                <a:uLnTx/>
                <a:uFillTx/>
              </a:rPr>
              <a:t>upgrade cycle is </a:t>
            </a:r>
            <a:r>
              <a:rPr kumimoji="0" lang="en-US" sz="1800" b="0" i="0" u="none" strike="noStrike" kern="0" cap="none" spc="0" normalizeH="0" baseline="0" noProof="0" dirty="0">
                <a:ln>
                  <a:noFill/>
                </a:ln>
                <a:solidFill>
                  <a:sysClr val="windowText" lastClr="000000"/>
                </a:solidFill>
                <a:effectLst/>
                <a:uLnTx/>
                <a:uFillTx/>
              </a:rPr>
              <a:t>faster than switches or cabling (in the order of 3Y/7Y/15Y)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802.11ax </a:t>
            </a:r>
            <a:r>
              <a:rPr kumimoji="0" lang="en-US" sz="1800" b="0" i="0" u="none" strike="noStrike" kern="0" cap="none" spc="0" normalizeH="0" baseline="0" noProof="0" dirty="0">
                <a:ln>
                  <a:noFill/>
                </a:ln>
                <a:solidFill>
                  <a:sysClr val="windowText" lastClr="000000"/>
                </a:solidFill>
                <a:effectLst/>
                <a:uLnTx/>
                <a:uFillTx/>
              </a:rPr>
              <a:t>High Efficiency WLAN (HEW) </a:t>
            </a:r>
            <a:r>
              <a:rPr kumimoji="0" lang="en-US" sz="1800" b="0" i="0" u="none" strike="noStrike" kern="0" cap="none" spc="0" normalizeH="0" baseline="0" noProof="0" dirty="0" smtClean="0">
                <a:ln>
                  <a:noFill/>
                </a:ln>
                <a:solidFill>
                  <a:sysClr val="windowText" lastClr="000000"/>
                </a:solidFill>
                <a:effectLst/>
                <a:uLnTx/>
                <a:uFillTx/>
              </a:rPr>
              <a:t>became a TG May14,  target date 1H/2019.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Its PAR states “enable </a:t>
            </a:r>
            <a:r>
              <a:rPr kumimoji="0" lang="en-US" sz="1800" b="0" i="0" u="none" strike="noStrike" kern="0" cap="none" spc="0" normalizeH="0" baseline="0" noProof="0" dirty="0">
                <a:ln>
                  <a:noFill/>
                </a:ln>
                <a:solidFill>
                  <a:sysClr val="windowText" lastClr="000000"/>
                </a:solidFill>
                <a:effectLst/>
                <a:uLnTx/>
                <a:uFillTx/>
              </a:rPr>
              <a:t>at least one mode of operation capable of supporting at least four times improvement in the average throughput per </a:t>
            </a:r>
            <a:r>
              <a:rPr kumimoji="0" lang="en-US" sz="1800" b="0" i="0" u="none" strike="noStrike" kern="0" cap="none" spc="0" normalizeH="0" baseline="0" noProof="0" dirty="0" smtClean="0">
                <a:ln>
                  <a:noFill/>
                </a:ln>
                <a:solidFill>
                  <a:sysClr val="windowText" lastClr="000000"/>
                </a:solidFill>
                <a:effectLst/>
                <a:uLnTx/>
                <a:uFillTx/>
              </a:rPr>
              <a:t>station.”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ysClr val="windowText" lastClr="000000"/>
                </a:solidFill>
                <a:effectLst/>
                <a:uLnTx/>
                <a:uFillTx/>
              </a:rPr>
              <a:t>The rule of thumb is that the AP Ethernet </a:t>
            </a:r>
            <a:r>
              <a:rPr kumimoji="0" lang="en-US" sz="1800" b="1" i="0" u="none" strike="noStrike" kern="0" cap="none" spc="0" normalizeH="0" baseline="0" noProof="0" dirty="0" smtClean="0">
                <a:ln>
                  <a:noFill/>
                </a:ln>
                <a:solidFill>
                  <a:sysClr val="windowText" lastClr="000000"/>
                </a:solidFill>
                <a:effectLst/>
                <a:uLnTx/>
                <a:uFillTx/>
              </a:rPr>
              <a:t>bandwidth should </a:t>
            </a:r>
            <a:r>
              <a:rPr kumimoji="0" lang="en-US" sz="1800" b="1" i="0" u="none" strike="noStrike" kern="0" cap="none" spc="0" normalizeH="0" baseline="0" noProof="0" dirty="0">
                <a:ln>
                  <a:noFill/>
                </a:ln>
                <a:solidFill>
                  <a:sysClr val="windowText" lastClr="000000"/>
                </a:solidFill>
                <a:effectLst/>
                <a:uLnTx/>
                <a:uFillTx/>
              </a:rPr>
              <a:t>be at least 75% of </a:t>
            </a:r>
            <a:r>
              <a:rPr kumimoji="0" lang="en-US" sz="1800" b="1" i="0" u="none" strike="noStrike" kern="0" cap="none" spc="0" normalizeH="0" baseline="0" noProof="0" dirty="0" smtClean="0">
                <a:ln>
                  <a:noFill/>
                </a:ln>
                <a:solidFill>
                  <a:sysClr val="windowText" lastClr="000000"/>
                </a:solidFill>
                <a:effectLst/>
                <a:uLnTx/>
                <a:uFillTx/>
              </a:rPr>
              <a:t>radio </a:t>
            </a:r>
            <a:r>
              <a:rPr kumimoji="0" lang="en-US" sz="1800" b="1" i="0" u="none" strike="noStrike" kern="0" cap="none" spc="0" normalizeH="0" baseline="0" noProof="0" dirty="0">
                <a:ln>
                  <a:noFill/>
                </a:ln>
                <a:solidFill>
                  <a:sysClr val="windowText" lastClr="000000"/>
                </a:solidFill>
                <a:effectLst/>
                <a:uLnTx/>
                <a:uFillTx/>
              </a:rPr>
              <a:t>bandwidth </a:t>
            </a:r>
            <a:r>
              <a:rPr kumimoji="0" lang="en-US" sz="1800" b="1" i="0" u="none" strike="noStrike" kern="0" cap="none" spc="0" normalizeH="0" baseline="0" noProof="0" dirty="0" smtClean="0">
                <a:ln>
                  <a:noFill/>
                </a:ln>
                <a:solidFill>
                  <a:sysClr val="windowText" lastClr="000000"/>
                </a:solidFill>
                <a:effectLst/>
                <a:uLnTx/>
                <a:uFillTx/>
              </a:rPr>
              <a:t>to </a:t>
            </a:r>
            <a:r>
              <a:rPr kumimoji="0" lang="en-US" sz="1800" b="1" i="0" u="none" strike="noStrike" kern="0" cap="none" spc="0" normalizeH="0" baseline="0" noProof="0" dirty="0">
                <a:ln>
                  <a:noFill/>
                </a:ln>
                <a:solidFill>
                  <a:sysClr val="windowText" lastClr="000000"/>
                </a:solidFill>
                <a:effectLst/>
                <a:uLnTx/>
                <a:uFillTx/>
              </a:rPr>
              <a:t>avoid the Ethernet link being the system bottleneck</a:t>
            </a:r>
            <a:r>
              <a:rPr kumimoji="0" lang="en-US" sz="1800" b="1"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smtClean="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16" name="Chart 15"/>
          <p:cNvGraphicFramePr/>
          <p:nvPr>
            <p:extLst>
              <p:ext uri="{D42A27DB-BD31-4B8C-83A1-F6EECF244321}">
                <p14:modId xmlns:p14="http://schemas.microsoft.com/office/powerpoint/2010/main" val="3417510607"/>
              </p:ext>
            </p:extLst>
          </p:nvPr>
        </p:nvGraphicFramePr>
        <p:xfrm>
          <a:off x="228600" y="1374340"/>
          <a:ext cx="5562600" cy="2565736"/>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5916168" y="1577876"/>
            <a:ext cx="4277497" cy="2107525"/>
            <a:chOff x="5943600" y="1295400"/>
            <a:chExt cx="4277497" cy="2107525"/>
          </a:xfrm>
        </p:grpSpPr>
        <p:sp>
          <p:nvSpPr>
            <p:cNvPr id="19" name="TextBox 18"/>
            <p:cNvSpPr txBox="1"/>
            <p:nvPr/>
          </p:nvSpPr>
          <p:spPr>
            <a:xfrm>
              <a:off x="6085702" y="1371600"/>
              <a:ext cx="4135395" cy="2031325"/>
            </a:xfrm>
            <a:prstGeom prst="rect">
              <a:avLst/>
            </a:prstGeom>
            <a:noFill/>
            <a:ln>
              <a:noFill/>
            </a:ln>
          </p:spPr>
          <p:txBody>
            <a:bodyPr wrap="square" numCol="2" spcCol="9144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Period	Standard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smtClean="0">
                  <a:ln>
                    <a:noFill/>
                  </a:ln>
                  <a:solidFill>
                    <a:sysClr val="windowText" lastClr="000000"/>
                  </a:solidFill>
                  <a:effectLst/>
                  <a:uLnTx/>
                  <a:uFillTx/>
                </a:rPr>
                <a:t>1997-1998</a:t>
              </a:r>
              <a:r>
                <a:rPr kumimoji="0" lang="en-US" sz="1400" b="0" i="0" u="none" strike="noStrike" kern="0" cap="none" spc="0" normalizeH="0" baseline="0" noProof="0" dirty="0" smtClean="0">
                  <a:ln>
                    <a:noFill/>
                  </a:ln>
                  <a:solidFill>
                    <a:sysClr val="windowText" lastClr="000000"/>
                  </a:solidFill>
                  <a:effectLst/>
                  <a:uLnTx/>
                  <a:uFillTx/>
                </a:rPr>
                <a:t>	802.</a:t>
              </a:r>
              <a:r>
                <a:rPr kumimoji="0" lang="pl-PL" sz="1400" b="0" i="0" u="none" strike="noStrike" kern="0" cap="none" spc="0" normalizeH="0" baseline="0" noProof="0" dirty="0" smtClean="0">
                  <a:ln>
                    <a:noFill/>
                  </a:ln>
                  <a:solidFill>
                    <a:sysClr val="windowText" lastClr="000000"/>
                  </a:solidFill>
                  <a:effectLst/>
                  <a:uLnTx/>
                  <a:uFillTx/>
                </a:rPr>
                <a:t>11</a:t>
              </a:r>
              <a:r>
                <a:rPr kumimoji="0" lang="en-US" sz="1400" b="0" i="0" u="none" strike="noStrike" kern="0" cap="none" spc="0" normalizeH="0" baseline="0" noProof="0" dirty="0" smtClean="0">
                  <a:ln>
                    <a:noFill/>
                  </a:ln>
                  <a:solidFill>
                    <a:sysClr val="windowText" lastClr="000000"/>
                  </a:solidFill>
                  <a:effectLst/>
                  <a:uLnTx/>
                  <a:uFillTx/>
                </a:rPr>
                <a:t>	</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smtClean="0">
                  <a:ln>
                    <a:noFill/>
                  </a:ln>
                  <a:solidFill>
                    <a:sysClr val="windowText" lastClr="000000"/>
                  </a:solidFill>
                  <a:effectLst/>
                  <a:uLnTx/>
                  <a:uFillTx/>
                </a:rPr>
                <a:t>1999-2001</a:t>
              </a:r>
              <a:r>
                <a:rPr kumimoji="0" lang="en-US" sz="1400" b="0" i="0" u="none" strike="noStrike" kern="0" cap="none" spc="0" normalizeH="0" baseline="0" noProof="0" dirty="0" smtClean="0">
                  <a:ln>
                    <a:noFill/>
                  </a:ln>
                  <a:solidFill>
                    <a:sysClr val="windowText" lastClr="000000"/>
                  </a:solidFill>
                  <a:effectLst/>
                  <a:uLnTx/>
                  <a:uFillTx/>
                </a:rPr>
                <a:t> 	802.</a:t>
              </a:r>
              <a:r>
                <a:rPr kumimoji="0" lang="pl-PL" sz="1400" b="0" i="0" u="none" strike="noStrike" kern="0" cap="none" spc="0" normalizeH="0" baseline="0" noProof="0" dirty="0" smtClean="0">
                  <a:ln>
                    <a:noFill/>
                  </a:ln>
                  <a:solidFill>
                    <a:sysClr val="windowText" lastClr="000000"/>
                  </a:solidFill>
                  <a:effectLst/>
                  <a:uLnTx/>
                  <a:uFillTx/>
                </a:rPr>
                <a:t>11b</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2002-2006 </a:t>
              </a: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smtClean="0">
                  <a:ln>
                    <a:noFill/>
                  </a:ln>
                  <a:solidFill>
                    <a:sysClr val="windowText" lastClr="000000"/>
                  </a:solidFill>
                  <a:effectLst/>
                  <a:uLnTx/>
                  <a:uFillTx/>
                </a:rPr>
                <a:t>802.11</a:t>
              </a:r>
              <a:r>
                <a:rPr kumimoji="0" lang="pl-PL" sz="1400" b="0" i="0" u="none" strike="noStrike" kern="0" cap="none" spc="0" normalizeH="0" baseline="0" noProof="0" dirty="0" smtClean="0">
                  <a:ln>
                    <a:noFill/>
                  </a:ln>
                  <a:solidFill>
                    <a:sysClr val="windowText" lastClr="000000"/>
                  </a:solidFill>
                  <a:effectLst/>
                  <a:uLnTx/>
                  <a:uFillTx/>
                </a:rPr>
                <a:t>a</a:t>
              </a:r>
              <a:r>
                <a:rPr kumimoji="0" lang="en-US" sz="1400" b="0" i="0" u="none" strike="noStrike" kern="0" cap="none" spc="0" normalizeH="0" baseline="0" noProof="0" dirty="0" smtClean="0">
                  <a:ln>
                    <a:noFill/>
                  </a:ln>
                  <a:solidFill>
                    <a:sysClr val="windowText" lastClr="000000"/>
                  </a:solidFill>
                  <a:effectLst/>
                  <a:uLnTx/>
                  <a:uFillTx/>
                </a:rPr>
                <a:t>/g</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2007-2011 </a:t>
              </a: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smtClean="0">
                  <a:ln>
                    <a:noFill/>
                  </a:ln>
                  <a:solidFill>
                    <a:sysClr val="windowText" lastClr="000000"/>
                  </a:solidFill>
                  <a:effectLst/>
                  <a:uLnTx/>
                  <a:uFillTx/>
                </a:rPr>
                <a:t>802.11</a:t>
              </a:r>
              <a:r>
                <a:rPr kumimoji="0" lang="pl-PL" sz="1400" b="0" i="0" u="none" strike="noStrike" kern="0" cap="none" spc="0" normalizeH="0" baseline="0" noProof="0" dirty="0" smtClean="0">
                  <a:ln>
                    <a:noFill/>
                  </a:ln>
                  <a:solidFill>
                    <a:sysClr val="windowText" lastClr="000000"/>
                  </a:solidFill>
                  <a:effectLst/>
                  <a:uLnTx/>
                  <a:uFillTx/>
                </a:rPr>
                <a:t>n</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2013-2015 </a:t>
              </a: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smtClean="0">
                  <a:ln>
                    <a:noFill/>
                  </a:ln>
                  <a:solidFill>
                    <a:sysClr val="windowText" lastClr="000000"/>
                  </a:solidFill>
                  <a:effectLst/>
                  <a:uLnTx/>
                  <a:uFillTx/>
                </a:rPr>
                <a:t>802.</a:t>
              </a:r>
              <a:r>
                <a:rPr kumimoji="0" lang="pl-PL" sz="1400" b="0" i="0" u="none" strike="noStrike" kern="0" cap="none" spc="0" normalizeH="0" baseline="0" noProof="0" dirty="0" smtClean="0">
                  <a:ln>
                    <a:noFill/>
                  </a:ln>
                  <a:solidFill>
                    <a:sysClr val="windowText" lastClr="000000"/>
                  </a:solidFill>
                  <a:effectLst/>
                  <a:uLnTx/>
                  <a:uFillTx/>
                </a:rPr>
                <a:t>11ac</a:t>
              </a:r>
              <a:r>
                <a:rPr kumimoji="0" lang="en-US" sz="1400" b="0" i="0" u="none" strike="noStrike" kern="0" cap="none" spc="0" normalizeH="0" baseline="0" noProof="0" dirty="0">
                  <a:ln>
                    <a:noFill/>
                  </a:ln>
                  <a:solidFill>
                    <a:sysClr val="windowText" lastClr="000000"/>
                  </a:solidFill>
                  <a:effectLst/>
                  <a:uLnTx/>
                  <a:uFillTx/>
                </a:rPr>
                <a:t> </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smtClean="0">
                  <a:ln>
                    <a:noFill/>
                  </a:ln>
                  <a:solidFill>
                    <a:sysClr val="windowText" lastClr="000000"/>
                  </a:solidFill>
                  <a:effectLst/>
                  <a:uLnTx/>
                  <a:uFillTx/>
                </a:rPr>
                <a:t>2015-2017</a:t>
              </a:r>
              <a:r>
                <a:rPr kumimoji="0" lang="en-US" sz="1400" b="0" i="0" u="none" strike="noStrike" kern="0" cap="none" spc="0" normalizeH="0" baseline="0" noProof="0" dirty="0">
                  <a:ln>
                    <a:noFill/>
                  </a:ln>
                  <a:solidFill>
                    <a:sysClr val="windowText" lastClr="000000"/>
                  </a:solidFill>
                  <a:effectLst/>
                  <a:uLnTx/>
                  <a:uFillTx/>
                </a:rPr>
                <a:t> </a:t>
              </a:r>
              <a:r>
                <a:rPr kumimoji="0" lang="en-US" sz="1400" b="0" i="0" u="none" strike="noStrike" kern="0" cap="none" spc="0" normalizeH="0" baseline="0" noProof="0" dirty="0" smtClean="0">
                  <a:ln>
                    <a:noFill/>
                  </a:ln>
                  <a:solidFill>
                    <a:sysClr val="windowText" lastClr="000000"/>
                  </a:solidFill>
                  <a:effectLst/>
                  <a:uLnTx/>
                  <a:uFillTx/>
                </a:rPr>
                <a:t>	802.</a:t>
              </a:r>
              <a:r>
                <a:rPr kumimoji="0" lang="pl-PL" sz="1400" b="0" i="0" u="none" strike="noStrike" kern="0" cap="none" spc="0" normalizeH="0" baseline="0" noProof="0" dirty="0" smtClean="0">
                  <a:ln>
                    <a:noFill/>
                  </a:ln>
                  <a:solidFill>
                    <a:sysClr val="windowText" lastClr="000000"/>
                  </a:solidFill>
                  <a:effectLst/>
                  <a:uLnTx/>
                  <a:uFillTx/>
                </a:rPr>
                <a:t>11ac </a:t>
              </a:r>
              <a:r>
                <a:rPr kumimoji="0" lang="en-US" sz="1400" b="0" i="0" u="none" strike="noStrike" kern="0" cap="none" spc="0" normalizeH="0" baseline="0" noProof="0" dirty="0" smtClean="0">
                  <a:ln>
                    <a:noFill/>
                  </a:ln>
                  <a:solidFill>
                    <a:sysClr val="windowText" lastClr="000000"/>
                  </a:solidFill>
                  <a:effectLst/>
                  <a:uLnTx/>
                  <a:uFillTx/>
                </a:rPr>
                <a:t>W</a:t>
              </a:r>
              <a:r>
                <a:rPr kumimoji="0" lang="pl-PL" sz="1400" b="0" i="0" u="none" strike="noStrike" kern="0" cap="none" spc="0" normalizeH="0" baseline="0" noProof="0" dirty="0" smtClean="0">
                  <a:ln>
                    <a:noFill/>
                  </a:ln>
                  <a:solidFill>
                    <a:sysClr val="windowText" lastClr="000000"/>
                  </a:solidFill>
                  <a:effectLst/>
                  <a:uLnTx/>
                  <a:uFillTx/>
                </a:rPr>
                <a:t>2</a:t>
              </a:r>
              <a:endParaRPr kumimoji="0" lang="en-US"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Max</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(Mb/s)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11</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smtClean="0">
                  <a:ln>
                    <a:noFill/>
                  </a:ln>
                  <a:solidFill>
                    <a:sysClr val="windowText" lastClr="000000"/>
                  </a:solidFill>
                  <a:effectLst/>
                  <a:uLnTx/>
                  <a:uFillTx/>
                </a:rPr>
                <a:t>54</a:t>
              </a:r>
              <a:endParaRPr kumimoji="0" lang="pl-PL" sz="1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600</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3470</a:t>
              </a:r>
            </a:p>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sysClr val="windowText" lastClr="000000"/>
                  </a:solidFill>
                  <a:effectLst/>
                  <a:uLnTx/>
                  <a:uFillTx/>
                </a:rPr>
                <a:t>6930</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ysClr val="windowText" lastClr="000000"/>
                </a:solidFill>
                <a:effectLst/>
                <a:uLnTx/>
                <a:uFillTx/>
              </a:endParaRPr>
            </a:p>
          </p:txBody>
        </p:sp>
        <p:sp>
          <p:nvSpPr>
            <p:cNvPr id="20" name="Rounded Rectangle 19"/>
            <p:cNvSpPr/>
            <p:nvPr/>
          </p:nvSpPr>
          <p:spPr>
            <a:xfrm>
              <a:off x="5943600" y="1295400"/>
              <a:ext cx="2971800" cy="1981200"/>
            </a:xfrm>
            <a:prstGeom prst="round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38569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731838"/>
          </a:xfrm>
        </p:spPr>
        <p:txBody>
          <a:bodyPr>
            <a:normAutofit/>
          </a:bodyPr>
          <a:lstStyle/>
          <a:p>
            <a:r>
              <a:rPr lang="en-US" dirty="0" smtClean="0"/>
              <a:t>Enterprise 802.11 Market Forecast </a:t>
            </a:r>
            <a:endParaRPr lang="en-US" dirty="0"/>
          </a:p>
        </p:txBody>
      </p:sp>
      <p:sp>
        <p:nvSpPr>
          <p:cNvPr id="3" name="Content Placeholder 2"/>
          <p:cNvSpPr>
            <a:spLocks noGrp="1"/>
          </p:cNvSpPr>
          <p:nvPr>
            <p:ph idx="1"/>
          </p:nvPr>
        </p:nvSpPr>
        <p:spPr>
          <a:xfrm>
            <a:off x="304800" y="1524000"/>
            <a:ext cx="4495800" cy="4953000"/>
          </a:xfrm>
        </p:spPr>
        <p:txBody>
          <a:bodyPr>
            <a:noAutofit/>
          </a:bodyPr>
          <a:lstStyle/>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Enterprise 802.11ac AP adoption rate is growing faster than 802.11n did</a:t>
            </a:r>
          </a:p>
          <a:p>
            <a:pPr lvl="1" defTabSz="914400" fontAlgn="auto">
              <a:spcBef>
                <a:spcPct val="20000"/>
              </a:spcBef>
              <a:spcAft>
                <a:spcPts val="0"/>
              </a:spcAft>
              <a:buClrTx/>
              <a:buSzTx/>
              <a:buFont typeface="Arial" panose="020B0604020202020204" pitchFamily="34" charset="0"/>
              <a:buChar char="–"/>
            </a:pPr>
            <a:r>
              <a:rPr lang="en-US" sz="1800" kern="1200" dirty="0">
                <a:solidFill>
                  <a:prstClr val="black"/>
                </a:solidFill>
                <a:latin typeface="Calibri"/>
              </a:rPr>
              <a:t>21% in 5</a:t>
            </a:r>
            <a:r>
              <a:rPr lang="en-US" sz="1800" kern="1200" baseline="30000" dirty="0">
                <a:solidFill>
                  <a:prstClr val="black"/>
                </a:solidFill>
                <a:latin typeface="Calibri"/>
              </a:rPr>
              <a:t>th</a:t>
            </a:r>
            <a:r>
              <a:rPr lang="en-US" sz="1800" kern="1200" dirty="0">
                <a:solidFill>
                  <a:prstClr val="black"/>
                </a:solidFill>
                <a:latin typeface="Calibri"/>
              </a:rPr>
              <a:t> quarter of shipments</a:t>
            </a:r>
          </a:p>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802.11ac Wave 2 APs will offer significant performance improvements for campus deployments</a:t>
            </a:r>
          </a:p>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BYOD devices (e.g., the latest smart phone, the newest tablet) are driving technology adoption in the enterprise</a:t>
            </a:r>
          </a:p>
          <a:p>
            <a:pPr lvl="1" defTabSz="914400" fontAlgn="auto">
              <a:spcBef>
                <a:spcPct val="20000"/>
              </a:spcBef>
              <a:spcAft>
                <a:spcPts val="0"/>
              </a:spcAft>
              <a:buClrTx/>
              <a:buSzTx/>
              <a:buFont typeface="Arial" panose="020B0604020202020204" pitchFamily="34" charset="0"/>
              <a:buChar char="–"/>
            </a:pPr>
            <a:r>
              <a:rPr lang="en-US" sz="1800" kern="1200" dirty="0">
                <a:solidFill>
                  <a:prstClr val="black"/>
                </a:solidFill>
                <a:latin typeface="Calibri"/>
              </a:rPr>
              <a:t>Within 5 years &gt;95% of shipping 802.11 devices will support 802.11ac.</a:t>
            </a:r>
          </a:p>
          <a:p>
            <a:pPr lvl="1" defTabSz="914400" fontAlgn="auto">
              <a:spcBef>
                <a:spcPct val="20000"/>
              </a:spcBef>
              <a:spcAft>
                <a:spcPts val="0"/>
              </a:spcAft>
              <a:buClrTx/>
              <a:buSzTx/>
              <a:buFont typeface="Arial" panose="020B0604020202020204" pitchFamily="34" charset="0"/>
              <a:buChar char="–"/>
            </a:pPr>
            <a:r>
              <a:rPr lang="en-US" sz="1800" kern="1200" dirty="0">
                <a:solidFill>
                  <a:prstClr val="black"/>
                </a:solidFill>
                <a:latin typeface="Calibri"/>
              </a:rPr>
              <a:t>Lots of devices drives multi-user MIMO adoption</a:t>
            </a:r>
          </a:p>
        </p:txBody>
      </p:sp>
      <p:graphicFrame>
        <p:nvGraphicFramePr>
          <p:cNvPr id="7" name="Chart 6"/>
          <p:cNvGraphicFramePr>
            <a:graphicFrameLocks/>
          </p:cNvGraphicFramePr>
          <p:nvPr>
            <p:extLst>
              <p:ext uri="{D42A27DB-BD31-4B8C-83A1-F6EECF244321}">
                <p14:modId xmlns:p14="http://schemas.microsoft.com/office/powerpoint/2010/main" val="2605368358"/>
              </p:ext>
            </p:extLst>
          </p:nvPr>
        </p:nvGraphicFramePr>
        <p:xfrm>
          <a:off x="4876800" y="1295400"/>
          <a:ext cx="419327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049929931"/>
              </p:ext>
            </p:extLst>
          </p:nvPr>
        </p:nvGraphicFramePr>
        <p:xfrm>
          <a:off x="5257800" y="3810000"/>
          <a:ext cx="36576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638800" y="6172200"/>
            <a:ext cx="2378597" cy="193899"/>
          </a:xfrm>
          <a:prstGeom prst="rect">
            <a:avLst/>
          </a:prstGeom>
          <a:noFill/>
        </p:spPr>
        <p:txBody>
          <a:bodyPr wrap="square" lIns="0" tIns="0" rIns="0" bIns="0" rtlCol="0" anchor="t">
            <a:spAutoFit/>
          </a:bodyPr>
          <a:lstStyle/>
          <a:p>
            <a:pPr>
              <a:lnSpc>
                <a:spcPct val="90000"/>
              </a:lnSpc>
              <a:spcBef>
                <a:spcPts val="600"/>
              </a:spcBef>
            </a:pPr>
            <a:r>
              <a:rPr lang="en-US" sz="1400" dirty="0" smtClean="0">
                <a:solidFill>
                  <a:schemeClr val="tx1"/>
                </a:solidFill>
              </a:rPr>
              <a:t>Source: </a:t>
            </a:r>
            <a:r>
              <a:rPr lang="en-US" sz="1400" dirty="0" err="1" smtClean="0">
                <a:solidFill>
                  <a:schemeClr val="tx1"/>
                </a:solidFill>
              </a:rPr>
              <a:t>Dell’Oro</a:t>
            </a:r>
            <a:r>
              <a:rPr lang="en-US" sz="1400" dirty="0" smtClean="0">
                <a:solidFill>
                  <a:schemeClr val="tx1"/>
                </a:solidFill>
              </a:rPr>
              <a:t>  June 2014</a:t>
            </a:r>
          </a:p>
        </p:txBody>
      </p:sp>
      <p:sp>
        <p:nvSpPr>
          <p:cNvPr id="4" name="Date Placeholder 3"/>
          <p:cNvSpPr>
            <a:spLocks noGrp="1"/>
          </p:cNvSpPr>
          <p:nvPr>
            <p:ph type="dt" idx="15"/>
          </p:nvPr>
        </p:nvSpPr>
        <p:spPr/>
        <p:txBody>
          <a:bodyPr/>
          <a:lstStyle/>
          <a:p>
            <a:r>
              <a:rPr lang="en-US" smtClean="0"/>
              <a:t>October 2014</a:t>
            </a:r>
            <a:endParaRPr lang="en-GB" dirty="0"/>
          </a:p>
        </p:txBody>
      </p:sp>
      <p:sp>
        <p:nvSpPr>
          <p:cNvPr id="5" name="Footer Placeholder 4"/>
          <p:cNvSpPr>
            <a:spLocks noGrp="1"/>
          </p:cNvSpPr>
          <p:nvPr>
            <p:ph type="ftr" idx="14"/>
          </p:nvPr>
        </p:nvSpPr>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92505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Broad Market Uses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This work offers a speed upgrade over 1G Ethernet using existing installed structured wiring.</a:t>
            </a:r>
          </a:p>
          <a:p>
            <a:pPr lvl="1"/>
            <a:r>
              <a:rPr lang="en-US" sz="2400" dirty="0" smtClean="0"/>
              <a:t>100BASE-TX </a:t>
            </a:r>
            <a:r>
              <a:rPr lang="en-US" sz="2400" dirty="0"/>
              <a:t>to </a:t>
            </a:r>
            <a:r>
              <a:rPr lang="en-US" sz="2400" dirty="0" smtClean="0"/>
              <a:t>1000BASE-T over existing cabling reduced the barrier to adoption.</a:t>
            </a:r>
          </a:p>
          <a:p>
            <a:pPr lvl="1"/>
            <a:r>
              <a:rPr lang="en-US" sz="2400" dirty="0" smtClean="0"/>
              <a:t>We have a chance to do the same for the current 1000BASE-T user base.</a:t>
            </a:r>
          </a:p>
          <a:p>
            <a:r>
              <a:rPr lang="en-US" sz="2800" dirty="0" smtClean="0"/>
              <a:t>Speed upgrades are often made when an existing link becomes congested.</a:t>
            </a:r>
          </a:p>
          <a:p>
            <a:pPr lvl="1"/>
            <a:r>
              <a:rPr lang="en-US" sz="2400" dirty="0" smtClean="0"/>
              <a:t>Any application that requires more bandwidth than 1000BASE-T could use this work without expensive cable rip/replace. </a:t>
            </a:r>
          </a:p>
          <a:p>
            <a:r>
              <a:rPr lang="en-US" sz="2800" dirty="0" smtClean="0"/>
              <a:t>When does </a:t>
            </a:r>
            <a:r>
              <a:rPr lang="en-US" sz="2800" dirty="0"/>
              <a:t>m</a:t>
            </a:r>
            <a:r>
              <a:rPr lang="en-US" sz="2800" dirty="0" smtClean="0"/>
              <a:t>ass adoption of increased </a:t>
            </a:r>
            <a:r>
              <a:rPr lang="en-US" sz="2800" dirty="0"/>
              <a:t>E</a:t>
            </a:r>
            <a:r>
              <a:rPr lang="en-US" sz="2800" dirty="0" smtClean="0"/>
              <a:t>thernet link speeds happen?</a:t>
            </a:r>
          </a:p>
          <a:p>
            <a:pPr lvl="1"/>
            <a:r>
              <a:rPr lang="en-US" sz="2400" dirty="0"/>
              <a:t>W</a:t>
            </a:r>
            <a:r>
              <a:rPr lang="en-US" sz="2400" dirty="0" smtClean="0"/>
              <a:t>hen the marginal cost of deployment is small compared to the increase in bandwidth.</a:t>
            </a:r>
          </a:p>
        </p:txBody>
      </p:sp>
      <p:sp>
        <p:nvSpPr>
          <p:cNvPr id="4" name="Date Placeholder 3"/>
          <p:cNvSpPr>
            <a:spLocks noGrp="1"/>
          </p:cNvSpPr>
          <p:nvPr>
            <p:ph type="dt" idx="15"/>
          </p:nvPr>
        </p:nvSpPr>
        <p:spPr/>
        <p:txBody>
          <a:bodyPr/>
          <a:lstStyle/>
          <a:p>
            <a:r>
              <a:rPr lang="en-US" smtClean="0"/>
              <a:t>October 2014</a:t>
            </a:r>
            <a:endParaRPr lang="en-GB" dirty="0"/>
          </a:p>
        </p:txBody>
      </p:sp>
      <p:sp>
        <p:nvSpPr>
          <p:cNvPr id="5" name="Footer Placeholder 4"/>
          <p:cNvSpPr>
            <a:spLocks noGrp="1"/>
          </p:cNvSpPr>
          <p:nvPr>
            <p:ph type="ftr" idx="14"/>
          </p:nvPr>
        </p:nvSpPr>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266705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Technical Feasibility</a:t>
            </a:r>
          </a:p>
        </p:txBody>
      </p:sp>
      <p:sp>
        <p:nvSpPr>
          <p:cNvPr id="5" name="Text Placeholder 4"/>
          <p:cNvSpPr>
            <a:spLocks noGrp="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US" smtClean="0"/>
              <a:t>October 2014</a:t>
            </a:r>
            <a:endParaRPr lang="en-GB"/>
          </a:p>
        </p:txBody>
      </p:sp>
      <p:sp>
        <p:nvSpPr>
          <p:cNvPr id="3" name="Footer Placeholder 2"/>
          <p:cNvSpPr>
            <a:spLocks noGrp="1"/>
          </p:cNvSpPr>
          <p:nvPr>
            <p:ph type="ftr" idx="11"/>
          </p:nvPr>
        </p:nvSpPr>
        <p:spPr/>
        <p:txBody>
          <a:bodyPr/>
          <a:lstStyle/>
          <a:p>
            <a:r>
              <a:rPr lang="en-GB" smtClean="0"/>
              <a:t>Yong Kim, Broadcom</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15</a:t>
            </a:fld>
            <a:endParaRPr lang="en-GB"/>
          </a:p>
        </p:txBody>
      </p:sp>
    </p:spTree>
    <p:extLst>
      <p:ext uri="{BB962C8B-B14F-4D97-AF65-F5344CB8AC3E}">
        <p14:creationId xmlns:p14="http://schemas.microsoft.com/office/powerpoint/2010/main" val="143081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200" y="685800"/>
            <a:ext cx="8229600" cy="731838"/>
          </a:xfrm>
        </p:spPr>
        <p:txBody>
          <a:bodyPr>
            <a:normAutofit/>
          </a:bodyPr>
          <a:lstStyle/>
          <a:p>
            <a:r>
              <a:rPr lang="en-US" dirty="0" smtClean="0"/>
              <a:t>Wealth of Prior Experience </a:t>
            </a:r>
            <a:endParaRPr lang="en-US" dirty="0"/>
          </a:p>
        </p:txBody>
      </p:sp>
      <p:sp>
        <p:nvSpPr>
          <p:cNvPr id="7" name="Content Placeholder 2"/>
          <p:cNvSpPr>
            <a:spLocks noGrp="1"/>
          </p:cNvSpPr>
          <p:nvPr>
            <p:ph idx="1"/>
          </p:nvPr>
        </p:nvSpPr>
        <p:spPr>
          <a:xfrm>
            <a:off x="457200" y="1600200"/>
            <a:ext cx="8229600" cy="4525963"/>
          </a:xfrm>
        </p:spPr>
        <p:txBody>
          <a:bodyPr>
            <a:noAutofit/>
          </a:bodyPr>
          <a:lstStyle/>
          <a:p>
            <a:r>
              <a:rPr lang="en-US" sz="2000" dirty="0" smtClean="0"/>
              <a:t>Industry already has experience in this space with MACs &amp; PHYs at intermediate rates between 1G and 10G</a:t>
            </a:r>
          </a:p>
          <a:p>
            <a:r>
              <a:rPr lang="en-US" sz="2000" dirty="0" smtClean="0"/>
              <a:t>The MAC is feasible in existing technology, and designs can leverage a Gigabit Ethernet  MAC and run it faster, or run a 10G Ethernet MAC slower.</a:t>
            </a:r>
          </a:p>
          <a:p>
            <a:r>
              <a:rPr lang="en-US" sz="2000" dirty="0" smtClean="0"/>
              <a:t>The PCS is feasible in existing technology, a sensible PCS choice is: </a:t>
            </a:r>
          </a:p>
          <a:p>
            <a:pPr lvl="1"/>
            <a:r>
              <a:rPr lang="en-US" sz="1800" dirty="0" smtClean="0"/>
              <a:t>Re-use the 10GbE PCS, 64B/66B, but run slower.  </a:t>
            </a:r>
          </a:p>
          <a:p>
            <a:r>
              <a:rPr lang="en-US" sz="2000" dirty="0" smtClean="0"/>
              <a:t>10GBASE-T proves much of the PHY functionality:</a:t>
            </a:r>
          </a:p>
          <a:p>
            <a:pPr lvl="1"/>
            <a:r>
              <a:rPr lang="en-US" sz="1800" dirty="0" smtClean="0"/>
              <a:t>Significant base of knowledge of channel and component characteristics </a:t>
            </a:r>
          </a:p>
          <a:p>
            <a:pPr lvl="1"/>
            <a:r>
              <a:rPr lang="en-US" sz="1800" dirty="0" smtClean="0"/>
              <a:t>Can run on some Cat 5e at reduced distances.</a:t>
            </a:r>
          </a:p>
          <a:p>
            <a:pPr lvl="1"/>
            <a:r>
              <a:rPr lang="en-US" sz="1800" dirty="0" smtClean="0"/>
              <a:t>Supports Cat 6 at 55m (and some to 100m), and Cat 6A to 100m</a:t>
            </a:r>
          </a:p>
          <a:p>
            <a:pPr lvl="1"/>
            <a:r>
              <a:rPr lang="en-US" sz="1800" dirty="0" smtClean="0"/>
              <a:t>Supporting data rates between 1G and 10G are enabled with symbol rate trade offs  allowing longer reaches on Cat 5e/Cat 6</a:t>
            </a:r>
          </a:p>
          <a:p>
            <a:r>
              <a:rPr lang="en-US" sz="2000" dirty="0" smtClean="0"/>
              <a:t>Energy efficient Ethernet approaches  are well known for 1G and 10G</a:t>
            </a:r>
          </a:p>
          <a:p>
            <a:endParaRPr lang="en-US" sz="2000" dirty="0"/>
          </a:p>
        </p:txBody>
      </p:sp>
      <p:sp>
        <p:nvSpPr>
          <p:cNvPr id="2" name="Date Placeholder 1"/>
          <p:cNvSpPr>
            <a:spLocks noGrp="1"/>
          </p:cNvSpPr>
          <p:nvPr>
            <p:ph type="dt" idx="15"/>
          </p:nvPr>
        </p:nvSpPr>
        <p:spPr/>
        <p:txBody>
          <a:bodyPr/>
          <a:lstStyle/>
          <a:p>
            <a:r>
              <a:rPr lang="en-US" smtClean="0"/>
              <a:t>October 2014</a:t>
            </a:r>
            <a:endParaRPr lang="en-GB" dirty="0"/>
          </a:p>
        </p:txBody>
      </p:sp>
      <p:sp>
        <p:nvSpPr>
          <p:cNvPr id="3" name="Footer Placeholder 2"/>
          <p:cNvSpPr>
            <a:spLocks noGrp="1"/>
          </p:cNvSpPr>
          <p:nvPr>
            <p:ph type="ftr" idx="14"/>
          </p:nvPr>
        </p:nvSpPr>
        <p:spPr/>
        <p:txBody>
          <a:bodyPr/>
          <a:lstStyle/>
          <a:p>
            <a:r>
              <a:rPr lang="en-GB" smtClean="0"/>
              <a:t>Yong Kim, Broadcom</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48379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731838"/>
          </a:xfrm>
        </p:spPr>
        <p:txBody>
          <a:bodyPr>
            <a:noAutofit/>
          </a:bodyPr>
          <a:lstStyle/>
          <a:p>
            <a:r>
              <a:rPr lang="en-US" sz="2600" dirty="0" smtClean="0"/>
              <a:t>Between 1G and 10G, There’s Lots of Room for BASE-T PHYs</a:t>
            </a:r>
            <a:endParaRPr lang="en-US" sz="2600" dirty="0"/>
          </a:p>
        </p:txBody>
      </p:sp>
      <p:grpSp>
        <p:nvGrpSpPr>
          <p:cNvPr id="57" name="Group 56"/>
          <p:cNvGrpSpPr/>
          <p:nvPr/>
        </p:nvGrpSpPr>
        <p:grpSpPr>
          <a:xfrm>
            <a:off x="838200" y="1219200"/>
            <a:ext cx="7391400" cy="4724402"/>
            <a:chOff x="838200" y="1219200"/>
            <a:chExt cx="7391400" cy="4724402"/>
          </a:xfrm>
        </p:grpSpPr>
        <p:sp>
          <p:nvSpPr>
            <p:cNvPr id="58" name="TextBox 57"/>
            <p:cNvSpPr txBox="1"/>
            <p:nvPr/>
          </p:nvSpPr>
          <p:spPr>
            <a:xfrm>
              <a:off x="838200" y="2418836"/>
              <a:ext cx="6095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6.25</a:t>
              </a:r>
              <a:endParaRPr kumimoji="0" lang="en-US" sz="1600" b="0" i="0" u="none" strike="noStrike" kern="0" cap="none" spc="0" normalizeH="0" baseline="0" noProof="0" dirty="0">
                <a:ln>
                  <a:noFill/>
                </a:ln>
                <a:solidFill>
                  <a:prstClr val="black"/>
                </a:solidFill>
                <a:effectLst/>
                <a:uLnTx/>
                <a:uFillTx/>
              </a:endParaRPr>
            </a:p>
          </p:txBody>
        </p:sp>
        <p:sp>
          <p:nvSpPr>
            <p:cNvPr id="59" name="Rectangle 58"/>
            <p:cNvSpPr/>
            <p:nvPr/>
          </p:nvSpPr>
          <p:spPr>
            <a:xfrm>
              <a:off x="1371600" y="2590802"/>
              <a:ext cx="5486400" cy="3124200"/>
            </a:xfrm>
            <a:prstGeom prst="rect">
              <a:avLst/>
            </a:prstGeom>
            <a:solidFill>
              <a:srgbClr val="9BBB59"/>
            </a:solidFill>
            <a:ln w="25400" cap="flat" cmpd="sng" algn="ctr">
              <a:solidFill>
                <a:srgbClr val="4F81BD">
                  <a:shade val="50000"/>
                </a:srgbClr>
              </a:solidFill>
              <a:prstDash val="solid"/>
            </a:ln>
            <a:effectLst/>
          </p:spPr>
          <p:txBody>
            <a:bodyPr lIns="27432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10G BASE-T</a:t>
              </a:r>
              <a:endParaRPr kumimoji="0" lang="en-US" sz="1800" b="0" i="0" u="none" strike="noStrike" kern="0" cap="none" spc="0" normalizeH="0" baseline="0" noProof="0" dirty="0">
                <a:ln>
                  <a:noFill/>
                </a:ln>
                <a:solidFill>
                  <a:prstClr val="white"/>
                </a:solidFill>
                <a:effectLst/>
                <a:uLnTx/>
                <a:uFillTx/>
                <a:latin typeface="Calibri"/>
              </a:endParaRPr>
            </a:p>
          </p:txBody>
        </p:sp>
        <p:cxnSp>
          <p:nvCxnSpPr>
            <p:cNvPr id="60" name="Straight Connector 59"/>
            <p:cNvCxnSpPr/>
            <p:nvPr/>
          </p:nvCxnSpPr>
          <p:spPr>
            <a:xfrm flipV="1">
              <a:off x="8229600" y="1600202"/>
              <a:ext cx="0" cy="4343400"/>
            </a:xfrm>
            <a:prstGeom prst="line">
              <a:avLst/>
            </a:prstGeom>
            <a:noFill/>
            <a:ln w="19050" cap="flat" cmpd="sng" algn="ctr">
              <a:solidFill>
                <a:srgbClr val="4F81BD">
                  <a:shade val="95000"/>
                  <a:satMod val="105000"/>
                </a:srgbClr>
              </a:solidFill>
              <a:prstDash val="sysDash"/>
            </a:ln>
            <a:effectLst/>
          </p:spPr>
        </p:cxnSp>
        <p:sp>
          <p:nvSpPr>
            <p:cNvPr id="61" name="TextBox 60"/>
            <p:cNvSpPr txBox="1"/>
            <p:nvPr/>
          </p:nvSpPr>
          <p:spPr>
            <a:xfrm rot="16200000">
              <a:off x="7353300" y="1735723"/>
              <a:ext cx="137159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Cat 6A Spec</a:t>
              </a:r>
              <a:endParaRPr kumimoji="0" lang="en-US" sz="1600" b="0" i="0" u="none" strike="noStrike" kern="0" cap="none" spc="0" normalizeH="0" baseline="0" noProof="0" dirty="0">
                <a:ln>
                  <a:noFill/>
                </a:ln>
                <a:solidFill>
                  <a:prstClr val="black"/>
                </a:solidFill>
                <a:effectLst/>
                <a:uLnTx/>
                <a:uFillTx/>
              </a:endParaRPr>
            </a:p>
          </p:txBody>
        </p:sp>
      </p:grpSp>
      <p:sp>
        <p:nvSpPr>
          <p:cNvPr id="62" name="Rectangle 61"/>
          <p:cNvSpPr/>
          <p:nvPr/>
        </p:nvSpPr>
        <p:spPr>
          <a:xfrm>
            <a:off x="1371600" y="2590798"/>
            <a:ext cx="2743200" cy="3124202"/>
          </a:xfrm>
          <a:prstGeom prst="rect">
            <a:avLst/>
          </a:prstGeom>
          <a:solidFill>
            <a:srgbClr val="F79646"/>
          </a:solidFill>
          <a:ln w="25400" cap="flat" cmpd="sng" algn="ctr">
            <a:solidFill>
              <a:srgbClr val="4F81BD">
                <a:shade val="50000"/>
              </a:srgbClr>
            </a:solidFill>
            <a:prstDash val="solid"/>
          </a:ln>
          <a:effectLst/>
        </p:spPr>
        <p:txBody>
          <a:bodyPr lIns="1371600" rtlCol="0" anchor="t" anchorCtr="1"/>
          <a:lstStyle/>
          <a:p>
            <a:pPr marL="0" marR="0" lvl="0" indent="0" algn="ctr" defTabSz="12573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12573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5 Gbps</a:t>
            </a:r>
          </a:p>
          <a:p>
            <a:pPr marL="0" marR="0" lvl="0" indent="0" algn="ctr" defTabSz="12573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(example)</a:t>
            </a:r>
            <a:endParaRPr kumimoji="0" lang="en-US" sz="1800" b="0" i="0" u="none" strike="noStrike" kern="0" cap="none" spc="0" normalizeH="0" baseline="0" noProof="0" dirty="0">
              <a:ln>
                <a:noFill/>
              </a:ln>
              <a:solidFill>
                <a:prstClr val="white"/>
              </a:solidFill>
              <a:effectLst/>
              <a:uLnTx/>
              <a:uFillTx/>
              <a:latin typeface="Calibri"/>
            </a:endParaRPr>
          </a:p>
        </p:txBody>
      </p:sp>
      <p:sp>
        <p:nvSpPr>
          <p:cNvPr id="63" name="Rectangle 62"/>
          <p:cNvSpPr/>
          <p:nvPr/>
        </p:nvSpPr>
        <p:spPr>
          <a:xfrm>
            <a:off x="1371600" y="2590800"/>
            <a:ext cx="1350377" cy="3124202"/>
          </a:xfrm>
          <a:prstGeom prst="rect">
            <a:avLst/>
          </a:prstGeom>
          <a:solidFill>
            <a:srgbClr val="4BACC6">
              <a:alpha val="53000"/>
            </a:srgbClr>
          </a:solidFill>
          <a:ln w="25400" cap="flat" cmpd="sng" algn="ctr">
            <a:solidFill>
              <a:srgbClr val="4F81BD">
                <a:shade val="50000"/>
              </a:srgbClr>
            </a:solidFill>
            <a:prstDash val="solid"/>
          </a:ln>
          <a:effectLst/>
        </p:spPr>
        <p:txBody>
          <a:bodyPr rtlCol="0" anchor="t"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2.5 Gbps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(example)</a:t>
            </a:r>
            <a:endParaRPr kumimoji="0" lang="en-US" sz="1800" b="0" i="0" u="none" strike="noStrike" kern="0" cap="none" spc="0" normalizeH="0" baseline="0" noProof="0" dirty="0">
              <a:ln>
                <a:noFill/>
              </a:ln>
              <a:solidFill>
                <a:prstClr val="white"/>
              </a:solidFill>
              <a:effectLst/>
              <a:uLnTx/>
              <a:uFillTx/>
              <a:latin typeface="Calibri"/>
            </a:endParaRPr>
          </a:p>
        </p:txBody>
      </p:sp>
      <p:grpSp>
        <p:nvGrpSpPr>
          <p:cNvPr id="64" name="Group 63"/>
          <p:cNvGrpSpPr/>
          <p:nvPr/>
        </p:nvGrpSpPr>
        <p:grpSpPr>
          <a:xfrm>
            <a:off x="609599" y="1447802"/>
            <a:ext cx="8077201" cy="4979432"/>
            <a:chOff x="609599" y="1447802"/>
            <a:chExt cx="8077201" cy="4979432"/>
          </a:xfrm>
        </p:grpSpPr>
        <p:cxnSp>
          <p:nvCxnSpPr>
            <p:cNvPr id="65" name="Straight Arrow Connector 64"/>
            <p:cNvCxnSpPr/>
            <p:nvPr/>
          </p:nvCxnSpPr>
          <p:spPr>
            <a:xfrm flipV="1">
              <a:off x="1371600" y="1600202"/>
              <a:ext cx="0" cy="4114800"/>
            </a:xfrm>
            <a:prstGeom prst="straightConnector1">
              <a:avLst/>
            </a:prstGeom>
            <a:noFill/>
            <a:ln w="38100" cap="flat" cmpd="sng" algn="ctr">
              <a:solidFill>
                <a:sysClr val="windowText" lastClr="000000">
                  <a:shade val="95000"/>
                  <a:satMod val="105000"/>
                </a:sysClr>
              </a:solidFill>
              <a:prstDash val="solid"/>
              <a:tailEnd type="arrow"/>
            </a:ln>
            <a:effectLst/>
          </p:spPr>
        </p:cxnSp>
        <p:cxnSp>
          <p:nvCxnSpPr>
            <p:cNvPr id="66" name="Straight Arrow Connector 65"/>
            <p:cNvCxnSpPr/>
            <p:nvPr/>
          </p:nvCxnSpPr>
          <p:spPr>
            <a:xfrm>
              <a:off x="1371600" y="5715002"/>
              <a:ext cx="7315200" cy="0"/>
            </a:xfrm>
            <a:prstGeom prst="straightConnector1">
              <a:avLst/>
            </a:prstGeom>
            <a:noFill/>
            <a:ln w="38100" cap="flat" cmpd="sng" algn="ctr">
              <a:solidFill>
                <a:sysClr val="windowText" lastClr="000000">
                  <a:shade val="95000"/>
                  <a:satMod val="105000"/>
                </a:sysClr>
              </a:solidFill>
              <a:prstDash val="solid"/>
              <a:tailEnd type="arrow"/>
            </a:ln>
            <a:effectLst/>
          </p:spPr>
        </p:cxnSp>
        <p:sp>
          <p:nvSpPr>
            <p:cNvPr id="67" name="TextBox 66"/>
            <p:cNvSpPr txBox="1"/>
            <p:nvPr/>
          </p:nvSpPr>
          <p:spPr>
            <a:xfrm>
              <a:off x="1371601" y="6057902"/>
              <a:ext cx="683677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Nyquist Frequency (MHz) for Ethernet Data Rates</a:t>
              </a:r>
              <a:endParaRPr kumimoji="0" lang="en-US" sz="1800" b="0" i="0" u="none" strike="noStrike" kern="0" cap="none" spc="0" normalizeH="0" baseline="0" noProof="0" dirty="0">
                <a:ln>
                  <a:noFill/>
                </a:ln>
                <a:solidFill>
                  <a:prstClr val="black"/>
                </a:solidFill>
                <a:effectLst/>
                <a:uLnTx/>
                <a:uFillTx/>
              </a:endParaRPr>
            </a:p>
          </p:txBody>
        </p:sp>
        <p:sp>
          <p:nvSpPr>
            <p:cNvPr id="68" name="TextBox 67"/>
            <p:cNvSpPr txBox="1"/>
            <p:nvPr/>
          </p:nvSpPr>
          <p:spPr>
            <a:xfrm rot="16200000">
              <a:off x="-800101" y="3314702"/>
              <a:ext cx="3200400" cy="381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Encoding: bits/sec/Hz (per pair)</a:t>
              </a:r>
              <a:endParaRPr kumimoji="0" lang="en-US" sz="1800" b="0" i="0" u="none" strike="noStrike" kern="0" cap="none" spc="0" normalizeH="0" baseline="0" noProof="0" dirty="0">
                <a:ln>
                  <a:noFill/>
                </a:ln>
                <a:solidFill>
                  <a:prstClr val="black"/>
                </a:solidFill>
                <a:effectLst/>
                <a:uLnTx/>
                <a:uFillTx/>
              </a:endParaRPr>
            </a:p>
          </p:txBody>
        </p:sp>
        <p:sp>
          <p:nvSpPr>
            <p:cNvPr id="69" name="Rectangle 68"/>
            <p:cNvSpPr/>
            <p:nvPr/>
          </p:nvSpPr>
          <p:spPr>
            <a:xfrm>
              <a:off x="1371600" y="3810002"/>
              <a:ext cx="914400" cy="1905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1000 BASE-T</a:t>
              </a:r>
              <a:endParaRPr kumimoji="0" lang="en-US" sz="1800" b="0" i="0" u="none" strike="noStrike" kern="0" cap="none" spc="0" normalizeH="0" baseline="0" noProof="0" dirty="0">
                <a:ln>
                  <a:noFill/>
                </a:ln>
                <a:solidFill>
                  <a:prstClr val="white"/>
                </a:solidFill>
                <a:effectLst/>
                <a:uLnTx/>
                <a:uFillTx/>
                <a:latin typeface="Calibri"/>
              </a:endParaRPr>
            </a:p>
          </p:txBody>
        </p:sp>
        <p:sp>
          <p:nvSpPr>
            <p:cNvPr id="70" name="TextBox 69"/>
            <p:cNvSpPr txBox="1"/>
            <p:nvPr/>
          </p:nvSpPr>
          <p:spPr>
            <a:xfrm>
              <a:off x="1066800" y="3623846"/>
              <a:ext cx="5333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4</a:t>
              </a:r>
              <a:endParaRPr kumimoji="0" lang="en-US" sz="1600" b="0" i="0" u="none" strike="noStrike" kern="0" cap="none" spc="0" normalizeH="0" baseline="0" noProof="0" dirty="0">
                <a:ln>
                  <a:noFill/>
                </a:ln>
                <a:solidFill>
                  <a:prstClr val="black"/>
                </a:solidFill>
                <a:effectLst/>
                <a:uLnTx/>
                <a:uFillTx/>
              </a:endParaRPr>
            </a:p>
          </p:txBody>
        </p:sp>
        <p:cxnSp>
          <p:nvCxnSpPr>
            <p:cNvPr id="71" name="Straight Connector 70"/>
            <p:cNvCxnSpPr/>
            <p:nvPr/>
          </p:nvCxnSpPr>
          <p:spPr>
            <a:xfrm flipV="1">
              <a:off x="4800600" y="1600202"/>
              <a:ext cx="0" cy="4343400"/>
            </a:xfrm>
            <a:prstGeom prst="line">
              <a:avLst/>
            </a:prstGeom>
            <a:noFill/>
            <a:ln w="19050" cap="flat" cmpd="sng" algn="ctr">
              <a:solidFill>
                <a:srgbClr val="4F81BD">
                  <a:shade val="95000"/>
                  <a:satMod val="105000"/>
                </a:srgbClr>
              </a:solidFill>
              <a:prstDash val="sysDash"/>
            </a:ln>
            <a:effectLst/>
          </p:spPr>
        </p:cxnSp>
        <p:cxnSp>
          <p:nvCxnSpPr>
            <p:cNvPr id="72" name="Straight Connector 71"/>
            <p:cNvCxnSpPr/>
            <p:nvPr/>
          </p:nvCxnSpPr>
          <p:spPr>
            <a:xfrm flipV="1">
              <a:off x="2743200" y="1600202"/>
              <a:ext cx="0" cy="4343400"/>
            </a:xfrm>
            <a:prstGeom prst="line">
              <a:avLst/>
            </a:prstGeom>
            <a:noFill/>
            <a:ln w="19050" cap="flat" cmpd="sng" algn="ctr">
              <a:solidFill>
                <a:srgbClr val="4F81BD">
                  <a:shade val="95000"/>
                  <a:satMod val="105000"/>
                </a:srgbClr>
              </a:solidFill>
              <a:prstDash val="sysDash"/>
            </a:ln>
            <a:effectLst/>
          </p:spPr>
        </p:cxnSp>
        <p:sp>
          <p:nvSpPr>
            <p:cNvPr id="73" name="TextBox 72"/>
            <p:cNvSpPr txBox="1"/>
            <p:nvPr/>
          </p:nvSpPr>
          <p:spPr>
            <a:xfrm rot="16200000">
              <a:off x="1981200" y="1850025"/>
              <a:ext cx="11430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Cat 5e Spec</a:t>
              </a:r>
              <a:endParaRPr kumimoji="0" lang="en-US" sz="1600" b="0" i="0" u="none" strike="noStrike" kern="0" cap="none" spc="0" normalizeH="0" baseline="0" noProof="0" dirty="0">
                <a:ln>
                  <a:noFill/>
                </a:ln>
                <a:solidFill>
                  <a:prstClr val="black"/>
                </a:solidFill>
                <a:effectLst/>
                <a:uLnTx/>
                <a:uFillTx/>
              </a:endParaRPr>
            </a:p>
          </p:txBody>
        </p:sp>
        <p:sp>
          <p:nvSpPr>
            <p:cNvPr id="74" name="TextBox 73"/>
            <p:cNvSpPr txBox="1"/>
            <p:nvPr/>
          </p:nvSpPr>
          <p:spPr>
            <a:xfrm rot="16200000">
              <a:off x="4051299" y="1888122"/>
              <a:ext cx="106680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Cat 6 Spec</a:t>
              </a:r>
              <a:endParaRPr kumimoji="0" lang="en-US" sz="1600" b="0" i="0" u="none" strike="noStrike" kern="0" cap="none" spc="0" normalizeH="0" baseline="0" noProof="0" dirty="0">
                <a:ln>
                  <a:noFill/>
                </a:ln>
                <a:solidFill>
                  <a:prstClr val="black"/>
                </a:solidFill>
                <a:effectLst/>
                <a:uLnTx/>
                <a:uFillTx/>
              </a:endParaRPr>
            </a:p>
          </p:txBody>
        </p:sp>
        <p:sp>
          <p:nvSpPr>
            <p:cNvPr id="75" name="TextBox 74"/>
            <p:cNvSpPr txBox="1"/>
            <p:nvPr/>
          </p:nvSpPr>
          <p:spPr>
            <a:xfrm>
              <a:off x="2324102" y="5758936"/>
              <a:ext cx="4952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100</a:t>
              </a:r>
              <a:endParaRPr kumimoji="0" lang="en-US" sz="1600" b="0" i="0" u="none" strike="noStrike" kern="0" cap="none" spc="0" normalizeH="0" baseline="0" noProof="0" dirty="0">
                <a:ln>
                  <a:noFill/>
                </a:ln>
                <a:solidFill>
                  <a:prstClr val="black"/>
                </a:solidFill>
                <a:effectLst/>
                <a:uLnTx/>
                <a:uFillTx/>
              </a:endParaRPr>
            </a:p>
          </p:txBody>
        </p:sp>
        <p:sp>
          <p:nvSpPr>
            <p:cNvPr id="76" name="TextBox 75"/>
            <p:cNvSpPr txBox="1"/>
            <p:nvPr/>
          </p:nvSpPr>
          <p:spPr>
            <a:xfrm rot="16200000">
              <a:off x="4402721" y="1888121"/>
              <a:ext cx="106680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(250 MHz)</a:t>
              </a:r>
              <a:endParaRPr kumimoji="0" lang="en-US" sz="1600" b="0" i="0" u="none" strike="noStrike" kern="0" cap="none" spc="0" normalizeH="0" baseline="0" noProof="0" dirty="0">
                <a:ln>
                  <a:noFill/>
                </a:ln>
                <a:solidFill>
                  <a:prstClr val="black"/>
                </a:solidFill>
                <a:effectLst/>
                <a:uLnTx/>
                <a:uFillTx/>
              </a:endParaRPr>
            </a:p>
          </p:txBody>
        </p:sp>
      </p:grpSp>
      <p:sp>
        <p:nvSpPr>
          <p:cNvPr id="77" name="TextBox 76"/>
          <p:cNvSpPr txBox="1"/>
          <p:nvPr/>
        </p:nvSpPr>
        <p:spPr>
          <a:xfrm>
            <a:off x="6667502" y="5757446"/>
            <a:ext cx="4952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400</a:t>
            </a:r>
            <a:endParaRPr kumimoji="0" lang="en-US" sz="1600" b="0" i="0" u="none" strike="noStrike" kern="0" cap="none" spc="0" normalizeH="0" baseline="0" noProof="0" dirty="0">
              <a:ln>
                <a:noFill/>
              </a:ln>
              <a:solidFill>
                <a:prstClr val="black"/>
              </a:solidFill>
              <a:effectLst/>
              <a:uLnTx/>
              <a:uFillTx/>
            </a:endParaRPr>
          </a:p>
        </p:txBody>
      </p:sp>
      <p:sp>
        <p:nvSpPr>
          <p:cNvPr id="78" name="TextBox 77"/>
          <p:cNvSpPr txBox="1"/>
          <p:nvPr/>
        </p:nvSpPr>
        <p:spPr>
          <a:xfrm>
            <a:off x="3733800" y="5757446"/>
            <a:ext cx="4952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2</a:t>
            </a:r>
            <a:r>
              <a:rPr kumimoji="0" lang="en-US" sz="1600" b="0" i="0" u="none" strike="noStrike" kern="0" cap="none" spc="0" normalizeH="0" baseline="0" noProof="0" dirty="0" smtClean="0">
                <a:ln>
                  <a:noFill/>
                </a:ln>
                <a:solidFill>
                  <a:prstClr val="black"/>
                </a:solidFill>
                <a:effectLst/>
                <a:uLnTx/>
                <a:uFillTx/>
              </a:rPr>
              <a:t>00</a:t>
            </a:r>
            <a:endParaRPr kumimoji="0" lang="en-US" sz="1600" b="0" i="0" u="none" strike="noStrike" kern="0" cap="none" spc="0" normalizeH="0" baseline="0" noProof="0" dirty="0">
              <a:ln>
                <a:noFill/>
              </a:ln>
              <a:solidFill>
                <a:prstClr val="black"/>
              </a:solidFill>
              <a:effectLst/>
              <a:uLnTx/>
              <a:uFillTx/>
            </a:endParaRPr>
          </a:p>
        </p:txBody>
      </p:sp>
      <p:sp>
        <p:nvSpPr>
          <p:cNvPr id="79" name="TextBox 78"/>
          <p:cNvSpPr txBox="1"/>
          <p:nvPr/>
        </p:nvSpPr>
        <p:spPr>
          <a:xfrm>
            <a:off x="1828800" y="5757446"/>
            <a:ext cx="5714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62.5</a:t>
            </a:r>
            <a:endParaRPr kumimoji="0" lang="en-US" sz="1600" b="0" i="0" u="none" strike="noStrike" kern="0" cap="none" spc="0" normalizeH="0" baseline="0" noProof="0" dirty="0">
              <a:ln>
                <a:noFill/>
              </a:ln>
              <a:solidFill>
                <a:prstClr val="black"/>
              </a:solidFill>
              <a:effectLst/>
              <a:uLnTx/>
              <a:uFillTx/>
            </a:endParaRPr>
          </a:p>
        </p:txBody>
      </p:sp>
      <p:sp>
        <p:nvSpPr>
          <p:cNvPr id="80" name="TextBox 79"/>
          <p:cNvSpPr txBox="1"/>
          <p:nvPr/>
        </p:nvSpPr>
        <p:spPr>
          <a:xfrm rot="16200000">
            <a:off x="2345321" y="1888121"/>
            <a:ext cx="106680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(100 MHz)</a:t>
            </a:r>
            <a:endParaRPr kumimoji="0" lang="en-US" sz="1600" b="0" i="0" u="none" strike="noStrike" kern="0" cap="none" spc="0" normalizeH="0" baseline="0" noProof="0" dirty="0">
              <a:ln>
                <a:noFill/>
              </a:ln>
              <a:solidFill>
                <a:prstClr val="black"/>
              </a:solidFill>
              <a:effectLst/>
              <a:uLnTx/>
              <a:uFillTx/>
            </a:endParaRPr>
          </a:p>
        </p:txBody>
      </p:sp>
      <p:sp>
        <p:nvSpPr>
          <p:cNvPr id="81" name="TextBox 80"/>
          <p:cNvSpPr txBox="1"/>
          <p:nvPr/>
        </p:nvSpPr>
        <p:spPr>
          <a:xfrm rot="16200000">
            <a:off x="7831721" y="1888121"/>
            <a:ext cx="106680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(500 MHz)</a:t>
            </a:r>
            <a:endParaRPr kumimoji="0" lang="en-US" sz="1600" b="0" i="0" u="none" strike="noStrike" kern="0" cap="none" spc="0" normalizeH="0" baseline="0" noProof="0" dirty="0">
              <a:ln>
                <a:noFill/>
              </a:ln>
              <a:solidFill>
                <a:prstClr val="black"/>
              </a:solidFill>
              <a:effectLst/>
              <a:uLnTx/>
              <a:uFillTx/>
            </a:endParaRPr>
          </a:p>
        </p:txBody>
      </p:sp>
      <p:sp>
        <p:nvSpPr>
          <p:cNvPr id="2" name="Date Placeholder 1"/>
          <p:cNvSpPr>
            <a:spLocks noGrp="1"/>
          </p:cNvSpPr>
          <p:nvPr>
            <p:ph type="dt" idx="15"/>
          </p:nvPr>
        </p:nvSpPr>
        <p:spPr/>
        <p:txBody>
          <a:bodyPr/>
          <a:lstStyle/>
          <a:p>
            <a:r>
              <a:rPr lang="en-US" smtClean="0"/>
              <a:t>October 2014</a:t>
            </a:r>
            <a:endParaRPr lang="en-GB" dirty="0"/>
          </a:p>
        </p:txBody>
      </p:sp>
      <p:sp>
        <p:nvSpPr>
          <p:cNvPr id="3" name="Footer Placeholder 2"/>
          <p:cNvSpPr>
            <a:spLocks noGrp="1"/>
          </p:cNvSpPr>
          <p:nvPr>
            <p:ph type="ftr" idx="14"/>
          </p:nvPr>
        </p:nvSpPr>
        <p:spPr/>
        <p:txBody>
          <a:bodyPr/>
          <a:lstStyle/>
          <a:p>
            <a:r>
              <a:rPr lang="en-GB" smtClean="0"/>
              <a:t>Yong Kim, Broadcom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6324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ppt_x"/>
                                          </p:val>
                                        </p:tav>
                                        <p:tav tm="100000">
                                          <p:val>
                                            <p:strVal val="#ppt_x"/>
                                          </p:val>
                                        </p:tav>
                                      </p:tavLst>
                                    </p:anim>
                                    <p:anim calcmode="lin" valueType="num">
                                      <p:cBhvr additive="base">
                                        <p:cTn id="1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Now?</a:t>
            </a:r>
            <a:endParaRPr lang="en-US" dirty="0"/>
          </a:p>
        </p:txBody>
      </p:sp>
      <p:sp>
        <p:nvSpPr>
          <p:cNvPr id="5" name="Text Placeholder 4"/>
          <p:cNvSpPr>
            <a:spLocks noGrp="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US" smtClean="0"/>
              <a:t>October 2014</a:t>
            </a:r>
            <a:endParaRPr lang="en-GB"/>
          </a:p>
        </p:txBody>
      </p:sp>
      <p:sp>
        <p:nvSpPr>
          <p:cNvPr id="3" name="Footer Placeholder 2"/>
          <p:cNvSpPr>
            <a:spLocks noGrp="1"/>
          </p:cNvSpPr>
          <p:nvPr>
            <p:ph type="ftr" idx="11"/>
          </p:nvPr>
        </p:nvSpPr>
        <p:spPr/>
        <p:txBody>
          <a:bodyPr/>
          <a:lstStyle/>
          <a:p>
            <a:r>
              <a:rPr lang="en-GB" smtClean="0"/>
              <a:t>Yong Kim, Broadcom</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18</a:t>
            </a:fld>
            <a:endParaRPr lang="en-GB"/>
          </a:p>
        </p:txBody>
      </p:sp>
    </p:spTree>
    <p:extLst>
      <p:ext uri="{BB962C8B-B14F-4D97-AF65-F5344CB8AC3E}">
        <p14:creationId xmlns:p14="http://schemas.microsoft.com/office/powerpoint/2010/main" val="1235536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Now?</a:t>
            </a:r>
            <a:endParaRPr lang="en-US" dirty="0"/>
          </a:p>
        </p:txBody>
      </p:sp>
      <p:sp>
        <p:nvSpPr>
          <p:cNvPr id="3" name="Content Placeholder 2"/>
          <p:cNvSpPr>
            <a:spLocks noGrp="1"/>
          </p:cNvSpPr>
          <p:nvPr>
            <p:ph idx="1"/>
          </p:nvPr>
        </p:nvSpPr>
        <p:spPr>
          <a:xfrm>
            <a:off x="457200" y="1600200"/>
            <a:ext cx="8229600" cy="4373563"/>
          </a:xfrm>
        </p:spPr>
        <p:txBody>
          <a:bodyPr>
            <a:noAutofit/>
          </a:bodyPr>
          <a:lstStyle/>
          <a:p>
            <a:r>
              <a:rPr lang="en-US" sz="2000" dirty="0" smtClean="0"/>
              <a:t>The application is imminent!</a:t>
            </a:r>
          </a:p>
          <a:p>
            <a:pPr lvl="1"/>
            <a:r>
              <a:rPr lang="en-US" sz="2000" dirty="0" smtClean="0"/>
              <a:t>Enterprise Access Points transitioning to 802.11ac ~2 Gb/s speed in the next 12 months, and near ~4Gb/s speed for high end Wave 2 APs.</a:t>
            </a:r>
          </a:p>
          <a:p>
            <a:pPr lvl="1"/>
            <a:r>
              <a:rPr lang="en-US" sz="2000" dirty="0" smtClean="0"/>
              <a:t>Cost and power sensitive </a:t>
            </a:r>
            <a:r>
              <a:rPr lang="en-US" sz="2000" dirty="0"/>
              <a:t>for nearer-term deployment </a:t>
            </a:r>
            <a:endParaRPr lang="en-US" sz="2000" dirty="0" smtClean="0"/>
          </a:p>
          <a:p>
            <a:r>
              <a:rPr lang="en-US" sz="2000" dirty="0" smtClean="0"/>
              <a:t>Industry </a:t>
            </a:r>
            <a:r>
              <a:rPr lang="en-US" sz="2000" dirty="0"/>
              <a:t>has recognized the need &amp; </a:t>
            </a:r>
            <a:r>
              <a:rPr lang="en-US" sz="2000" dirty="0" smtClean="0"/>
              <a:t>possible solutions </a:t>
            </a:r>
          </a:p>
          <a:p>
            <a:pPr lvl="1"/>
            <a:r>
              <a:rPr lang="en-US" sz="2000" dirty="0" smtClean="0"/>
              <a:t>Switching </a:t>
            </a:r>
            <a:r>
              <a:rPr lang="en-US" sz="2000" dirty="0"/>
              <a:t>&amp; PHY silicon under development </a:t>
            </a:r>
            <a:endParaRPr lang="en-US" sz="2000" dirty="0" smtClean="0"/>
          </a:p>
          <a:p>
            <a:pPr lvl="1"/>
            <a:r>
              <a:rPr lang="en-US" sz="2000" dirty="0" smtClean="0"/>
              <a:t>The market needs an interoperable, open standard to avoid fragmentation and poor user experience.</a:t>
            </a:r>
            <a:endParaRPr lang="en-US" sz="2000" dirty="0"/>
          </a:p>
          <a:p>
            <a:pPr lvl="1"/>
            <a:r>
              <a:rPr lang="en-US" sz="2000" dirty="0" smtClean="0"/>
              <a:t>Launch of Consortiums </a:t>
            </a:r>
            <a:r>
              <a:rPr lang="en-US" sz="2000" dirty="0"/>
              <a:t>targeting </a:t>
            </a:r>
            <a:r>
              <a:rPr lang="en-US" sz="2000" dirty="0" smtClean="0"/>
              <a:t>this market highlights the need.</a:t>
            </a:r>
            <a:endParaRPr lang="en-US" sz="2000" dirty="0"/>
          </a:p>
          <a:p>
            <a:r>
              <a:rPr lang="en-US" sz="2000" dirty="0" smtClean="0"/>
              <a:t>The </a:t>
            </a:r>
            <a:r>
              <a:rPr lang="en-US" sz="2000" dirty="0"/>
              <a:t>Ethernet Ecosystem has been very successful </a:t>
            </a:r>
            <a:endParaRPr lang="en-US" sz="2000" dirty="0" smtClean="0"/>
          </a:p>
          <a:p>
            <a:pPr lvl="1"/>
            <a:r>
              <a:rPr lang="en-US" sz="2000" dirty="0" smtClean="0"/>
              <a:t>Open </a:t>
            </a:r>
            <a:r>
              <a:rPr lang="en-US" sz="2000" dirty="0"/>
              <a:t>and common specifications </a:t>
            </a:r>
          </a:p>
          <a:p>
            <a:pPr lvl="1"/>
            <a:r>
              <a:rPr lang="en-US" sz="2000" dirty="0"/>
              <a:t>Ensured Interoperability </a:t>
            </a:r>
          </a:p>
          <a:p>
            <a:pPr lvl="1"/>
            <a:r>
              <a:rPr lang="en-US" sz="2000" dirty="0"/>
              <a:t>Security of development investment </a:t>
            </a:r>
          </a:p>
          <a:p>
            <a:endParaRPr lang="en-US" sz="2000" dirty="0"/>
          </a:p>
        </p:txBody>
      </p:sp>
      <p:sp>
        <p:nvSpPr>
          <p:cNvPr id="4" name="Date Placeholder 3"/>
          <p:cNvSpPr>
            <a:spLocks noGrp="1"/>
          </p:cNvSpPr>
          <p:nvPr>
            <p:ph type="dt" idx="15"/>
          </p:nvPr>
        </p:nvSpPr>
        <p:spPr/>
        <p:txBody>
          <a:bodyPr/>
          <a:lstStyle/>
          <a:p>
            <a:r>
              <a:rPr lang="en-US" smtClean="0"/>
              <a:t>October 2014</a:t>
            </a:r>
            <a:endParaRPr lang="en-GB" dirty="0"/>
          </a:p>
        </p:txBody>
      </p:sp>
      <p:sp>
        <p:nvSpPr>
          <p:cNvPr id="5" name="Footer Placeholder 4"/>
          <p:cNvSpPr>
            <a:spLocks noGrp="1"/>
          </p:cNvSpPr>
          <p:nvPr>
            <p:ph type="ftr" idx="14"/>
          </p:nvPr>
        </p:nvSpPr>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64669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October 2014</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presentation is a short summary of IEEE 802.3 Call For Interest (CFI), to be presented on November 4</a:t>
            </a:r>
            <a:r>
              <a:rPr lang="en-GB" baseline="30000" dirty="0" smtClean="0"/>
              <a:t>th</a:t>
            </a:r>
            <a:r>
              <a:rPr lang="en-GB" dirty="0" smtClean="0"/>
              <a:t>, 2014, 6:00 ~ 7:30 pm.</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A successful outcome of this CFI will form a Study Group in 802.3 to explore new Ethernet speed(s) between 1 Gb/s and 10 Gb/s over 100 meters of installed base of Cat 5e or better, in support of data rates needed for Enterprise Access Points using 802.11ac, and other higher speed devices on the horizontal structured wiring.</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Q&amp;A</a:t>
            </a:r>
            <a:endParaRPr lang="en-US" dirty="0"/>
          </a:p>
        </p:txBody>
      </p:sp>
      <p:sp>
        <p:nvSpPr>
          <p:cNvPr id="5" name="Text Placeholder 4"/>
          <p:cNvSpPr>
            <a:spLocks noGrp="1"/>
          </p:cNvSpPr>
          <p:nvPr>
            <p:ph type="body" idx="1"/>
          </p:nvPr>
        </p:nvSpPr>
        <p:spPr>
          <a:xfrm>
            <a:off x="722313" y="1676400"/>
            <a:ext cx="7772400" cy="2273300"/>
          </a:xfrm>
        </p:spPr>
        <p:txBody>
          <a:bodyPr/>
          <a:lstStyle/>
          <a:p>
            <a:r>
              <a:rPr lang="en-US" dirty="0" smtClean="0"/>
              <a:t>IEEE 802.3 CFI announcement and its material is available here:</a:t>
            </a:r>
          </a:p>
          <a:p>
            <a:r>
              <a:rPr lang="en-US" dirty="0"/>
              <a:t>	http://ieee802.org/3/cfi/request_1114_1.html</a:t>
            </a:r>
          </a:p>
          <a:p>
            <a:endParaRPr lang="en-US" dirty="0" smtClean="0"/>
          </a:p>
          <a:p>
            <a:r>
              <a:rPr lang="en-US" dirty="0" smtClean="0"/>
              <a:t>And this presentation is a shorter summary of that material.</a:t>
            </a:r>
          </a:p>
          <a:p>
            <a:endParaRPr lang="en-US" dirty="0"/>
          </a:p>
        </p:txBody>
      </p:sp>
      <p:sp>
        <p:nvSpPr>
          <p:cNvPr id="2" name="Date Placeholder 1"/>
          <p:cNvSpPr>
            <a:spLocks noGrp="1"/>
          </p:cNvSpPr>
          <p:nvPr>
            <p:ph type="dt" idx="10"/>
          </p:nvPr>
        </p:nvSpPr>
        <p:spPr/>
        <p:txBody>
          <a:bodyPr/>
          <a:lstStyle/>
          <a:p>
            <a:r>
              <a:rPr lang="en-US" smtClean="0"/>
              <a:t>October 2014</a:t>
            </a:r>
            <a:endParaRPr lang="en-GB"/>
          </a:p>
        </p:txBody>
      </p:sp>
      <p:sp>
        <p:nvSpPr>
          <p:cNvPr id="3" name="Footer Placeholder 2"/>
          <p:cNvSpPr>
            <a:spLocks noGrp="1"/>
          </p:cNvSpPr>
          <p:nvPr>
            <p:ph type="ftr" idx="11"/>
          </p:nvPr>
        </p:nvSpPr>
        <p:spPr/>
        <p:txBody>
          <a:bodyPr/>
          <a:lstStyle/>
          <a:p>
            <a:r>
              <a:rPr lang="en-GB" smtClean="0"/>
              <a:t>Yong Kim, Broadcom</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20</a:t>
            </a:fld>
            <a:endParaRPr lang="en-GB"/>
          </a:p>
        </p:txBody>
      </p:sp>
    </p:spTree>
    <p:extLst>
      <p:ext uri="{BB962C8B-B14F-4D97-AF65-F5344CB8AC3E}">
        <p14:creationId xmlns:p14="http://schemas.microsoft.com/office/powerpoint/2010/main" val="277892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October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2800" dirty="0"/>
              <a:t>CFI request for </a:t>
            </a:r>
            <a:br>
              <a:rPr lang="en-US" sz="2800" dirty="0"/>
            </a:br>
            <a:r>
              <a:rPr lang="en-US" sz="2800" dirty="0"/>
              <a:t>Next Generation Enterprise BASE-T Access</a:t>
            </a:r>
          </a:p>
        </p:txBody>
      </p:sp>
      <p:sp>
        <p:nvSpPr>
          <p:cNvPr id="9218" name="Rectangle 2"/>
          <p:cNvSpPr>
            <a:spLocks noGrp="1" noChangeArrowheads="1"/>
          </p:cNvSpPr>
          <p:nvPr>
            <p:ph type="body" idx="1"/>
          </p:nvPr>
        </p:nvSpPr>
        <p:spPr>
          <a:xfrm>
            <a:off x="685800" y="1981200"/>
            <a:ext cx="7772400" cy="4114800"/>
          </a:xfrm>
          <a:ln/>
        </p:spPr>
        <p:txBody>
          <a:bodyPr/>
          <a:lstStyle/>
          <a:p>
            <a:r>
              <a:rPr lang="en-US" dirty="0">
                <a:solidFill>
                  <a:schemeClr val="tx1"/>
                </a:solidFill>
              </a:rPr>
              <a:t>This is a call for interest to initiate a Study Group to explore the need for one or more new Ethernet speed(s) between 1 Gb/s and 10 Gb/s over balanced twisted pair cabling. We believe there is a market need, driven by IEEE </a:t>
            </a:r>
            <a:r>
              <a:rPr lang="en-US" dirty="0" err="1">
                <a:solidFill>
                  <a:schemeClr val="tx1"/>
                </a:solidFill>
              </a:rPr>
              <a:t>Std</a:t>
            </a:r>
            <a:r>
              <a:rPr lang="en-US" dirty="0">
                <a:solidFill>
                  <a:schemeClr val="tx1"/>
                </a:solidFill>
              </a:rPr>
              <a:t> 802.11ac wireless access points, to support higher than 1 Gb/s Ethernet rates at a 100m reach using the installed base of Cat 5e (or better) structured cabling. Higher performance end devices like desktop and laptop PCs, as well as other enterprise applications for Ethernet, will also benefit from the new data rates provided by this 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October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802.3 CFI Agenda</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r>
              <a:rPr lang="en-US" dirty="0"/>
              <a:t>Overview 			</a:t>
            </a:r>
            <a:endParaRPr lang="en-US" dirty="0" smtClean="0"/>
          </a:p>
          <a:p>
            <a:r>
              <a:rPr lang="en-US" sz="2200" dirty="0" smtClean="0"/>
              <a:t>Market Drivers</a:t>
            </a:r>
          </a:p>
          <a:p>
            <a:r>
              <a:rPr lang="en-US" sz="2200" dirty="0" smtClean="0"/>
              <a:t>Technical Feasibility</a:t>
            </a:r>
          </a:p>
          <a:p>
            <a:r>
              <a:rPr lang="en-US" sz="2200" dirty="0" smtClean="0"/>
              <a:t>Why </a:t>
            </a:r>
            <a:r>
              <a:rPr lang="en-US" sz="2200" dirty="0"/>
              <a:t>Now</a:t>
            </a:r>
            <a:r>
              <a:rPr lang="en-US" sz="2200" dirty="0" smtClean="0"/>
              <a:t>?</a:t>
            </a:r>
            <a:endParaRPr lang="en-US" sz="2200" dirty="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731838"/>
          </a:xfrm>
        </p:spPr>
        <p:txBody>
          <a:bodyPr>
            <a:noAutofit/>
          </a:bodyPr>
          <a:lstStyle/>
          <a:p>
            <a:r>
              <a:rPr lang="en-US" sz="2400" b="1" dirty="0"/>
              <a:t>Overview: </a:t>
            </a:r>
            <a:r>
              <a:rPr lang="en-US" sz="2400" b="1" dirty="0" smtClean="0"/>
              <a:t>Next Generation Enterprise BASE-T Access</a:t>
            </a:r>
            <a:endParaRPr lang="en-US" sz="2400" b="1" dirty="0"/>
          </a:p>
        </p:txBody>
      </p:sp>
      <p:sp>
        <p:nvSpPr>
          <p:cNvPr id="3" name="Content Placeholder 2"/>
          <p:cNvSpPr>
            <a:spLocks noGrp="1"/>
          </p:cNvSpPr>
          <p:nvPr>
            <p:ph idx="1"/>
          </p:nvPr>
        </p:nvSpPr>
        <p:spPr>
          <a:xfrm>
            <a:off x="457200" y="1371600"/>
            <a:ext cx="8229600" cy="4876800"/>
          </a:xfrm>
        </p:spPr>
        <p:txBody>
          <a:bodyPr>
            <a:noAutofit/>
          </a:bodyPr>
          <a:lstStyle/>
          <a:p>
            <a:r>
              <a:rPr lang="en-US" sz="2000" dirty="0" smtClean="0"/>
              <a:t>Provide </a:t>
            </a:r>
            <a:r>
              <a:rPr lang="en-US" sz="2000" dirty="0"/>
              <a:t>cost optimized </a:t>
            </a:r>
            <a:r>
              <a:rPr lang="en-US" sz="2000" dirty="0" smtClean="0"/>
              <a:t>connections in Enterprise Ethernet Access networks at </a:t>
            </a:r>
            <a:r>
              <a:rPr lang="en-US" sz="2000" dirty="0"/>
              <a:t>rates between 1 Gb/s and 10 Gb/s </a:t>
            </a:r>
            <a:r>
              <a:rPr lang="en-US" sz="2000" dirty="0" smtClean="0"/>
              <a:t>using structured UTP wiring.</a:t>
            </a:r>
            <a:endParaRPr lang="en-US" sz="2000" dirty="0"/>
          </a:p>
          <a:p>
            <a:r>
              <a:rPr lang="en-US" sz="2000" dirty="0"/>
              <a:t>Provide </a:t>
            </a:r>
            <a:r>
              <a:rPr lang="en-US" sz="2000" dirty="0" smtClean="0"/>
              <a:t>new MAC rate(s) and PHY(s) that</a:t>
            </a:r>
            <a:r>
              <a:rPr lang="en-US" sz="2000" dirty="0"/>
              <a:t>: </a:t>
            </a:r>
          </a:p>
          <a:p>
            <a:pPr lvl="1">
              <a:spcBef>
                <a:spcPts val="0"/>
              </a:spcBef>
            </a:pPr>
            <a:r>
              <a:rPr lang="en-US" sz="2000" dirty="0" smtClean="0"/>
              <a:t>Leverage 10GBASE-T PHY technology.</a:t>
            </a:r>
            <a:endParaRPr lang="en-US" sz="2000" dirty="0"/>
          </a:p>
          <a:p>
            <a:pPr lvl="1">
              <a:spcBef>
                <a:spcPts val="0"/>
              </a:spcBef>
            </a:pPr>
            <a:r>
              <a:rPr lang="en-US" sz="2000" dirty="0" smtClean="0"/>
              <a:t>Optimize data rates on installed structured wiring.  i.e. 100 meters over Cat 5e (or better).</a:t>
            </a:r>
          </a:p>
          <a:p>
            <a:r>
              <a:rPr lang="en-US" sz="2000" dirty="0" smtClean="0"/>
              <a:t>Provide a speed upgrade for Enterprise Access using the installed base of structured cabling.</a:t>
            </a:r>
          </a:p>
          <a:p>
            <a:pPr lvl="1">
              <a:spcBef>
                <a:spcPts val="0"/>
              </a:spcBef>
            </a:pPr>
            <a:r>
              <a:rPr lang="en-US" sz="2000" dirty="0" smtClean="0"/>
              <a:t>1000BASE‐T has been massively successful.</a:t>
            </a:r>
          </a:p>
          <a:p>
            <a:pPr lvl="1">
              <a:spcBef>
                <a:spcPts val="0"/>
              </a:spcBef>
            </a:pPr>
            <a:r>
              <a:rPr lang="en-US" sz="2000" dirty="0" smtClean="0"/>
              <a:t>End devices are increasing in number and capacity faster </a:t>
            </a:r>
            <a:r>
              <a:rPr lang="en-US" sz="2000" dirty="0" smtClean="0"/>
              <a:t>than cabling </a:t>
            </a:r>
            <a:r>
              <a:rPr lang="en-US" sz="2000" dirty="0" smtClean="0"/>
              <a:t>is being upgraded.</a:t>
            </a:r>
          </a:p>
          <a:p>
            <a:pPr lvl="1">
              <a:spcBef>
                <a:spcPts val="0"/>
              </a:spcBef>
            </a:pPr>
            <a:r>
              <a:rPr lang="en-US" sz="2000" dirty="0" smtClean="0"/>
              <a:t>Many client devices (e.g. laptops, smartphones, tablets, etc.) are shifting to 802.11 for network access.</a:t>
            </a:r>
          </a:p>
          <a:p>
            <a:pPr lvl="1">
              <a:spcBef>
                <a:spcPts val="0"/>
              </a:spcBef>
            </a:pPr>
            <a:r>
              <a:rPr lang="en-US" sz="2000" dirty="0" smtClean="0"/>
              <a:t>The bandwidth backhaul needs of 802.11ac </a:t>
            </a:r>
            <a:r>
              <a:rPr lang="en-US" sz="2000" dirty="0"/>
              <a:t>Wave 2 </a:t>
            </a:r>
            <a:r>
              <a:rPr lang="en-US" sz="2000" dirty="0" smtClean="0"/>
              <a:t>Access Points (MU-MIMO) </a:t>
            </a:r>
            <a:r>
              <a:rPr lang="en-US" sz="2000" dirty="0"/>
              <a:t>are </a:t>
            </a:r>
            <a:r>
              <a:rPr lang="en-US" sz="2000" dirty="0" smtClean="0"/>
              <a:t>a key driver.</a:t>
            </a:r>
          </a:p>
        </p:txBody>
      </p:sp>
      <p:sp>
        <p:nvSpPr>
          <p:cNvPr id="4" name="Date Placeholder 3"/>
          <p:cNvSpPr>
            <a:spLocks noGrp="1"/>
          </p:cNvSpPr>
          <p:nvPr>
            <p:ph type="dt" idx="15"/>
          </p:nvPr>
        </p:nvSpPr>
        <p:spPr/>
        <p:txBody>
          <a:bodyPr/>
          <a:lstStyle/>
          <a:p>
            <a:r>
              <a:rPr lang="en-US" smtClean="0"/>
              <a:t>October 2014</a:t>
            </a:r>
            <a:endParaRPr lang="en-GB" dirty="0"/>
          </a:p>
        </p:txBody>
      </p:sp>
      <p:sp>
        <p:nvSpPr>
          <p:cNvPr id="5" name="Footer Placeholder 4"/>
          <p:cNvSpPr>
            <a:spLocks noGrp="1"/>
          </p:cNvSpPr>
          <p:nvPr>
            <p:ph type="ftr" idx="14"/>
          </p:nvPr>
        </p:nvSpPr>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20438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731838"/>
          </a:xfrm>
        </p:spPr>
        <p:txBody>
          <a:bodyPr>
            <a:noAutofit/>
          </a:bodyPr>
          <a:lstStyle/>
          <a:p>
            <a:r>
              <a:rPr lang="en-US" sz="2400" b="1" dirty="0"/>
              <a:t>Overview: </a:t>
            </a:r>
            <a:r>
              <a:rPr lang="en-US" sz="2400" b="1" dirty="0" smtClean="0"/>
              <a:t>Next Generation Enterprise BASE-T Access (cont.)</a:t>
            </a:r>
            <a:endParaRPr lang="en-US" sz="2400" b="1" dirty="0"/>
          </a:p>
        </p:txBody>
      </p:sp>
      <p:sp>
        <p:nvSpPr>
          <p:cNvPr id="3" name="Content Placeholder 2"/>
          <p:cNvSpPr>
            <a:spLocks noGrp="1"/>
          </p:cNvSpPr>
          <p:nvPr>
            <p:ph idx="1"/>
          </p:nvPr>
        </p:nvSpPr>
        <p:spPr>
          <a:xfrm>
            <a:off x="457200" y="1371600"/>
            <a:ext cx="8229600" cy="4724400"/>
          </a:xfrm>
        </p:spPr>
        <p:txBody>
          <a:bodyPr>
            <a:noAutofit/>
          </a:bodyPr>
          <a:lstStyle/>
          <a:p>
            <a:r>
              <a:rPr lang="en-US" sz="2400" dirty="0" smtClean="0"/>
              <a:t>Support needs of 802.11ac  </a:t>
            </a:r>
            <a:r>
              <a:rPr lang="en-US" sz="2400" dirty="0"/>
              <a:t>(aka Gigabit </a:t>
            </a:r>
            <a:r>
              <a:rPr lang="en-US" sz="2400" dirty="0" smtClean="0"/>
              <a:t>Wi-Fi)  APs</a:t>
            </a:r>
            <a:endParaRPr lang="en-US" sz="2400" dirty="0"/>
          </a:p>
          <a:p>
            <a:pPr lvl="1"/>
            <a:r>
              <a:rPr lang="en-US" sz="2000" dirty="0"/>
              <a:t>IEEE </a:t>
            </a:r>
            <a:r>
              <a:rPr lang="en-US" sz="2000" dirty="0" smtClean="0"/>
              <a:t>802.11ac-2013 was approved </a:t>
            </a:r>
            <a:r>
              <a:rPr lang="en-US" sz="2000" dirty="0"/>
              <a:t>D</a:t>
            </a:r>
            <a:r>
              <a:rPr lang="en-US" sz="2000" dirty="0" smtClean="0"/>
              <a:t>ecember 13. Many products shipped pre-standard. Wi-Fi Alliance launched the “Wi-Fi CERTIFIED</a:t>
            </a:r>
            <a:r>
              <a:rPr lang="en-US" sz="2000" dirty="0"/>
              <a:t> </a:t>
            </a:r>
            <a:r>
              <a:rPr lang="en-US" sz="2000" dirty="0" smtClean="0"/>
              <a:t>ac” program in June 13.</a:t>
            </a:r>
          </a:p>
          <a:p>
            <a:pPr lvl="1"/>
            <a:r>
              <a:rPr lang="en-US" sz="2000" dirty="0" smtClean="0"/>
              <a:t>The first round of devices (aka “Wave 1”) with </a:t>
            </a:r>
            <a:r>
              <a:rPr lang="pl-PL" sz="2000" dirty="0" smtClean="0"/>
              <a:t>80MHz</a:t>
            </a:r>
            <a:r>
              <a:rPr lang="en-US" sz="2000" dirty="0" smtClean="0"/>
              <a:t> channels/single</a:t>
            </a:r>
            <a:r>
              <a:rPr lang="pl-PL" sz="2000" dirty="0" smtClean="0"/>
              <a:t>-user </a:t>
            </a:r>
            <a:r>
              <a:rPr lang="pl-PL" sz="2000" dirty="0"/>
              <a:t>MIMO </a:t>
            </a:r>
            <a:r>
              <a:rPr lang="pl-PL" sz="2000" dirty="0" smtClean="0"/>
              <a:t>(</a:t>
            </a:r>
            <a:r>
              <a:rPr lang="en-US" sz="2000" dirty="0" smtClean="0"/>
              <a:t>S</a:t>
            </a:r>
            <a:r>
              <a:rPr lang="pl-PL" sz="2000" dirty="0" smtClean="0"/>
              <a:t>U-MIMO)</a:t>
            </a:r>
            <a:r>
              <a:rPr lang="en-US" sz="2000" dirty="0" smtClean="0"/>
              <a:t>  is deploying today in enterprise markets.</a:t>
            </a:r>
          </a:p>
          <a:p>
            <a:pPr lvl="1"/>
            <a:r>
              <a:rPr lang="en-US" sz="2000" dirty="0" smtClean="0"/>
              <a:t>The 2</a:t>
            </a:r>
            <a:r>
              <a:rPr lang="en-US" sz="2000" baseline="30000" dirty="0" smtClean="0"/>
              <a:t>nd</a:t>
            </a:r>
            <a:r>
              <a:rPr lang="en-US" sz="2000" dirty="0" smtClean="0"/>
              <a:t> round (aka “Wave 2”) is in the pipe. It adds features like four </a:t>
            </a:r>
            <a:r>
              <a:rPr lang="en-US" sz="2000" dirty="0"/>
              <a:t>spatial streams, 160 </a:t>
            </a:r>
            <a:r>
              <a:rPr lang="en-US" sz="2000" dirty="0" smtClean="0"/>
              <a:t>MHz channels and  </a:t>
            </a:r>
            <a:r>
              <a:rPr lang="en-US" sz="2000" dirty="0"/>
              <a:t>multi-user </a:t>
            </a:r>
            <a:r>
              <a:rPr lang="en-US" sz="2000" dirty="0" smtClean="0"/>
              <a:t>MIMO (MU-MIMO)</a:t>
            </a:r>
            <a:endParaRPr lang="en-US" sz="2000" dirty="0"/>
          </a:p>
          <a:p>
            <a:pPr lvl="1"/>
            <a:r>
              <a:rPr lang="en-US" sz="2000" dirty="0" smtClean="0"/>
              <a:t>The Ethernet bandwidth needs of 802.11ac </a:t>
            </a:r>
            <a:r>
              <a:rPr lang="en-US" sz="2000" dirty="0"/>
              <a:t>Wave 2 APs </a:t>
            </a:r>
            <a:r>
              <a:rPr lang="en-US" sz="2000" dirty="0" smtClean="0"/>
              <a:t>approach 2Gb/s within 12 months, and 4Gb/s in 24-36 months</a:t>
            </a:r>
          </a:p>
          <a:p>
            <a:pPr lvl="1"/>
            <a:r>
              <a:rPr lang="en-US" sz="2000" b="1" dirty="0" smtClean="0"/>
              <a:t>The rule of thumb is that the AP Ethernet speed should be at least 75% of maximum radio speed to avoid the Ethernet link being the system bottleneck.</a:t>
            </a:r>
            <a:endParaRPr lang="en-US" sz="2000" b="1" dirty="0"/>
          </a:p>
          <a:p>
            <a:endParaRPr lang="en-US" sz="2400" dirty="0"/>
          </a:p>
        </p:txBody>
      </p:sp>
      <p:sp>
        <p:nvSpPr>
          <p:cNvPr id="4" name="Date Placeholder 3"/>
          <p:cNvSpPr>
            <a:spLocks noGrp="1"/>
          </p:cNvSpPr>
          <p:nvPr>
            <p:ph type="dt" idx="15"/>
          </p:nvPr>
        </p:nvSpPr>
        <p:spPr/>
        <p:txBody>
          <a:bodyPr/>
          <a:lstStyle/>
          <a:p>
            <a:r>
              <a:rPr lang="en-US" smtClean="0"/>
              <a:t>October 2014</a:t>
            </a:r>
            <a:endParaRPr lang="en-GB" dirty="0"/>
          </a:p>
        </p:txBody>
      </p:sp>
      <p:sp>
        <p:nvSpPr>
          <p:cNvPr id="5" name="Footer Placeholder 4"/>
          <p:cNvSpPr>
            <a:spLocks noGrp="1"/>
          </p:cNvSpPr>
          <p:nvPr>
            <p:ph type="ftr" idx="14"/>
          </p:nvPr>
        </p:nvSpPr>
        <p:spPr/>
        <p:txBody>
          <a:bodyPr/>
          <a:lstStyle/>
          <a:p>
            <a:r>
              <a:rPr lang="en-GB" smtClean="0"/>
              <a:t>Yong Kim, Broadcom</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24730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Drivers</a:t>
            </a:r>
            <a:endParaRPr lang="en-US" dirty="0"/>
          </a:p>
        </p:txBody>
      </p:sp>
      <p:sp>
        <p:nvSpPr>
          <p:cNvPr id="5" name="Text Placeholder 4"/>
          <p:cNvSpPr>
            <a:spLocks noGrp="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r>
              <a:rPr lang="en-US" smtClean="0"/>
              <a:t>October 2014</a:t>
            </a:r>
            <a:endParaRPr lang="en-GB"/>
          </a:p>
        </p:txBody>
      </p:sp>
      <p:sp>
        <p:nvSpPr>
          <p:cNvPr id="3" name="Footer Placeholder 2"/>
          <p:cNvSpPr>
            <a:spLocks noGrp="1"/>
          </p:cNvSpPr>
          <p:nvPr>
            <p:ph type="ftr" idx="11"/>
          </p:nvPr>
        </p:nvSpPr>
        <p:spPr/>
        <p:txBody>
          <a:bodyPr/>
          <a:lstStyle/>
          <a:p>
            <a:r>
              <a:rPr lang="en-GB" smtClean="0"/>
              <a:t>Yong Kim, Broadcom</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7</a:t>
            </a:fld>
            <a:endParaRPr lang="en-GB"/>
          </a:p>
        </p:txBody>
      </p:sp>
    </p:spTree>
    <p:extLst>
      <p:ext uri="{BB962C8B-B14F-4D97-AF65-F5344CB8AC3E}">
        <p14:creationId xmlns:p14="http://schemas.microsoft.com/office/powerpoint/2010/main" val="419690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6756" y="609600"/>
            <a:ext cx="7986896" cy="731838"/>
          </a:xfrm>
        </p:spPr>
        <p:txBody>
          <a:bodyPr>
            <a:normAutofit/>
          </a:bodyPr>
          <a:lstStyle/>
          <a:p>
            <a:r>
              <a:rPr lang="en-US" dirty="0" smtClean="0">
                <a:solidFill>
                  <a:schemeClr val="tx1"/>
                </a:solidFill>
              </a:rPr>
              <a:t>Enterprise Network Structure today</a:t>
            </a:r>
            <a:endParaRPr lang="en-US" dirty="0">
              <a:solidFill>
                <a:schemeClr val="tx1"/>
              </a:solidFill>
            </a:endParaRPr>
          </a:p>
        </p:txBody>
      </p:sp>
      <p:sp>
        <p:nvSpPr>
          <p:cNvPr id="2" name="Content Placeholder 1"/>
          <p:cNvSpPr>
            <a:spLocks noGrp="1"/>
          </p:cNvSpPr>
          <p:nvPr>
            <p:ph idx="1"/>
          </p:nvPr>
        </p:nvSpPr>
        <p:spPr>
          <a:xfrm>
            <a:off x="457199" y="1524000"/>
            <a:ext cx="4225341" cy="4602163"/>
          </a:xfrm>
        </p:spPr>
        <p:txBody>
          <a:bodyPr>
            <a:normAutofit/>
          </a:bodyPr>
          <a:lstStyle/>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Enterprise campus networks are typically built using a three tier design shown at the right</a:t>
            </a:r>
          </a:p>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This design (very different to DC spine/leaf) has proven stable and durable over a number of technology evolutions.</a:t>
            </a:r>
          </a:p>
          <a:p>
            <a:pPr lvl="0" defTabSz="914400" fontAlgn="auto">
              <a:spcBef>
                <a:spcPct val="20000"/>
              </a:spcBef>
              <a:spcAft>
                <a:spcPts val="0"/>
              </a:spcAft>
              <a:buClrTx/>
              <a:buSzTx/>
              <a:buFont typeface="Arial" panose="020B0604020202020204" pitchFamily="34" charset="0"/>
              <a:buChar char="•"/>
            </a:pPr>
            <a:r>
              <a:rPr lang="en-US" sz="2000" b="0" kern="1200" dirty="0">
                <a:solidFill>
                  <a:prstClr val="black"/>
                </a:solidFill>
                <a:latin typeface="Calibri"/>
              </a:rPr>
              <a:t>The </a:t>
            </a:r>
            <a:r>
              <a:rPr lang="en-US" kern="1200" dirty="0">
                <a:solidFill>
                  <a:srgbClr val="9BBB59"/>
                </a:solidFill>
                <a:latin typeface="Calibri"/>
              </a:rPr>
              <a:t>links</a:t>
            </a:r>
            <a:r>
              <a:rPr lang="en-US" sz="2000" b="0" kern="1200" dirty="0">
                <a:solidFill>
                  <a:prstClr val="black"/>
                </a:solidFill>
                <a:latin typeface="Calibri"/>
              </a:rPr>
              <a:t> between the Enterprise Access switches and the APs are the key focus of this presentation</a:t>
            </a:r>
          </a:p>
          <a:p>
            <a:pPr marL="0" indent="0">
              <a:buNone/>
            </a:pPr>
            <a:endParaRPr lang="en-US" sz="2000" dirty="0">
              <a:solidFill>
                <a:schemeClr val="tx1"/>
              </a:solidFill>
            </a:endParaRPr>
          </a:p>
        </p:txBody>
      </p:sp>
      <p:grpSp>
        <p:nvGrpSpPr>
          <p:cNvPr id="1045" name="Group 1044"/>
          <p:cNvGrpSpPr/>
          <p:nvPr/>
        </p:nvGrpSpPr>
        <p:grpSpPr>
          <a:xfrm>
            <a:off x="4798262" y="1621469"/>
            <a:ext cx="4227506" cy="3485495"/>
            <a:chOff x="4327626" y="1631868"/>
            <a:chExt cx="4698140" cy="3694197"/>
          </a:xfrm>
        </p:grpSpPr>
        <p:grpSp>
          <p:nvGrpSpPr>
            <p:cNvPr id="1034" name="Group 1033"/>
            <p:cNvGrpSpPr/>
            <p:nvPr/>
          </p:nvGrpSpPr>
          <p:grpSpPr>
            <a:xfrm>
              <a:off x="4328160" y="1790700"/>
              <a:ext cx="3262803" cy="3535365"/>
              <a:chOff x="5339120" y="1790700"/>
              <a:chExt cx="3262803" cy="3535365"/>
            </a:xfrm>
          </p:grpSpPr>
          <p:grpSp>
            <p:nvGrpSpPr>
              <p:cNvPr id="16" name="Group 15"/>
              <p:cNvGrpSpPr/>
              <p:nvPr/>
            </p:nvGrpSpPr>
            <p:grpSpPr>
              <a:xfrm>
                <a:off x="5339120" y="3926487"/>
                <a:ext cx="3261819" cy="913687"/>
                <a:chOff x="1597641" y="4405051"/>
                <a:chExt cx="3261820" cy="913686"/>
              </a:xfrm>
            </p:grpSpPr>
            <p:grpSp>
              <p:nvGrpSpPr>
                <p:cNvPr id="17" name="Group 16"/>
                <p:cNvGrpSpPr/>
                <p:nvPr/>
              </p:nvGrpSpPr>
              <p:grpSpPr>
                <a:xfrm>
                  <a:off x="1597641" y="4405051"/>
                  <a:ext cx="467246" cy="913686"/>
                  <a:chOff x="1477065" y="4405051"/>
                  <a:chExt cx="467246" cy="913686"/>
                </a:xfrm>
              </p:grpSpPr>
              <p:sp>
                <p:nvSpPr>
                  <p:cNvPr id="30" name="Text Box 9"/>
                  <p:cNvSpPr txBox="1">
                    <a:spLocks noChangeArrowheads="1"/>
                  </p:cNvSpPr>
                  <p:nvPr/>
                </p:nvSpPr>
                <p:spPr bwMode="auto">
                  <a:xfrm>
                    <a:off x="1477065" y="5139324"/>
                    <a:ext cx="301624" cy="179413"/>
                  </a:xfrm>
                  <a:prstGeom prst="rect">
                    <a:avLst/>
                  </a:prstGeom>
                  <a:noFill/>
                  <a:ln w="9525">
                    <a:noFill/>
                    <a:miter lim="800000"/>
                    <a:headEnd/>
                    <a:tailEnd/>
                  </a:ln>
                </p:spPr>
                <p:txBody>
                  <a:bodyPr wrap="square" lIns="0" tIns="0" rIns="0" bIns="0">
                    <a:spAutoFit/>
                  </a:bodyPr>
                  <a:lstStyle/>
                  <a:p>
                    <a:pPr defTabSz="814211" fontAlgn="base">
                      <a:spcBef>
                        <a:spcPct val="0"/>
                      </a:spcBef>
                      <a:spcAft>
                        <a:spcPct val="0"/>
                      </a:spcAft>
                      <a:defRPr/>
                    </a:pPr>
                    <a:r>
                      <a:rPr lang="en-US" sz="1100" b="1" dirty="0">
                        <a:solidFill>
                          <a:schemeClr val="tx1"/>
                        </a:solidFill>
                        <a:latin typeface="+mj-lt"/>
                        <a:cs typeface="Arial" charset="0"/>
                      </a:rPr>
                      <a:t>AP</a:t>
                    </a:r>
                  </a:p>
                </p:txBody>
              </p:sp>
              <p:cxnSp>
                <p:nvCxnSpPr>
                  <p:cNvPr id="32" name="Straight Connector 96"/>
                  <p:cNvCxnSpPr>
                    <a:cxnSpLocks noChangeShapeType="1"/>
                  </p:cNvCxnSpPr>
                  <p:nvPr/>
                </p:nvCxnSpPr>
                <p:spPr bwMode="auto">
                  <a:xfrm flipH="1">
                    <a:off x="1944311" y="4405051"/>
                    <a:ext cx="0" cy="740664"/>
                  </a:xfrm>
                  <a:prstGeom prst="line">
                    <a:avLst/>
                  </a:prstGeom>
                  <a:noFill/>
                  <a:ln w="44450">
                    <a:solidFill>
                      <a:schemeClr val="accent3"/>
                    </a:solidFill>
                    <a:round/>
                    <a:headEnd/>
                    <a:tailEnd/>
                  </a:ln>
                </p:spPr>
              </p:cxnSp>
            </p:grpSp>
            <p:grpSp>
              <p:nvGrpSpPr>
                <p:cNvPr id="18" name="Group 17"/>
                <p:cNvGrpSpPr/>
                <p:nvPr/>
              </p:nvGrpSpPr>
              <p:grpSpPr>
                <a:xfrm>
                  <a:off x="2499901" y="4416205"/>
                  <a:ext cx="483066" cy="902532"/>
                  <a:chOff x="2429565" y="4416205"/>
                  <a:chExt cx="483066" cy="902532"/>
                </a:xfrm>
              </p:grpSpPr>
              <p:sp>
                <p:nvSpPr>
                  <p:cNvPr id="27" name="Text Box 9"/>
                  <p:cNvSpPr txBox="1">
                    <a:spLocks noChangeArrowheads="1"/>
                  </p:cNvSpPr>
                  <p:nvPr/>
                </p:nvSpPr>
                <p:spPr bwMode="auto">
                  <a:xfrm>
                    <a:off x="2429565" y="5139324"/>
                    <a:ext cx="301625" cy="179413"/>
                  </a:xfrm>
                  <a:prstGeom prst="rect">
                    <a:avLst/>
                  </a:prstGeom>
                  <a:noFill/>
                  <a:ln w="9525">
                    <a:noFill/>
                    <a:miter lim="800000"/>
                    <a:headEnd/>
                    <a:tailEnd/>
                  </a:ln>
                </p:spPr>
                <p:txBody>
                  <a:bodyPr wrap="square" lIns="0" tIns="0" rIns="0" bIns="0">
                    <a:spAutoFit/>
                  </a:bodyPr>
                  <a:lstStyle/>
                  <a:p>
                    <a:pPr defTabSz="814211" fontAlgn="base">
                      <a:spcBef>
                        <a:spcPct val="0"/>
                      </a:spcBef>
                      <a:spcAft>
                        <a:spcPct val="0"/>
                      </a:spcAft>
                      <a:defRPr/>
                    </a:pPr>
                    <a:r>
                      <a:rPr lang="en-US" sz="1100" b="1" dirty="0">
                        <a:solidFill>
                          <a:schemeClr val="tx1"/>
                        </a:solidFill>
                        <a:latin typeface="+mj-lt"/>
                        <a:cs typeface="Arial" charset="0"/>
                      </a:rPr>
                      <a:t>AP</a:t>
                    </a:r>
                  </a:p>
                </p:txBody>
              </p:sp>
              <p:cxnSp>
                <p:nvCxnSpPr>
                  <p:cNvPr id="29" name="Straight Connector 96"/>
                  <p:cNvCxnSpPr>
                    <a:cxnSpLocks noChangeShapeType="1"/>
                  </p:cNvCxnSpPr>
                  <p:nvPr/>
                </p:nvCxnSpPr>
                <p:spPr bwMode="auto">
                  <a:xfrm>
                    <a:off x="2912630" y="4416205"/>
                    <a:ext cx="1" cy="740664"/>
                  </a:xfrm>
                  <a:prstGeom prst="line">
                    <a:avLst/>
                  </a:prstGeom>
                  <a:noFill/>
                  <a:ln w="44450">
                    <a:solidFill>
                      <a:schemeClr val="accent3"/>
                    </a:solidFill>
                    <a:round/>
                    <a:headEnd/>
                    <a:tailEnd/>
                  </a:ln>
                </p:spPr>
              </p:cxnSp>
            </p:grpSp>
            <p:grpSp>
              <p:nvGrpSpPr>
                <p:cNvPr id="19" name="Group 18"/>
                <p:cNvGrpSpPr/>
                <p:nvPr/>
              </p:nvGrpSpPr>
              <p:grpSpPr>
                <a:xfrm>
                  <a:off x="3404253" y="4420269"/>
                  <a:ext cx="487344" cy="898468"/>
                  <a:chOff x="3343965" y="4420269"/>
                  <a:chExt cx="487344" cy="898468"/>
                </a:xfrm>
              </p:grpSpPr>
              <p:sp>
                <p:nvSpPr>
                  <p:cNvPr id="24" name="Text Box 9"/>
                  <p:cNvSpPr txBox="1">
                    <a:spLocks noChangeArrowheads="1"/>
                  </p:cNvSpPr>
                  <p:nvPr/>
                </p:nvSpPr>
                <p:spPr bwMode="auto">
                  <a:xfrm>
                    <a:off x="3343965" y="5139324"/>
                    <a:ext cx="301624" cy="179413"/>
                  </a:xfrm>
                  <a:prstGeom prst="rect">
                    <a:avLst/>
                  </a:prstGeom>
                  <a:noFill/>
                  <a:ln w="9525">
                    <a:noFill/>
                    <a:miter lim="800000"/>
                    <a:headEnd/>
                    <a:tailEnd/>
                  </a:ln>
                </p:spPr>
                <p:txBody>
                  <a:bodyPr wrap="square" lIns="0" tIns="0" rIns="0" bIns="0">
                    <a:spAutoFit/>
                  </a:bodyPr>
                  <a:lstStyle/>
                  <a:p>
                    <a:pPr defTabSz="814211" fontAlgn="base">
                      <a:spcBef>
                        <a:spcPct val="0"/>
                      </a:spcBef>
                      <a:spcAft>
                        <a:spcPct val="0"/>
                      </a:spcAft>
                      <a:defRPr/>
                    </a:pPr>
                    <a:r>
                      <a:rPr lang="en-US" sz="1100" b="1" dirty="0">
                        <a:solidFill>
                          <a:schemeClr val="tx1"/>
                        </a:solidFill>
                        <a:latin typeface="+mj-lt"/>
                        <a:cs typeface="Arial" charset="0"/>
                      </a:rPr>
                      <a:t>AP</a:t>
                    </a:r>
                  </a:p>
                </p:txBody>
              </p:sp>
              <p:cxnSp>
                <p:nvCxnSpPr>
                  <p:cNvPr id="26" name="Straight Connector 96"/>
                  <p:cNvCxnSpPr>
                    <a:cxnSpLocks noChangeShapeType="1"/>
                  </p:cNvCxnSpPr>
                  <p:nvPr/>
                </p:nvCxnSpPr>
                <p:spPr bwMode="auto">
                  <a:xfrm flipH="1">
                    <a:off x="3831309" y="4420269"/>
                    <a:ext cx="0" cy="736600"/>
                  </a:xfrm>
                  <a:prstGeom prst="line">
                    <a:avLst/>
                  </a:prstGeom>
                  <a:noFill/>
                  <a:ln w="44450">
                    <a:solidFill>
                      <a:schemeClr val="accent3"/>
                    </a:solidFill>
                    <a:round/>
                    <a:headEnd/>
                    <a:tailEnd/>
                  </a:ln>
                </p:spPr>
              </p:cxnSp>
            </p:grpSp>
            <p:grpSp>
              <p:nvGrpSpPr>
                <p:cNvPr id="20" name="Group 19"/>
                <p:cNvGrpSpPr/>
                <p:nvPr/>
              </p:nvGrpSpPr>
              <p:grpSpPr>
                <a:xfrm>
                  <a:off x="4398514" y="4416205"/>
                  <a:ext cx="460947" cy="902532"/>
                  <a:chOff x="4267890" y="4416205"/>
                  <a:chExt cx="460947" cy="902532"/>
                </a:xfrm>
              </p:grpSpPr>
              <p:sp>
                <p:nvSpPr>
                  <p:cNvPr id="21" name="Text Box 9"/>
                  <p:cNvSpPr txBox="1">
                    <a:spLocks noChangeArrowheads="1"/>
                  </p:cNvSpPr>
                  <p:nvPr/>
                </p:nvSpPr>
                <p:spPr bwMode="auto">
                  <a:xfrm>
                    <a:off x="4267890" y="5139324"/>
                    <a:ext cx="301624" cy="179413"/>
                  </a:xfrm>
                  <a:prstGeom prst="rect">
                    <a:avLst/>
                  </a:prstGeom>
                  <a:noFill/>
                  <a:ln w="9525">
                    <a:noFill/>
                    <a:miter lim="800000"/>
                    <a:headEnd/>
                    <a:tailEnd/>
                  </a:ln>
                </p:spPr>
                <p:txBody>
                  <a:bodyPr wrap="square" lIns="0" tIns="0" rIns="0" bIns="0">
                    <a:spAutoFit/>
                  </a:bodyPr>
                  <a:lstStyle/>
                  <a:p>
                    <a:pPr defTabSz="814211" fontAlgn="base">
                      <a:spcBef>
                        <a:spcPct val="0"/>
                      </a:spcBef>
                      <a:spcAft>
                        <a:spcPct val="0"/>
                      </a:spcAft>
                      <a:defRPr/>
                    </a:pPr>
                    <a:r>
                      <a:rPr lang="en-US" sz="1100" b="1" dirty="0">
                        <a:solidFill>
                          <a:schemeClr val="tx1"/>
                        </a:solidFill>
                        <a:latin typeface="+mj-lt"/>
                        <a:cs typeface="Arial" charset="0"/>
                      </a:rPr>
                      <a:t>AP</a:t>
                    </a:r>
                  </a:p>
                </p:txBody>
              </p:sp>
              <p:cxnSp>
                <p:nvCxnSpPr>
                  <p:cNvPr id="23" name="Straight Connector 96"/>
                  <p:cNvCxnSpPr>
                    <a:cxnSpLocks noChangeShapeType="1"/>
                  </p:cNvCxnSpPr>
                  <p:nvPr/>
                </p:nvCxnSpPr>
                <p:spPr bwMode="auto">
                  <a:xfrm>
                    <a:off x="4728836" y="4416205"/>
                    <a:ext cx="1" cy="740664"/>
                  </a:xfrm>
                  <a:prstGeom prst="line">
                    <a:avLst/>
                  </a:prstGeom>
                  <a:noFill/>
                  <a:ln w="44450">
                    <a:solidFill>
                      <a:schemeClr val="accent3"/>
                    </a:solidFill>
                    <a:round/>
                    <a:headEnd/>
                    <a:tailEnd/>
                  </a:ln>
                </p:spPr>
              </p:cxnSp>
            </p:grpSp>
          </p:grpSp>
          <p:grpSp>
            <p:nvGrpSpPr>
              <p:cNvPr id="33" name="Group 32"/>
              <p:cNvGrpSpPr/>
              <p:nvPr/>
            </p:nvGrpSpPr>
            <p:grpSpPr>
              <a:xfrm>
                <a:off x="5810681" y="2133600"/>
                <a:ext cx="2791242" cy="1603934"/>
                <a:chOff x="2069202" y="2550856"/>
                <a:chExt cx="2791242" cy="1603934"/>
              </a:xfrm>
            </p:grpSpPr>
            <p:cxnSp>
              <p:nvCxnSpPr>
                <p:cNvPr id="34" name="Straight Connector 96"/>
                <p:cNvCxnSpPr>
                  <a:cxnSpLocks noChangeShapeType="1"/>
                </p:cNvCxnSpPr>
                <p:nvPr/>
              </p:nvCxnSpPr>
              <p:spPr bwMode="auto">
                <a:xfrm>
                  <a:off x="2223748" y="3379801"/>
                  <a:ext cx="576072" cy="0"/>
                </a:xfrm>
                <a:prstGeom prst="line">
                  <a:avLst/>
                </a:prstGeom>
                <a:noFill/>
                <a:ln w="19050">
                  <a:solidFill>
                    <a:srgbClr val="FF0000"/>
                  </a:solidFill>
                  <a:round/>
                  <a:headEnd/>
                  <a:tailEnd/>
                </a:ln>
              </p:spPr>
            </p:cxnSp>
            <p:cxnSp>
              <p:nvCxnSpPr>
                <p:cNvPr id="35" name="Straight Connector 96"/>
                <p:cNvCxnSpPr>
                  <a:cxnSpLocks noChangeShapeType="1"/>
                </p:cNvCxnSpPr>
                <p:nvPr/>
              </p:nvCxnSpPr>
              <p:spPr bwMode="auto">
                <a:xfrm>
                  <a:off x="4110221" y="3370276"/>
                  <a:ext cx="576072" cy="0"/>
                </a:xfrm>
                <a:prstGeom prst="line">
                  <a:avLst/>
                </a:prstGeom>
                <a:noFill/>
                <a:ln w="19050">
                  <a:solidFill>
                    <a:srgbClr val="FF0000"/>
                  </a:solidFill>
                  <a:round/>
                  <a:headEnd/>
                  <a:tailEnd/>
                </a:ln>
              </p:spPr>
            </p:cxnSp>
            <p:cxnSp>
              <p:nvCxnSpPr>
                <p:cNvPr id="39" name="Straight Connector 96"/>
                <p:cNvCxnSpPr>
                  <a:cxnSpLocks noChangeShapeType="1"/>
                </p:cNvCxnSpPr>
                <p:nvPr/>
              </p:nvCxnSpPr>
              <p:spPr bwMode="auto">
                <a:xfrm rot="5400000">
                  <a:off x="1800915" y="3875391"/>
                  <a:ext cx="538162" cy="1587"/>
                </a:xfrm>
                <a:prstGeom prst="line">
                  <a:avLst/>
                </a:prstGeom>
                <a:noFill/>
                <a:ln w="19050">
                  <a:solidFill>
                    <a:srgbClr val="0096D6"/>
                  </a:solidFill>
                  <a:round/>
                  <a:headEnd/>
                  <a:tailEnd/>
                </a:ln>
              </p:spPr>
            </p:cxnSp>
            <p:cxnSp>
              <p:nvCxnSpPr>
                <p:cNvPr id="40" name="Straight Connector 96"/>
                <p:cNvCxnSpPr>
                  <a:cxnSpLocks noChangeShapeType="1"/>
                </p:cNvCxnSpPr>
                <p:nvPr/>
              </p:nvCxnSpPr>
              <p:spPr bwMode="auto">
                <a:xfrm rot="5400000">
                  <a:off x="2720078" y="3880153"/>
                  <a:ext cx="547687" cy="1587"/>
                </a:xfrm>
                <a:prstGeom prst="line">
                  <a:avLst/>
                </a:prstGeom>
                <a:noFill/>
                <a:ln w="19050">
                  <a:solidFill>
                    <a:srgbClr val="00B0F0"/>
                  </a:solidFill>
                  <a:round/>
                  <a:headEnd/>
                  <a:tailEnd/>
                </a:ln>
              </p:spPr>
            </p:cxnSp>
            <p:cxnSp>
              <p:nvCxnSpPr>
                <p:cNvPr id="41" name="Straight Connector 96"/>
                <p:cNvCxnSpPr>
                  <a:cxnSpLocks noChangeShapeType="1"/>
                </p:cNvCxnSpPr>
                <p:nvPr/>
              </p:nvCxnSpPr>
              <p:spPr bwMode="auto">
                <a:xfrm rot="16200000" flipH="1">
                  <a:off x="2258115" y="3419777"/>
                  <a:ext cx="547687" cy="922338"/>
                </a:xfrm>
                <a:prstGeom prst="line">
                  <a:avLst/>
                </a:prstGeom>
                <a:noFill/>
                <a:ln w="19050">
                  <a:solidFill>
                    <a:srgbClr val="0096D6"/>
                  </a:solidFill>
                  <a:round/>
                  <a:headEnd/>
                  <a:tailEnd/>
                </a:ln>
              </p:spPr>
            </p:cxnSp>
            <p:cxnSp>
              <p:nvCxnSpPr>
                <p:cNvPr id="42" name="Straight Connector 96"/>
                <p:cNvCxnSpPr>
                  <a:cxnSpLocks noChangeShapeType="1"/>
                </p:cNvCxnSpPr>
                <p:nvPr/>
              </p:nvCxnSpPr>
              <p:spPr bwMode="auto">
                <a:xfrm rot="5400000">
                  <a:off x="2262877" y="3413428"/>
                  <a:ext cx="538162" cy="925512"/>
                </a:xfrm>
                <a:prstGeom prst="line">
                  <a:avLst/>
                </a:prstGeom>
                <a:noFill/>
                <a:ln w="19050">
                  <a:solidFill>
                    <a:srgbClr val="0096D6"/>
                  </a:solidFill>
                  <a:round/>
                  <a:headEnd/>
                  <a:tailEnd/>
                </a:ln>
              </p:spPr>
            </p:cxnSp>
            <p:grpSp>
              <p:nvGrpSpPr>
                <p:cNvPr id="43" name="Group 42"/>
                <p:cNvGrpSpPr/>
                <p:nvPr/>
              </p:nvGrpSpPr>
              <p:grpSpPr>
                <a:xfrm>
                  <a:off x="3851863" y="3587530"/>
                  <a:ext cx="1008581" cy="557734"/>
                  <a:chOff x="3905529" y="3637770"/>
                  <a:chExt cx="944974" cy="557734"/>
                </a:xfrm>
              </p:grpSpPr>
              <p:cxnSp>
                <p:nvCxnSpPr>
                  <p:cNvPr id="51" name="Straight Connector 96"/>
                  <p:cNvCxnSpPr>
                    <a:cxnSpLocks noChangeShapeType="1"/>
                  </p:cNvCxnSpPr>
                  <p:nvPr/>
                </p:nvCxnSpPr>
                <p:spPr bwMode="auto">
                  <a:xfrm rot="5400000">
                    <a:off x="3677340" y="3916106"/>
                    <a:ext cx="538162" cy="1587"/>
                  </a:xfrm>
                  <a:prstGeom prst="line">
                    <a:avLst/>
                  </a:prstGeom>
                  <a:noFill/>
                  <a:ln w="19050">
                    <a:solidFill>
                      <a:srgbClr val="00B0F0"/>
                    </a:solidFill>
                    <a:round/>
                    <a:headEnd/>
                    <a:tailEnd/>
                  </a:ln>
                </p:spPr>
              </p:cxnSp>
              <p:cxnSp>
                <p:nvCxnSpPr>
                  <p:cNvPr id="52" name="Straight Connector 96"/>
                  <p:cNvCxnSpPr>
                    <a:cxnSpLocks noChangeShapeType="1"/>
                  </p:cNvCxnSpPr>
                  <p:nvPr/>
                </p:nvCxnSpPr>
                <p:spPr bwMode="auto">
                  <a:xfrm rot="5400000">
                    <a:off x="4537354" y="3910820"/>
                    <a:ext cx="547687" cy="1587"/>
                  </a:xfrm>
                  <a:prstGeom prst="line">
                    <a:avLst/>
                  </a:prstGeom>
                  <a:noFill/>
                  <a:ln w="19050">
                    <a:solidFill>
                      <a:srgbClr val="0096D6"/>
                    </a:solidFill>
                    <a:round/>
                    <a:headEnd/>
                    <a:tailEnd/>
                  </a:ln>
                </p:spPr>
              </p:cxnSp>
              <p:cxnSp>
                <p:nvCxnSpPr>
                  <p:cNvPr id="53" name="Straight Connector 96"/>
                  <p:cNvCxnSpPr>
                    <a:cxnSpLocks noChangeShapeType="1"/>
                  </p:cNvCxnSpPr>
                  <p:nvPr/>
                </p:nvCxnSpPr>
                <p:spPr bwMode="auto">
                  <a:xfrm rot="16200000" flipH="1">
                    <a:off x="4125015" y="3470017"/>
                    <a:ext cx="547687" cy="903288"/>
                  </a:xfrm>
                  <a:prstGeom prst="line">
                    <a:avLst/>
                  </a:prstGeom>
                  <a:noFill/>
                  <a:ln w="19050">
                    <a:solidFill>
                      <a:srgbClr val="0096D6"/>
                    </a:solidFill>
                    <a:round/>
                    <a:headEnd/>
                    <a:tailEnd/>
                  </a:ln>
                </p:spPr>
              </p:cxnSp>
              <p:cxnSp>
                <p:nvCxnSpPr>
                  <p:cNvPr id="54" name="Straight Connector 96"/>
                  <p:cNvCxnSpPr>
                    <a:cxnSpLocks noChangeShapeType="1"/>
                  </p:cNvCxnSpPr>
                  <p:nvPr/>
                </p:nvCxnSpPr>
                <p:spPr bwMode="auto">
                  <a:xfrm rot="5400000">
                    <a:off x="4089679" y="3453621"/>
                    <a:ext cx="538162" cy="906462"/>
                  </a:xfrm>
                  <a:prstGeom prst="line">
                    <a:avLst/>
                  </a:prstGeom>
                  <a:noFill/>
                  <a:ln w="19050">
                    <a:solidFill>
                      <a:srgbClr val="00B0F0"/>
                    </a:solidFill>
                    <a:round/>
                    <a:headEnd/>
                    <a:tailEnd/>
                  </a:ln>
                </p:spPr>
              </p:cxnSp>
            </p:grpSp>
            <p:cxnSp>
              <p:nvCxnSpPr>
                <p:cNvPr id="44" name="Straight Connector 96"/>
                <p:cNvCxnSpPr>
                  <a:cxnSpLocks noChangeShapeType="1"/>
                </p:cNvCxnSpPr>
                <p:nvPr/>
              </p:nvCxnSpPr>
              <p:spPr bwMode="auto">
                <a:xfrm flipH="1">
                  <a:off x="2070789" y="2550856"/>
                  <a:ext cx="1800324" cy="561451"/>
                </a:xfrm>
                <a:prstGeom prst="line">
                  <a:avLst/>
                </a:prstGeom>
                <a:noFill/>
                <a:ln w="19050">
                  <a:solidFill>
                    <a:srgbClr val="FF0000"/>
                  </a:solidFill>
                  <a:round/>
                  <a:headEnd/>
                  <a:tailEnd/>
                </a:ln>
              </p:spPr>
            </p:cxnSp>
            <p:cxnSp>
              <p:nvCxnSpPr>
                <p:cNvPr id="46" name="Straight Connector 96"/>
                <p:cNvCxnSpPr>
                  <a:cxnSpLocks noChangeShapeType="1"/>
                </p:cNvCxnSpPr>
                <p:nvPr/>
              </p:nvCxnSpPr>
              <p:spPr bwMode="auto">
                <a:xfrm flipH="1">
                  <a:off x="2994714" y="2550856"/>
                  <a:ext cx="876399" cy="561451"/>
                </a:xfrm>
                <a:prstGeom prst="line">
                  <a:avLst/>
                </a:prstGeom>
                <a:noFill/>
                <a:ln w="19050">
                  <a:solidFill>
                    <a:srgbClr val="FF0000"/>
                  </a:solidFill>
                  <a:round/>
                  <a:headEnd/>
                  <a:tailEnd/>
                </a:ln>
              </p:spPr>
            </p:cxnSp>
            <p:cxnSp>
              <p:nvCxnSpPr>
                <p:cNvPr id="47" name="Straight Connector 96"/>
                <p:cNvCxnSpPr>
                  <a:cxnSpLocks noChangeShapeType="1"/>
                </p:cNvCxnSpPr>
                <p:nvPr/>
              </p:nvCxnSpPr>
              <p:spPr bwMode="auto">
                <a:xfrm>
                  <a:off x="3871113" y="2550856"/>
                  <a:ext cx="76101" cy="551926"/>
                </a:xfrm>
                <a:prstGeom prst="line">
                  <a:avLst/>
                </a:prstGeom>
                <a:noFill/>
                <a:ln w="19050">
                  <a:solidFill>
                    <a:srgbClr val="FF0000"/>
                  </a:solidFill>
                  <a:round/>
                  <a:headEnd/>
                  <a:tailEnd/>
                </a:ln>
              </p:spPr>
            </p:cxnSp>
            <p:cxnSp>
              <p:nvCxnSpPr>
                <p:cNvPr id="48" name="Straight Connector 96"/>
                <p:cNvCxnSpPr>
                  <a:cxnSpLocks noChangeShapeType="1"/>
                </p:cNvCxnSpPr>
                <p:nvPr/>
              </p:nvCxnSpPr>
              <p:spPr bwMode="auto">
                <a:xfrm>
                  <a:off x="3871113" y="2550856"/>
                  <a:ext cx="938178" cy="551926"/>
                </a:xfrm>
                <a:prstGeom prst="line">
                  <a:avLst/>
                </a:prstGeom>
                <a:noFill/>
                <a:ln w="19050">
                  <a:solidFill>
                    <a:srgbClr val="FF0000"/>
                  </a:solidFill>
                  <a:round/>
                  <a:headEnd/>
                  <a:tailEnd/>
                </a:ln>
              </p:spPr>
            </p:cxnSp>
          </p:grpSp>
          <p:grpSp>
            <p:nvGrpSpPr>
              <p:cNvPr id="75" name="Group 74"/>
              <p:cNvGrpSpPr/>
              <p:nvPr/>
            </p:nvGrpSpPr>
            <p:grpSpPr>
              <a:xfrm>
                <a:off x="5799539" y="4824906"/>
                <a:ext cx="1879879" cy="501159"/>
                <a:chOff x="2058058" y="5202985"/>
                <a:chExt cx="1879879" cy="501158"/>
              </a:xfrm>
            </p:grpSpPr>
            <p:sp>
              <p:nvSpPr>
                <p:cNvPr id="76" name="Lightning Bolt 75"/>
                <p:cNvSpPr/>
                <p:nvPr/>
              </p:nvSpPr>
              <p:spPr>
                <a:xfrm rot="559320">
                  <a:off x="2922730" y="5251010"/>
                  <a:ext cx="104775" cy="400050"/>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sp>
              <p:nvSpPr>
                <p:cNvPr id="77" name="Lightning Bolt 76"/>
                <p:cNvSpPr/>
                <p:nvPr/>
              </p:nvSpPr>
              <p:spPr>
                <a:xfrm rot="740238">
                  <a:off x="3833162" y="5251010"/>
                  <a:ext cx="104775" cy="400050"/>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sp>
              <p:nvSpPr>
                <p:cNvPr id="79" name="Lightning Bolt 78"/>
                <p:cNvSpPr/>
                <p:nvPr/>
              </p:nvSpPr>
              <p:spPr>
                <a:xfrm rot="593446">
                  <a:off x="2058058" y="5202985"/>
                  <a:ext cx="143111" cy="501158"/>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grpSp>
          <p:cxnSp>
            <p:nvCxnSpPr>
              <p:cNvPr id="129" name="Straight Connector 96"/>
              <p:cNvCxnSpPr>
                <a:cxnSpLocks noChangeShapeType="1"/>
              </p:cNvCxnSpPr>
              <p:nvPr/>
            </p:nvCxnSpPr>
            <p:spPr bwMode="auto">
              <a:xfrm flipH="1">
                <a:off x="5786499" y="2133600"/>
                <a:ext cx="970695" cy="551926"/>
              </a:xfrm>
              <a:prstGeom prst="line">
                <a:avLst/>
              </a:prstGeom>
              <a:noFill/>
              <a:ln w="19050">
                <a:solidFill>
                  <a:srgbClr val="FF0000"/>
                </a:solidFill>
                <a:round/>
                <a:headEnd/>
                <a:tailEnd/>
              </a:ln>
            </p:spPr>
          </p:cxnSp>
          <p:cxnSp>
            <p:nvCxnSpPr>
              <p:cNvPr id="131" name="Straight Connector 96"/>
              <p:cNvCxnSpPr>
                <a:cxnSpLocks noChangeShapeType="1"/>
              </p:cNvCxnSpPr>
              <p:nvPr/>
            </p:nvCxnSpPr>
            <p:spPr bwMode="auto">
              <a:xfrm flipH="1">
                <a:off x="6736193" y="2133600"/>
                <a:ext cx="21001" cy="561451"/>
              </a:xfrm>
              <a:prstGeom prst="line">
                <a:avLst/>
              </a:prstGeom>
              <a:noFill/>
              <a:ln w="19050">
                <a:solidFill>
                  <a:srgbClr val="FF0000"/>
                </a:solidFill>
                <a:round/>
                <a:headEnd/>
                <a:tailEnd/>
              </a:ln>
            </p:spPr>
          </p:cxnSp>
          <p:cxnSp>
            <p:nvCxnSpPr>
              <p:cNvPr id="134" name="Straight Connector 96"/>
              <p:cNvCxnSpPr>
                <a:cxnSpLocks noChangeShapeType="1"/>
              </p:cNvCxnSpPr>
              <p:nvPr/>
            </p:nvCxnSpPr>
            <p:spPr bwMode="auto">
              <a:xfrm>
                <a:off x="6798349" y="2133600"/>
                <a:ext cx="890344" cy="551926"/>
              </a:xfrm>
              <a:prstGeom prst="line">
                <a:avLst/>
              </a:prstGeom>
              <a:noFill/>
              <a:ln w="19050">
                <a:solidFill>
                  <a:srgbClr val="FF0000"/>
                </a:solidFill>
                <a:round/>
                <a:headEnd/>
                <a:tailEnd/>
              </a:ln>
            </p:spPr>
          </p:cxnSp>
          <p:cxnSp>
            <p:nvCxnSpPr>
              <p:cNvPr id="137" name="Straight Connector 96"/>
              <p:cNvCxnSpPr>
                <a:cxnSpLocks noChangeShapeType="1"/>
              </p:cNvCxnSpPr>
              <p:nvPr/>
            </p:nvCxnSpPr>
            <p:spPr bwMode="auto">
              <a:xfrm>
                <a:off x="6746693" y="2133600"/>
                <a:ext cx="1804077" cy="551926"/>
              </a:xfrm>
              <a:prstGeom prst="line">
                <a:avLst/>
              </a:prstGeom>
              <a:noFill/>
              <a:ln w="19050">
                <a:solidFill>
                  <a:srgbClr val="FF0000"/>
                </a:solidFill>
                <a:round/>
                <a:headEnd/>
                <a:tailEnd/>
              </a:ln>
            </p:spPr>
          </p:cxnSp>
          <p:cxnSp>
            <p:nvCxnSpPr>
              <p:cNvPr id="140" name="Straight Connector 96"/>
              <p:cNvCxnSpPr>
                <a:cxnSpLocks noChangeShapeType="1"/>
              </p:cNvCxnSpPr>
              <p:nvPr/>
            </p:nvCxnSpPr>
            <p:spPr bwMode="auto">
              <a:xfrm>
                <a:off x="7010400" y="1790700"/>
                <a:ext cx="348986" cy="0"/>
              </a:xfrm>
              <a:prstGeom prst="line">
                <a:avLst/>
              </a:prstGeom>
              <a:noFill/>
              <a:ln w="19050">
                <a:solidFill>
                  <a:srgbClr val="FF0000"/>
                </a:solidFill>
                <a:round/>
                <a:headEnd/>
                <a:tailEnd/>
              </a:ln>
            </p:spPr>
          </p:cxnSp>
        </p:grpSp>
        <p:cxnSp>
          <p:nvCxnSpPr>
            <p:cNvPr id="171" name="Straight Connector 170"/>
            <p:cNvCxnSpPr/>
            <p:nvPr/>
          </p:nvCxnSpPr>
          <p:spPr>
            <a:xfrm>
              <a:off x="4403826" y="2438400"/>
              <a:ext cx="458777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327626" y="3435639"/>
              <a:ext cx="466397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343400" y="4269831"/>
              <a:ext cx="46482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44" name="Group 1043"/>
            <p:cNvGrpSpPr/>
            <p:nvPr/>
          </p:nvGrpSpPr>
          <p:grpSpPr>
            <a:xfrm>
              <a:off x="7924800" y="1631868"/>
              <a:ext cx="1100966" cy="3374221"/>
              <a:chOff x="8043034" y="1631868"/>
              <a:chExt cx="1100966" cy="3374221"/>
            </a:xfrm>
          </p:grpSpPr>
          <p:sp>
            <p:nvSpPr>
              <p:cNvPr id="1040" name="TextBox 1039"/>
              <p:cNvSpPr txBox="1"/>
              <p:nvPr/>
            </p:nvSpPr>
            <p:spPr>
              <a:xfrm>
                <a:off x="8059773" y="1631868"/>
                <a:ext cx="1084227" cy="489308"/>
              </a:xfrm>
              <a:prstGeom prst="rect">
                <a:avLst/>
              </a:prstGeom>
              <a:noFill/>
            </p:spPr>
            <p:txBody>
              <a:bodyPr wrap="square" rtlCol="0">
                <a:spAutoFit/>
              </a:bodyPr>
              <a:lstStyle/>
              <a:p>
                <a:r>
                  <a:rPr lang="en-US" sz="1200" dirty="0" smtClean="0">
                    <a:solidFill>
                      <a:schemeClr val="tx1"/>
                    </a:solidFill>
                  </a:rPr>
                  <a:t>Enterprise</a:t>
                </a:r>
              </a:p>
              <a:p>
                <a:r>
                  <a:rPr lang="en-US" sz="1200" dirty="0" smtClean="0">
                    <a:solidFill>
                      <a:schemeClr val="tx1"/>
                    </a:solidFill>
                  </a:rPr>
                  <a:t>Core</a:t>
                </a:r>
                <a:endParaRPr lang="en-US" sz="1200" dirty="0">
                  <a:solidFill>
                    <a:schemeClr val="tx1"/>
                  </a:solidFill>
                </a:endParaRPr>
              </a:p>
            </p:txBody>
          </p:sp>
          <p:sp>
            <p:nvSpPr>
              <p:cNvPr id="179" name="TextBox 178"/>
              <p:cNvSpPr txBox="1"/>
              <p:nvPr/>
            </p:nvSpPr>
            <p:spPr>
              <a:xfrm>
                <a:off x="8059773" y="2697294"/>
                <a:ext cx="1084227" cy="489308"/>
              </a:xfrm>
              <a:prstGeom prst="rect">
                <a:avLst/>
              </a:prstGeom>
              <a:noFill/>
            </p:spPr>
            <p:txBody>
              <a:bodyPr wrap="square" rtlCol="0">
                <a:spAutoFit/>
              </a:bodyPr>
              <a:lstStyle/>
              <a:p>
                <a:r>
                  <a:rPr lang="en-US" sz="1200" dirty="0" smtClean="0">
                    <a:solidFill>
                      <a:schemeClr val="tx1"/>
                    </a:solidFill>
                  </a:rPr>
                  <a:t>Enterprise</a:t>
                </a:r>
              </a:p>
              <a:p>
                <a:r>
                  <a:rPr lang="en-US" sz="1200" dirty="0" smtClean="0">
                    <a:solidFill>
                      <a:schemeClr val="tx1"/>
                    </a:solidFill>
                  </a:rPr>
                  <a:t>Distribution</a:t>
                </a:r>
                <a:endParaRPr lang="en-US" sz="1200" dirty="0">
                  <a:solidFill>
                    <a:schemeClr val="tx1"/>
                  </a:solidFill>
                </a:endParaRPr>
              </a:p>
            </p:txBody>
          </p:sp>
          <p:sp>
            <p:nvSpPr>
              <p:cNvPr id="180" name="TextBox 179"/>
              <p:cNvSpPr txBox="1"/>
              <p:nvPr/>
            </p:nvSpPr>
            <p:spPr>
              <a:xfrm>
                <a:off x="8043035" y="3563139"/>
                <a:ext cx="1084227" cy="489308"/>
              </a:xfrm>
              <a:prstGeom prst="rect">
                <a:avLst/>
              </a:prstGeom>
              <a:noFill/>
            </p:spPr>
            <p:txBody>
              <a:bodyPr wrap="square" rtlCol="0">
                <a:spAutoFit/>
              </a:bodyPr>
              <a:lstStyle/>
              <a:p>
                <a:r>
                  <a:rPr lang="en-US" sz="1200" dirty="0" smtClean="0">
                    <a:solidFill>
                      <a:schemeClr val="tx1"/>
                    </a:solidFill>
                  </a:rPr>
                  <a:t>Enterprise</a:t>
                </a:r>
              </a:p>
              <a:p>
                <a:r>
                  <a:rPr lang="en-US" sz="1200" dirty="0" smtClean="0">
                    <a:solidFill>
                      <a:schemeClr val="tx1"/>
                    </a:solidFill>
                  </a:rPr>
                  <a:t>Access</a:t>
                </a:r>
                <a:endParaRPr lang="en-US" sz="1200" dirty="0">
                  <a:solidFill>
                    <a:schemeClr val="tx1"/>
                  </a:solidFill>
                </a:endParaRPr>
              </a:p>
            </p:txBody>
          </p:sp>
          <p:sp>
            <p:nvSpPr>
              <p:cNvPr id="181" name="TextBox 180"/>
              <p:cNvSpPr txBox="1"/>
              <p:nvPr/>
            </p:nvSpPr>
            <p:spPr>
              <a:xfrm>
                <a:off x="8043034" y="4516781"/>
                <a:ext cx="1084227" cy="489308"/>
              </a:xfrm>
              <a:prstGeom prst="rect">
                <a:avLst/>
              </a:prstGeom>
              <a:noFill/>
            </p:spPr>
            <p:txBody>
              <a:bodyPr wrap="square" rtlCol="0">
                <a:spAutoFit/>
              </a:bodyPr>
              <a:lstStyle/>
              <a:p>
                <a:r>
                  <a:rPr lang="en-US" sz="1200" dirty="0" smtClean="0">
                    <a:solidFill>
                      <a:schemeClr val="tx1"/>
                    </a:solidFill>
                  </a:rPr>
                  <a:t>APs and </a:t>
                </a:r>
              </a:p>
              <a:p>
                <a:r>
                  <a:rPr lang="en-US" sz="1200" dirty="0" smtClean="0">
                    <a:solidFill>
                      <a:schemeClr val="tx1"/>
                    </a:solidFill>
                  </a:rPr>
                  <a:t>End Devices</a:t>
                </a:r>
                <a:endParaRPr lang="en-US" sz="1200" dirty="0">
                  <a:solidFill>
                    <a:schemeClr val="tx1"/>
                  </a:solidFill>
                </a:endParaRPr>
              </a:p>
            </p:txBody>
          </p:sp>
        </p:grpSp>
      </p:grpSp>
      <p:sp>
        <p:nvSpPr>
          <p:cNvPr id="187" name="Lightning Bolt 186"/>
          <p:cNvSpPr/>
          <p:nvPr/>
        </p:nvSpPr>
        <p:spPr>
          <a:xfrm rot="593446" flipH="1">
            <a:off x="5043681" y="4668682"/>
            <a:ext cx="138063" cy="447839"/>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grpSp>
        <p:nvGrpSpPr>
          <p:cNvPr id="3" name="Group 4"/>
          <p:cNvGrpSpPr>
            <a:grpSpLocks noChangeAspect="1"/>
          </p:cNvGrpSpPr>
          <p:nvPr/>
        </p:nvGrpSpPr>
        <p:grpSpPr bwMode="auto">
          <a:xfrm>
            <a:off x="5004603" y="4467612"/>
            <a:ext cx="457200" cy="200025"/>
            <a:chOff x="1074" y="3223"/>
            <a:chExt cx="288" cy="126"/>
          </a:xfrm>
        </p:grpSpPr>
        <p:sp>
          <p:nvSpPr>
            <p:cNvPr id="4" name="AutoShape 3"/>
            <p:cNvSpPr>
              <a:spLocks noChangeAspect="1" noChangeArrowheads="1" noTextEdit="1"/>
            </p:cNvSpPr>
            <p:nvPr/>
          </p:nvSpPr>
          <p:spPr bwMode="auto">
            <a:xfrm>
              <a:off x="1074" y="3223"/>
              <a:ext cx="2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Freeform 5"/>
            <p:cNvSpPr>
              <a:spLocks/>
            </p:cNvSpPr>
            <p:nvPr/>
          </p:nvSpPr>
          <p:spPr bwMode="auto">
            <a:xfrm>
              <a:off x="1075" y="3224"/>
              <a:ext cx="286" cy="46"/>
            </a:xfrm>
            <a:custGeom>
              <a:avLst/>
              <a:gdLst>
                <a:gd name="T0" fmla="*/ 0 w 16021"/>
                <a:gd name="T1" fmla="*/ 2552 h 2552"/>
                <a:gd name="T2" fmla="*/ 3444 w 16021"/>
                <a:gd name="T3" fmla="*/ 0 h 2552"/>
                <a:gd name="T4" fmla="*/ 16021 w 16021"/>
                <a:gd name="T5" fmla="*/ 0 h 2552"/>
                <a:gd name="T6" fmla="*/ 13518 w 16021"/>
                <a:gd name="T7" fmla="*/ 2552 h 2552"/>
                <a:gd name="T8" fmla="*/ 0 w 16021"/>
                <a:gd name="T9" fmla="*/ 2552 h 2552"/>
              </a:gdLst>
              <a:ahLst/>
              <a:cxnLst>
                <a:cxn ang="0">
                  <a:pos x="T0" y="T1"/>
                </a:cxn>
                <a:cxn ang="0">
                  <a:pos x="T2" y="T3"/>
                </a:cxn>
                <a:cxn ang="0">
                  <a:pos x="T4" y="T5"/>
                </a:cxn>
                <a:cxn ang="0">
                  <a:pos x="T6" y="T7"/>
                </a:cxn>
                <a:cxn ang="0">
                  <a:pos x="T8" y="T9"/>
                </a:cxn>
              </a:cxnLst>
              <a:rect l="0" t="0" r="r" b="b"/>
              <a:pathLst>
                <a:path w="16021" h="2552">
                  <a:moveTo>
                    <a:pt x="0" y="2552"/>
                  </a:moveTo>
                  <a:lnTo>
                    <a:pt x="3444" y="0"/>
                  </a:lnTo>
                  <a:lnTo>
                    <a:pt x="16021" y="0"/>
                  </a:lnTo>
                  <a:lnTo>
                    <a:pt x="13518" y="2552"/>
                  </a:lnTo>
                  <a:lnTo>
                    <a:pt x="0" y="2552"/>
                  </a:lnTo>
                  <a:close/>
                </a:path>
              </a:pathLst>
            </a:custGeom>
            <a:solidFill>
              <a:srgbClr val="3CA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 name="Freeform 6"/>
            <p:cNvSpPr>
              <a:spLocks/>
            </p:cNvSpPr>
            <p:nvPr/>
          </p:nvSpPr>
          <p:spPr bwMode="auto">
            <a:xfrm>
              <a:off x="1074" y="3223"/>
              <a:ext cx="63" cy="47"/>
            </a:xfrm>
            <a:custGeom>
              <a:avLst/>
              <a:gdLst>
                <a:gd name="T0" fmla="*/ 3475 w 3528"/>
                <a:gd name="T1" fmla="*/ 1 h 2650"/>
                <a:gd name="T2" fmla="*/ 3442 w 3528"/>
                <a:gd name="T3" fmla="*/ 11 h 2650"/>
                <a:gd name="T4" fmla="*/ 0 w 3528"/>
                <a:gd name="T5" fmla="*/ 2564 h 2650"/>
                <a:gd name="T6" fmla="*/ 63 w 3528"/>
                <a:gd name="T7" fmla="*/ 2650 h 2650"/>
                <a:gd name="T8" fmla="*/ 3506 w 3528"/>
                <a:gd name="T9" fmla="*/ 97 h 2650"/>
                <a:gd name="T10" fmla="*/ 3475 w 3528"/>
                <a:gd name="T11" fmla="*/ 1 h 2650"/>
                <a:gd name="T12" fmla="*/ 3506 w 3528"/>
                <a:gd name="T13" fmla="*/ 97 h 2650"/>
                <a:gd name="T14" fmla="*/ 3511 w 3528"/>
                <a:gd name="T15" fmla="*/ 93 h 2650"/>
                <a:gd name="T16" fmla="*/ 3515 w 3528"/>
                <a:gd name="T17" fmla="*/ 89 h 2650"/>
                <a:gd name="T18" fmla="*/ 3519 w 3528"/>
                <a:gd name="T19" fmla="*/ 84 h 2650"/>
                <a:gd name="T20" fmla="*/ 3522 w 3528"/>
                <a:gd name="T21" fmla="*/ 80 h 2650"/>
                <a:gd name="T22" fmla="*/ 3524 w 3528"/>
                <a:gd name="T23" fmla="*/ 75 h 2650"/>
                <a:gd name="T24" fmla="*/ 3526 w 3528"/>
                <a:gd name="T25" fmla="*/ 70 h 2650"/>
                <a:gd name="T26" fmla="*/ 3527 w 3528"/>
                <a:gd name="T27" fmla="*/ 65 h 2650"/>
                <a:gd name="T28" fmla="*/ 3528 w 3528"/>
                <a:gd name="T29" fmla="*/ 60 h 2650"/>
                <a:gd name="T30" fmla="*/ 3528 w 3528"/>
                <a:gd name="T31" fmla="*/ 51 h 2650"/>
                <a:gd name="T32" fmla="*/ 3526 w 3528"/>
                <a:gd name="T33" fmla="*/ 40 h 2650"/>
                <a:gd name="T34" fmla="*/ 3522 w 3528"/>
                <a:gd name="T35" fmla="*/ 31 h 2650"/>
                <a:gd name="T36" fmla="*/ 3517 w 3528"/>
                <a:gd name="T37" fmla="*/ 22 h 2650"/>
                <a:gd name="T38" fmla="*/ 3510 w 3528"/>
                <a:gd name="T39" fmla="*/ 15 h 2650"/>
                <a:gd name="T40" fmla="*/ 3503 w 3528"/>
                <a:gd name="T41" fmla="*/ 9 h 2650"/>
                <a:gd name="T42" fmla="*/ 3494 w 3528"/>
                <a:gd name="T43" fmla="*/ 4 h 2650"/>
                <a:gd name="T44" fmla="*/ 3485 w 3528"/>
                <a:gd name="T45" fmla="*/ 1 h 2650"/>
                <a:gd name="T46" fmla="*/ 3480 w 3528"/>
                <a:gd name="T47" fmla="*/ 0 h 2650"/>
                <a:gd name="T48" fmla="*/ 3475 w 3528"/>
                <a:gd name="T49" fmla="*/ 0 h 2650"/>
                <a:gd name="T50" fmla="*/ 3470 w 3528"/>
                <a:gd name="T51" fmla="*/ 0 h 2650"/>
                <a:gd name="T52" fmla="*/ 3464 w 3528"/>
                <a:gd name="T53" fmla="*/ 1 h 2650"/>
                <a:gd name="T54" fmla="*/ 3459 w 3528"/>
                <a:gd name="T55" fmla="*/ 3 h 2650"/>
                <a:gd name="T56" fmla="*/ 3454 w 3528"/>
                <a:gd name="T57" fmla="*/ 5 h 2650"/>
                <a:gd name="T58" fmla="*/ 3448 w 3528"/>
                <a:gd name="T59" fmla="*/ 8 h 2650"/>
                <a:gd name="T60" fmla="*/ 3442 w 3528"/>
                <a:gd name="T61" fmla="*/ 11 h 2650"/>
                <a:gd name="T62" fmla="*/ 3475 w 3528"/>
                <a:gd name="T63" fmla="*/ 1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8" h="2650">
                  <a:moveTo>
                    <a:pt x="3475" y="1"/>
                  </a:moveTo>
                  <a:lnTo>
                    <a:pt x="3442" y="11"/>
                  </a:lnTo>
                  <a:lnTo>
                    <a:pt x="0" y="2564"/>
                  </a:lnTo>
                  <a:lnTo>
                    <a:pt x="63" y="2650"/>
                  </a:lnTo>
                  <a:lnTo>
                    <a:pt x="3506" y="97"/>
                  </a:lnTo>
                  <a:lnTo>
                    <a:pt x="3475" y="1"/>
                  </a:lnTo>
                  <a:lnTo>
                    <a:pt x="3506" y="97"/>
                  </a:lnTo>
                  <a:lnTo>
                    <a:pt x="3511" y="93"/>
                  </a:lnTo>
                  <a:lnTo>
                    <a:pt x="3515" y="89"/>
                  </a:lnTo>
                  <a:lnTo>
                    <a:pt x="3519" y="84"/>
                  </a:lnTo>
                  <a:lnTo>
                    <a:pt x="3522" y="80"/>
                  </a:lnTo>
                  <a:lnTo>
                    <a:pt x="3524" y="75"/>
                  </a:lnTo>
                  <a:lnTo>
                    <a:pt x="3526" y="70"/>
                  </a:lnTo>
                  <a:lnTo>
                    <a:pt x="3527" y="65"/>
                  </a:lnTo>
                  <a:lnTo>
                    <a:pt x="3528" y="60"/>
                  </a:lnTo>
                  <a:lnTo>
                    <a:pt x="3528" y="51"/>
                  </a:lnTo>
                  <a:lnTo>
                    <a:pt x="3526" y="40"/>
                  </a:lnTo>
                  <a:lnTo>
                    <a:pt x="3522" y="31"/>
                  </a:lnTo>
                  <a:lnTo>
                    <a:pt x="3517" y="22"/>
                  </a:lnTo>
                  <a:lnTo>
                    <a:pt x="3510" y="15"/>
                  </a:lnTo>
                  <a:lnTo>
                    <a:pt x="3503" y="9"/>
                  </a:lnTo>
                  <a:lnTo>
                    <a:pt x="3494" y="4"/>
                  </a:lnTo>
                  <a:lnTo>
                    <a:pt x="3485" y="1"/>
                  </a:lnTo>
                  <a:lnTo>
                    <a:pt x="3480" y="0"/>
                  </a:lnTo>
                  <a:lnTo>
                    <a:pt x="3475" y="0"/>
                  </a:lnTo>
                  <a:lnTo>
                    <a:pt x="3470" y="0"/>
                  </a:lnTo>
                  <a:lnTo>
                    <a:pt x="3464" y="1"/>
                  </a:lnTo>
                  <a:lnTo>
                    <a:pt x="3459" y="3"/>
                  </a:lnTo>
                  <a:lnTo>
                    <a:pt x="3454" y="5"/>
                  </a:lnTo>
                  <a:lnTo>
                    <a:pt x="3448" y="8"/>
                  </a:lnTo>
                  <a:lnTo>
                    <a:pt x="3442" y="11"/>
                  </a:lnTo>
                  <a:lnTo>
                    <a:pt x="3475" y="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 name="Freeform 7"/>
            <p:cNvSpPr>
              <a:spLocks/>
            </p:cNvSpPr>
            <p:nvPr/>
          </p:nvSpPr>
          <p:spPr bwMode="auto">
            <a:xfrm>
              <a:off x="1136" y="3223"/>
              <a:ext cx="226" cy="2"/>
            </a:xfrm>
            <a:custGeom>
              <a:avLst/>
              <a:gdLst>
                <a:gd name="T0" fmla="*/ 12615 w 12630"/>
                <a:gd name="T1" fmla="*/ 91 h 107"/>
                <a:gd name="T2" fmla="*/ 12577 w 12630"/>
                <a:gd name="T3" fmla="*/ 0 h 107"/>
                <a:gd name="T4" fmla="*/ 0 w 12630"/>
                <a:gd name="T5" fmla="*/ 0 h 107"/>
                <a:gd name="T6" fmla="*/ 0 w 12630"/>
                <a:gd name="T7" fmla="*/ 107 h 107"/>
                <a:gd name="T8" fmla="*/ 12577 w 12630"/>
                <a:gd name="T9" fmla="*/ 107 h 107"/>
                <a:gd name="T10" fmla="*/ 12615 w 12630"/>
                <a:gd name="T11" fmla="*/ 91 h 107"/>
                <a:gd name="T12" fmla="*/ 12577 w 12630"/>
                <a:gd name="T13" fmla="*/ 107 h 107"/>
                <a:gd name="T14" fmla="*/ 12584 w 12630"/>
                <a:gd name="T15" fmla="*/ 107 h 107"/>
                <a:gd name="T16" fmla="*/ 12590 w 12630"/>
                <a:gd name="T17" fmla="*/ 106 h 107"/>
                <a:gd name="T18" fmla="*/ 12595 w 12630"/>
                <a:gd name="T19" fmla="*/ 104 h 107"/>
                <a:gd name="T20" fmla="*/ 12600 w 12630"/>
                <a:gd name="T21" fmla="*/ 102 h 107"/>
                <a:gd name="T22" fmla="*/ 12605 w 12630"/>
                <a:gd name="T23" fmla="*/ 100 h 107"/>
                <a:gd name="T24" fmla="*/ 12609 w 12630"/>
                <a:gd name="T25" fmla="*/ 97 h 107"/>
                <a:gd name="T26" fmla="*/ 12613 w 12630"/>
                <a:gd name="T27" fmla="*/ 94 h 107"/>
                <a:gd name="T28" fmla="*/ 12617 w 12630"/>
                <a:gd name="T29" fmla="*/ 90 h 107"/>
                <a:gd name="T30" fmla="*/ 12623 w 12630"/>
                <a:gd name="T31" fmla="*/ 82 h 107"/>
                <a:gd name="T32" fmla="*/ 12627 w 12630"/>
                <a:gd name="T33" fmla="*/ 73 h 107"/>
                <a:gd name="T34" fmla="*/ 12629 w 12630"/>
                <a:gd name="T35" fmla="*/ 64 h 107"/>
                <a:gd name="T36" fmla="*/ 12630 w 12630"/>
                <a:gd name="T37" fmla="*/ 54 h 107"/>
                <a:gd name="T38" fmla="*/ 12629 w 12630"/>
                <a:gd name="T39" fmla="*/ 43 h 107"/>
                <a:gd name="T40" fmla="*/ 12627 w 12630"/>
                <a:gd name="T41" fmla="*/ 33 h 107"/>
                <a:gd name="T42" fmla="*/ 12623 w 12630"/>
                <a:gd name="T43" fmla="*/ 24 h 107"/>
                <a:gd name="T44" fmla="*/ 12617 w 12630"/>
                <a:gd name="T45" fmla="*/ 16 h 107"/>
                <a:gd name="T46" fmla="*/ 12613 w 12630"/>
                <a:gd name="T47" fmla="*/ 13 h 107"/>
                <a:gd name="T48" fmla="*/ 12609 w 12630"/>
                <a:gd name="T49" fmla="*/ 10 h 107"/>
                <a:gd name="T50" fmla="*/ 12605 w 12630"/>
                <a:gd name="T51" fmla="*/ 7 h 107"/>
                <a:gd name="T52" fmla="*/ 12600 w 12630"/>
                <a:gd name="T53" fmla="*/ 4 h 107"/>
                <a:gd name="T54" fmla="*/ 12595 w 12630"/>
                <a:gd name="T55" fmla="*/ 2 h 107"/>
                <a:gd name="T56" fmla="*/ 12590 w 12630"/>
                <a:gd name="T57" fmla="*/ 1 h 107"/>
                <a:gd name="T58" fmla="*/ 12584 w 12630"/>
                <a:gd name="T59" fmla="*/ 0 h 107"/>
                <a:gd name="T60" fmla="*/ 12577 w 12630"/>
                <a:gd name="T61" fmla="*/ 0 h 107"/>
                <a:gd name="T62" fmla="*/ 12615 w 12630"/>
                <a:gd name="T63"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30" h="107">
                  <a:moveTo>
                    <a:pt x="12615" y="91"/>
                  </a:moveTo>
                  <a:lnTo>
                    <a:pt x="12577" y="0"/>
                  </a:lnTo>
                  <a:lnTo>
                    <a:pt x="0" y="0"/>
                  </a:lnTo>
                  <a:lnTo>
                    <a:pt x="0" y="107"/>
                  </a:lnTo>
                  <a:lnTo>
                    <a:pt x="12577" y="107"/>
                  </a:lnTo>
                  <a:lnTo>
                    <a:pt x="12615" y="91"/>
                  </a:lnTo>
                  <a:lnTo>
                    <a:pt x="12577" y="107"/>
                  </a:lnTo>
                  <a:lnTo>
                    <a:pt x="12584" y="107"/>
                  </a:lnTo>
                  <a:lnTo>
                    <a:pt x="12590" y="106"/>
                  </a:lnTo>
                  <a:lnTo>
                    <a:pt x="12595" y="104"/>
                  </a:lnTo>
                  <a:lnTo>
                    <a:pt x="12600" y="102"/>
                  </a:lnTo>
                  <a:lnTo>
                    <a:pt x="12605" y="100"/>
                  </a:lnTo>
                  <a:lnTo>
                    <a:pt x="12609" y="97"/>
                  </a:lnTo>
                  <a:lnTo>
                    <a:pt x="12613" y="94"/>
                  </a:lnTo>
                  <a:lnTo>
                    <a:pt x="12617" y="90"/>
                  </a:lnTo>
                  <a:lnTo>
                    <a:pt x="12623" y="82"/>
                  </a:lnTo>
                  <a:lnTo>
                    <a:pt x="12627" y="73"/>
                  </a:lnTo>
                  <a:lnTo>
                    <a:pt x="12629" y="64"/>
                  </a:lnTo>
                  <a:lnTo>
                    <a:pt x="12630" y="54"/>
                  </a:lnTo>
                  <a:lnTo>
                    <a:pt x="12629" y="43"/>
                  </a:lnTo>
                  <a:lnTo>
                    <a:pt x="12627" y="33"/>
                  </a:lnTo>
                  <a:lnTo>
                    <a:pt x="12623" y="24"/>
                  </a:lnTo>
                  <a:lnTo>
                    <a:pt x="12617" y="16"/>
                  </a:lnTo>
                  <a:lnTo>
                    <a:pt x="12613" y="13"/>
                  </a:lnTo>
                  <a:lnTo>
                    <a:pt x="12609" y="10"/>
                  </a:lnTo>
                  <a:lnTo>
                    <a:pt x="12605" y="7"/>
                  </a:lnTo>
                  <a:lnTo>
                    <a:pt x="12600" y="4"/>
                  </a:lnTo>
                  <a:lnTo>
                    <a:pt x="12595" y="2"/>
                  </a:lnTo>
                  <a:lnTo>
                    <a:pt x="12590" y="1"/>
                  </a:lnTo>
                  <a:lnTo>
                    <a:pt x="12584" y="0"/>
                  </a:lnTo>
                  <a:lnTo>
                    <a:pt x="12577" y="0"/>
                  </a:lnTo>
                  <a:lnTo>
                    <a:pt x="12615" y="9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 name="Freeform 8"/>
            <p:cNvSpPr>
              <a:spLocks/>
            </p:cNvSpPr>
            <p:nvPr/>
          </p:nvSpPr>
          <p:spPr bwMode="auto">
            <a:xfrm>
              <a:off x="1315" y="3223"/>
              <a:ext cx="47" cy="48"/>
            </a:xfrm>
            <a:custGeom>
              <a:avLst/>
              <a:gdLst>
                <a:gd name="T0" fmla="*/ 55 w 2596"/>
                <a:gd name="T1" fmla="*/ 2644 h 2644"/>
                <a:gd name="T2" fmla="*/ 93 w 2596"/>
                <a:gd name="T3" fmla="*/ 2627 h 2644"/>
                <a:gd name="T4" fmla="*/ 2596 w 2596"/>
                <a:gd name="T5" fmla="*/ 75 h 2644"/>
                <a:gd name="T6" fmla="*/ 2520 w 2596"/>
                <a:gd name="T7" fmla="*/ 0 h 2644"/>
                <a:gd name="T8" fmla="*/ 16 w 2596"/>
                <a:gd name="T9" fmla="*/ 2552 h 2644"/>
                <a:gd name="T10" fmla="*/ 55 w 2596"/>
                <a:gd name="T11" fmla="*/ 2644 h 2644"/>
                <a:gd name="T12" fmla="*/ 16 w 2596"/>
                <a:gd name="T13" fmla="*/ 2552 h 2644"/>
                <a:gd name="T14" fmla="*/ 12 w 2596"/>
                <a:gd name="T15" fmla="*/ 2557 h 2644"/>
                <a:gd name="T16" fmla="*/ 8 w 2596"/>
                <a:gd name="T17" fmla="*/ 2562 h 2644"/>
                <a:gd name="T18" fmla="*/ 5 w 2596"/>
                <a:gd name="T19" fmla="*/ 2567 h 2644"/>
                <a:gd name="T20" fmla="*/ 3 w 2596"/>
                <a:gd name="T21" fmla="*/ 2572 h 2644"/>
                <a:gd name="T22" fmla="*/ 2 w 2596"/>
                <a:gd name="T23" fmla="*/ 2577 h 2644"/>
                <a:gd name="T24" fmla="*/ 0 w 2596"/>
                <a:gd name="T25" fmla="*/ 2582 h 2644"/>
                <a:gd name="T26" fmla="*/ 0 w 2596"/>
                <a:gd name="T27" fmla="*/ 2587 h 2644"/>
                <a:gd name="T28" fmla="*/ 0 w 2596"/>
                <a:gd name="T29" fmla="*/ 2592 h 2644"/>
                <a:gd name="T30" fmla="*/ 2 w 2596"/>
                <a:gd name="T31" fmla="*/ 2602 h 2644"/>
                <a:gd name="T32" fmla="*/ 5 w 2596"/>
                <a:gd name="T33" fmla="*/ 2611 h 2644"/>
                <a:gd name="T34" fmla="*/ 10 w 2596"/>
                <a:gd name="T35" fmla="*/ 2620 h 2644"/>
                <a:gd name="T36" fmla="*/ 17 w 2596"/>
                <a:gd name="T37" fmla="*/ 2627 h 2644"/>
                <a:gd name="T38" fmla="*/ 24 w 2596"/>
                <a:gd name="T39" fmla="*/ 2635 h 2644"/>
                <a:gd name="T40" fmla="*/ 34 w 2596"/>
                <a:gd name="T41" fmla="*/ 2639 h 2644"/>
                <a:gd name="T42" fmla="*/ 43 w 2596"/>
                <a:gd name="T43" fmla="*/ 2643 h 2644"/>
                <a:gd name="T44" fmla="*/ 53 w 2596"/>
                <a:gd name="T45" fmla="*/ 2644 h 2644"/>
                <a:gd name="T46" fmla="*/ 58 w 2596"/>
                <a:gd name="T47" fmla="*/ 2644 h 2644"/>
                <a:gd name="T48" fmla="*/ 63 w 2596"/>
                <a:gd name="T49" fmla="*/ 2644 h 2644"/>
                <a:gd name="T50" fmla="*/ 68 w 2596"/>
                <a:gd name="T51" fmla="*/ 2643 h 2644"/>
                <a:gd name="T52" fmla="*/ 73 w 2596"/>
                <a:gd name="T53" fmla="*/ 2641 h 2644"/>
                <a:gd name="T54" fmla="*/ 78 w 2596"/>
                <a:gd name="T55" fmla="*/ 2639 h 2644"/>
                <a:gd name="T56" fmla="*/ 83 w 2596"/>
                <a:gd name="T57" fmla="*/ 2636 h 2644"/>
                <a:gd name="T58" fmla="*/ 88 w 2596"/>
                <a:gd name="T59" fmla="*/ 2632 h 2644"/>
                <a:gd name="T60" fmla="*/ 93 w 2596"/>
                <a:gd name="T61" fmla="*/ 2627 h 2644"/>
                <a:gd name="T62" fmla="*/ 55 w 2596"/>
                <a:gd name="T63"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44">
                  <a:moveTo>
                    <a:pt x="55" y="2644"/>
                  </a:moveTo>
                  <a:lnTo>
                    <a:pt x="93" y="2627"/>
                  </a:lnTo>
                  <a:lnTo>
                    <a:pt x="2596" y="75"/>
                  </a:lnTo>
                  <a:lnTo>
                    <a:pt x="2520" y="0"/>
                  </a:lnTo>
                  <a:lnTo>
                    <a:pt x="16" y="2552"/>
                  </a:lnTo>
                  <a:lnTo>
                    <a:pt x="55" y="2644"/>
                  </a:lnTo>
                  <a:lnTo>
                    <a:pt x="16" y="2552"/>
                  </a:lnTo>
                  <a:lnTo>
                    <a:pt x="12" y="2557"/>
                  </a:lnTo>
                  <a:lnTo>
                    <a:pt x="8" y="2562"/>
                  </a:lnTo>
                  <a:lnTo>
                    <a:pt x="5" y="2567"/>
                  </a:lnTo>
                  <a:lnTo>
                    <a:pt x="3" y="2572"/>
                  </a:lnTo>
                  <a:lnTo>
                    <a:pt x="2" y="2577"/>
                  </a:lnTo>
                  <a:lnTo>
                    <a:pt x="0" y="2582"/>
                  </a:lnTo>
                  <a:lnTo>
                    <a:pt x="0" y="2587"/>
                  </a:lnTo>
                  <a:lnTo>
                    <a:pt x="0" y="2592"/>
                  </a:lnTo>
                  <a:lnTo>
                    <a:pt x="2" y="2602"/>
                  </a:lnTo>
                  <a:lnTo>
                    <a:pt x="5" y="2611"/>
                  </a:lnTo>
                  <a:lnTo>
                    <a:pt x="10" y="2620"/>
                  </a:lnTo>
                  <a:lnTo>
                    <a:pt x="17" y="2627"/>
                  </a:lnTo>
                  <a:lnTo>
                    <a:pt x="24" y="2635"/>
                  </a:lnTo>
                  <a:lnTo>
                    <a:pt x="34" y="2639"/>
                  </a:lnTo>
                  <a:lnTo>
                    <a:pt x="43" y="2643"/>
                  </a:lnTo>
                  <a:lnTo>
                    <a:pt x="53" y="2644"/>
                  </a:lnTo>
                  <a:lnTo>
                    <a:pt x="58" y="2644"/>
                  </a:lnTo>
                  <a:lnTo>
                    <a:pt x="63" y="2644"/>
                  </a:lnTo>
                  <a:lnTo>
                    <a:pt x="68" y="2643"/>
                  </a:lnTo>
                  <a:lnTo>
                    <a:pt x="73" y="2641"/>
                  </a:lnTo>
                  <a:lnTo>
                    <a:pt x="78" y="2639"/>
                  </a:lnTo>
                  <a:lnTo>
                    <a:pt x="83" y="2636"/>
                  </a:lnTo>
                  <a:lnTo>
                    <a:pt x="88" y="2632"/>
                  </a:lnTo>
                  <a:lnTo>
                    <a:pt x="93" y="2627"/>
                  </a:lnTo>
                  <a:lnTo>
                    <a:pt x="55" y="264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 name="Freeform 9"/>
            <p:cNvSpPr>
              <a:spLocks/>
            </p:cNvSpPr>
            <p:nvPr/>
          </p:nvSpPr>
          <p:spPr bwMode="auto">
            <a:xfrm>
              <a:off x="1074" y="3269"/>
              <a:ext cx="242" cy="2"/>
            </a:xfrm>
            <a:custGeom>
              <a:avLst/>
              <a:gdLst>
                <a:gd name="T0" fmla="*/ 22 w 13571"/>
                <a:gd name="T1" fmla="*/ 10 h 107"/>
                <a:gd name="T2" fmla="*/ 53 w 13571"/>
                <a:gd name="T3" fmla="*/ 107 h 107"/>
                <a:gd name="T4" fmla="*/ 13571 w 13571"/>
                <a:gd name="T5" fmla="*/ 107 h 107"/>
                <a:gd name="T6" fmla="*/ 13571 w 13571"/>
                <a:gd name="T7" fmla="*/ 0 h 107"/>
                <a:gd name="T8" fmla="*/ 53 w 13571"/>
                <a:gd name="T9" fmla="*/ 0 h 107"/>
                <a:gd name="T10" fmla="*/ 22 w 13571"/>
                <a:gd name="T11" fmla="*/ 10 h 107"/>
                <a:gd name="T12" fmla="*/ 53 w 13571"/>
                <a:gd name="T13" fmla="*/ 0 h 107"/>
                <a:gd name="T14" fmla="*/ 47 w 13571"/>
                <a:gd name="T15" fmla="*/ 0 h 107"/>
                <a:gd name="T16" fmla="*/ 41 w 13571"/>
                <a:gd name="T17" fmla="*/ 1 h 107"/>
                <a:gd name="T18" fmla="*/ 35 w 13571"/>
                <a:gd name="T19" fmla="*/ 2 h 107"/>
                <a:gd name="T20" fmla="*/ 30 w 13571"/>
                <a:gd name="T21" fmla="*/ 4 h 107"/>
                <a:gd name="T22" fmla="*/ 25 w 13571"/>
                <a:gd name="T23" fmla="*/ 6 h 107"/>
                <a:gd name="T24" fmla="*/ 21 w 13571"/>
                <a:gd name="T25" fmla="*/ 9 h 107"/>
                <a:gd name="T26" fmla="*/ 17 w 13571"/>
                <a:gd name="T27" fmla="*/ 13 h 107"/>
                <a:gd name="T28" fmla="*/ 13 w 13571"/>
                <a:gd name="T29" fmla="*/ 16 h 107"/>
                <a:gd name="T30" fmla="*/ 7 w 13571"/>
                <a:gd name="T31" fmla="*/ 24 h 107"/>
                <a:gd name="T32" fmla="*/ 3 w 13571"/>
                <a:gd name="T33" fmla="*/ 33 h 107"/>
                <a:gd name="T34" fmla="*/ 1 w 13571"/>
                <a:gd name="T35" fmla="*/ 43 h 107"/>
                <a:gd name="T36" fmla="*/ 0 w 13571"/>
                <a:gd name="T37" fmla="*/ 53 h 107"/>
                <a:gd name="T38" fmla="*/ 1 w 13571"/>
                <a:gd name="T39" fmla="*/ 62 h 107"/>
                <a:gd name="T40" fmla="*/ 3 w 13571"/>
                <a:gd name="T41" fmla="*/ 72 h 107"/>
                <a:gd name="T42" fmla="*/ 7 w 13571"/>
                <a:gd name="T43" fmla="*/ 81 h 107"/>
                <a:gd name="T44" fmla="*/ 13 w 13571"/>
                <a:gd name="T45" fmla="*/ 89 h 107"/>
                <a:gd name="T46" fmla="*/ 17 w 13571"/>
                <a:gd name="T47" fmla="*/ 94 h 107"/>
                <a:gd name="T48" fmla="*/ 21 w 13571"/>
                <a:gd name="T49" fmla="*/ 97 h 107"/>
                <a:gd name="T50" fmla="*/ 25 w 13571"/>
                <a:gd name="T51" fmla="*/ 100 h 107"/>
                <a:gd name="T52" fmla="*/ 30 w 13571"/>
                <a:gd name="T53" fmla="*/ 102 h 107"/>
                <a:gd name="T54" fmla="*/ 35 w 13571"/>
                <a:gd name="T55" fmla="*/ 104 h 107"/>
                <a:gd name="T56" fmla="*/ 41 w 13571"/>
                <a:gd name="T57" fmla="*/ 105 h 107"/>
                <a:gd name="T58" fmla="*/ 47 w 13571"/>
                <a:gd name="T59" fmla="*/ 106 h 107"/>
                <a:gd name="T60" fmla="*/ 53 w 13571"/>
                <a:gd name="T61" fmla="*/ 107 h 107"/>
                <a:gd name="T62" fmla="*/ 22 w 13571"/>
                <a:gd name="T6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71" h="107">
                  <a:moveTo>
                    <a:pt x="22" y="10"/>
                  </a:moveTo>
                  <a:lnTo>
                    <a:pt x="53" y="107"/>
                  </a:lnTo>
                  <a:lnTo>
                    <a:pt x="13571" y="107"/>
                  </a:lnTo>
                  <a:lnTo>
                    <a:pt x="13571" y="0"/>
                  </a:lnTo>
                  <a:lnTo>
                    <a:pt x="53" y="0"/>
                  </a:lnTo>
                  <a:lnTo>
                    <a:pt x="22" y="10"/>
                  </a:lnTo>
                  <a:lnTo>
                    <a:pt x="53" y="0"/>
                  </a:lnTo>
                  <a:lnTo>
                    <a:pt x="47" y="0"/>
                  </a:lnTo>
                  <a:lnTo>
                    <a:pt x="41" y="1"/>
                  </a:lnTo>
                  <a:lnTo>
                    <a:pt x="35" y="2"/>
                  </a:lnTo>
                  <a:lnTo>
                    <a:pt x="30" y="4"/>
                  </a:lnTo>
                  <a:lnTo>
                    <a:pt x="25" y="6"/>
                  </a:lnTo>
                  <a:lnTo>
                    <a:pt x="21" y="9"/>
                  </a:lnTo>
                  <a:lnTo>
                    <a:pt x="17" y="13"/>
                  </a:lnTo>
                  <a:lnTo>
                    <a:pt x="13" y="16"/>
                  </a:lnTo>
                  <a:lnTo>
                    <a:pt x="7" y="24"/>
                  </a:lnTo>
                  <a:lnTo>
                    <a:pt x="3" y="33"/>
                  </a:lnTo>
                  <a:lnTo>
                    <a:pt x="1" y="43"/>
                  </a:lnTo>
                  <a:lnTo>
                    <a:pt x="0" y="53"/>
                  </a:lnTo>
                  <a:lnTo>
                    <a:pt x="1" y="62"/>
                  </a:lnTo>
                  <a:lnTo>
                    <a:pt x="3" y="72"/>
                  </a:lnTo>
                  <a:lnTo>
                    <a:pt x="7" y="81"/>
                  </a:lnTo>
                  <a:lnTo>
                    <a:pt x="13" y="89"/>
                  </a:lnTo>
                  <a:lnTo>
                    <a:pt x="17" y="94"/>
                  </a:lnTo>
                  <a:lnTo>
                    <a:pt x="21" y="97"/>
                  </a:lnTo>
                  <a:lnTo>
                    <a:pt x="25" y="100"/>
                  </a:lnTo>
                  <a:lnTo>
                    <a:pt x="30" y="102"/>
                  </a:lnTo>
                  <a:lnTo>
                    <a:pt x="35" y="104"/>
                  </a:lnTo>
                  <a:lnTo>
                    <a:pt x="41" y="105"/>
                  </a:lnTo>
                  <a:lnTo>
                    <a:pt x="47" y="106"/>
                  </a:lnTo>
                  <a:lnTo>
                    <a:pt x="53" y="107"/>
                  </a:lnTo>
                  <a:lnTo>
                    <a:pt x="22" y="1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10"/>
            <p:cNvSpPr>
              <a:spLocks/>
            </p:cNvSpPr>
            <p:nvPr/>
          </p:nvSpPr>
          <p:spPr bwMode="auto">
            <a:xfrm>
              <a:off x="1316" y="3224"/>
              <a:ext cx="45" cy="124"/>
            </a:xfrm>
            <a:custGeom>
              <a:avLst/>
              <a:gdLst>
                <a:gd name="T0" fmla="*/ 0 w 2503"/>
                <a:gd name="T1" fmla="*/ 6935 h 6935"/>
                <a:gd name="T2" fmla="*/ 2503 w 2503"/>
                <a:gd name="T3" fmla="*/ 4392 h 6935"/>
                <a:gd name="T4" fmla="*/ 2503 w 2503"/>
                <a:gd name="T5" fmla="*/ 0 h 6935"/>
                <a:gd name="T6" fmla="*/ 0 w 2503"/>
                <a:gd name="T7" fmla="*/ 2544 h 6935"/>
                <a:gd name="T8" fmla="*/ 0 w 2503"/>
                <a:gd name="T9" fmla="*/ 6935 h 6935"/>
              </a:gdLst>
              <a:ahLst/>
              <a:cxnLst>
                <a:cxn ang="0">
                  <a:pos x="T0" y="T1"/>
                </a:cxn>
                <a:cxn ang="0">
                  <a:pos x="T2" y="T3"/>
                </a:cxn>
                <a:cxn ang="0">
                  <a:pos x="T4" y="T5"/>
                </a:cxn>
                <a:cxn ang="0">
                  <a:pos x="T6" y="T7"/>
                </a:cxn>
                <a:cxn ang="0">
                  <a:pos x="T8" y="T9"/>
                </a:cxn>
              </a:cxnLst>
              <a:rect l="0" t="0" r="r" b="b"/>
              <a:pathLst>
                <a:path w="2503" h="6935">
                  <a:moveTo>
                    <a:pt x="0" y="6935"/>
                  </a:moveTo>
                  <a:lnTo>
                    <a:pt x="2503" y="4392"/>
                  </a:lnTo>
                  <a:lnTo>
                    <a:pt x="2503" y="0"/>
                  </a:lnTo>
                  <a:lnTo>
                    <a:pt x="0" y="2544"/>
                  </a:lnTo>
                  <a:lnTo>
                    <a:pt x="0" y="6935"/>
                  </a:lnTo>
                  <a:close/>
                </a:path>
              </a:pathLst>
            </a:custGeom>
            <a:solidFill>
              <a:srgbClr val="076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Freeform 11"/>
            <p:cNvSpPr>
              <a:spLocks/>
            </p:cNvSpPr>
            <p:nvPr/>
          </p:nvSpPr>
          <p:spPr bwMode="auto">
            <a:xfrm>
              <a:off x="1316" y="3302"/>
              <a:ext cx="46" cy="47"/>
            </a:xfrm>
            <a:custGeom>
              <a:avLst/>
              <a:gdLst>
                <a:gd name="T0" fmla="*/ 2595 w 2596"/>
                <a:gd name="T1" fmla="*/ 55 h 2636"/>
                <a:gd name="T2" fmla="*/ 2504 w 2596"/>
                <a:gd name="T3" fmla="*/ 18 h 2636"/>
                <a:gd name="T4" fmla="*/ 0 w 2596"/>
                <a:gd name="T5" fmla="*/ 2561 h 2636"/>
                <a:gd name="T6" fmla="*/ 77 w 2596"/>
                <a:gd name="T7" fmla="*/ 2636 h 2636"/>
                <a:gd name="T8" fmla="*/ 2580 w 2596"/>
                <a:gd name="T9" fmla="*/ 92 h 2636"/>
                <a:gd name="T10" fmla="*/ 2595 w 2596"/>
                <a:gd name="T11" fmla="*/ 55 h 2636"/>
                <a:gd name="T12" fmla="*/ 2580 w 2596"/>
                <a:gd name="T13" fmla="*/ 92 h 2636"/>
                <a:gd name="T14" fmla="*/ 2584 w 2596"/>
                <a:gd name="T15" fmla="*/ 87 h 2636"/>
                <a:gd name="T16" fmla="*/ 2588 w 2596"/>
                <a:gd name="T17" fmla="*/ 82 h 2636"/>
                <a:gd name="T18" fmla="*/ 2591 w 2596"/>
                <a:gd name="T19" fmla="*/ 77 h 2636"/>
                <a:gd name="T20" fmla="*/ 2593 w 2596"/>
                <a:gd name="T21" fmla="*/ 72 h 2636"/>
                <a:gd name="T22" fmla="*/ 2594 w 2596"/>
                <a:gd name="T23" fmla="*/ 67 h 2636"/>
                <a:gd name="T24" fmla="*/ 2595 w 2596"/>
                <a:gd name="T25" fmla="*/ 62 h 2636"/>
                <a:gd name="T26" fmla="*/ 2596 w 2596"/>
                <a:gd name="T27" fmla="*/ 57 h 2636"/>
                <a:gd name="T28" fmla="*/ 2596 w 2596"/>
                <a:gd name="T29" fmla="*/ 52 h 2636"/>
                <a:gd name="T30" fmla="*/ 2594 w 2596"/>
                <a:gd name="T31" fmla="*/ 42 h 2636"/>
                <a:gd name="T32" fmla="*/ 2591 w 2596"/>
                <a:gd name="T33" fmla="*/ 33 h 2636"/>
                <a:gd name="T34" fmla="*/ 2586 w 2596"/>
                <a:gd name="T35" fmla="*/ 25 h 2636"/>
                <a:gd name="T36" fmla="*/ 2579 w 2596"/>
                <a:gd name="T37" fmla="*/ 17 h 2636"/>
                <a:gd name="T38" fmla="*/ 2572 w 2596"/>
                <a:gd name="T39" fmla="*/ 11 h 2636"/>
                <a:gd name="T40" fmla="*/ 2563 w 2596"/>
                <a:gd name="T41" fmla="*/ 5 h 2636"/>
                <a:gd name="T42" fmla="*/ 2554 w 2596"/>
                <a:gd name="T43" fmla="*/ 2 h 2636"/>
                <a:gd name="T44" fmla="*/ 2544 w 2596"/>
                <a:gd name="T45" fmla="*/ 0 h 2636"/>
                <a:gd name="T46" fmla="*/ 2539 w 2596"/>
                <a:gd name="T47" fmla="*/ 0 h 2636"/>
                <a:gd name="T48" fmla="*/ 2534 w 2596"/>
                <a:gd name="T49" fmla="*/ 1 h 2636"/>
                <a:gd name="T50" fmla="*/ 2528 w 2596"/>
                <a:gd name="T51" fmla="*/ 2 h 2636"/>
                <a:gd name="T52" fmla="*/ 2523 w 2596"/>
                <a:gd name="T53" fmla="*/ 3 h 2636"/>
                <a:gd name="T54" fmla="*/ 2518 w 2596"/>
                <a:gd name="T55" fmla="*/ 6 h 2636"/>
                <a:gd name="T56" fmla="*/ 2513 w 2596"/>
                <a:gd name="T57" fmla="*/ 9 h 2636"/>
                <a:gd name="T58" fmla="*/ 2508 w 2596"/>
                <a:gd name="T59" fmla="*/ 13 h 2636"/>
                <a:gd name="T60" fmla="*/ 2504 w 2596"/>
                <a:gd name="T61" fmla="*/ 18 h 2636"/>
                <a:gd name="T62" fmla="*/ 2595 w 2596"/>
                <a:gd name="T63" fmla="*/ 55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2595" y="55"/>
                  </a:moveTo>
                  <a:lnTo>
                    <a:pt x="2504" y="18"/>
                  </a:lnTo>
                  <a:lnTo>
                    <a:pt x="0" y="2561"/>
                  </a:lnTo>
                  <a:lnTo>
                    <a:pt x="77" y="2636"/>
                  </a:lnTo>
                  <a:lnTo>
                    <a:pt x="2580" y="92"/>
                  </a:lnTo>
                  <a:lnTo>
                    <a:pt x="2595" y="55"/>
                  </a:lnTo>
                  <a:lnTo>
                    <a:pt x="2580" y="92"/>
                  </a:lnTo>
                  <a:lnTo>
                    <a:pt x="2584" y="87"/>
                  </a:lnTo>
                  <a:lnTo>
                    <a:pt x="2588" y="82"/>
                  </a:lnTo>
                  <a:lnTo>
                    <a:pt x="2591" y="77"/>
                  </a:lnTo>
                  <a:lnTo>
                    <a:pt x="2593" y="72"/>
                  </a:lnTo>
                  <a:lnTo>
                    <a:pt x="2594" y="67"/>
                  </a:lnTo>
                  <a:lnTo>
                    <a:pt x="2595" y="62"/>
                  </a:lnTo>
                  <a:lnTo>
                    <a:pt x="2596" y="57"/>
                  </a:lnTo>
                  <a:lnTo>
                    <a:pt x="2596" y="52"/>
                  </a:lnTo>
                  <a:lnTo>
                    <a:pt x="2594" y="42"/>
                  </a:lnTo>
                  <a:lnTo>
                    <a:pt x="2591" y="33"/>
                  </a:lnTo>
                  <a:lnTo>
                    <a:pt x="2586" y="25"/>
                  </a:lnTo>
                  <a:lnTo>
                    <a:pt x="2579" y="17"/>
                  </a:lnTo>
                  <a:lnTo>
                    <a:pt x="2572" y="11"/>
                  </a:lnTo>
                  <a:lnTo>
                    <a:pt x="2563" y="5"/>
                  </a:lnTo>
                  <a:lnTo>
                    <a:pt x="2554" y="2"/>
                  </a:lnTo>
                  <a:lnTo>
                    <a:pt x="2544" y="0"/>
                  </a:lnTo>
                  <a:lnTo>
                    <a:pt x="2539" y="0"/>
                  </a:lnTo>
                  <a:lnTo>
                    <a:pt x="2534" y="1"/>
                  </a:lnTo>
                  <a:lnTo>
                    <a:pt x="2528" y="2"/>
                  </a:lnTo>
                  <a:lnTo>
                    <a:pt x="2523" y="3"/>
                  </a:lnTo>
                  <a:lnTo>
                    <a:pt x="2518" y="6"/>
                  </a:lnTo>
                  <a:lnTo>
                    <a:pt x="2513" y="9"/>
                  </a:lnTo>
                  <a:lnTo>
                    <a:pt x="2508" y="13"/>
                  </a:lnTo>
                  <a:lnTo>
                    <a:pt x="2504" y="18"/>
                  </a:lnTo>
                  <a:lnTo>
                    <a:pt x="2595" y="5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 name="Freeform 12"/>
            <p:cNvSpPr>
              <a:spLocks/>
            </p:cNvSpPr>
            <p:nvPr/>
          </p:nvSpPr>
          <p:spPr bwMode="auto">
            <a:xfrm>
              <a:off x="1360" y="3223"/>
              <a:ext cx="2" cy="80"/>
            </a:xfrm>
            <a:custGeom>
              <a:avLst/>
              <a:gdLst>
                <a:gd name="T0" fmla="*/ 16 w 107"/>
                <a:gd name="T1" fmla="*/ 16 h 4446"/>
                <a:gd name="T2" fmla="*/ 0 w 107"/>
                <a:gd name="T3" fmla="*/ 54 h 4446"/>
                <a:gd name="T4" fmla="*/ 0 w 107"/>
                <a:gd name="T5" fmla="*/ 4446 h 4446"/>
                <a:gd name="T6" fmla="*/ 107 w 107"/>
                <a:gd name="T7" fmla="*/ 4446 h 4446"/>
                <a:gd name="T8" fmla="*/ 107 w 107"/>
                <a:gd name="T9" fmla="*/ 54 h 4446"/>
                <a:gd name="T10" fmla="*/ 16 w 107"/>
                <a:gd name="T11" fmla="*/ 16 h 4446"/>
                <a:gd name="T12" fmla="*/ 107 w 107"/>
                <a:gd name="T13" fmla="*/ 54 h 4446"/>
                <a:gd name="T14" fmla="*/ 107 w 107"/>
                <a:gd name="T15" fmla="*/ 47 h 4446"/>
                <a:gd name="T16" fmla="*/ 106 w 107"/>
                <a:gd name="T17" fmla="*/ 41 h 4446"/>
                <a:gd name="T18" fmla="*/ 105 w 107"/>
                <a:gd name="T19" fmla="*/ 35 h 4446"/>
                <a:gd name="T20" fmla="*/ 103 w 107"/>
                <a:gd name="T21" fmla="*/ 29 h 4446"/>
                <a:gd name="T22" fmla="*/ 100 w 107"/>
                <a:gd name="T23" fmla="*/ 25 h 4446"/>
                <a:gd name="T24" fmla="*/ 97 w 107"/>
                <a:gd name="T25" fmla="*/ 20 h 4446"/>
                <a:gd name="T26" fmla="*/ 94 w 107"/>
                <a:gd name="T27" fmla="*/ 16 h 4446"/>
                <a:gd name="T28" fmla="*/ 91 w 107"/>
                <a:gd name="T29" fmla="*/ 13 h 4446"/>
                <a:gd name="T30" fmla="*/ 83 w 107"/>
                <a:gd name="T31" fmla="*/ 7 h 4446"/>
                <a:gd name="T32" fmla="*/ 74 w 107"/>
                <a:gd name="T33" fmla="*/ 3 h 4446"/>
                <a:gd name="T34" fmla="*/ 64 w 107"/>
                <a:gd name="T35" fmla="*/ 0 h 4446"/>
                <a:gd name="T36" fmla="*/ 54 w 107"/>
                <a:gd name="T37" fmla="*/ 0 h 4446"/>
                <a:gd name="T38" fmla="*/ 43 w 107"/>
                <a:gd name="T39" fmla="*/ 0 h 4446"/>
                <a:gd name="T40" fmla="*/ 34 w 107"/>
                <a:gd name="T41" fmla="*/ 3 h 4446"/>
                <a:gd name="T42" fmla="*/ 25 w 107"/>
                <a:gd name="T43" fmla="*/ 7 h 4446"/>
                <a:gd name="T44" fmla="*/ 17 w 107"/>
                <a:gd name="T45" fmla="*/ 13 h 4446"/>
                <a:gd name="T46" fmla="*/ 13 w 107"/>
                <a:gd name="T47" fmla="*/ 16 h 4446"/>
                <a:gd name="T48" fmla="*/ 10 w 107"/>
                <a:gd name="T49" fmla="*/ 20 h 4446"/>
                <a:gd name="T50" fmla="*/ 7 w 107"/>
                <a:gd name="T51" fmla="*/ 25 h 4446"/>
                <a:gd name="T52" fmla="*/ 5 w 107"/>
                <a:gd name="T53" fmla="*/ 29 h 4446"/>
                <a:gd name="T54" fmla="*/ 3 w 107"/>
                <a:gd name="T55" fmla="*/ 35 h 4446"/>
                <a:gd name="T56" fmla="*/ 1 w 107"/>
                <a:gd name="T57" fmla="*/ 41 h 4446"/>
                <a:gd name="T58" fmla="*/ 1 w 107"/>
                <a:gd name="T59" fmla="*/ 47 h 4446"/>
                <a:gd name="T60" fmla="*/ 0 w 107"/>
                <a:gd name="T61" fmla="*/ 54 h 4446"/>
                <a:gd name="T62" fmla="*/ 16 w 107"/>
                <a:gd name="T63" fmla="*/ 16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6">
                  <a:moveTo>
                    <a:pt x="16" y="16"/>
                  </a:moveTo>
                  <a:lnTo>
                    <a:pt x="0" y="54"/>
                  </a:lnTo>
                  <a:lnTo>
                    <a:pt x="0" y="4446"/>
                  </a:lnTo>
                  <a:lnTo>
                    <a:pt x="107" y="4446"/>
                  </a:lnTo>
                  <a:lnTo>
                    <a:pt x="107" y="54"/>
                  </a:lnTo>
                  <a:lnTo>
                    <a:pt x="16" y="16"/>
                  </a:lnTo>
                  <a:lnTo>
                    <a:pt x="107" y="54"/>
                  </a:lnTo>
                  <a:lnTo>
                    <a:pt x="107" y="47"/>
                  </a:lnTo>
                  <a:lnTo>
                    <a:pt x="106" y="41"/>
                  </a:lnTo>
                  <a:lnTo>
                    <a:pt x="105" y="35"/>
                  </a:lnTo>
                  <a:lnTo>
                    <a:pt x="103" y="29"/>
                  </a:lnTo>
                  <a:lnTo>
                    <a:pt x="100" y="25"/>
                  </a:lnTo>
                  <a:lnTo>
                    <a:pt x="97" y="20"/>
                  </a:lnTo>
                  <a:lnTo>
                    <a:pt x="94" y="16"/>
                  </a:lnTo>
                  <a:lnTo>
                    <a:pt x="91" y="13"/>
                  </a:lnTo>
                  <a:lnTo>
                    <a:pt x="83" y="7"/>
                  </a:lnTo>
                  <a:lnTo>
                    <a:pt x="74" y="3"/>
                  </a:lnTo>
                  <a:lnTo>
                    <a:pt x="64" y="0"/>
                  </a:lnTo>
                  <a:lnTo>
                    <a:pt x="54" y="0"/>
                  </a:lnTo>
                  <a:lnTo>
                    <a:pt x="43" y="0"/>
                  </a:lnTo>
                  <a:lnTo>
                    <a:pt x="34" y="3"/>
                  </a:lnTo>
                  <a:lnTo>
                    <a:pt x="25" y="7"/>
                  </a:lnTo>
                  <a:lnTo>
                    <a:pt x="17" y="13"/>
                  </a:lnTo>
                  <a:lnTo>
                    <a:pt x="13" y="16"/>
                  </a:lnTo>
                  <a:lnTo>
                    <a:pt x="10" y="20"/>
                  </a:lnTo>
                  <a:lnTo>
                    <a:pt x="7" y="25"/>
                  </a:lnTo>
                  <a:lnTo>
                    <a:pt x="5" y="29"/>
                  </a:lnTo>
                  <a:lnTo>
                    <a:pt x="3" y="35"/>
                  </a:lnTo>
                  <a:lnTo>
                    <a:pt x="1" y="41"/>
                  </a:lnTo>
                  <a:lnTo>
                    <a:pt x="1" y="47"/>
                  </a:lnTo>
                  <a:lnTo>
                    <a:pt x="0" y="54"/>
                  </a:lnTo>
                  <a:lnTo>
                    <a:pt x="16" y="16"/>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13"/>
            <p:cNvSpPr>
              <a:spLocks/>
            </p:cNvSpPr>
            <p:nvPr/>
          </p:nvSpPr>
          <p:spPr bwMode="auto">
            <a:xfrm>
              <a:off x="1315" y="3223"/>
              <a:ext cx="47" cy="48"/>
            </a:xfrm>
            <a:custGeom>
              <a:avLst/>
              <a:gdLst>
                <a:gd name="T0" fmla="*/ 1 w 2596"/>
                <a:gd name="T1" fmla="*/ 2582 h 2636"/>
                <a:gd name="T2" fmla="*/ 93 w 2596"/>
                <a:gd name="T3" fmla="*/ 2619 h 2636"/>
                <a:gd name="T4" fmla="*/ 2596 w 2596"/>
                <a:gd name="T5" fmla="*/ 75 h 2636"/>
                <a:gd name="T6" fmla="*/ 2520 w 2596"/>
                <a:gd name="T7" fmla="*/ 0 h 2636"/>
                <a:gd name="T8" fmla="*/ 16 w 2596"/>
                <a:gd name="T9" fmla="*/ 2544 h 2636"/>
                <a:gd name="T10" fmla="*/ 1 w 2596"/>
                <a:gd name="T11" fmla="*/ 2582 h 2636"/>
                <a:gd name="T12" fmla="*/ 16 w 2596"/>
                <a:gd name="T13" fmla="*/ 2544 h 2636"/>
                <a:gd name="T14" fmla="*/ 12 w 2596"/>
                <a:gd name="T15" fmla="*/ 2549 h 2636"/>
                <a:gd name="T16" fmla="*/ 8 w 2596"/>
                <a:gd name="T17" fmla="*/ 2554 h 2636"/>
                <a:gd name="T18" fmla="*/ 5 w 2596"/>
                <a:gd name="T19" fmla="*/ 2559 h 2636"/>
                <a:gd name="T20" fmla="*/ 3 w 2596"/>
                <a:gd name="T21" fmla="*/ 2564 h 2636"/>
                <a:gd name="T22" fmla="*/ 2 w 2596"/>
                <a:gd name="T23" fmla="*/ 2569 h 2636"/>
                <a:gd name="T24" fmla="*/ 0 w 2596"/>
                <a:gd name="T25" fmla="*/ 2574 h 2636"/>
                <a:gd name="T26" fmla="*/ 0 w 2596"/>
                <a:gd name="T27" fmla="*/ 2579 h 2636"/>
                <a:gd name="T28" fmla="*/ 0 w 2596"/>
                <a:gd name="T29" fmla="*/ 2584 h 2636"/>
                <a:gd name="T30" fmla="*/ 2 w 2596"/>
                <a:gd name="T31" fmla="*/ 2594 h 2636"/>
                <a:gd name="T32" fmla="*/ 5 w 2596"/>
                <a:gd name="T33" fmla="*/ 2603 h 2636"/>
                <a:gd name="T34" fmla="*/ 10 w 2596"/>
                <a:gd name="T35" fmla="*/ 2612 h 2636"/>
                <a:gd name="T36" fmla="*/ 17 w 2596"/>
                <a:gd name="T37" fmla="*/ 2619 h 2636"/>
                <a:gd name="T38" fmla="*/ 24 w 2596"/>
                <a:gd name="T39" fmla="*/ 2627 h 2636"/>
                <a:gd name="T40" fmla="*/ 34 w 2596"/>
                <a:gd name="T41" fmla="*/ 2631 h 2636"/>
                <a:gd name="T42" fmla="*/ 43 w 2596"/>
                <a:gd name="T43" fmla="*/ 2635 h 2636"/>
                <a:gd name="T44" fmla="*/ 53 w 2596"/>
                <a:gd name="T45" fmla="*/ 2636 h 2636"/>
                <a:gd name="T46" fmla="*/ 58 w 2596"/>
                <a:gd name="T47" fmla="*/ 2636 h 2636"/>
                <a:gd name="T48" fmla="*/ 63 w 2596"/>
                <a:gd name="T49" fmla="*/ 2636 h 2636"/>
                <a:gd name="T50" fmla="*/ 68 w 2596"/>
                <a:gd name="T51" fmla="*/ 2635 h 2636"/>
                <a:gd name="T52" fmla="*/ 73 w 2596"/>
                <a:gd name="T53" fmla="*/ 2633 h 2636"/>
                <a:gd name="T54" fmla="*/ 78 w 2596"/>
                <a:gd name="T55" fmla="*/ 2631 h 2636"/>
                <a:gd name="T56" fmla="*/ 83 w 2596"/>
                <a:gd name="T57" fmla="*/ 2628 h 2636"/>
                <a:gd name="T58" fmla="*/ 88 w 2596"/>
                <a:gd name="T59" fmla="*/ 2624 h 2636"/>
                <a:gd name="T60" fmla="*/ 93 w 2596"/>
                <a:gd name="T61" fmla="*/ 2619 h 2636"/>
                <a:gd name="T62" fmla="*/ 1 w 2596"/>
                <a:gd name="T63" fmla="*/ 2582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1" y="2582"/>
                  </a:moveTo>
                  <a:lnTo>
                    <a:pt x="93" y="2619"/>
                  </a:lnTo>
                  <a:lnTo>
                    <a:pt x="2596" y="75"/>
                  </a:lnTo>
                  <a:lnTo>
                    <a:pt x="2520" y="0"/>
                  </a:lnTo>
                  <a:lnTo>
                    <a:pt x="16" y="2544"/>
                  </a:lnTo>
                  <a:lnTo>
                    <a:pt x="1" y="2582"/>
                  </a:lnTo>
                  <a:lnTo>
                    <a:pt x="16" y="2544"/>
                  </a:lnTo>
                  <a:lnTo>
                    <a:pt x="12" y="2549"/>
                  </a:lnTo>
                  <a:lnTo>
                    <a:pt x="8" y="2554"/>
                  </a:lnTo>
                  <a:lnTo>
                    <a:pt x="5" y="2559"/>
                  </a:lnTo>
                  <a:lnTo>
                    <a:pt x="3" y="2564"/>
                  </a:lnTo>
                  <a:lnTo>
                    <a:pt x="2" y="2569"/>
                  </a:lnTo>
                  <a:lnTo>
                    <a:pt x="0" y="2574"/>
                  </a:lnTo>
                  <a:lnTo>
                    <a:pt x="0" y="2579"/>
                  </a:lnTo>
                  <a:lnTo>
                    <a:pt x="0" y="2584"/>
                  </a:lnTo>
                  <a:lnTo>
                    <a:pt x="2" y="2594"/>
                  </a:lnTo>
                  <a:lnTo>
                    <a:pt x="5" y="2603"/>
                  </a:lnTo>
                  <a:lnTo>
                    <a:pt x="10" y="2612"/>
                  </a:lnTo>
                  <a:lnTo>
                    <a:pt x="17" y="2619"/>
                  </a:lnTo>
                  <a:lnTo>
                    <a:pt x="24" y="2627"/>
                  </a:lnTo>
                  <a:lnTo>
                    <a:pt x="34" y="2631"/>
                  </a:lnTo>
                  <a:lnTo>
                    <a:pt x="43" y="2635"/>
                  </a:lnTo>
                  <a:lnTo>
                    <a:pt x="53" y="2636"/>
                  </a:lnTo>
                  <a:lnTo>
                    <a:pt x="58" y="2636"/>
                  </a:lnTo>
                  <a:lnTo>
                    <a:pt x="63" y="2636"/>
                  </a:lnTo>
                  <a:lnTo>
                    <a:pt x="68" y="2635"/>
                  </a:lnTo>
                  <a:lnTo>
                    <a:pt x="73" y="2633"/>
                  </a:lnTo>
                  <a:lnTo>
                    <a:pt x="78" y="2631"/>
                  </a:lnTo>
                  <a:lnTo>
                    <a:pt x="83" y="2628"/>
                  </a:lnTo>
                  <a:lnTo>
                    <a:pt x="88" y="2624"/>
                  </a:lnTo>
                  <a:lnTo>
                    <a:pt x="93" y="2619"/>
                  </a:lnTo>
                  <a:lnTo>
                    <a:pt x="1" y="2582"/>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Freeform 14"/>
            <p:cNvSpPr>
              <a:spLocks/>
            </p:cNvSpPr>
            <p:nvPr/>
          </p:nvSpPr>
          <p:spPr bwMode="auto">
            <a:xfrm>
              <a:off x="1315" y="3270"/>
              <a:ext cx="2" cy="79"/>
            </a:xfrm>
            <a:custGeom>
              <a:avLst/>
              <a:gdLst>
                <a:gd name="T0" fmla="*/ 92 w 107"/>
                <a:gd name="T1" fmla="*/ 4429 h 4445"/>
                <a:gd name="T2" fmla="*/ 107 w 107"/>
                <a:gd name="T3" fmla="*/ 4391 h 4445"/>
                <a:gd name="T4" fmla="*/ 107 w 107"/>
                <a:gd name="T5" fmla="*/ 0 h 4445"/>
                <a:gd name="T6" fmla="*/ 0 w 107"/>
                <a:gd name="T7" fmla="*/ 0 h 4445"/>
                <a:gd name="T8" fmla="*/ 0 w 107"/>
                <a:gd name="T9" fmla="*/ 4391 h 4445"/>
                <a:gd name="T10" fmla="*/ 92 w 107"/>
                <a:gd name="T11" fmla="*/ 4429 h 4445"/>
                <a:gd name="T12" fmla="*/ 0 w 107"/>
                <a:gd name="T13" fmla="*/ 4391 h 4445"/>
                <a:gd name="T14" fmla="*/ 0 w 107"/>
                <a:gd name="T15" fmla="*/ 4397 h 4445"/>
                <a:gd name="T16" fmla="*/ 1 w 107"/>
                <a:gd name="T17" fmla="*/ 4404 h 4445"/>
                <a:gd name="T18" fmla="*/ 2 w 107"/>
                <a:gd name="T19" fmla="*/ 4410 h 4445"/>
                <a:gd name="T20" fmla="*/ 4 w 107"/>
                <a:gd name="T21" fmla="*/ 4415 h 4445"/>
                <a:gd name="T22" fmla="*/ 7 w 107"/>
                <a:gd name="T23" fmla="*/ 4420 h 4445"/>
                <a:gd name="T24" fmla="*/ 10 w 107"/>
                <a:gd name="T25" fmla="*/ 4424 h 4445"/>
                <a:gd name="T26" fmla="*/ 13 w 107"/>
                <a:gd name="T27" fmla="*/ 4428 h 4445"/>
                <a:gd name="T28" fmla="*/ 16 w 107"/>
                <a:gd name="T29" fmla="*/ 4431 h 4445"/>
                <a:gd name="T30" fmla="*/ 24 w 107"/>
                <a:gd name="T31" fmla="*/ 4437 h 4445"/>
                <a:gd name="T32" fmla="*/ 34 w 107"/>
                <a:gd name="T33" fmla="*/ 4441 h 4445"/>
                <a:gd name="T34" fmla="*/ 44 w 107"/>
                <a:gd name="T35" fmla="*/ 4444 h 4445"/>
                <a:gd name="T36" fmla="*/ 54 w 107"/>
                <a:gd name="T37" fmla="*/ 4445 h 4445"/>
                <a:gd name="T38" fmla="*/ 64 w 107"/>
                <a:gd name="T39" fmla="*/ 4444 h 4445"/>
                <a:gd name="T40" fmla="*/ 73 w 107"/>
                <a:gd name="T41" fmla="*/ 4441 h 4445"/>
                <a:gd name="T42" fmla="*/ 82 w 107"/>
                <a:gd name="T43" fmla="*/ 4437 h 4445"/>
                <a:gd name="T44" fmla="*/ 90 w 107"/>
                <a:gd name="T45" fmla="*/ 4431 h 4445"/>
                <a:gd name="T46" fmla="*/ 94 w 107"/>
                <a:gd name="T47" fmla="*/ 4428 h 4445"/>
                <a:gd name="T48" fmla="*/ 97 w 107"/>
                <a:gd name="T49" fmla="*/ 4424 h 4445"/>
                <a:gd name="T50" fmla="*/ 100 w 107"/>
                <a:gd name="T51" fmla="*/ 4420 h 4445"/>
                <a:gd name="T52" fmla="*/ 102 w 107"/>
                <a:gd name="T53" fmla="*/ 4415 h 4445"/>
                <a:gd name="T54" fmla="*/ 104 w 107"/>
                <a:gd name="T55" fmla="*/ 4410 h 4445"/>
                <a:gd name="T56" fmla="*/ 106 w 107"/>
                <a:gd name="T57" fmla="*/ 4404 h 4445"/>
                <a:gd name="T58" fmla="*/ 107 w 107"/>
                <a:gd name="T59" fmla="*/ 4397 h 4445"/>
                <a:gd name="T60" fmla="*/ 107 w 107"/>
                <a:gd name="T61" fmla="*/ 4391 h 4445"/>
                <a:gd name="T62" fmla="*/ 92 w 107"/>
                <a:gd name="T63" fmla="*/ 4429 h 4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5">
                  <a:moveTo>
                    <a:pt x="92" y="4429"/>
                  </a:moveTo>
                  <a:lnTo>
                    <a:pt x="107" y="4391"/>
                  </a:lnTo>
                  <a:lnTo>
                    <a:pt x="107" y="0"/>
                  </a:lnTo>
                  <a:lnTo>
                    <a:pt x="0" y="0"/>
                  </a:lnTo>
                  <a:lnTo>
                    <a:pt x="0" y="4391"/>
                  </a:lnTo>
                  <a:lnTo>
                    <a:pt x="92" y="4429"/>
                  </a:lnTo>
                  <a:lnTo>
                    <a:pt x="0" y="4391"/>
                  </a:lnTo>
                  <a:lnTo>
                    <a:pt x="0" y="4397"/>
                  </a:lnTo>
                  <a:lnTo>
                    <a:pt x="1" y="4404"/>
                  </a:lnTo>
                  <a:lnTo>
                    <a:pt x="2" y="4410"/>
                  </a:lnTo>
                  <a:lnTo>
                    <a:pt x="4" y="4415"/>
                  </a:lnTo>
                  <a:lnTo>
                    <a:pt x="7" y="4420"/>
                  </a:lnTo>
                  <a:lnTo>
                    <a:pt x="10" y="4424"/>
                  </a:lnTo>
                  <a:lnTo>
                    <a:pt x="13" y="4428"/>
                  </a:lnTo>
                  <a:lnTo>
                    <a:pt x="16" y="4431"/>
                  </a:lnTo>
                  <a:lnTo>
                    <a:pt x="24" y="4437"/>
                  </a:lnTo>
                  <a:lnTo>
                    <a:pt x="34" y="4441"/>
                  </a:lnTo>
                  <a:lnTo>
                    <a:pt x="44" y="4444"/>
                  </a:lnTo>
                  <a:lnTo>
                    <a:pt x="54" y="4445"/>
                  </a:lnTo>
                  <a:lnTo>
                    <a:pt x="64" y="4444"/>
                  </a:lnTo>
                  <a:lnTo>
                    <a:pt x="73" y="4441"/>
                  </a:lnTo>
                  <a:lnTo>
                    <a:pt x="82" y="4437"/>
                  </a:lnTo>
                  <a:lnTo>
                    <a:pt x="90" y="4431"/>
                  </a:lnTo>
                  <a:lnTo>
                    <a:pt x="94" y="4428"/>
                  </a:lnTo>
                  <a:lnTo>
                    <a:pt x="97" y="4424"/>
                  </a:lnTo>
                  <a:lnTo>
                    <a:pt x="100" y="4420"/>
                  </a:lnTo>
                  <a:lnTo>
                    <a:pt x="102" y="4415"/>
                  </a:lnTo>
                  <a:lnTo>
                    <a:pt x="104" y="4410"/>
                  </a:lnTo>
                  <a:lnTo>
                    <a:pt x="106" y="4404"/>
                  </a:lnTo>
                  <a:lnTo>
                    <a:pt x="107" y="4397"/>
                  </a:lnTo>
                  <a:lnTo>
                    <a:pt x="107" y="4391"/>
                  </a:lnTo>
                  <a:lnTo>
                    <a:pt x="92" y="442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 name="Rectangle 15"/>
            <p:cNvSpPr>
              <a:spLocks noChangeArrowheads="1"/>
            </p:cNvSpPr>
            <p:nvPr/>
          </p:nvSpPr>
          <p:spPr bwMode="auto">
            <a:xfrm>
              <a:off x="1075" y="3270"/>
              <a:ext cx="241" cy="78"/>
            </a:xfrm>
            <a:prstGeom prst="rect">
              <a:avLst/>
            </a:prstGeom>
            <a:solidFill>
              <a:srgbClr val="1C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 name="Freeform 16"/>
            <p:cNvSpPr>
              <a:spLocks/>
            </p:cNvSpPr>
            <p:nvPr/>
          </p:nvSpPr>
          <p:spPr bwMode="auto">
            <a:xfrm>
              <a:off x="1315" y="3269"/>
              <a:ext cx="2" cy="79"/>
            </a:xfrm>
            <a:custGeom>
              <a:avLst/>
              <a:gdLst>
                <a:gd name="T0" fmla="*/ 54 w 107"/>
                <a:gd name="T1" fmla="*/ 0 h 4448"/>
                <a:gd name="T2" fmla="*/ 0 w 107"/>
                <a:gd name="T3" fmla="*/ 53 h 4448"/>
                <a:gd name="T4" fmla="*/ 0 w 107"/>
                <a:gd name="T5" fmla="*/ 4448 h 4448"/>
                <a:gd name="T6" fmla="*/ 107 w 107"/>
                <a:gd name="T7" fmla="*/ 4448 h 4448"/>
                <a:gd name="T8" fmla="*/ 107 w 107"/>
                <a:gd name="T9" fmla="*/ 53 h 4448"/>
                <a:gd name="T10" fmla="*/ 54 w 107"/>
                <a:gd name="T11" fmla="*/ 0 h 4448"/>
                <a:gd name="T12" fmla="*/ 107 w 107"/>
                <a:gd name="T13" fmla="*/ 53 h 4448"/>
                <a:gd name="T14" fmla="*/ 107 w 107"/>
                <a:gd name="T15" fmla="*/ 46 h 4448"/>
                <a:gd name="T16" fmla="*/ 106 w 107"/>
                <a:gd name="T17" fmla="*/ 40 h 4448"/>
                <a:gd name="T18" fmla="*/ 104 w 107"/>
                <a:gd name="T19" fmla="*/ 35 h 4448"/>
                <a:gd name="T20" fmla="*/ 102 w 107"/>
                <a:gd name="T21" fmla="*/ 29 h 4448"/>
                <a:gd name="T22" fmla="*/ 100 w 107"/>
                <a:gd name="T23" fmla="*/ 25 h 4448"/>
                <a:gd name="T24" fmla="*/ 97 w 107"/>
                <a:gd name="T25" fmla="*/ 20 h 4448"/>
                <a:gd name="T26" fmla="*/ 94 w 107"/>
                <a:gd name="T27" fmla="*/ 16 h 4448"/>
                <a:gd name="T28" fmla="*/ 90 w 107"/>
                <a:gd name="T29" fmla="*/ 13 h 4448"/>
                <a:gd name="T30" fmla="*/ 82 w 107"/>
                <a:gd name="T31" fmla="*/ 7 h 4448"/>
                <a:gd name="T32" fmla="*/ 73 w 107"/>
                <a:gd name="T33" fmla="*/ 3 h 4448"/>
                <a:gd name="T34" fmla="*/ 64 w 107"/>
                <a:gd name="T35" fmla="*/ 0 h 4448"/>
                <a:gd name="T36" fmla="*/ 54 w 107"/>
                <a:gd name="T37" fmla="*/ 0 h 4448"/>
                <a:gd name="T38" fmla="*/ 44 w 107"/>
                <a:gd name="T39" fmla="*/ 0 h 4448"/>
                <a:gd name="T40" fmla="*/ 34 w 107"/>
                <a:gd name="T41" fmla="*/ 3 h 4448"/>
                <a:gd name="T42" fmla="*/ 24 w 107"/>
                <a:gd name="T43" fmla="*/ 7 h 4448"/>
                <a:gd name="T44" fmla="*/ 16 w 107"/>
                <a:gd name="T45" fmla="*/ 13 h 4448"/>
                <a:gd name="T46" fmla="*/ 13 w 107"/>
                <a:gd name="T47" fmla="*/ 16 h 4448"/>
                <a:gd name="T48" fmla="*/ 10 w 107"/>
                <a:gd name="T49" fmla="*/ 20 h 4448"/>
                <a:gd name="T50" fmla="*/ 7 w 107"/>
                <a:gd name="T51" fmla="*/ 25 h 4448"/>
                <a:gd name="T52" fmla="*/ 4 w 107"/>
                <a:gd name="T53" fmla="*/ 29 h 4448"/>
                <a:gd name="T54" fmla="*/ 2 w 107"/>
                <a:gd name="T55" fmla="*/ 35 h 4448"/>
                <a:gd name="T56" fmla="*/ 1 w 107"/>
                <a:gd name="T57" fmla="*/ 40 h 4448"/>
                <a:gd name="T58" fmla="*/ 0 w 107"/>
                <a:gd name="T59" fmla="*/ 46 h 4448"/>
                <a:gd name="T60" fmla="*/ 0 w 107"/>
                <a:gd name="T61" fmla="*/ 53 h 4448"/>
                <a:gd name="T62" fmla="*/ 54 w 107"/>
                <a:gd name="T6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8">
                  <a:moveTo>
                    <a:pt x="54" y="0"/>
                  </a:moveTo>
                  <a:lnTo>
                    <a:pt x="0" y="53"/>
                  </a:lnTo>
                  <a:lnTo>
                    <a:pt x="0" y="4448"/>
                  </a:lnTo>
                  <a:lnTo>
                    <a:pt x="107" y="4448"/>
                  </a:lnTo>
                  <a:lnTo>
                    <a:pt x="107" y="53"/>
                  </a:lnTo>
                  <a:lnTo>
                    <a:pt x="54" y="0"/>
                  </a:lnTo>
                  <a:lnTo>
                    <a:pt x="107" y="53"/>
                  </a:lnTo>
                  <a:lnTo>
                    <a:pt x="107" y="46"/>
                  </a:lnTo>
                  <a:lnTo>
                    <a:pt x="106" y="40"/>
                  </a:lnTo>
                  <a:lnTo>
                    <a:pt x="104" y="35"/>
                  </a:lnTo>
                  <a:lnTo>
                    <a:pt x="102" y="29"/>
                  </a:lnTo>
                  <a:lnTo>
                    <a:pt x="100" y="25"/>
                  </a:lnTo>
                  <a:lnTo>
                    <a:pt x="97" y="20"/>
                  </a:lnTo>
                  <a:lnTo>
                    <a:pt x="94" y="16"/>
                  </a:lnTo>
                  <a:lnTo>
                    <a:pt x="90" y="13"/>
                  </a:lnTo>
                  <a:lnTo>
                    <a:pt x="82" y="7"/>
                  </a:lnTo>
                  <a:lnTo>
                    <a:pt x="73" y="3"/>
                  </a:lnTo>
                  <a:lnTo>
                    <a:pt x="64" y="0"/>
                  </a:lnTo>
                  <a:lnTo>
                    <a:pt x="54" y="0"/>
                  </a:lnTo>
                  <a:lnTo>
                    <a:pt x="44" y="0"/>
                  </a:lnTo>
                  <a:lnTo>
                    <a:pt x="34" y="3"/>
                  </a:lnTo>
                  <a:lnTo>
                    <a:pt x="24" y="7"/>
                  </a:lnTo>
                  <a:lnTo>
                    <a:pt x="16" y="13"/>
                  </a:lnTo>
                  <a:lnTo>
                    <a:pt x="13" y="16"/>
                  </a:lnTo>
                  <a:lnTo>
                    <a:pt x="10" y="20"/>
                  </a:lnTo>
                  <a:lnTo>
                    <a:pt x="7" y="25"/>
                  </a:lnTo>
                  <a:lnTo>
                    <a:pt x="4" y="29"/>
                  </a:lnTo>
                  <a:lnTo>
                    <a:pt x="2" y="35"/>
                  </a:lnTo>
                  <a:lnTo>
                    <a:pt x="1" y="40"/>
                  </a:lnTo>
                  <a:lnTo>
                    <a:pt x="0" y="46"/>
                  </a:lnTo>
                  <a:lnTo>
                    <a:pt x="0" y="53"/>
                  </a:lnTo>
                  <a:lnTo>
                    <a:pt x="54"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1" name="Freeform 17"/>
            <p:cNvSpPr>
              <a:spLocks/>
            </p:cNvSpPr>
            <p:nvPr/>
          </p:nvSpPr>
          <p:spPr bwMode="auto">
            <a:xfrm>
              <a:off x="1074" y="3269"/>
              <a:ext cx="242" cy="2"/>
            </a:xfrm>
            <a:custGeom>
              <a:avLst/>
              <a:gdLst>
                <a:gd name="T0" fmla="*/ 0 w 13552"/>
                <a:gd name="T1" fmla="*/ 53 h 107"/>
                <a:gd name="T2" fmla="*/ 54 w 13552"/>
                <a:gd name="T3" fmla="*/ 107 h 107"/>
                <a:gd name="T4" fmla="*/ 13552 w 13552"/>
                <a:gd name="T5" fmla="*/ 107 h 107"/>
                <a:gd name="T6" fmla="*/ 13552 w 13552"/>
                <a:gd name="T7" fmla="*/ 0 h 107"/>
                <a:gd name="T8" fmla="*/ 54 w 13552"/>
                <a:gd name="T9" fmla="*/ 0 h 107"/>
                <a:gd name="T10" fmla="*/ 0 w 13552"/>
                <a:gd name="T11" fmla="*/ 53 h 107"/>
                <a:gd name="T12" fmla="*/ 54 w 13552"/>
                <a:gd name="T13" fmla="*/ 0 h 107"/>
                <a:gd name="T14" fmla="*/ 47 w 13552"/>
                <a:gd name="T15" fmla="*/ 0 h 107"/>
                <a:gd name="T16" fmla="*/ 40 w 13552"/>
                <a:gd name="T17" fmla="*/ 1 h 107"/>
                <a:gd name="T18" fmla="*/ 35 w 13552"/>
                <a:gd name="T19" fmla="*/ 2 h 107"/>
                <a:gd name="T20" fmla="*/ 30 w 13552"/>
                <a:gd name="T21" fmla="*/ 4 h 107"/>
                <a:gd name="T22" fmla="*/ 25 w 13552"/>
                <a:gd name="T23" fmla="*/ 6 h 107"/>
                <a:gd name="T24" fmla="*/ 20 w 13552"/>
                <a:gd name="T25" fmla="*/ 9 h 107"/>
                <a:gd name="T26" fmla="*/ 16 w 13552"/>
                <a:gd name="T27" fmla="*/ 13 h 107"/>
                <a:gd name="T28" fmla="*/ 13 w 13552"/>
                <a:gd name="T29" fmla="*/ 16 h 107"/>
                <a:gd name="T30" fmla="*/ 7 w 13552"/>
                <a:gd name="T31" fmla="*/ 24 h 107"/>
                <a:gd name="T32" fmla="*/ 3 w 13552"/>
                <a:gd name="T33" fmla="*/ 33 h 107"/>
                <a:gd name="T34" fmla="*/ 1 w 13552"/>
                <a:gd name="T35" fmla="*/ 43 h 107"/>
                <a:gd name="T36" fmla="*/ 0 w 13552"/>
                <a:gd name="T37" fmla="*/ 53 h 107"/>
                <a:gd name="T38" fmla="*/ 1 w 13552"/>
                <a:gd name="T39" fmla="*/ 62 h 107"/>
                <a:gd name="T40" fmla="*/ 3 w 13552"/>
                <a:gd name="T41" fmla="*/ 72 h 107"/>
                <a:gd name="T42" fmla="*/ 7 w 13552"/>
                <a:gd name="T43" fmla="*/ 81 h 107"/>
                <a:gd name="T44" fmla="*/ 13 w 13552"/>
                <a:gd name="T45" fmla="*/ 89 h 107"/>
                <a:gd name="T46" fmla="*/ 16 w 13552"/>
                <a:gd name="T47" fmla="*/ 94 h 107"/>
                <a:gd name="T48" fmla="*/ 20 w 13552"/>
                <a:gd name="T49" fmla="*/ 97 h 107"/>
                <a:gd name="T50" fmla="*/ 25 w 13552"/>
                <a:gd name="T51" fmla="*/ 100 h 107"/>
                <a:gd name="T52" fmla="*/ 30 w 13552"/>
                <a:gd name="T53" fmla="*/ 102 h 107"/>
                <a:gd name="T54" fmla="*/ 35 w 13552"/>
                <a:gd name="T55" fmla="*/ 104 h 107"/>
                <a:gd name="T56" fmla="*/ 40 w 13552"/>
                <a:gd name="T57" fmla="*/ 105 h 107"/>
                <a:gd name="T58" fmla="*/ 47 w 13552"/>
                <a:gd name="T59" fmla="*/ 106 h 107"/>
                <a:gd name="T60" fmla="*/ 54 w 13552"/>
                <a:gd name="T61" fmla="*/ 107 h 107"/>
                <a:gd name="T62" fmla="*/ 0 w 13552"/>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2" h="107">
                  <a:moveTo>
                    <a:pt x="0" y="53"/>
                  </a:moveTo>
                  <a:lnTo>
                    <a:pt x="54" y="107"/>
                  </a:lnTo>
                  <a:lnTo>
                    <a:pt x="13552" y="107"/>
                  </a:lnTo>
                  <a:lnTo>
                    <a:pt x="13552" y="0"/>
                  </a:lnTo>
                  <a:lnTo>
                    <a:pt x="54" y="0"/>
                  </a:lnTo>
                  <a:lnTo>
                    <a:pt x="0" y="53"/>
                  </a:lnTo>
                  <a:lnTo>
                    <a:pt x="54" y="0"/>
                  </a:lnTo>
                  <a:lnTo>
                    <a:pt x="47" y="0"/>
                  </a:lnTo>
                  <a:lnTo>
                    <a:pt x="40" y="1"/>
                  </a:lnTo>
                  <a:lnTo>
                    <a:pt x="35" y="2"/>
                  </a:lnTo>
                  <a:lnTo>
                    <a:pt x="30" y="4"/>
                  </a:lnTo>
                  <a:lnTo>
                    <a:pt x="25" y="6"/>
                  </a:lnTo>
                  <a:lnTo>
                    <a:pt x="20" y="9"/>
                  </a:lnTo>
                  <a:lnTo>
                    <a:pt x="16" y="13"/>
                  </a:lnTo>
                  <a:lnTo>
                    <a:pt x="13" y="16"/>
                  </a:lnTo>
                  <a:lnTo>
                    <a:pt x="7" y="24"/>
                  </a:lnTo>
                  <a:lnTo>
                    <a:pt x="3" y="33"/>
                  </a:lnTo>
                  <a:lnTo>
                    <a:pt x="1" y="43"/>
                  </a:lnTo>
                  <a:lnTo>
                    <a:pt x="0" y="53"/>
                  </a:lnTo>
                  <a:lnTo>
                    <a:pt x="1" y="62"/>
                  </a:lnTo>
                  <a:lnTo>
                    <a:pt x="3" y="72"/>
                  </a:lnTo>
                  <a:lnTo>
                    <a:pt x="7" y="81"/>
                  </a:lnTo>
                  <a:lnTo>
                    <a:pt x="13" y="89"/>
                  </a:lnTo>
                  <a:lnTo>
                    <a:pt x="16" y="94"/>
                  </a:lnTo>
                  <a:lnTo>
                    <a:pt x="20" y="97"/>
                  </a:lnTo>
                  <a:lnTo>
                    <a:pt x="25" y="100"/>
                  </a:lnTo>
                  <a:lnTo>
                    <a:pt x="30" y="102"/>
                  </a:lnTo>
                  <a:lnTo>
                    <a:pt x="35" y="104"/>
                  </a:lnTo>
                  <a:lnTo>
                    <a:pt x="40" y="105"/>
                  </a:lnTo>
                  <a:lnTo>
                    <a:pt x="47" y="106"/>
                  </a:lnTo>
                  <a:lnTo>
                    <a:pt x="54" y="107"/>
                  </a:lnTo>
                  <a:lnTo>
                    <a:pt x="0"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2" name="Freeform 18"/>
            <p:cNvSpPr>
              <a:spLocks/>
            </p:cNvSpPr>
            <p:nvPr/>
          </p:nvSpPr>
          <p:spPr bwMode="auto">
            <a:xfrm>
              <a:off x="1074" y="3270"/>
              <a:ext cx="2" cy="79"/>
            </a:xfrm>
            <a:custGeom>
              <a:avLst/>
              <a:gdLst>
                <a:gd name="T0" fmla="*/ 54 w 107"/>
                <a:gd name="T1" fmla="*/ 4449 h 4449"/>
                <a:gd name="T2" fmla="*/ 107 w 107"/>
                <a:gd name="T3" fmla="*/ 4395 h 4449"/>
                <a:gd name="T4" fmla="*/ 107 w 107"/>
                <a:gd name="T5" fmla="*/ 0 h 4449"/>
                <a:gd name="T6" fmla="*/ 0 w 107"/>
                <a:gd name="T7" fmla="*/ 0 h 4449"/>
                <a:gd name="T8" fmla="*/ 0 w 107"/>
                <a:gd name="T9" fmla="*/ 4395 h 4449"/>
                <a:gd name="T10" fmla="*/ 54 w 107"/>
                <a:gd name="T11" fmla="*/ 4449 h 4449"/>
                <a:gd name="T12" fmla="*/ 0 w 107"/>
                <a:gd name="T13" fmla="*/ 4395 h 4449"/>
                <a:gd name="T14" fmla="*/ 0 w 107"/>
                <a:gd name="T15" fmla="*/ 4401 h 4449"/>
                <a:gd name="T16" fmla="*/ 1 w 107"/>
                <a:gd name="T17" fmla="*/ 4408 h 4449"/>
                <a:gd name="T18" fmla="*/ 2 w 107"/>
                <a:gd name="T19" fmla="*/ 4414 h 4449"/>
                <a:gd name="T20" fmla="*/ 4 w 107"/>
                <a:gd name="T21" fmla="*/ 4419 h 4449"/>
                <a:gd name="T22" fmla="*/ 7 w 107"/>
                <a:gd name="T23" fmla="*/ 4424 h 4449"/>
                <a:gd name="T24" fmla="*/ 9 w 107"/>
                <a:gd name="T25" fmla="*/ 4428 h 4449"/>
                <a:gd name="T26" fmla="*/ 13 w 107"/>
                <a:gd name="T27" fmla="*/ 4432 h 4449"/>
                <a:gd name="T28" fmla="*/ 16 w 107"/>
                <a:gd name="T29" fmla="*/ 4436 h 4449"/>
                <a:gd name="T30" fmla="*/ 24 w 107"/>
                <a:gd name="T31" fmla="*/ 4442 h 4449"/>
                <a:gd name="T32" fmla="*/ 33 w 107"/>
                <a:gd name="T33" fmla="*/ 4446 h 4449"/>
                <a:gd name="T34" fmla="*/ 43 w 107"/>
                <a:gd name="T35" fmla="*/ 4448 h 4449"/>
                <a:gd name="T36" fmla="*/ 54 w 107"/>
                <a:gd name="T37" fmla="*/ 4449 h 4449"/>
                <a:gd name="T38" fmla="*/ 64 w 107"/>
                <a:gd name="T39" fmla="*/ 4448 h 4449"/>
                <a:gd name="T40" fmla="*/ 73 w 107"/>
                <a:gd name="T41" fmla="*/ 4446 h 4449"/>
                <a:gd name="T42" fmla="*/ 82 w 107"/>
                <a:gd name="T43" fmla="*/ 4442 h 4449"/>
                <a:gd name="T44" fmla="*/ 90 w 107"/>
                <a:gd name="T45" fmla="*/ 4436 h 4449"/>
                <a:gd name="T46" fmla="*/ 94 w 107"/>
                <a:gd name="T47" fmla="*/ 4432 h 4449"/>
                <a:gd name="T48" fmla="*/ 97 w 107"/>
                <a:gd name="T49" fmla="*/ 4428 h 4449"/>
                <a:gd name="T50" fmla="*/ 100 w 107"/>
                <a:gd name="T51" fmla="*/ 4424 h 4449"/>
                <a:gd name="T52" fmla="*/ 102 w 107"/>
                <a:gd name="T53" fmla="*/ 4419 h 4449"/>
                <a:gd name="T54" fmla="*/ 104 w 107"/>
                <a:gd name="T55" fmla="*/ 4414 h 4449"/>
                <a:gd name="T56" fmla="*/ 106 w 107"/>
                <a:gd name="T57" fmla="*/ 4408 h 4449"/>
                <a:gd name="T58" fmla="*/ 106 w 107"/>
                <a:gd name="T59" fmla="*/ 4401 h 4449"/>
                <a:gd name="T60" fmla="*/ 107 w 107"/>
                <a:gd name="T61" fmla="*/ 4395 h 4449"/>
                <a:gd name="T62" fmla="*/ 54 w 107"/>
                <a:gd name="T63" fmla="*/ 4449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9">
                  <a:moveTo>
                    <a:pt x="54" y="4449"/>
                  </a:moveTo>
                  <a:lnTo>
                    <a:pt x="107" y="4395"/>
                  </a:lnTo>
                  <a:lnTo>
                    <a:pt x="107" y="0"/>
                  </a:lnTo>
                  <a:lnTo>
                    <a:pt x="0" y="0"/>
                  </a:lnTo>
                  <a:lnTo>
                    <a:pt x="0" y="4395"/>
                  </a:lnTo>
                  <a:lnTo>
                    <a:pt x="54" y="4449"/>
                  </a:lnTo>
                  <a:lnTo>
                    <a:pt x="0" y="4395"/>
                  </a:lnTo>
                  <a:lnTo>
                    <a:pt x="0" y="4401"/>
                  </a:lnTo>
                  <a:lnTo>
                    <a:pt x="1" y="4408"/>
                  </a:lnTo>
                  <a:lnTo>
                    <a:pt x="2" y="4414"/>
                  </a:lnTo>
                  <a:lnTo>
                    <a:pt x="4" y="4419"/>
                  </a:lnTo>
                  <a:lnTo>
                    <a:pt x="7" y="4424"/>
                  </a:lnTo>
                  <a:lnTo>
                    <a:pt x="9" y="4428"/>
                  </a:lnTo>
                  <a:lnTo>
                    <a:pt x="13" y="4432"/>
                  </a:lnTo>
                  <a:lnTo>
                    <a:pt x="16" y="4436"/>
                  </a:lnTo>
                  <a:lnTo>
                    <a:pt x="24" y="4442"/>
                  </a:lnTo>
                  <a:lnTo>
                    <a:pt x="33" y="4446"/>
                  </a:lnTo>
                  <a:lnTo>
                    <a:pt x="43" y="4448"/>
                  </a:lnTo>
                  <a:lnTo>
                    <a:pt x="54" y="4449"/>
                  </a:lnTo>
                  <a:lnTo>
                    <a:pt x="64" y="4448"/>
                  </a:lnTo>
                  <a:lnTo>
                    <a:pt x="73" y="4446"/>
                  </a:lnTo>
                  <a:lnTo>
                    <a:pt x="82" y="4442"/>
                  </a:lnTo>
                  <a:lnTo>
                    <a:pt x="90" y="4436"/>
                  </a:lnTo>
                  <a:lnTo>
                    <a:pt x="94" y="4432"/>
                  </a:lnTo>
                  <a:lnTo>
                    <a:pt x="97" y="4428"/>
                  </a:lnTo>
                  <a:lnTo>
                    <a:pt x="100" y="4424"/>
                  </a:lnTo>
                  <a:lnTo>
                    <a:pt x="102" y="4419"/>
                  </a:lnTo>
                  <a:lnTo>
                    <a:pt x="104" y="4414"/>
                  </a:lnTo>
                  <a:lnTo>
                    <a:pt x="106" y="4408"/>
                  </a:lnTo>
                  <a:lnTo>
                    <a:pt x="106" y="4401"/>
                  </a:lnTo>
                  <a:lnTo>
                    <a:pt x="107" y="4395"/>
                  </a:lnTo>
                  <a:lnTo>
                    <a:pt x="54" y="44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19"/>
            <p:cNvSpPr>
              <a:spLocks/>
            </p:cNvSpPr>
            <p:nvPr/>
          </p:nvSpPr>
          <p:spPr bwMode="auto">
            <a:xfrm>
              <a:off x="1075" y="3347"/>
              <a:ext cx="242" cy="2"/>
            </a:xfrm>
            <a:custGeom>
              <a:avLst/>
              <a:gdLst>
                <a:gd name="T0" fmla="*/ 13551 w 13551"/>
                <a:gd name="T1" fmla="*/ 53 h 107"/>
                <a:gd name="T2" fmla="*/ 13498 w 13551"/>
                <a:gd name="T3" fmla="*/ 0 h 107"/>
                <a:gd name="T4" fmla="*/ 0 w 13551"/>
                <a:gd name="T5" fmla="*/ 0 h 107"/>
                <a:gd name="T6" fmla="*/ 0 w 13551"/>
                <a:gd name="T7" fmla="*/ 107 h 107"/>
                <a:gd name="T8" fmla="*/ 13498 w 13551"/>
                <a:gd name="T9" fmla="*/ 107 h 107"/>
                <a:gd name="T10" fmla="*/ 13551 w 13551"/>
                <a:gd name="T11" fmla="*/ 53 h 107"/>
                <a:gd name="T12" fmla="*/ 13498 w 13551"/>
                <a:gd name="T13" fmla="*/ 107 h 107"/>
                <a:gd name="T14" fmla="*/ 13504 w 13551"/>
                <a:gd name="T15" fmla="*/ 107 h 107"/>
                <a:gd name="T16" fmla="*/ 13510 w 13551"/>
                <a:gd name="T17" fmla="*/ 106 h 107"/>
                <a:gd name="T18" fmla="*/ 13516 w 13551"/>
                <a:gd name="T19" fmla="*/ 104 h 107"/>
                <a:gd name="T20" fmla="*/ 13521 w 13551"/>
                <a:gd name="T21" fmla="*/ 102 h 107"/>
                <a:gd name="T22" fmla="*/ 13526 w 13551"/>
                <a:gd name="T23" fmla="*/ 100 h 107"/>
                <a:gd name="T24" fmla="*/ 13530 w 13551"/>
                <a:gd name="T25" fmla="*/ 97 h 107"/>
                <a:gd name="T26" fmla="*/ 13534 w 13551"/>
                <a:gd name="T27" fmla="*/ 94 h 107"/>
                <a:gd name="T28" fmla="*/ 13538 w 13551"/>
                <a:gd name="T29" fmla="*/ 90 h 107"/>
                <a:gd name="T30" fmla="*/ 13543 w 13551"/>
                <a:gd name="T31" fmla="*/ 82 h 107"/>
                <a:gd name="T32" fmla="*/ 13548 w 13551"/>
                <a:gd name="T33" fmla="*/ 73 h 107"/>
                <a:gd name="T34" fmla="*/ 13550 w 13551"/>
                <a:gd name="T35" fmla="*/ 64 h 107"/>
                <a:gd name="T36" fmla="*/ 13551 w 13551"/>
                <a:gd name="T37" fmla="*/ 53 h 107"/>
                <a:gd name="T38" fmla="*/ 13550 w 13551"/>
                <a:gd name="T39" fmla="*/ 43 h 107"/>
                <a:gd name="T40" fmla="*/ 13548 w 13551"/>
                <a:gd name="T41" fmla="*/ 34 h 107"/>
                <a:gd name="T42" fmla="*/ 13543 w 13551"/>
                <a:gd name="T43" fmla="*/ 25 h 107"/>
                <a:gd name="T44" fmla="*/ 13538 w 13551"/>
                <a:gd name="T45" fmla="*/ 17 h 107"/>
                <a:gd name="T46" fmla="*/ 13534 w 13551"/>
                <a:gd name="T47" fmla="*/ 13 h 107"/>
                <a:gd name="T48" fmla="*/ 13530 w 13551"/>
                <a:gd name="T49" fmla="*/ 10 h 107"/>
                <a:gd name="T50" fmla="*/ 13526 w 13551"/>
                <a:gd name="T51" fmla="*/ 7 h 107"/>
                <a:gd name="T52" fmla="*/ 13521 w 13551"/>
                <a:gd name="T53" fmla="*/ 5 h 107"/>
                <a:gd name="T54" fmla="*/ 13516 w 13551"/>
                <a:gd name="T55" fmla="*/ 3 h 107"/>
                <a:gd name="T56" fmla="*/ 13510 w 13551"/>
                <a:gd name="T57" fmla="*/ 1 h 107"/>
                <a:gd name="T58" fmla="*/ 13504 w 13551"/>
                <a:gd name="T59" fmla="*/ 0 h 107"/>
                <a:gd name="T60" fmla="*/ 13498 w 13551"/>
                <a:gd name="T61" fmla="*/ 0 h 107"/>
                <a:gd name="T62" fmla="*/ 13551 w 13551"/>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1" h="107">
                  <a:moveTo>
                    <a:pt x="13551" y="53"/>
                  </a:moveTo>
                  <a:lnTo>
                    <a:pt x="13498" y="0"/>
                  </a:lnTo>
                  <a:lnTo>
                    <a:pt x="0" y="0"/>
                  </a:lnTo>
                  <a:lnTo>
                    <a:pt x="0" y="107"/>
                  </a:lnTo>
                  <a:lnTo>
                    <a:pt x="13498" y="107"/>
                  </a:lnTo>
                  <a:lnTo>
                    <a:pt x="13551" y="53"/>
                  </a:lnTo>
                  <a:lnTo>
                    <a:pt x="13498" y="107"/>
                  </a:lnTo>
                  <a:lnTo>
                    <a:pt x="13504" y="107"/>
                  </a:lnTo>
                  <a:lnTo>
                    <a:pt x="13510" y="106"/>
                  </a:lnTo>
                  <a:lnTo>
                    <a:pt x="13516" y="104"/>
                  </a:lnTo>
                  <a:lnTo>
                    <a:pt x="13521" y="102"/>
                  </a:lnTo>
                  <a:lnTo>
                    <a:pt x="13526" y="100"/>
                  </a:lnTo>
                  <a:lnTo>
                    <a:pt x="13530" y="97"/>
                  </a:lnTo>
                  <a:lnTo>
                    <a:pt x="13534" y="94"/>
                  </a:lnTo>
                  <a:lnTo>
                    <a:pt x="13538" y="90"/>
                  </a:lnTo>
                  <a:lnTo>
                    <a:pt x="13543" y="82"/>
                  </a:lnTo>
                  <a:lnTo>
                    <a:pt x="13548" y="73"/>
                  </a:lnTo>
                  <a:lnTo>
                    <a:pt x="13550" y="64"/>
                  </a:lnTo>
                  <a:lnTo>
                    <a:pt x="13551" y="53"/>
                  </a:lnTo>
                  <a:lnTo>
                    <a:pt x="13550" y="43"/>
                  </a:lnTo>
                  <a:lnTo>
                    <a:pt x="13548" y="34"/>
                  </a:lnTo>
                  <a:lnTo>
                    <a:pt x="13543" y="25"/>
                  </a:lnTo>
                  <a:lnTo>
                    <a:pt x="13538" y="17"/>
                  </a:lnTo>
                  <a:lnTo>
                    <a:pt x="13534" y="13"/>
                  </a:lnTo>
                  <a:lnTo>
                    <a:pt x="13530" y="10"/>
                  </a:lnTo>
                  <a:lnTo>
                    <a:pt x="13526" y="7"/>
                  </a:lnTo>
                  <a:lnTo>
                    <a:pt x="13521" y="5"/>
                  </a:lnTo>
                  <a:lnTo>
                    <a:pt x="13516" y="3"/>
                  </a:lnTo>
                  <a:lnTo>
                    <a:pt x="13510" y="1"/>
                  </a:lnTo>
                  <a:lnTo>
                    <a:pt x="13504" y="0"/>
                  </a:lnTo>
                  <a:lnTo>
                    <a:pt x="13498" y="0"/>
                  </a:lnTo>
                  <a:lnTo>
                    <a:pt x="13551"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4" name="Freeform 20"/>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6" name="Freeform 21"/>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7" name="Freeform 22"/>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8" name="Freeform 23"/>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9" name="Freeform 24"/>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0" name="Freeform 25"/>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 name="Freeform 26"/>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 name="Freeform 27"/>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 name="Freeform 28"/>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 name="Freeform 29"/>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 name="Freeform 30"/>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 name="Freeform 31"/>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 name="Freeform 32"/>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 name="Freeform 33"/>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 name="Freeform 34"/>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 name="Freeform 35"/>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 name="Freeform 36"/>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 name="Freeform 37"/>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 name="Freeform 38"/>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 name="Freeform 39"/>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4" name="Freeform 40"/>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5" name="Freeform 41"/>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6" name="Freeform 42"/>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7" name="Freeform 43"/>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8" name="Freeform 44"/>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9" name="Freeform 45"/>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 name="Freeform 46"/>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 name="Freeform 47"/>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 name="Freeform 48"/>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 name="Freeform 49"/>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5" name="Freeform 50"/>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 name="Freeform 51"/>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 name="Freeform 52"/>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4" name="Freeform 53"/>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5" name="Freeform 54"/>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6" name="Freeform 55"/>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7" name="Freeform 56"/>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8" name="Freeform 57"/>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9" name="Freeform 58"/>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0" name="Freeform 59"/>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1" name="Freeform 60"/>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2" name="Freeform 61"/>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3" name="Freeform 62"/>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5" name="Freeform 63"/>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6" name="Freeform 64"/>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7" name="Freeform 65"/>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8" name="Freeform 66"/>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39" name="Freeform 67"/>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1" name="Freeform 68"/>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2" name="Freeform 69"/>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3" name="Freeform 70"/>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6" name="Freeform 71"/>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7" name="Freeform 72"/>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8" name="Freeform 73"/>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49" name="Freeform 74"/>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0" name="Freeform 75"/>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1" name="Freeform 76"/>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2" name="Freeform 77"/>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3" name="Freeform 78"/>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4" name="Freeform 79"/>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5" name="Freeform 80"/>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 name="Freeform 81"/>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 name="Freeform 82"/>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 name="Freeform 83"/>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 name="Freeform 84"/>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 name="Freeform 85"/>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6" name="Freeform 86"/>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8" name="Freeform 87"/>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9" name="Freeform 88"/>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1" name="Freeform 89"/>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2" name="Freeform 90"/>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3" name="Freeform 91"/>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 name="Freeform 92"/>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 name="Freeform 93"/>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 name="Freeform 94"/>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 name="Freeform 95"/>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 name="Freeform 96"/>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 name="Freeform 97"/>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 name="Freeform 98"/>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1" name="Freeform 99"/>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91" name="Group 4"/>
          <p:cNvGrpSpPr>
            <a:grpSpLocks noChangeAspect="1"/>
          </p:cNvGrpSpPr>
          <p:nvPr/>
        </p:nvGrpSpPr>
        <p:grpSpPr bwMode="auto">
          <a:xfrm>
            <a:off x="5846920" y="4495800"/>
            <a:ext cx="457200" cy="200025"/>
            <a:chOff x="1074" y="3223"/>
            <a:chExt cx="288" cy="126"/>
          </a:xfrm>
        </p:grpSpPr>
        <p:sp>
          <p:nvSpPr>
            <p:cNvPr id="192" name="AutoShape 3"/>
            <p:cNvSpPr>
              <a:spLocks noChangeAspect="1" noChangeArrowheads="1" noTextEdit="1"/>
            </p:cNvSpPr>
            <p:nvPr/>
          </p:nvSpPr>
          <p:spPr bwMode="auto">
            <a:xfrm>
              <a:off x="1074" y="3223"/>
              <a:ext cx="2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3" name="Freeform 5"/>
            <p:cNvSpPr>
              <a:spLocks/>
            </p:cNvSpPr>
            <p:nvPr/>
          </p:nvSpPr>
          <p:spPr bwMode="auto">
            <a:xfrm>
              <a:off x="1075" y="3224"/>
              <a:ext cx="286" cy="46"/>
            </a:xfrm>
            <a:custGeom>
              <a:avLst/>
              <a:gdLst>
                <a:gd name="T0" fmla="*/ 0 w 16021"/>
                <a:gd name="T1" fmla="*/ 2552 h 2552"/>
                <a:gd name="T2" fmla="*/ 3444 w 16021"/>
                <a:gd name="T3" fmla="*/ 0 h 2552"/>
                <a:gd name="T4" fmla="*/ 16021 w 16021"/>
                <a:gd name="T5" fmla="*/ 0 h 2552"/>
                <a:gd name="T6" fmla="*/ 13518 w 16021"/>
                <a:gd name="T7" fmla="*/ 2552 h 2552"/>
                <a:gd name="T8" fmla="*/ 0 w 16021"/>
                <a:gd name="T9" fmla="*/ 2552 h 2552"/>
              </a:gdLst>
              <a:ahLst/>
              <a:cxnLst>
                <a:cxn ang="0">
                  <a:pos x="T0" y="T1"/>
                </a:cxn>
                <a:cxn ang="0">
                  <a:pos x="T2" y="T3"/>
                </a:cxn>
                <a:cxn ang="0">
                  <a:pos x="T4" y="T5"/>
                </a:cxn>
                <a:cxn ang="0">
                  <a:pos x="T6" y="T7"/>
                </a:cxn>
                <a:cxn ang="0">
                  <a:pos x="T8" y="T9"/>
                </a:cxn>
              </a:cxnLst>
              <a:rect l="0" t="0" r="r" b="b"/>
              <a:pathLst>
                <a:path w="16021" h="2552">
                  <a:moveTo>
                    <a:pt x="0" y="2552"/>
                  </a:moveTo>
                  <a:lnTo>
                    <a:pt x="3444" y="0"/>
                  </a:lnTo>
                  <a:lnTo>
                    <a:pt x="16021" y="0"/>
                  </a:lnTo>
                  <a:lnTo>
                    <a:pt x="13518" y="2552"/>
                  </a:lnTo>
                  <a:lnTo>
                    <a:pt x="0" y="2552"/>
                  </a:lnTo>
                  <a:close/>
                </a:path>
              </a:pathLst>
            </a:custGeom>
            <a:solidFill>
              <a:srgbClr val="3CA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4" name="Freeform 193"/>
            <p:cNvSpPr>
              <a:spLocks/>
            </p:cNvSpPr>
            <p:nvPr/>
          </p:nvSpPr>
          <p:spPr bwMode="auto">
            <a:xfrm>
              <a:off x="1074" y="3223"/>
              <a:ext cx="63" cy="47"/>
            </a:xfrm>
            <a:custGeom>
              <a:avLst/>
              <a:gdLst>
                <a:gd name="T0" fmla="*/ 3475 w 3528"/>
                <a:gd name="T1" fmla="*/ 1 h 2650"/>
                <a:gd name="T2" fmla="*/ 3442 w 3528"/>
                <a:gd name="T3" fmla="*/ 11 h 2650"/>
                <a:gd name="T4" fmla="*/ 0 w 3528"/>
                <a:gd name="T5" fmla="*/ 2564 h 2650"/>
                <a:gd name="T6" fmla="*/ 63 w 3528"/>
                <a:gd name="T7" fmla="*/ 2650 h 2650"/>
                <a:gd name="T8" fmla="*/ 3506 w 3528"/>
                <a:gd name="T9" fmla="*/ 97 h 2650"/>
                <a:gd name="T10" fmla="*/ 3475 w 3528"/>
                <a:gd name="T11" fmla="*/ 1 h 2650"/>
                <a:gd name="T12" fmla="*/ 3506 w 3528"/>
                <a:gd name="T13" fmla="*/ 97 h 2650"/>
                <a:gd name="T14" fmla="*/ 3511 w 3528"/>
                <a:gd name="T15" fmla="*/ 93 h 2650"/>
                <a:gd name="T16" fmla="*/ 3515 w 3528"/>
                <a:gd name="T17" fmla="*/ 89 h 2650"/>
                <a:gd name="T18" fmla="*/ 3519 w 3528"/>
                <a:gd name="T19" fmla="*/ 84 h 2650"/>
                <a:gd name="T20" fmla="*/ 3522 w 3528"/>
                <a:gd name="T21" fmla="*/ 80 h 2650"/>
                <a:gd name="T22" fmla="*/ 3524 w 3528"/>
                <a:gd name="T23" fmla="*/ 75 h 2650"/>
                <a:gd name="T24" fmla="*/ 3526 w 3528"/>
                <a:gd name="T25" fmla="*/ 70 h 2650"/>
                <a:gd name="T26" fmla="*/ 3527 w 3528"/>
                <a:gd name="T27" fmla="*/ 65 h 2650"/>
                <a:gd name="T28" fmla="*/ 3528 w 3528"/>
                <a:gd name="T29" fmla="*/ 60 h 2650"/>
                <a:gd name="T30" fmla="*/ 3528 w 3528"/>
                <a:gd name="T31" fmla="*/ 51 h 2650"/>
                <a:gd name="T32" fmla="*/ 3526 w 3528"/>
                <a:gd name="T33" fmla="*/ 40 h 2650"/>
                <a:gd name="T34" fmla="*/ 3522 w 3528"/>
                <a:gd name="T35" fmla="*/ 31 h 2650"/>
                <a:gd name="T36" fmla="*/ 3517 w 3528"/>
                <a:gd name="T37" fmla="*/ 22 h 2650"/>
                <a:gd name="T38" fmla="*/ 3510 w 3528"/>
                <a:gd name="T39" fmla="*/ 15 h 2650"/>
                <a:gd name="T40" fmla="*/ 3503 w 3528"/>
                <a:gd name="T41" fmla="*/ 9 h 2650"/>
                <a:gd name="T42" fmla="*/ 3494 w 3528"/>
                <a:gd name="T43" fmla="*/ 4 h 2650"/>
                <a:gd name="T44" fmla="*/ 3485 w 3528"/>
                <a:gd name="T45" fmla="*/ 1 h 2650"/>
                <a:gd name="T46" fmla="*/ 3480 w 3528"/>
                <a:gd name="T47" fmla="*/ 0 h 2650"/>
                <a:gd name="T48" fmla="*/ 3475 w 3528"/>
                <a:gd name="T49" fmla="*/ 0 h 2650"/>
                <a:gd name="T50" fmla="*/ 3470 w 3528"/>
                <a:gd name="T51" fmla="*/ 0 h 2650"/>
                <a:gd name="T52" fmla="*/ 3464 w 3528"/>
                <a:gd name="T53" fmla="*/ 1 h 2650"/>
                <a:gd name="T54" fmla="*/ 3459 w 3528"/>
                <a:gd name="T55" fmla="*/ 3 h 2650"/>
                <a:gd name="T56" fmla="*/ 3454 w 3528"/>
                <a:gd name="T57" fmla="*/ 5 h 2650"/>
                <a:gd name="T58" fmla="*/ 3448 w 3528"/>
                <a:gd name="T59" fmla="*/ 8 h 2650"/>
                <a:gd name="T60" fmla="*/ 3442 w 3528"/>
                <a:gd name="T61" fmla="*/ 11 h 2650"/>
                <a:gd name="T62" fmla="*/ 3475 w 3528"/>
                <a:gd name="T63" fmla="*/ 1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8" h="2650">
                  <a:moveTo>
                    <a:pt x="3475" y="1"/>
                  </a:moveTo>
                  <a:lnTo>
                    <a:pt x="3442" y="11"/>
                  </a:lnTo>
                  <a:lnTo>
                    <a:pt x="0" y="2564"/>
                  </a:lnTo>
                  <a:lnTo>
                    <a:pt x="63" y="2650"/>
                  </a:lnTo>
                  <a:lnTo>
                    <a:pt x="3506" y="97"/>
                  </a:lnTo>
                  <a:lnTo>
                    <a:pt x="3475" y="1"/>
                  </a:lnTo>
                  <a:lnTo>
                    <a:pt x="3506" y="97"/>
                  </a:lnTo>
                  <a:lnTo>
                    <a:pt x="3511" y="93"/>
                  </a:lnTo>
                  <a:lnTo>
                    <a:pt x="3515" y="89"/>
                  </a:lnTo>
                  <a:lnTo>
                    <a:pt x="3519" y="84"/>
                  </a:lnTo>
                  <a:lnTo>
                    <a:pt x="3522" y="80"/>
                  </a:lnTo>
                  <a:lnTo>
                    <a:pt x="3524" y="75"/>
                  </a:lnTo>
                  <a:lnTo>
                    <a:pt x="3526" y="70"/>
                  </a:lnTo>
                  <a:lnTo>
                    <a:pt x="3527" y="65"/>
                  </a:lnTo>
                  <a:lnTo>
                    <a:pt x="3528" y="60"/>
                  </a:lnTo>
                  <a:lnTo>
                    <a:pt x="3528" y="51"/>
                  </a:lnTo>
                  <a:lnTo>
                    <a:pt x="3526" y="40"/>
                  </a:lnTo>
                  <a:lnTo>
                    <a:pt x="3522" y="31"/>
                  </a:lnTo>
                  <a:lnTo>
                    <a:pt x="3517" y="22"/>
                  </a:lnTo>
                  <a:lnTo>
                    <a:pt x="3510" y="15"/>
                  </a:lnTo>
                  <a:lnTo>
                    <a:pt x="3503" y="9"/>
                  </a:lnTo>
                  <a:lnTo>
                    <a:pt x="3494" y="4"/>
                  </a:lnTo>
                  <a:lnTo>
                    <a:pt x="3485" y="1"/>
                  </a:lnTo>
                  <a:lnTo>
                    <a:pt x="3480" y="0"/>
                  </a:lnTo>
                  <a:lnTo>
                    <a:pt x="3475" y="0"/>
                  </a:lnTo>
                  <a:lnTo>
                    <a:pt x="3470" y="0"/>
                  </a:lnTo>
                  <a:lnTo>
                    <a:pt x="3464" y="1"/>
                  </a:lnTo>
                  <a:lnTo>
                    <a:pt x="3459" y="3"/>
                  </a:lnTo>
                  <a:lnTo>
                    <a:pt x="3454" y="5"/>
                  </a:lnTo>
                  <a:lnTo>
                    <a:pt x="3448" y="8"/>
                  </a:lnTo>
                  <a:lnTo>
                    <a:pt x="3442" y="11"/>
                  </a:lnTo>
                  <a:lnTo>
                    <a:pt x="3475" y="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5" name="Freeform 194"/>
            <p:cNvSpPr>
              <a:spLocks/>
            </p:cNvSpPr>
            <p:nvPr/>
          </p:nvSpPr>
          <p:spPr bwMode="auto">
            <a:xfrm>
              <a:off x="1136" y="3223"/>
              <a:ext cx="226" cy="2"/>
            </a:xfrm>
            <a:custGeom>
              <a:avLst/>
              <a:gdLst>
                <a:gd name="T0" fmla="*/ 12615 w 12630"/>
                <a:gd name="T1" fmla="*/ 91 h 107"/>
                <a:gd name="T2" fmla="*/ 12577 w 12630"/>
                <a:gd name="T3" fmla="*/ 0 h 107"/>
                <a:gd name="T4" fmla="*/ 0 w 12630"/>
                <a:gd name="T5" fmla="*/ 0 h 107"/>
                <a:gd name="T6" fmla="*/ 0 w 12630"/>
                <a:gd name="T7" fmla="*/ 107 h 107"/>
                <a:gd name="T8" fmla="*/ 12577 w 12630"/>
                <a:gd name="T9" fmla="*/ 107 h 107"/>
                <a:gd name="T10" fmla="*/ 12615 w 12630"/>
                <a:gd name="T11" fmla="*/ 91 h 107"/>
                <a:gd name="T12" fmla="*/ 12577 w 12630"/>
                <a:gd name="T13" fmla="*/ 107 h 107"/>
                <a:gd name="T14" fmla="*/ 12584 w 12630"/>
                <a:gd name="T15" fmla="*/ 107 h 107"/>
                <a:gd name="T16" fmla="*/ 12590 w 12630"/>
                <a:gd name="T17" fmla="*/ 106 h 107"/>
                <a:gd name="T18" fmla="*/ 12595 w 12630"/>
                <a:gd name="T19" fmla="*/ 104 h 107"/>
                <a:gd name="T20" fmla="*/ 12600 w 12630"/>
                <a:gd name="T21" fmla="*/ 102 h 107"/>
                <a:gd name="T22" fmla="*/ 12605 w 12630"/>
                <a:gd name="T23" fmla="*/ 100 h 107"/>
                <a:gd name="T24" fmla="*/ 12609 w 12630"/>
                <a:gd name="T25" fmla="*/ 97 h 107"/>
                <a:gd name="T26" fmla="*/ 12613 w 12630"/>
                <a:gd name="T27" fmla="*/ 94 h 107"/>
                <a:gd name="T28" fmla="*/ 12617 w 12630"/>
                <a:gd name="T29" fmla="*/ 90 h 107"/>
                <a:gd name="T30" fmla="*/ 12623 w 12630"/>
                <a:gd name="T31" fmla="*/ 82 h 107"/>
                <a:gd name="T32" fmla="*/ 12627 w 12630"/>
                <a:gd name="T33" fmla="*/ 73 h 107"/>
                <a:gd name="T34" fmla="*/ 12629 w 12630"/>
                <a:gd name="T35" fmla="*/ 64 h 107"/>
                <a:gd name="T36" fmla="*/ 12630 w 12630"/>
                <a:gd name="T37" fmla="*/ 54 h 107"/>
                <a:gd name="T38" fmla="*/ 12629 w 12630"/>
                <a:gd name="T39" fmla="*/ 43 h 107"/>
                <a:gd name="T40" fmla="*/ 12627 w 12630"/>
                <a:gd name="T41" fmla="*/ 33 h 107"/>
                <a:gd name="T42" fmla="*/ 12623 w 12630"/>
                <a:gd name="T43" fmla="*/ 24 h 107"/>
                <a:gd name="T44" fmla="*/ 12617 w 12630"/>
                <a:gd name="T45" fmla="*/ 16 h 107"/>
                <a:gd name="T46" fmla="*/ 12613 w 12630"/>
                <a:gd name="T47" fmla="*/ 13 h 107"/>
                <a:gd name="T48" fmla="*/ 12609 w 12630"/>
                <a:gd name="T49" fmla="*/ 10 h 107"/>
                <a:gd name="T50" fmla="*/ 12605 w 12630"/>
                <a:gd name="T51" fmla="*/ 7 h 107"/>
                <a:gd name="T52" fmla="*/ 12600 w 12630"/>
                <a:gd name="T53" fmla="*/ 4 h 107"/>
                <a:gd name="T54" fmla="*/ 12595 w 12630"/>
                <a:gd name="T55" fmla="*/ 2 h 107"/>
                <a:gd name="T56" fmla="*/ 12590 w 12630"/>
                <a:gd name="T57" fmla="*/ 1 h 107"/>
                <a:gd name="T58" fmla="*/ 12584 w 12630"/>
                <a:gd name="T59" fmla="*/ 0 h 107"/>
                <a:gd name="T60" fmla="*/ 12577 w 12630"/>
                <a:gd name="T61" fmla="*/ 0 h 107"/>
                <a:gd name="T62" fmla="*/ 12615 w 12630"/>
                <a:gd name="T63"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30" h="107">
                  <a:moveTo>
                    <a:pt x="12615" y="91"/>
                  </a:moveTo>
                  <a:lnTo>
                    <a:pt x="12577" y="0"/>
                  </a:lnTo>
                  <a:lnTo>
                    <a:pt x="0" y="0"/>
                  </a:lnTo>
                  <a:lnTo>
                    <a:pt x="0" y="107"/>
                  </a:lnTo>
                  <a:lnTo>
                    <a:pt x="12577" y="107"/>
                  </a:lnTo>
                  <a:lnTo>
                    <a:pt x="12615" y="91"/>
                  </a:lnTo>
                  <a:lnTo>
                    <a:pt x="12577" y="107"/>
                  </a:lnTo>
                  <a:lnTo>
                    <a:pt x="12584" y="107"/>
                  </a:lnTo>
                  <a:lnTo>
                    <a:pt x="12590" y="106"/>
                  </a:lnTo>
                  <a:lnTo>
                    <a:pt x="12595" y="104"/>
                  </a:lnTo>
                  <a:lnTo>
                    <a:pt x="12600" y="102"/>
                  </a:lnTo>
                  <a:lnTo>
                    <a:pt x="12605" y="100"/>
                  </a:lnTo>
                  <a:lnTo>
                    <a:pt x="12609" y="97"/>
                  </a:lnTo>
                  <a:lnTo>
                    <a:pt x="12613" y="94"/>
                  </a:lnTo>
                  <a:lnTo>
                    <a:pt x="12617" y="90"/>
                  </a:lnTo>
                  <a:lnTo>
                    <a:pt x="12623" y="82"/>
                  </a:lnTo>
                  <a:lnTo>
                    <a:pt x="12627" y="73"/>
                  </a:lnTo>
                  <a:lnTo>
                    <a:pt x="12629" y="64"/>
                  </a:lnTo>
                  <a:lnTo>
                    <a:pt x="12630" y="54"/>
                  </a:lnTo>
                  <a:lnTo>
                    <a:pt x="12629" y="43"/>
                  </a:lnTo>
                  <a:lnTo>
                    <a:pt x="12627" y="33"/>
                  </a:lnTo>
                  <a:lnTo>
                    <a:pt x="12623" y="24"/>
                  </a:lnTo>
                  <a:lnTo>
                    <a:pt x="12617" y="16"/>
                  </a:lnTo>
                  <a:lnTo>
                    <a:pt x="12613" y="13"/>
                  </a:lnTo>
                  <a:lnTo>
                    <a:pt x="12609" y="10"/>
                  </a:lnTo>
                  <a:lnTo>
                    <a:pt x="12605" y="7"/>
                  </a:lnTo>
                  <a:lnTo>
                    <a:pt x="12600" y="4"/>
                  </a:lnTo>
                  <a:lnTo>
                    <a:pt x="12595" y="2"/>
                  </a:lnTo>
                  <a:lnTo>
                    <a:pt x="12590" y="1"/>
                  </a:lnTo>
                  <a:lnTo>
                    <a:pt x="12584" y="0"/>
                  </a:lnTo>
                  <a:lnTo>
                    <a:pt x="12577" y="0"/>
                  </a:lnTo>
                  <a:lnTo>
                    <a:pt x="12615" y="9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6" name="Freeform 195"/>
            <p:cNvSpPr>
              <a:spLocks/>
            </p:cNvSpPr>
            <p:nvPr/>
          </p:nvSpPr>
          <p:spPr bwMode="auto">
            <a:xfrm>
              <a:off x="1315" y="3223"/>
              <a:ext cx="47" cy="48"/>
            </a:xfrm>
            <a:custGeom>
              <a:avLst/>
              <a:gdLst>
                <a:gd name="T0" fmla="*/ 55 w 2596"/>
                <a:gd name="T1" fmla="*/ 2644 h 2644"/>
                <a:gd name="T2" fmla="*/ 93 w 2596"/>
                <a:gd name="T3" fmla="*/ 2627 h 2644"/>
                <a:gd name="T4" fmla="*/ 2596 w 2596"/>
                <a:gd name="T5" fmla="*/ 75 h 2644"/>
                <a:gd name="T6" fmla="*/ 2520 w 2596"/>
                <a:gd name="T7" fmla="*/ 0 h 2644"/>
                <a:gd name="T8" fmla="*/ 16 w 2596"/>
                <a:gd name="T9" fmla="*/ 2552 h 2644"/>
                <a:gd name="T10" fmla="*/ 55 w 2596"/>
                <a:gd name="T11" fmla="*/ 2644 h 2644"/>
                <a:gd name="T12" fmla="*/ 16 w 2596"/>
                <a:gd name="T13" fmla="*/ 2552 h 2644"/>
                <a:gd name="T14" fmla="*/ 12 w 2596"/>
                <a:gd name="T15" fmla="*/ 2557 h 2644"/>
                <a:gd name="T16" fmla="*/ 8 w 2596"/>
                <a:gd name="T17" fmla="*/ 2562 h 2644"/>
                <a:gd name="T18" fmla="*/ 5 w 2596"/>
                <a:gd name="T19" fmla="*/ 2567 h 2644"/>
                <a:gd name="T20" fmla="*/ 3 w 2596"/>
                <a:gd name="T21" fmla="*/ 2572 h 2644"/>
                <a:gd name="T22" fmla="*/ 2 w 2596"/>
                <a:gd name="T23" fmla="*/ 2577 h 2644"/>
                <a:gd name="T24" fmla="*/ 0 w 2596"/>
                <a:gd name="T25" fmla="*/ 2582 h 2644"/>
                <a:gd name="T26" fmla="*/ 0 w 2596"/>
                <a:gd name="T27" fmla="*/ 2587 h 2644"/>
                <a:gd name="T28" fmla="*/ 0 w 2596"/>
                <a:gd name="T29" fmla="*/ 2592 h 2644"/>
                <a:gd name="T30" fmla="*/ 2 w 2596"/>
                <a:gd name="T31" fmla="*/ 2602 h 2644"/>
                <a:gd name="T32" fmla="*/ 5 w 2596"/>
                <a:gd name="T33" fmla="*/ 2611 h 2644"/>
                <a:gd name="T34" fmla="*/ 10 w 2596"/>
                <a:gd name="T35" fmla="*/ 2620 h 2644"/>
                <a:gd name="T36" fmla="*/ 17 w 2596"/>
                <a:gd name="T37" fmla="*/ 2627 h 2644"/>
                <a:gd name="T38" fmla="*/ 24 w 2596"/>
                <a:gd name="T39" fmla="*/ 2635 h 2644"/>
                <a:gd name="T40" fmla="*/ 34 w 2596"/>
                <a:gd name="T41" fmla="*/ 2639 h 2644"/>
                <a:gd name="T42" fmla="*/ 43 w 2596"/>
                <a:gd name="T43" fmla="*/ 2643 h 2644"/>
                <a:gd name="T44" fmla="*/ 53 w 2596"/>
                <a:gd name="T45" fmla="*/ 2644 h 2644"/>
                <a:gd name="T46" fmla="*/ 58 w 2596"/>
                <a:gd name="T47" fmla="*/ 2644 h 2644"/>
                <a:gd name="T48" fmla="*/ 63 w 2596"/>
                <a:gd name="T49" fmla="*/ 2644 h 2644"/>
                <a:gd name="T50" fmla="*/ 68 w 2596"/>
                <a:gd name="T51" fmla="*/ 2643 h 2644"/>
                <a:gd name="T52" fmla="*/ 73 w 2596"/>
                <a:gd name="T53" fmla="*/ 2641 h 2644"/>
                <a:gd name="T54" fmla="*/ 78 w 2596"/>
                <a:gd name="T55" fmla="*/ 2639 h 2644"/>
                <a:gd name="T56" fmla="*/ 83 w 2596"/>
                <a:gd name="T57" fmla="*/ 2636 h 2644"/>
                <a:gd name="T58" fmla="*/ 88 w 2596"/>
                <a:gd name="T59" fmla="*/ 2632 h 2644"/>
                <a:gd name="T60" fmla="*/ 93 w 2596"/>
                <a:gd name="T61" fmla="*/ 2627 h 2644"/>
                <a:gd name="T62" fmla="*/ 55 w 2596"/>
                <a:gd name="T63"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44">
                  <a:moveTo>
                    <a:pt x="55" y="2644"/>
                  </a:moveTo>
                  <a:lnTo>
                    <a:pt x="93" y="2627"/>
                  </a:lnTo>
                  <a:lnTo>
                    <a:pt x="2596" y="75"/>
                  </a:lnTo>
                  <a:lnTo>
                    <a:pt x="2520" y="0"/>
                  </a:lnTo>
                  <a:lnTo>
                    <a:pt x="16" y="2552"/>
                  </a:lnTo>
                  <a:lnTo>
                    <a:pt x="55" y="2644"/>
                  </a:lnTo>
                  <a:lnTo>
                    <a:pt x="16" y="2552"/>
                  </a:lnTo>
                  <a:lnTo>
                    <a:pt x="12" y="2557"/>
                  </a:lnTo>
                  <a:lnTo>
                    <a:pt x="8" y="2562"/>
                  </a:lnTo>
                  <a:lnTo>
                    <a:pt x="5" y="2567"/>
                  </a:lnTo>
                  <a:lnTo>
                    <a:pt x="3" y="2572"/>
                  </a:lnTo>
                  <a:lnTo>
                    <a:pt x="2" y="2577"/>
                  </a:lnTo>
                  <a:lnTo>
                    <a:pt x="0" y="2582"/>
                  </a:lnTo>
                  <a:lnTo>
                    <a:pt x="0" y="2587"/>
                  </a:lnTo>
                  <a:lnTo>
                    <a:pt x="0" y="2592"/>
                  </a:lnTo>
                  <a:lnTo>
                    <a:pt x="2" y="2602"/>
                  </a:lnTo>
                  <a:lnTo>
                    <a:pt x="5" y="2611"/>
                  </a:lnTo>
                  <a:lnTo>
                    <a:pt x="10" y="2620"/>
                  </a:lnTo>
                  <a:lnTo>
                    <a:pt x="17" y="2627"/>
                  </a:lnTo>
                  <a:lnTo>
                    <a:pt x="24" y="2635"/>
                  </a:lnTo>
                  <a:lnTo>
                    <a:pt x="34" y="2639"/>
                  </a:lnTo>
                  <a:lnTo>
                    <a:pt x="43" y="2643"/>
                  </a:lnTo>
                  <a:lnTo>
                    <a:pt x="53" y="2644"/>
                  </a:lnTo>
                  <a:lnTo>
                    <a:pt x="58" y="2644"/>
                  </a:lnTo>
                  <a:lnTo>
                    <a:pt x="63" y="2644"/>
                  </a:lnTo>
                  <a:lnTo>
                    <a:pt x="68" y="2643"/>
                  </a:lnTo>
                  <a:lnTo>
                    <a:pt x="73" y="2641"/>
                  </a:lnTo>
                  <a:lnTo>
                    <a:pt x="78" y="2639"/>
                  </a:lnTo>
                  <a:lnTo>
                    <a:pt x="83" y="2636"/>
                  </a:lnTo>
                  <a:lnTo>
                    <a:pt x="88" y="2632"/>
                  </a:lnTo>
                  <a:lnTo>
                    <a:pt x="93" y="2627"/>
                  </a:lnTo>
                  <a:lnTo>
                    <a:pt x="55" y="264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7" name="Freeform 196"/>
            <p:cNvSpPr>
              <a:spLocks/>
            </p:cNvSpPr>
            <p:nvPr/>
          </p:nvSpPr>
          <p:spPr bwMode="auto">
            <a:xfrm>
              <a:off x="1074" y="3269"/>
              <a:ext cx="242" cy="2"/>
            </a:xfrm>
            <a:custGeom>
              <a:avLst/>
              <a:gdLst>
                <a:gd name="T0" fmla="*/ 22 w 13571"/>
                <a:gd name="T1" fmla="*/ 10 h 107"/>
                <a:gd name="T2" fmla="*/ 53 w 13571"/>
                <a:gd name="T3" fmla="*/ 107 h 107"/>
                <a:gd name="T4" fmla="*/ 13571 w 13571"/>
                <a:gd name="T5" fmla="*/ 107 h 107"/>
                <a:gd name="T6" fmla="*/ 13571 w 13571"/>
                <a:gd name="T7" fmla="*/ 0 h 107"/>
                <a:gd name="T8" fmla="*/ 53 w 13571"/>
                <a:gd name="T9" fmla="*/ 0 h 107"/>
                <a:gd name="T10" fmla="*/ 22 w 13571"/>
                <a:gd name="T11" fmla="*/ 10 h 107"/>
                <a:gd name="T12" fmla="*/ 53 w 13571"/>
                <a:gd name="T13" fmla="*/ 0 h 107"/>
                <a:gd name="T14" fmla="*/ 47 w 13571"/>
                <a:gd name="T15" fmla="*/ 0 h 107"/>
                <a:gd name="T16" fmla="*/ 41 w 13571"/>
                <a:gd name="T17" fmla="*/ 1 h 107"/>
                <a:gd name="T18" fmla="*/ 35 w 13571"/>
                <a:gd name="T19" fmla="*/ 2 h 107"/>
                <a:gd name="T20" fmla="*/ 30 w 13571"/>
                <a:gd name="T21" fmla="*/ 4 h 107"/>
                <a:gd name="T22" fmla="*/ 25 w 13571"/>
                <a:gd name="T23" fmla="*/ 6 h 107"/>
                <a:gd name="T24" fmla="*/ 21 w 13571"/>
                <a:gd name="T25" fmla="*/ 9 h 107"/>
                <a:gd name="T26" fmla="*/ 17 w 13571"/>
                <a:gd name="T27" fmla="*/ 13 h 107"/>
                <a:gd name="T28" fmla="*/ 13 w 13571"/>
                <a:gd name="T29" fmla="*/ 16 h 107"/>
                <a:gd name="T30" fmla="*/ 7 w 13571"/>
                <a:gd name="T31" fmla="*/ 24 h 107"/>
                <a:gd name="T32" fmla="*/ 3 w 13571"/>
                <a:gd name="T33" fmla="*/ 33 h 107"/>
                <a:gd name="T34" fmla="*/ 1 w 13571"/>
                <a:gd name="T35" fmla="*/ 43 h 107"/>
                <a:gd name="T36" fmla="*/ 0 w 13571"/>
                <a:gd name="T37" fmla="*/ 53 h 107"/>
                <a:gd name="T38" fmla="*/ 1 w 13571"/>
                <a:gd name="T39" fmla="*/ 62 h 107"/>
                <a:gd name="T40" fmla="*/ 3 w 13571"/>
                <a:gd name="T41" fmla="*/ 72 h 107"/>
                <a:gd name="T42" fmla="*/ 7 w 13571"/>
                <a:gd name="T43" fmla="*/ 81 h 107"/>
                <a:gd name="T44" fmla="*/ 13 w 13571"/>
                <a:gd name="T45" fmla="*/ 89 h 107"/>
                <a:gd name="T46" fmla="*/ 17 w 13571"/>
                <a:gd name="T47" fmla="*/ 94 h 107"/>
                <a:gd name="T48" fmla="*/ 21 w 13571"/>
                <a:gd name="T49" fmla="*/ 97 h 107"/>
                <a:gd name="T50" fmla="*/ 25 w 13571"/>
                <a:gd name="T51" fmla="*/ 100 h 107"/>
                <a:gd name="T52" fmla="*/ 30 w 13571"/>
                <a:gd name="T53" fmla="*/ 102 h 107"/>
                <a:gd name="T54" fmla="*/ 35 w 13571"/>
                <a:gd name="T55" fmla="*/ 104 h 107"/>
                <a:gd name="T56" fmla="*/ 41 w 13571"/>
                <a:gd name="T57" fmla="*/ 105 h 107"/>
                <a:gd name="T58" fmla="*/ 47 w 13571"/>
                <a:gd name="T59" fmla="*/ 106 h 107"/>
                <a:gd name="T60" fmla="*/ 53 w 13571"/>
                <a:gd name="T61" fmla="*/ 107 h 107"/>
                <a:gd name="T62" fmla="*/ 22 w 13571"/>
                <a:gd name="T6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71" h="107">
                  <a:moveTo>
                    <a:pt x="22" y="10"/>
                  </a:moveTo>
                  <a:lnTo>
                    <a:pt x="53" y="107"/>
                  </a:lnTo>
                  <a:lnTo>
                    <a:pt x="13571" y="107"/>
                  </a:lnTo>
                  <a:lnTo>
                    <a:pt x="13571" y="0"/>
                  </a:lnTo>
                  <a:lnTo>
                    <a:pt x="53" y="0"/>
                  </a:lnTo>
                  <a:lnTo>
                    <a:pt x="22" y="10"/>
                  </a:lnTo>
                  <a:lnTo>
                    <a:pt x="53" y="0"/>
                  </a:lnTo>
                  <a:lnTo>
                    <a:pt x="47" y="0"/>
                  </a:lnTo>
                  <a:lnTo>
                    <a:pt x="41" y="1"/>
                  </a:lnTo>
                  <a:lnTo>
                    <a:pt x="35" y="2"/>
                  </a:lnTo>
                  <a:lnTo>
                    <a:pt x="30" y="4"/>
                  </a:lnTo>
                  <a:lnTo>
                    <a:pt x="25" y="6"/>
                  </a:lnTo>
                  <a:lnTo>
                    <a:pt x="21" y="9"/>
                  </a:lnTo>
                  <a:lnTo>
                    <a:pt x="17" y="13"/>
                  </a:lnTo>
                  <a:lnTo>
                    <a:pt x="13" y="16"/>
                  </a:lnTo>
                  <a:lnTo>
                    <a:pt x="7" y="24"/>
                  </a:lnTo>
                  <a:lnTo>
                    <a:pt x="3" y="33"/>
                  </a:lnTo>
                  <a:lnTo>
                    <a:pt x="1" y="43"/>
                  </a:lnTo>
                  <a:lnTo>
                    <a:pt x="0" y="53"/>
                  </a:lnTo>
                  <a:lnTo>
                    <a:pt x="1" y="62"/>
                  </a:lnTo>
                  <a:lnTo>
                    <a:pt x="3" y="72"/>
                  </a:lnTo>
                  <a:lnTo>
                    <a:pt x="7" y="81"/>
                  </a:lnTo>
                  <a:lnTo>
                    <a:pt x="13" y="89"/>
                  </a:lnTo>
                  <a:lnTo>
                    <a:pt x="17" y="94"/>
                  </a:lnTo>
                  <a:lnTo>
                    <a:pt x="21" y="97"/>
                  </a:lnTo>
                  <a:lnTo>
                    <a:pt x="25" y="100"/>
                  </a:lnTo>
                  <a:lnTo>
                    <a:pt x="30" y="102"/>
                  </a:lnTo>
                  <a:lnTo>
                    <a:pt x="35" y="104"/>
                  </a:lnTo>
                  <a:lnTo>
                    <a:pt x="41" y="105"/>
                  </a:lnTo>
                  <a:lnTo>
                    <a:pt x="47" y="106"/>
                  </a:lnTo>
                  <a:lnTo>
                    <a:pt x="53" y="107"/>
                  </a:lnTo>
                  <a:lnTo>
                    <a:pt x="22" y="1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8" name="Freeform 197"/>
            <p:cNvSpPr>
              <a:spLocks/>
            </p:cNvSpPr>
            <p:nvPr/>
          </p:nvSpPr>
          <p:spPr bwMode="auto">
            <a:xfrm>
              <a:off x="1316" y="3224"/>
              <a:ext cx="45" cy="124"/>
            </a:xfrm>
            <a:custGeom>
              <a:avLst/>
              <a:gdLst>
                <a:gd name="T0" fmla="*/ 0 w 2503"/>
                <a:gd name="T1" fmla="*/ 6935 h 6935"/>
                <a:gd name="T2" fmla="*/ 2503 w 2503"/>
                <a:gd name="T3" fmla="*/ 4392 h 6935"/>
                <a:gd name="T4" fmla="*/ 2503 w 2503"/>
                <a:gd name="T5" fmla="*/ 0 h 6935"/>
                <a:gd name="T6" fmla="*/ 0 w 2503"/>
                <a:gd name="T7" fmla="*/ 2544 h 6935"/>
                <a:gd name="T8" fmla="*/ 0 w 2503"/>
                <a:gd name="T9" fmla="*/ 6935 h 6935"/>
              </a:gdLst>
              <a:ahLst/>
              <a:cxnLst>
                <a:cxn ang="0">
                  <a:pos x="T0" y="T1"/>
                </a:cxn>
                <a:cxn ang="0">
                  <a:pos x="T2" y="T3"/>
                </a:cxn>
                <a:cxn ang="0">
                  <a:pos x="T4" y="T5"/>
                </a:cxn>
                <a:cxn ang="0">
                  <a:pos x="T6" y="T7"/>
                </a:cxn>
                <a:cxn ang="0">
                  <a:pos x="T8" y="T9"/>
                </a:cxn>
              </a:cxnLst>
              <a:rect l="0" t="0" r="r" b="b"/>
              <a:pathLst>
                <a:path w="2503" h="6935">
                  <a:moveTo>
                    <a:pt x="0" y="6935"/>
                  </a:moveTo>
                  <a:lnTo>
                    <a:pt x="2503" y="4392"/>
                  </a:lnTo>
                  <a:lnTo>
                    <a:pt x="2503" y="0"/>
                  </a:lnTo>
                  <a:lnTo>
                    <a:pt x="0" y="2544"/>
                  </a:lnTo>
                  <a:lnTo>
                    <a:pt x="0" y="6935"/>
                  </a:lnTo>
                  <a:close/>
                </a:path>
              </a:pathLst>
            </a:custGeom>
            <a:solidFill>
              <a:srgbClr val="076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9" name="Freeform 198"/>
            <p:cNvSpPr>
              <a:spLocks/>
            </p:cNvSpPr>
            <p:nvPr/>
          </p:nvSpPr>
          <p:spPr bwMode="auto">
            <a:xfrm>
              <a:off x="1316" y="3302"/>
              <a:ext cx="46" cy="47"/>
            </a:xfrm>
            <a:custGeom>
              <a:avLst/>
              <a:gdLst>
                <a:gd name="T0" fmla="*/ 2595 w 2596"/>
                <a:gd name="T1" fmla="*/ 55 h 2636"/>
                <a:gd name="T2" fmla="*/ 2504 w 2596"/>
                <a:gd name="T3" fmla="*/ 18 h 2636"/>
                <a:gd name="T4" fmla="*/ 0 w 2596"/>
                <a:gd name="T5" fmla="*/ 2561 h 2636"/>
                <a:gd name="T6" fmla="*/ 77 w 2596"/>
                <a:gd name="T7" fmla="*/ 2636 h 2636"/>
                <a:gd name="T8" fmla="*/ 2580 w 2596"/>
                <a:gd name="T9" fmla="*/ 92 h 2636"/>
                <a:gd name="T10" fmla="*/ 2595 w 2596"/>
                <a:gd name="T11" fmla="*/ 55 h 2636"/>
                <a:gd name="T12" fmla="*/ 2580 w 2596"/>
                <a:gd name="T13" fmla="*/ 92 h 2636"/>
                <a:gd name="T14" fmla="*/ 2584 w 2596"/>
                <a:gd name="T15" fmla="*/ 87 h 2636"/>
                <a:gd name="T16" fmla="*/ 2588 w 2596"/>
                <a:gd name="T17" fmla="*/ 82 h 2636"/>
                <a:gd name="T18" fmla="*/ 2591 w 2596"/>
                <a:gd name="T19" fmla="*/ 77 h 2636"/>
                <a:gd name="T20" fmla="*/ 2593 w 2596"/>
                <a:gd name="T21" fmla="*/ 72 h 2636"/>
                <a:gd name="T22" fmla="*/ 2594 w 2596"/>
                <a:gd name="T23" fmla="*/ 67 h 2636"/>
                <a:gd name="T24" fmla="*/ 2595 w 2596"/>
                <a:gd name="T25" fmla="*/ 62 h 2636"/>
                <a:gd name="T26" fmla="*/ 2596 w 2596"/>
                <a:gd name="T27" fmla="*/ 57 h 2636"/>
                <a:gd name="T28" fmla="*/ 2596 w 2596"/>
                <a:gd name="T29" fmla="*/ 52 h 2636"/>
                <a:gd name="T30" fmla="*/ 2594 w 2596"/>
                <a:gd name="T31" fmla="*/ 42 h 2636"/>
                <a:gd name="T32" fmla="*/ 2591 w 2596"/>
                <a:gd name="T33" fmla="*/ 33 h 2636"/>
                <a:gd name="T34" fmla="*/ 2586 w 2596"/>
                <a:gd name="T35" fmla="*/ 25 h 2636"/>
                <a:gd name="T36" fmla="*/ 2579 w 2596"/>
                <a:gd name="T37" fmla="*/ 17 h 2636"/>
                <a:gd name="T38" fmla="*/ 2572 w 2596"/>
                <a:gd name="T39" fmla="*/ 11 h 2636"/>
                <a:gd name="T40" fmla="*/ 2563 w 2596"/>
                <a:gd name="T41" fmla="*/ 5 h 2636"/>
                <a:gd name="T42" fmla="*/ 2554 w 2596"/>
                <a:gd name="T43" fmla="*/ 2 h 2636"/>
                <a:gd name="T44" fmla="*/ 2544 w 2596"/>
                <a:gd name="T45" fmla="*/ 0 h 2636"/>
                <a:gd name="T46" fmla="*/ 2539 w 2596"/>
                <a:gd name="T47" fmla="*/ 0 h 2636"/>
                <a:gd name="T48" fmla="*/ 2534 w 2596"/>
                <a:gd name="T49" fmla="*/ 1 h 2636"/>
                <a:gd name="T50" fmla="*/ 2528 w 2596"/>
                <a:gd name="T51" fmla="*/ 2 h 2636"/>
                <a:gd name="T52" fmla="*/ 2523 w 2596"/>
                <a:gd name="T53" fmla="*/ 3 h 2636"/>
                <a:gd name="T54" fmla="*/ 2518 w 2596"/>
                <a:gd name="T55" fmla="*/ 6 h 2636"/>
                <a:gd name="T56" fmla="*/ 2513 w 2596"/>
                <a:gd name="T57" fmla="*/ 9 h 2636"/>
                <a:gd name="T58" fmla="*/ 2508 w 2596"/>
                <a:gd name="T59" fmla="*/ 13 h 2636"/>
                <a:gd name="T60" fmla="*/ 2504 w 2596"/>
                <a:gd name="T61" fmla="*/ 18 h 2636"/>
                <a:gd name="T62" fmla="*/ 2595 w 2596"/>
                <a:gd name="T63" fmla="*/ 55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2595" y="55"/>
                  </a:moveTo>
                  <a:lnTo>
                    <a:pt x="2504" y="18"/>
                  </a:lnTo>
                  <a:lnTo>
                    <a:pt x="0" y="2561"/>
                  </a:lnTo>
                  <a:lnTo>
                    <a:pt x="77" y="2636"/>
                  </a:lnTo>
                  <a:lnTo>
                    <a:pt x="2580" y="92"/>
                  </a:lnTo>
                  <a:lnTo>
                    <a:pt x="2595" y="55"/>
                  </a:lnTo>
                  <a:lnTo>
                    <a:pt x="2580" y="92"/>
                  </a:lnTo>
                  <a:lnTo>
                    <a:pt x="2584" y="87"/>
                  </a:lnTo>
                  <a:lnTo>
                    <a:pt x="2588" y="82"/>
                  </a:lnTo>
                  <a:lnTo>
                    <a:pt x="2591" y="77"/>
                  </a:lnTo>
                  <a:lnTo>
                    <a:pt x="2593" y="72"/>
                  </a:lnTo>
                  <a:lnTo>
                    <a:pt x="2594" y="67"/>
                  </a:lnTo>
                  <a:lnTo>
                    <a:pt x="2595" y="62"/>
                  </a:lnTo>
                  <a:lnTo>
                    <a:pt x="2596" y="57"/>
                  </a:lnTo>
                  <a:lnTo>
                    <a:pt x="2596" y="52"/>
                  </a:lnTo>
                  <a:lnTo>
                    <a:pt x="2594" y="42"/>
                  </a:lnTo>
                  <a:lnTo>
                    <a:pt x="2591" y="33"/>
                  </a:lnTo>
                  <a:lnTo>
                    <a:pt x="2586" y="25"/>
                  </a:lnTo>
                  <a:lnTo>
                    <a:pt x="2579" y="17"/>
                  </a:lnTo>
                  <a:lnTo>
                    <a:pt x="2572" y="11"/>
                  </a:lnTo>
                  <a:lnTo>
                    <a:pt x="2563" y="5"/>
                  </a:lnTo>
                  <a:lnTo>
                    <a:pt x="2554" y="2"/>
                  </a:lnTo>
                  <a:lnTo>
                    <a:pt x="2544" y="0"/>
                  </a:lnTo>
                  <a:lnTo>
                    <a:pt x="2539" y="0"/>
                  </a:lnTo>
                  <a:lnTo>
                    <a:pt x="2534" y="1"/>
                  </a:lnTo>
                  <a:lnTo>
                    <a:pt x="2528" y="2"/>
                  </a:lnTo>
                  <a:lnTo>
                    <a:pt x="2523" y="3"/>
                  </a:lnTo>
                  <a:lnTo>
                    <a:pt x="2518" y="6"/>
                  </a:lnTo>
                  <a:lnTo>
                    <a:pt x="2513" y="9"/>
                  </a:lnTo>
                  <a:lnTo>
                    <a:pt x="2508" y="13"/>
                  </a:lnTo>
                  <a:lnTo>
                    <a:pt x="2504" y="18"/>
                  </a:lnTo>
                  <a:lnTo>
                    <a:pt x="2595" y="5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0" name="Freeform 199"/>
            <p:cNvSpPr>
              <a:spLocks/>
            </p:cNvSpPr>
            <p:nvPr/>
          </p:nvSpPr>
          <p:spPr bwMode="auto">
            <a:xfrm>
              <a:off x="1360" y="3223"/>
              <a:ext cx="2" cy="80"/>
            </a:xfrm>
            <a:custGeom>
              <a:avLst/>
              <a:gdLst>
                <a:gd name="T0" fmla="*/ 16 w 107"/>
                <a:gd name="T1" fmla="*/ 16 h 4446"/>
                <a:gd name="T2" fmla="*/ 0 w 107"/>
                <a:gd name="T3" fmla="*/ 54 h 4446"/>
                <a:gd name="T4" fmla="*/ 0 w 107"/>
                <a:gd name="T5" fmla="*/ 4446 h 4446"/>
                <a:gd name="T6" fmla="*/ 107 w 107"/>
                <a:gd name="T7" fmla="*/ 4446 h 4446"/>
                <a:gd name="T8" fmla="*/ 107 w 107"/>
                <a:gd name="T9" fmla="*/ 54 h 4446"/>
                <a:gd name="T10" fmla="*/ 16 w 107"/>
                <a:gd name="T11" fmla="*/ 16 h 4446"/>
                <a:gd name="T12" fmla="*/ 107 w 107"/>
                <a:gd name="T13" fmla="*/ 54 h 4446"/>
                <a:gd name="T14" fmla="*/ 107 w 107"/>
                <a:gd name="T15" fmla="*/ 47 h 4446"/>
                <a:gd name="T16" fmla="*/ 106 w 107"/>
                <a:gd name="T17" fmla="*/ 41 h 4446"/>
                <a:gd name="T18" fmla="*/ 105 w 107"/>
                <a:gd name="T19" fmla="*/ 35 h 4446"/>
                <a:gd name="T20" fmla="*/ 103 w 107"/>
                <a:gd name="T21" fmla="*/ 29 h 4446"/>
                <a:gd name="T22" fmla="*/ 100 w 107"/>
                <a:gd name="T23" fmla="*/ 25 h 4446"/>
                <a:gd name="T24" fmla="*/ 97 w 107"/>
                <a:gd name="T25" fmla="*/ 20 h 4446"/>
                <a:gd name="T26" fmla="*/ 94 w 107"/>
                <a:gd name="T27" fmla="*/ 16 h 4446"/>
                <a:gd name="T28" fmla="*/ 91 w 107"/>
                <a:gd name="T29" fmla="*/ 13 h 4446"/>
                <a:gd name="T30" fmla="*/ 83 w 107"/>
                <a:gd name="T31" fmla="*/ 7 h 4446"/>
                <a:gd name="T32" fmla="*/ 74 w 107"/>
                <a:gd name="T33" fmla="*/ 3 h 4446"/>
                <a:gd name="T34" fmla="*/ 64 w 107"/>
                <a:gd name="T35" fmla="*/ 0 h 4446"/>
                <a:gd name="T36" fmla="*/ 54 w 107"/>
                <a:gd name="T37" fmla="*/ 0 h 4446"/>
                <a:gd name="T38" fmla="*/ 43 w 107"/>
                <a:gd name="T39" fmla="*/ 0 h 4446"/>
                <a:gd name="T40" fmla="*/ 34 w 107"/>
                <a:gd name="T41" fmla="*/ 3 h 4446"/>
                <a:gd name="T42" fmla="*/ 25 w 107"/>
                <a:gd name="T43" fmla="*/ 7 h 4446"/>
                <a:gd name="T44" fmla="*/ 17 w 107"/>
                <a:gd name="T45" fmla="*/ 13 h 4446"/>
                <a:gd name="T46" fmla="*/ 13 w 107"/>
                <a:gd name="T47" fmla="*/ 16 h 4446"/>
                <a:gd name="T48" fmla="*/ 10 w 107"/>
                <a:gd name="T49" fmla="*/ 20 h 4446"/>
                <a:gd name="T50" fmla="*/ 7 w 107"/>
                <a:gd name="T51" fmla="*/ 25 h 4446"/>
                <a:gd name="T52" fmla="*/ 5 w 107"/>
                <a:gd name="T53" fmla="*/ 29 h 4446"/>
                <a:gd name="T54" fmla="*/ 3 w 107"/>
                <a:gd name="T55" fmla="*/ 35 h 4446"/>
                <a:gd name="T56" fmla="*/ 1 w 107"/>
                <a:gd name="T57" fmla="*/ 41 h 4446"/>
                <a:gd name="T58" fmla="*/ 1 w 107"/>
                <a:gd name="T59" fmla="*/ 47 h 4446"/>
                <a:gd name="T60" fmla="*/ 0 w 107"/>
                <a:gd name="T61" fmla="*/ 54 h 4446"/>
                <a:gd name="T62" fmla="*/ 16 w 107"/>
                <a:gd name="T63" fmla="*/ 16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6">
                  <a:moveTo>
                    <a:pt x="16" y="16"/>
                  </a:moveTo>
                  <a:lnTo>
                    <a:pt x="0" y="54"/>
                  </a:lnTo>
                  <a:lnTo>
                    <a:pt x="0" y="4446"/>
                  </a:lnTo>
                  <a:lnTo>
                    <a:pt x="107" y="4446"/>
                  </a:lnTo>
                  <a:lnTo>
                    <a:pt x="107" y="54"/>
                  </a:lnTo>
                  <a:lnTo>
                    <a:pt x="16" y="16"/>
                  </a:lnTo>
                  <a:lnTo>
                    <a:pt x="107" y="54"/>
                  </a:lnTo>
                  <a:lnTo>
                    <a:pt x="107" y="47"/>
                  </a:lnTo>
                  <a:lnTo>
                    <a:pt x="106" y="41"/>
                  </a:lnTo>
                  <a:lnTo>
                    <a:pt x="105" y="35"/>
                  </a:lnTo>
                  <a:lnTo>
                    <a:pt x="103" y="29"/>
                  </a:lnTo>
                  <a:lnTo>
                    <a:pt x="100" y="25"/>
                  </a:lnTo>
                  <a:lnTo>
                    <a:pt x="97" y="20"/>
                  </a:lnTo>
                  <a:lnTo>
                    <a:pt x="94" y="16"/>
                  </a:lnTo>
                  <a:lnTo>
                    <a:pt x="91" y="13"/>
                  </a:lnTo>
                  <a:lnTo>
                    <a:pt x="83" y="7"/>
                  </a:lnTo>
                  <a:lnTo>
                    <a:pt x="74" y="3"/>
                  </a:lnTo>
                  <a:lnTo>
                    <a:pt x="64" y="0"/>
                  </a:lnTo>
                  <a:lnTo>
                    <a:pt x="54" y="0"/>
                  </a:lnTo>
                  <a:lnTo>
                    <a:pt x="43" y="0"/>
                  </a:lnTo>
                  <a:lnTo>
                    <a:pt x="34" y="3"/>
                  </a:lnTo>
                  <a:lnTo>
                    <a:pt x="25" y="7"/>
                  </a:lnTo>
                  <a:lnTo>
                    <a:pt x="17" y="13"/>
                  </a:lnTo>
                  <a:lnTo>
                    <a:pt x="13" y="16"/>
                  </a:lnTo>
                  <a:lnTo>
                    <a:pt x="10" y="20"/>
                  </a:lnTo>
                  <a:lnTo>
                    <a:pt x="7" y="25"/>
                  </a:lnTo>
                  <a:lnTo>
                    <a:pt x="5" y="29"/>
                  </a:lnTo>
                  <a:lnTo>
                    <a:pt x="3" y="35"/>
                  </a:lnTo>
                  <a:lnTo>
                    <a:pt x="1" y="41"/>
                  </a:lnTo>
                  <a:lnTo>
                    <a:pt x="1" y="47"/>
                  </a:lnTo>
                  <a:lnTo>
                    <a:pt x="0" y="54"/>
                  </a:lnTo>
                  <a:lnTo>
                    <a:pt x="16" y="16"/>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1" name="Freeform 200"/>
            <p:cNvSpPr>
              <a:spLocks/>
            </p:cNvSpPr>
            <p:nvPr/>
          </p:nvSpPr>
          <p:spPr bwMode="auto">
            <a:xfrm>
              <a:off x="1315" y="3223"/>
              <a:ext cx="47" cy="48"/>
            </a:xfrm>
            <a:custGeom>
              <a:avLst/>
              <a:gdLst>
                <a:gd name="T0" fmla="*/ 1 w 2596"/>
                <a:gd name="T1" fmla="*/ 2582 h 2636"/>
                <a:gd name="T2" fmla="*/ 93 w 2596"/>
                <a:gd name="T3" fmla="*/ 2619 h 2636"/>
                <a:gd name="T4" fmla="*/ 2596 w 2596"/>
                <a:gd name="T5" fmla="*/ 75 h 2636"/>
                <a:gd name="T6" fmla="*/ 2520 w 2596"/>
                <a:gd name="T7" fmla="*/ 0 h 2636"/>
                <a:gd name="T8" fmla="*/ 16 w 2596"/>
                <a:gd name="T9" fmla="*/ 2544 h 2636"/>
                <a:gd name="T10" fmla="*/ 1 w 2596"/>
                <a:gd name="T11" fmla="*/ 2582 h 2636"/>
                <a:gd name="T12" fmla="*/ 16 w 2596"/>
                <a:gd name="T13" fmla="*/ 2544 h 2636"/>
                <a:gd name="T14" fmla="*/ 12 w 2596"/>
                <a:gd name="T15" fmla="*/ 2549 h 2636"/>
                <a:gd name="T16" fmla="*/ 8 w 2596"/>
                <a:gd name="T17" fmla="*/ 2554 h 2636"/>
                <a:gd name="T18" fmla="*/ 5 w 2596"/>
                <a:gd name="T19" fmla="*/ 2559 h 2636"/>
                <a:gd name="T20" fmla="*/ 3 w 2596"/>
                <a:gd name="T21" fmla="*/ 2564 h 2636"/>
                <a:gd name="T22" fmla="*/ 2 w 2596"/>
                <a:gd name="T23" fmla="*/ 2569 h 2636"/>
                <a:gd name="T24" fmla="*/ 0 w 2596"/>
                <a:gd name="T25" fmla="*/ 2574 h 2636"/>
                <a:gd name="T26" fmla="*/ 0 w 2596"/>
                <a:gd name="T27" fmla="*/ 2579 h 2636"/>
                <a:gd name="T28" fmla="*/ 0 w 2596"/>
                <a:gd name="T29" fmla="*/ 2584 h 2636"/>
                <a:gd name="T30" fmla="*/ 2 w 2596"/>
                <a:gd name="T31" fmla="*/ 2594 h 2636"/>
                <a:gd name="T32" fmla="*/ 5 w 2596"/>
                <a:gd name="T33" fmla="*/ 2603 h 2636"/>
                <a:gd name="T34" fmla="*/ 10 w 2596"/>
                <a:gd name="T35" fmla="*/ 2612 h 2636"/>
                <a:gd name="T36" fmla="*/ 17 w 2596"/>
                <a:gd name="T37" fmla="*/ 2619 h 2636"/>
                <a:gd name="T38" fmla="*/ 24 w 2596"/>
                <a:gd name="T39" fmla="*/ 2627 h 2636"/>
                <a:gd name="T40" fmla="*/ 34 w 2596"/>
                <a:gd name="T41" fmla="*/ 2631 h 2636"/>
                <a:gd name="T42" fmla="*/ 43 w 2596"/>
                <a:gd name="T43" fmla="*/ 2635 h 2636"/>
                <a:gd name="T44" fmla="*/ 53 w 2596"/>
                <a:gd name="T45" fmla="*/ 2636 h 2636"/>
                <a:gd name="T46" fmla="*/ 58 w 2596"/>
                <a:gd name="T47" fmla="*/ 2636 h 2636"/>
                <a:gd name="T48" fmla="*/ 63 w 2596"/>
                <a:gd name="T49" fmla="*/ 2636 h 2636"/>
                <a:gd name="T50" fmla="*/ 68 w 2596"/>
                <a:gd name="T51" fmla="*/ 2635 h 2636"/>
                <a:gd name="T52" fmla="*/ 73 w 2596"/>
                <a:gd name="T53" fmla="*/ 2633 h 2636"/>
                <a:gd name="T54" fmla="*/ 78 w 2596"/>
                <a:gd name="T55" fmla="*/ 2631 h 2636"/>
                <a:gd name="T56" fmla="*/ 83 w 2596"/>
                <a:gd name="T57" fmla="*/ 2628 h 2636"/>
                <a:gd name="T58" fmla="*/ 88 w 2596"/>
                <a:gd name="T59" fmla="*/ 2624 h 2636"/>
                <a:gd name="T60" fmla="*/ 93 w 2596"/>
                <a:gd name="T61" fmla="*/ 2619 h 2636"/>
                <a:gd name="T62" fmla="*/ 1 w 2596"/>
                <a:gd name="T63" fmla="*/ 2582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1" y="2582"/>
                  </a:moveTo>
                  <a:lnTo>
                    <a:pt x="93" y="2619"/>
                  </a:lnTo>
                  <a:lnTo>
                    <a:pt x="2596" y="75"/>
                  </a:lnTo>
                  <a:lnTo>
                    <a:pt x="2520" y="0"/>
                  </a:lnTo>
                  <a:lnTo>
                    <a:pt x="16" y="2544"/>
                  </a:lnTo>
                  <a:lnTo>
                    <a:pt x="1" y="2582"/>
                  </a:lnTo>
                  <a:lnTo>
                    <a:pt x="16" y="2544"/>
                  </a:lnTo>
                  <a:lnTo>
                    <a:pt x="12" y="2549"/>
                  </a:lnTo>
                  <a:lnTo>
                    <a:pt x="8" y="2554"/>
                  </a:lnTo>
                  <a:lnTo>
                    <a:pt x="5" y="2559"/>
                  </a:lnTo>
                  <a:lnTo>
                    <a:pt x="3" y="2564"/>
                  </a:lnTo>
                  <a:lnTo>
                    <a:pt x="2" y="2569"/>
                  </a:lnTo>
                  <a:lnTo>
                    <a:pt x="0" y="2574"/>
                  </a:lnTo>
                  <a:lnTo>
                    <a:pt x="0" y="2579"/>
                  </a:lnTo>
                  <a:lnTo>
                    <a:pt x="0" y="2584"/>
                  </a:lnTo>
                  <a:lnTo>
                    <a:pt x="2" y="2594"/>
                  </a:lnTo>
                  <a:lnTo>
                    <a:pt x="5" y="2603"/>
                  </a:lnTo>
                  <a:lnTo>
                    <a:pt x="10" y="2612"/>
                  </a:lnTo>
                  <a:lnTo>
                    <a:pt x="17" y="2619"/>
                  </a:lnTo>
                  <a:lnTo>
                    <a:pt x="24" y="2627"/>
                  </a:lnTo>
                  <a:lnTo>
                    <a:pt x="34" y="2631"/>
                  </a:lnTo>
                  <a:lnTo>
                    <a:pt x="43" y="2635"/>
                  </a:lnTo>
                  <a:lnTo>
                    <a:pt x="53" y="2636"/>
                  </a:lnTo>
                  <a:lnTo>
                    <a:pt x="58" y="2636"/>
                  </a:lnTo>
                  <a:lnTo>
                    <a:pt x="63" y="2636"/>
                  </a:lnTo>
                  <a:lnTo>
                    <a:pt x="68" y="2635"/>
                  </a:lnTo>
                  <a:lnTo>
                    <a:pt x="73" y="2633"/>
                  </a:lnTo>
                  <a:lnTo>
                    <a:pt x="78" y="2631"/>
                  </a:lnTo>
                  <a:lnTo>
                    <a:pt x="83" y="2628"/>
                  </a:lnTo>
                  <a:lnTo>
                    <a:pt x="88" y="2624"/>
                  </a:lnTo>
                  <a:lnTo>
                    <a:pt x="93" y="2619"/>
                  </a:lnTo>
                  <a:lnTo>
                    <a:pt x="1" y="2582"/>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2" name="Freeform 201"/>
            <p:cNvSpPr>
              <a:spLocks/>
            </p:cNvSpPr>
            <p:nvPr/>
          </p:nvSpPr>
          <p:spPr bwMode="auto">
            <a:xfrm>
              <a:off x="1315" y="3270"/>
              <a:ext cx="2" cy="79"/>
            </a:xfrm>
            <a:custGeom>
              <a:avLst/>
              <a:gdLst>
                <a:gd name="T0" fmla="*/ 92 w 107"/>
                <a:gd name="T1" fmla="*/ 4429 h 4445"/>
                <a:gd name="T2" fmla="*/ 107 w 107"/>
                <a:gd name="T3" fmla="*/ 4391 h 4445"/>
                <a:gd name="T4" fmla="*/ 107 w 107"/>
                <a:gd name="T5" fmla="*/ 0 h 4445"/>
                <a:gd name="T6" fmla="*/ 0 w 107"/>
                <a:gd name="T7" fmla="*/ 0 h 4445"/>
                <a:gd name="T8" fmla="*/ 0 w 107"/>
                <a:gd name="T9" fmla="*/ 4391 h 4445"/>
                <a:gd name="T10" fmla="*/ 92 w 107"/>
                <a:gd name="T11" fmla="*/ 4429 h 4445"/>
                <a:gd name="T12" fmla="*/ 0 w 107"/>
                <a:gd name="T13" fmla="*/ 4391 h 4445"/>
                <a:gd name="T14" fmla="*/ 0 w 107"/>
                <a:gd name="T15" fmla="*/ 4397 h 4445"/>
                <a:gd name="T16" fmla="*/ 1 w 107"/>
                <a:gd name="T17" fmla="*/ 4404 h 4445"/>
                <a:gd name="T18" fmla="*/ 2 w 107"/>
                <a:gd name="T19" fmla="*/ 4410 h 4445"/>
                <a:gd name="T20" fmla="*/ 4 w 107"/>
                <a:gd name="T21" fmla="*/ 4415 h 4445"/>
                <a:gd name="T22" fmla="*/ 7 w 107"/>
                <a:gd name="T23" fmla="*/ 4420 h 4445"/>
                <a:gd name="T24" fmla="*/ 10 w 107"/>
                <a:gd name="T25" fmla="*/ 4424 h 4445"/>
                <a:gd name="T26" fmla="*/ 13 w 107"/>
                <a:gd name="T27" fmla="*/ 4428 h 4445"/>
                <a:gd name="T28" fmla="*/ 16 w 107"/>
                <a:gd name="T29" fmla="*/ 4431 h 4445"/>
                <a:gd name="T30" fmla="*/ 24 w 107"/>
                <a:gd name="T31" fmla="*/ 4437 h 4445"/>
                <a:gd name="T32" fmla="*/ 34 w 107"/>
                <a:gd name="T33" fmla="*/ 4441 h 4445"/>
                <a:gd name="T34" fmla="*/ 44 w 107"/>
                <a:gd name="T35" fmla="*/ 4444 h 4445"/>
                <a:gd name="T36" fmla="*/ 54 w 107"/>
                <a:gd name="T37" fmla="*/ 4445 h 4445"/>
                <a:gd name="T38" fmla="*/ 64 w 107"/>
                <a:gd name="T39" fmla="*/ 4444 h 4445"/>
                <a:gd name="T40" fmla="*/ 73 w 107"/>
                <a:gd name="T41" fmla="*/ 4441 h 4445"/>
                <a:gd name="T42" fmla="*/ 82 w 107"/>
                <a:gd name="T43" fmla="*/ 4437 h 4445"/>
                <a:gd name="T44" fmla="*/ 90 w 107"/>
                <a:gd name="T45" fmla="*/ 4431 h 4445"/>
                <a:gd name="T46" fmla="*/ 94 w 107"/>
                <a:gd name="T47" fmla="*/ 4428 h 4445"/>
                <a:gd name="T48" fmla="*/ 97 w 107"/>
                <a:gd name="T49" fmla="*/ 4424 h 4445"/>
                <a:gd name="T50" fmla="*/ 100 w 107"/>
                <a:gd name="T51" fmla="*/ 4420 h 4445"/>
                <a:gd name="T52" fmla="*/ 102 w 107"/>
                <a:gd name="T53" fmla="*/ 4415 h 4445"/>
                <a:gd name="T54" fmla="*/ 104 w 107"/>
                <a:gd name="T55" fmla="*/ 4410 h 4445"/>
                <a:gd name="T56" fmla="*/ 106 w 107"/>
                <a:gd name="T57" fmla="*/ 4404 h 4445"/>
                <a:gd name="T58" fmla="*/ 107 w 107"/>
                <a:gd name="T59" fmla="*/ 4397 h 4445"/>
                <a:gd name="T60" fmla="*/ 107 w 107"/>
                <a:gd name="T61" fmla="*/ 4391 h 4445"/>
                <a:gd name="T62" fmla="*/ 92 w 107"/>
                <a:gd name="T63" fmla="*/ 4429 h 4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5">
                  <a:moveTo>
                    <a:pt x="92" y="4429"/>
                  </a:moveTo>
                  <a:lnTo>
                    <a:pt x="107" y="4391"/>
                  </a:lnTo>
                  <a:lnTo>
                    <a:pt x="107" y="0"/>
                  </a:lnTo>
                  <a:lnTo>
                    <a:pt x="0" y="0"/>
                  </a:lnTo>
                  <a:lnTo>
                    <a:pt x="0" y="4391"/>
                  </a:lnTo>
                  <a:lnTo>
                    <a:pt x="92" y="4429"/>
                  </a:lnTo>
                  <a:lnTo>
                    <a:pt x="0" y="4391"/>
                  </a:lnTo>
                  <a:lnTo>
                    <a:pt x="0" y="4397"/>
                  </a:lnTo>
                  <a:lnTo>
                    <a:pt x="1" y="4404"/>
                  </a:lnTo>
                  <a:lnTo>
                    <a:pt x="2" y="4410"/>
                  </a:lnTo>
                  <a:lnTo>
                    <a:pt x="4" y="4415"/>
                  </a:lnTo>
                  <a:lnTo>
                    <a:pt x="7" y="4420"/>
                  </a:lnTo>
                  <a:lnTo>
                    <a:pt x="10" y="4424"/>
                  </a:lnTo>
                  <a:lnTo>
                    <a:pt x="13" y="4428"/>
                  </a:lnTo>
                  <a:lnTo>
                    <a:pt x="16" y="4431"/>
                  </a:lnTo>
                  <a:lnTo>
                    <a:pt x="24" y="4437"/>
                  </a:lnTo>
                  <a:lnTo>
                    <a:pt x="34" y="4441"/>
                  </a:lnTo>
                  <a:lnTo>
                    <a:pt x="44" y="4444"/>
                  </a:lnTo>
                  <a:lnTo>
                    <a:pt x="54" y="4445"/>
                  </a:lnTo>
                  <a:lnTo>
                    <a:pt x="64" y="4444"/>
                  </a:lnTo>
                  <a:lnTo>
                    <a:pt x="73" y="4441"/>
                  </a:lnTo>
                  <a:lnTo>
                    <a:pt x="82" y="4437"/>
                  </a:lnTo>
                  <a:lnTo>
                    <a:pt x="90" y="4431"/>
                  </a:lnTo>
                  <a:lnTo>
                    <a:pt x="94" y="4428"/>
                  </a:lnTo>
                  <a:lnTo>
                    <a:pt x="97" y="4424"/>
                  </a:lnTo>
                  <a:lnTo>
                    <a:pt x="100" y="4420"/>
                  </a:lnTo>
                  <a:lnTo>
                    <a:pt x="102" y="4415"/>
                  </a:lnTo>
                  <a:lnTo>
                    <a:pt x="104" y="4410"/>
                  </a:lnTo>
                  <a:lnTo>
                    <a:pt x="106" y="4404"/>
                  </a:lnTo>
                  <a:lnTo>
                    <a:pt x="107" y="4397"/>
                  </a:lnTo>
                  <a:lnTo>
                    <a:pt x="107" y="4391"/>
                  </a:lnTo>
                  <a:lnTo>
                    <a:pt x="92" y="442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3" name="Rectangle 15"/>
            <p:cNvSpPr>
              <a:spLocks noChangeArrowheads="1"/>
            </p:cNvSpPr>
            <p:nvPr/>
          </p:nvSpPr>
          <p:spPr bwMode="auto">
            <a:xfrm>
              <a:off x="1075" y="3270"/>
              <a:ext cx="241" cy="78"/>
            </a:xfrm>
            <a:prstGeom prst="rect">
              <a:avLst/>
            </a:prstGeom>
            <a:solidFill>
              <a:srgbClr val="1C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4" name="Freeform 16"/>
            <p:cNvSpPr>
              <a:spLocks/>
            </p:cNvSpPr>
            <p:nvPr/>
          </p:nvSpPr>
          <p:spPr bwMode="auto">
            <a:xfrm>
              <a:off x="1315" y="3269"/>
              <a:ext cx="2" cy="79"/>
            </a:xfrm>
            <a:custGeom>
              <a:avLst/>
              <a:gdLst>
                <a:gd name="T0" fmla="*/ 54 w 107"/>
                <a:gd name="T1" fmla="*/ 0 h 4448"/>
                <a:gd name="T2" fmla="*/ 0 w 107"/>
                <a:gd name="T3" fmla="*/ 53 h 4448"/>
                <a:gd name="T4" fmla="*/ 0 w 107"/>
                <a:gd name="T5" fmla="*/ 4448 h 4448"/>
                <a:gd name="T6" fmla="*/ 107 w 107"/>
                <a:gd name="T7" fmla="*/ 4448 h 4448"/>
                <a:gd name="T8" fmla="*/ 107 w 107"/>
                <a:gd name="T9" fmla="*/ 53 h 4448"/>
                <a:gd name="T10" fmla="*/ 54 w 107"/>
                <a:gd name="T11" fmla="*/ 0 h 4448"/>
                <a:gd name="T12" fmla="*/ 107 w 107"/>
                <a:gd name="T13" fmla="*/ 53 h 4448"/>
                <a:gd name="T14" fmla="*/ 107 w 107"/>
                <a:gd name="T15" fmla="*/ 46 h 4448"/>
                <a:gd name="T16" fmla="*/ 106 w 107"/>
                <a:gd name="T17" fmla="*/ 40 h 4448"/>
                <a:gd name="T18" fmla="*/ 104 w 107"/>
                <a:gd name="T19" fmla="*/ 35 h 4448"/>
                <a:gd name="T20" fmla="*/ 102 w 107"/>
                <a:gd name="T21" fmla="*/ 29 h 4448"/>
                <a:gd name="T22" fmla="*/ 100 w 107"/>
                <a:gd name="T23" fmla="*/ 25 h 4448"/>
                <a:gd name="T24" fmla="*/ 97 w 107"/>
                <a:gd name="T25" fmla="*/ 20 h 4448"/>
                <a:gd name="T26" fmla="*/ 94 w 107"/>
                <a:gd name="T27" fmla="*/ 16 h 4448"/>
                <a:gd name="T28" fmla="*/ 90 w 107"/>
                <a:gd name="T29" fmla="*/ 13 h 4448"/>
                <a:gd name="T30" fmla="*/ 82 w 107"/>
                <a:gd name="T31" fmla="*/ 7 h 4448"/>
                <a:gd name="T32" fmla="*/ 73 w 107"/>
                <a:gd name="T33" fmla="*/ 3 h 4448"/>
                <a:gd name="T34" fmla="*/ 64 w 107"/>
                <a:gd name="T35" fmla="*/ 0 h 4448"/>
                <a:gd name="T36" fmla="*/ 54 w 107"/>
                <a:gd name="T37" fmla="*/ 0 h 4448"/>
                <a:gd name="T38" fmla="*/ 44 w 107"/>
                <a:gd name="T39" fmla="*/ 0 h 4448"/>
                <a:gd name="T40" fmla="*/ 34 w 107"/>
                <a:gd name="T41" fmla="*/ 3 h 4448"/>
                <a:gd name="T42" fmla="*/ 24 w 107"/>
                <a:gd name="T43" fmla="*/ 7 h 4448"/>
                <a:gd name="T44" fmla="*/ 16 w 107"/>
                <a:gd name="T45" fmla="*/ 13 h 4448"/>
                <a:gd name="T46" fmla="*/ 13 w 107"/>
                <a:gd name="T47" fmla="*/ 16 h 4448"/>
                <a:gd name="T48" fmla="*/ 10 w 107"/>
                <a:gd name="T49" fmla="*/ 20 h 4448"/>
                <a:gd name="T50" fmla="*/ 7 w 107"/>
                <a:gd name="T51" fmla="*/ 25 h 4448"/>
                <a:gd name="T52" fmla="*/ 4 w 107"/>
                <a:gd name="T53" fmla="*/ 29 h 4448"/>
                <a:gd name="T54" fmla="*/ 2 w 107"/>
                <a:gd name="T55" fmla="*/ 35 h 4448"/>
                <a:gd name="T56" fmla="*/ 1 w 107"/>
                <a:gd name="T57" fmla="*/ 40 h 4448"/>
                <a:gd name="T58" fmla="*/ 0 w 107"/>
                <a:gd name="T59" fmla="*/ 46 h 4448"/>
                <a:gd name="T60" fmla="*/ 0 w 107"/>
                <a:gd name="T61" fmla="*/ 53 h 4448"/>
                <a:gd name="T62" fmla="*/ 54 w 107"/>
                <a:gd name="T6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8">
                  <a:moveTo>
                    <a:pt x="54" y="0"/>
                  </a:moveTo>
                  <a:lnTo>
                    <a:pt x="0" y="53"/>
                  </a:lnTo>
                  <a:lnTo>
                    <a:pt x="0" y="4448"/>
                  </a:lnTo>
                  <a:lnTo>
                    <a:pt x="107" y="4448"/>
                  </a:lnTo>
                  <a:lnTo>
                    <a:pt x="107" y="53"/>
                  </a:lnTo>
                  <a:lnTo>
                    <a:pt x="54" y="0"/>
                  </a:lnTo>
                  <a:lnTo>
                    <a:pt x="107" y="53"/>
                  </a:lnTo>
                  <a:lnTo>
                    <a:pt x="107" y="46"/>
                  </a:lnTo>
                  <a:lnTo>
                    <a:pt x="106" y="40"/>
                  </a:lnTo>
                  <a:lnTo>
                    <a:pt x="104" y="35"/>
                  </a:lnTo>
                  <a:lnTo>
                    <a:pt x="102" y="29"/>
                  </a:lnTo>
                  <a:lnTo>
                    <a:pt x="100" y="25"/>
                  </a:lnTo>
                  <a:lnTo>
                    <a:pt x="97" y="20"/>
                  </a:lnTo>
                  <a:lnTo>
                    <a:pt x="94" y="16"/>
                  </a:lnTo>
                  <a:lnTo>
                    <a:pt x="90" y="13"/>
                  </a:lnTo>
                  <a:lnTo>
                    <a:pt x="82" y="7"/>
                  </a:lnTo>
                  <a:lnTo>
                    <a:pt x="73" y="3"/>
                  </a:lnTo>
                  <a:lnTo>
                    <a:pt x="64" y="0"/>
                  </a:lnTo>
                  <a:lnTo>
                    <a:pt x="54" y="0"/>
                  </a:lnTo>
                  <a:lnTo>
                    <a:pt x="44" y="0"/>
                  </a:lnTo>
                  <a:lnTo>
                    <a:pt x="34" y="3"/>
                  </a:lnTo>
                  <a:lnTo>
                    <a:pt x="24" y="7"/>
                  </a:lnTo>
                  <a:lnTo>
                    <a:pt x="16" y="13"/>
                  </a:lnTo>
                  <a:lnTo>
                    <a:pt x="13" y="16"/>
                  </a:lnTo>
                  <a:lnTo>
                    <a:pt x="10" y="20"/>
                  </a:lnTo>
                  <a:lnTo>
                    <a:pt x="7" y="25"/>
                  </a:lnTo>
                  <a:lnTo>
                    <a:pt x="4" y="29"/>
                  </a:lnTo>
                  <a:lnTo>
                    <a:pt x="2" y="35"/>
                  </a:lnTo>
                  <a:lnTo>
                    <a:pt x="1" y="40"/>
                  </a:lnTo>
                  <a:lnTo>
                    <a:pt x="0" y="46"/>
                  </a:lnTo>
                  <a:lnTo>
                    <a:pt x="0" y="53"/>
                  </a:lnTo>
                  <a:lnTo>
                    <a:pt x="54"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5" name="Freeform 17"/>
            <p:cNvSpPr>
              <a:spLocks/>
            </p:cNvSpPr>
            <p:nvPr/>
          </p:nvSpPr>
          <p:spPr bwMode="auto">
            <a:xfrm>
              <a:off x="1074" y="3269"/>
              <a:ext cx="242" cy="2"/>
            </a:xfrm>
            <a:custGeom>
              <a:avLst/>
              <a:gdLst>
                <a:gd name="T0" fmla="*/ 0 w 13552"/>
                <a:gd name="T1" fmla="*/ 53 h 107"/>
                <a:gd name="T2" fmla="*/ 54 w 13552"/>
                <a:gd name="T3" fmla="*/ 107 h 107"/>
                <a:gd name="T4" fmla="*/ 13552 w 13552"/>
                <a:gd name="T5" fmla="*/ 107 h 107"/>
                <a:gd name="T6" fmla="*/ 13552 w 13552"/>
                <a:gd name="T7" fmla="*/ 0 h 107"/>
                <a:gd name="T8" fmla="*/ 54 w 13552"/>
                <a:gd name="T9" fmla="*/ 0 h 107"/>
                <a:gd name="T10" fmla="*/ 0 w 13552"/>
                <a:gd name="T11" fmla="*/ 53 h 107"/>
                <a:gd name="T12" fmla="*/ 54 w 13552"/>
                <a:gd name="T13" fmla="*/ 0 h 107"/>
                <a:gd name="T14" fmla="*/ 47 w 13552"/>
                <a:gd name="T15" fmla="*/ 0 h 107"/>
                <a:gd name="T16" fmla="*/ 40 w 13552"/>
                <a:gd name="T17" fmla="*/ 1 h 107"/>
                <a:gd name="T18" fmla="*/ 35 w 13552"/>
                <a:gd name="T19" fmla="*/ 2 h 107"/>
                <a:gd name="T20" fmla="*/ 30 w 13552"/>
                <a:gd name="T21" fmla="*/ 4 h 107"/>
                <a:gd name="T22" fmla="*/ 25 w 13552"/>
                <a:gd name="T23" fmla="*/ 6 h 107"/>
                <a:gd name="T24" fmla="*/ 20 w 13552"/>
                <a:gd name="T25" fmla="*/ 9 h 107"/>
                <a:gd name="T26" fmla="*/ 16 w 13552"/>
                <a:gd name="T27" fmla="*/ 13 h 107"/>
                <a:gd name="T28" fmla="*/ 13 w 13552"/>
                <a:gd name="T29" fmla="*/ 16 h 107"/>
                <a:gd name="T30" fmla="*/ 7 w 13552"/>
                <a:gd name="T31" fmla="*/ 24 h 107"/>
                <a:gd name="T32" fmla="*/ 3 w 13552"/>
                <a:gd name="T33" fmla="*/ 33 h 107"/>
                <a:gd name="T34" fmla="*/ 1 w 13552"/>
                <a:gd name="T35" fmla="*/ 43 h 107"/>
                <a:gd name="T36" fmla="*/ 0 w 13552"/>
                <a:gd name="T37" fmla="*/ 53 h 107"/>
                <a:gd name="T38" fmla="*/ 1 w 13552"/>
                <a:gd name="T39" fmla="*/ 62 h 107"/>
                <a:gd name="T40" fmla="*/ 3 w 13552"/>
                <a:gd name="T41" fmla="*/ 72 h 107"/>
                <a:gd name="T42" fmla="*/ 7 w 13552"/>
                <a:gd name="T43" fmla="*/ 81 h 107"/>
                <a:gd name="T44" fmla="*/ 13 w 13552"/>
                <a:gd name="T45" fmla="*/ 89 h 107"/>
                <a:gd name="T46" fmla="*/ 16 w 13552"/>
                <a:gd name="T47" fmla="*/ 94 h 107"/>
                <a:gd name="T48" fmla="*/ 20 w 13552"/>
                <a:gd name="T49" fmla="*/ 97 h 107"/>
                <a:gd name="T50" fmla="*/ 25 w 13552"/>
                <a:gd name="T51" fmla="*/ 100 h 107"/>
                <a:gd name="T52" fmla="*/ 30 w 13552"/>
                <a:gd name="T53" fmla="*/ 102 h 107"/>
                <a:gd name="T54" fmla="*/ 35 w 13552"/>
                <a:gd name="T55" fmla="*/ 104 h 107"/>
                <a:gd name="T56" fmla="*/ 40 w 13552"/>
                <a:gd name="T57" fmla="*/ 105 h 107"/>
                <a:gd name="T58" fmla="*/ 47 w 13552"/>
                <a:gd name="T59" fmla="*/ 106 h 107"/>
                <a:gd name="T60" fmla="*/ 54 w 13552"/>
                <a:gd name="T61" fmla="*/ 107 h 107"/>
                <a:gd name="T62" fmla="*/ 0 w 13552"/>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2" h="107">
                  <a:moveTo>
                    <a:pt x="0" y="53"/>
                  </a:moveTo>
                  <a:lnTo>
                    <a:pt x="54" y="107"/>
                  </a:lnTo>
                  <a:lnTo>
                    <a:pt x="13552" y="107"/>
                  </a:lnTo>
                  <a:lnTo>
                    <a:pt x="13552" y="0"/>
                  </a:lnTo>
                  <a:lnTo>
                    <a:pt x="54" y="0"/>
                  </a:lnTo>
                  <a:lnTo>
                    <a:pt x="0" y="53"/>
                  </a:lnTo>
                  <a:lnTo>
                    <a:pt x="54" y="0"/>
                  </a:lnTo>
                  <a:lnTo>
                    <a:pt x="47" y="0"/>
                  </a:lnTo>
                  <a:lnTo>
                    <a:pt x="40" y="1"/>
                  </a:lnTo>
                  <a:lnTo>
                    <a:pt x="35" y="2"/>
                  </a:lnTo>
                  <a:lnTo>
                    <a:pt x="30" y="4"/>
                  </a:lnTo>
                  <a:lnTo>
                    <a:pt x="25" y="6"/>
                  </a:lnTo>
                  <a:lnTo>
                    <a:pt x="20" y="9"/>
                  </a:lnTo>
                  <a:lnTo>
                    <a:pt x="16" y="13"/>
                  </a:lnTo>
                  <a:lnTo>
                    <a:pt x="13" y="16"/>
                  </a:lnTo>
                  <a:lnTo>
                    <a:pt x="7" y="24"/>
                  </a:lnTo>
                  <a:lnTo>
                    <a:pt x="3" y="33"/>
                  </a:lnTo>
                  <a:lnTo>
                    <a:pt x="1" y="43"/>
                  </a:lnTo>
                  <a:lnTo>
                    <a:pt x="0" y="53"/>
                  </a:lnTo>
                  <a:lnTo>
                    <a:pt x="1" y="62"/>
                  </a:lnTo>
                  <a:lnTo>
                    <a:pt x="3" y="72"/>
                  </a:lnTo>
                  <a:lnTo>
                    <a:pt x="7" y="81"/>
                  </a:lnTo>
                  <a:lnTo>
                    <a:pt x="13" y="89"/>
                  </a:lnTo>
                  <a:lnTo>
                    <a:pt x="16" y="94"/>
                  </a:lnTo>
                  <a:lnTo>
                    <a:pt x="20" y="97"/>
                  </a:lnTo>
                  <a:lnTo>
                    <a:pt x="25" y="100"/>
                  </a:lnTo>
                  <a:lnTo>
                    <a:pt x="30" y="102"/>
                  </a:lnTo>
                  <a:lnTo>
                    <a:pt x="35" y="104"/>
                  </a:lnTo>
                  <a:lnTo>
                    <a:pt x="40" y="105"/>
                  </a:lnTo>
                  <a:lnTo>
                    <a:pt x="47" y="106"/>
                  </a:lnTo>
                  <a:lnTo>
                    <a:pt x="54" y="107"/>
                  </a:lnTo>
                  <a:lnTo>
                    <a:pt x="0"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6" name="Freeform 18"/>
            <p:cNvSpPr>
              <a:spLocks/>
            </p:cNvSpPr>
            <p:nvPr/>
          </p:nvSpPr>
          <p:spPr bwMode="auto">
            <a:xfrm>
              <a:off x="1074" y="3270"/>
              <a:ext cx="2" cy="79"/>
            </a:xfrm>
            <a:custGeom>
              <a:avLst/>
              <a:gdLst>
                <a:gd name="T0" fmla="*/ 54 w 107"/>
                <a:gd name="T1" fmla="*/ 4449 h 4449"/>
                <a:gd name="T2" fmla="*/ 107 w 107"/>
                <a:gd name="T3" fmla="*/ 4395 h 4449"/>
                <a:gd name="T4" fmla="*/ 107 w 107"/>
                <a:gd name="T5" fmla="*/ 0 h 4449"/>
                <a:gd name="T6" fmla="*/ 0 w 107"/>
                <a:gd name="T7" fmla="*/ 0 h 4449"/>
                <a:gd name="T8" fmla="*/ 0 w 107"/>
                <a:gd name="T9" fmla="*/ 4395 h 4449"/>
                <a:gd name="T10" fmla="*/ 54 w 107"/>
                <a:gd name="T11" fmla="*/ 4449 h 4449"/>
                <a:gd name="T12" fmla="*/ 0 w 107"/>
                <a:gd name="T13" fmla="*/ 4395 h 4449"/>
                <a:gd name="T14" fmla="*/ 0 w 107"/>
                <a:gd name="T15" fmla="*/ 4401 h 4449"/>
                <a:gd name="T16" fmla="*/ 1 w 107"/>
                <a:gd name="T17" fmla="*/ 4408 h 4449"/>
                <a:gd name="T18" fmla="*/ 2 w 107"/>
                <a:gd name="T19" fmla="*/ 4414 h 4449"/>
                <a:gd name="T20" fmla="*/ 4 w 107"/>
                <a:gd name="T21" fmla="*/ 4419 h 4449"/>
                <a:gd name="T22" fmla="*/ 7 w 107"/>
                <a:gd name="T23" fmla="*/ 4424 h 4449"/>
                <a:gd name="T24" fmla="*/ 9 w 107"/>
                <a:gd name="T25" fmla="*/ 4428 h 4449"/>
                <a:gd name="T26" fmla="*/ 13 w 107"/>
                <a:gd name="T27" fmla="*/ 4432 h 4449"/>
                <a:gd name="T28" fmla="*/ 16 w 107"/>
                <a:gd name="T29" fmla="*/ 4436 h 4449"/>
                <a:gd name="T30" fmla="*/ 24 w 107"/>
                <a:gd name="T31" fmla="*/ 4442 h 4449"/>
                <a:gd name="T32" fmla="*/ 33 w 107"/>
                <a:gd name="T33" fmla="*/ 4446 h 4449"/>
                <a:gd name="T34" fmla="*/ 43 w 107"/>
                <a:gd name="T35" fmla="*/ 4448 h 4449"/>
                <a:gd name="T36" fmla="*/ 54 w 107"/>
                <a:gd name="T37" fmla="*/ 4449 h 4449"/>
                <a:gd name="T38" fmla="*/ 64 w 107"/>
                <a:gd name="T39" fmla="*/ 4448 h 4449"/>
                <a:gd name="T40" fmla="*/ 73 w 107"/>
                <a:gd name="T41" fmla="*/ 4446 h 4449"/>
                <a:gd name="T42" fmla="*/ 82 w 107"/>
                <a:gd name="T43" fmla="*/ 4442 h 4449"/>
                <a:gd name="T44" fmla="*/ 90 w 107"/>
                <a:gd name="T45" fmla="*/ 4436 h 4449"/>
                <a:gd name="T46" fmla="*/ 94 w 107"/>
                <a:gd name="T47" fmla="*/ 4432 h 4449"/>
                <a:gd name="T48" fmla="*/ 97 w 107"/>
                <a:gd name="T49" fmla="*/ 4428 h 4449"/>
                <a:gd name="T50" fmla="*/ 100 w 107"/>
                <a:gd name="T51" fmla="*/ 4424 h 4449"/>
                <a:gd name="T52" fmla="*/ 102 w 107"/>
                <a:gd name="T53" fmla="*/ 4419 h 4449"/>
                <a:gd name="T54" fmla="*/ 104 w 107"/>
                <a:gd name="T55" fmla="*/ 4414 h 4449"/>
                <a:gd name="T56" fmla="*/ 106 w 107"/>
                <a:gd name="T57" fmla="*/ 4408 h 4449"/>
                <a:gd name="T58" fmla="*/ 106 w 107"/>
                <a:gd name="T59" fmla="*/ 4401 h 4449"/>
                <a:gd name="T60" fmla="*/ 107 w 107"/>
                <a:gd name="T61" fmla="*/ 4395 h 4449"/>
                <a:gd name="T62" fmla="*/ 54 w 107"/>
                <a:gd name="T63" fmla="*/ 4449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9">
                  <a:moveTo>
                    <a:pt x="54" y="4449"/>
                  </a:moveTo>
                  <a:lnTo>
                    <a:pt x="107" y="4395"/>
                  </a:lnTo>
                  <a:lnTo>
                    <a:pt x="107" y="0"/>
                  </a:lnTo>
                  <a:lnTo>
                    <a:pt x="0" y="0"/>
                  </a:lnTo>
                  <a:lnTo>
                    <a:pt x="0" y="4395"/>
                  </a:lnTo>
                  <a:lnTo>
                    <a:pt x="54" y="4449"/>
                  </a:lnTo>
                  <a:lnTo>
                    <a:pt x="0" y="4395"/>
                  </a:lnTo>
                  <a:lnTo>
                    <a:pt x="0" y="4401"/>
                  </a:lnTo>
                  <a:lnTo>
                    <a:pt x="1" y="4408"/>
                  </a:lnTo>
                  <a:lnTo>
                    <a:pt x="2" y="4414"/>
                  </a:lnTo>
                  <a:lnTo>
                    <a:pt x="4" y="4419"/>
                  </a:lnTo>
                  <a:lnTo>
                    <a:pt x="7" y="4424"/>
                  </a:lnTo>
                  <a:lnTo>
                    <a:pt x="9" y="4428"/>
                  </a:lnTo>
                  <a:lnTo>
                    <a:pt x="13" y="4432"/>
                  </a:lnTo>
                  <a:lnTo>
                    <a:pt x="16" y="4436"/>
                  </a:lnTo>
                  <a:lnTo>
                    <a:pt x="24" y="4442"/>
                  </a:lnTo>
                  <a:lnTo>
                    <a:pt x="33" y="4446"/>
                  </a:lnTo>
                  <a:lnTo>
                    <a:pt x="43" y="4448"/>
                  </a:lnTo>
                  <a:lnTo>
                    <a:pt x="54" y="4449"/>
                  </a:lnTo>
                  <a:lnTo>
                    <a:pt x="64" y="4448"/>
                  </a:lnTo>
                  <a:lnTo>
                    <a:pt x="73" y="4446"/>
                  </a:lnTo>
                  <a:lnTo>
                    <a:pt x="82" y="4442"/>
                  </a:lnTo>
                  <a:lnTo>
                    <a:pt x="90" y="4436"/>
                  </a:lnTo>
                  <a:lnTo>
                    <a:pt x="94" y="4432"/>
                  </a:lnTo>
                  <a:lnTo>
                    <a:pt x="97" y="4428"/>
                  </a:lnTo>
                  <a:lnTo>
                    <a:pt x="100" y="4424"/>
                  </a:lnTo>
                  <a:lnTo>
                    <a:pt x="102" y="4419"/>
                  </a:lnTo>
                  <a:lnTo>
                    <a:pt x="104" y="4414"/>
                  </a:lnTo>
                  <a:lnTo>
                    <a:pt x="106" y="4408"/>
                  </a:lnTo>
                  <a:lnTo>
                    <a:pt x="106" y="4401"/>
                  </a:lnTo>
                  <a:lnTo>
                    <a:pt x="107" y="4395"/>
                  </a:lnTo>
                  <a:lnTo>
                    <a:pt x="54" y="44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7" name="Freeform 19"/>
            <p:cNvSpPr>
              <a:spLocks/>
            </p:cNvSpPr>
            <p:nvPr/>
          </p:nvSpPr>
          <p:spPr bwMode="auto">
            <a:xfrm>
              <a:off x="1075" y="3347"/>
              <a:ext cx="242" cy="2"/>
            </a:xfrm>
            <a:custGeom>
              <a:avLst/>
              <a:gdLst>
                <a:gd name="T0" fmla="*/ 13551 w 13551"/>
                <a:gd name="T1" fmla="*/ 53 h 107"/>
                <a:gd name="T2" fmla="*/ 13498 w 13551"/>
                <a:gd name="T3" fmla="*/ 0 h 107"/>
                <a:gd name="T4" fmla="*/ 0 w 13551"/>
                <a:gd name="T5" fmla="*/ 0 h 107"/>
                <a:gd name="T6" fmla="*/ 0 w 13551"/>
                <a:gd name="T7" fmla="*/ 107 h 107"/>
                <a:gd name="T8" fmla="*/ 13498 w 13551"/>
                <a:gd name="T9" fmla="*/ 107 h 107"/>
                <a:gd name="T10" fmla="*/ 13551 w 13551"/>
                <a:gd name="T11" fmla="*/ 53 h 107"/>
                <a:gd name="T12" fmla="*/ 13498 w 13551"/>
                <a:gd name="T13" fmla="*/ 107 h 107"/>
                <a:gd name="T14" fmla="*/ 13504 w 13551"/>
                <a:gd name="T15" fmla="*/ 107 h 107"/>
                <a:gd name="T16" fmla="*/ 13510 w 13551"/>
                <a:gd name="T17" fmla="*/ 106 h 107"/>
                <a:gd name="T18" fmla="*/ 13516 w 13551"/>
                <a:gd name="T19" fmla="*/ 104 h 107"/>
                <a:gd name="T20" fmla="*/ 13521 w 13551"/>
                <a:gd name="T21" fmla="*/ 102 h 107"/>
                <a:gd name="T22" fmla="*/ 13526 w 13551"/>
                <a:gd name="T23" fmla="*/ 100 h 107"/>
                <a:gd name="T24" fmla="*/ 13530 w 13551"/>
                <a:gd name="T25" fmla="*/ 97 h 107"/>
                <a:gd name="T26" fmla="*/ 13534 w 13551"/>
                <a:gd name="T27" fmla="*/ 94 h 107"/>
                <a:gd name="T28" fmla="*/ 13538 w 13551"/>
                <a:gd name="T29" fmla="*/ 90 h 107"/>
                <a:gd name="T30" fmla="*/ 13543 w 13551"/>
                <a:gd name="T31" fmla="*/ 82 h 107"/>
                <a:gd name="T32" fmla="*/ 13548 w 13551"/>
                <a:gd name="T33" fmla="*/ 73 h 107"/>
                <a:gd name="T34" fmla="*/ 13550 w 13551"/>
                <a:gd name="T35" fmla="*/ 64 h 107"/>
                <a:gd name="T36" fmla="*/ 13551 w 13551"/>
                <a:gd name="T37" fmla="*/ 53 h 107"/>
                <a:gd name="T38" fmla="*/ 13550 w 13551"/>
                <a:gd name="T39" fmla="*/ 43 h 107"/>
                <a:gd name="T40" fmla="*/ 13548 w 13551"/>
                <a:gd name="T41" fmla="*/ 34 h 107"/>
                <a:gd name="T42" fmla="*/ 13543 w 13551"/>
                <a:gd name="T43" fmla="*/ 25 h 107"/>
                <a:gd name="T44" fmla="*/ 13538 w 13551"/>
                <a:gd name="T45" fmla="*/ 17 h 107"/>
                <a:gd name="T46" fmla="*/ 13534 w 13551"/>
                <a:gd name="T47" fmla="*/ 13 h 107"/>
                <a:gd name="T48" fmla="*/ 13530 w 13551"/>
                <a:gd name="T49" fmla="*/ 10 h 107"/>
                <a:gd name="T50" fmla="*/ 13526 w 13551"/>
                <a:gd name="T51" fmla="*/ 7 h 107"/>
                <a:gd name="T52" fmla="*/ 13521 w 13551"/>
                <a:gd name="T53" fmla="*/ 5 h 107"/>
                <a:gd name="T54" fmla="*/ 13516 w 13551"/>
                <a:gd name="T55" fmla="*/ 3 h 107"/>
                <a:gd name="T56" fmla="*/ 13510 w 13551"/>
                <a:gd name="T57" fmla="*/ 1 h 107"/>
                <a:gd name="T58" fmla="*/ 13504 w 13551"/>
                <a:gd name="T59" fmla="*/ 0 h 107"/>
                <a:gd name="T60" fmla="*/ 13498 w 13551"/>
                <a:gd name="T61" fmla="*/ 0 h 107"/>
                <a:gd name="T62" fmla="*/ 13551 w 13551"/>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1" h="107">
                  <a:moveTo>
                    <a:pt x="13551" y="53"/>
                  </a:moveTo>
                  <a:lnTo>
                    <a:pt x="13498" y="0"/>
                  </a:lnTo>
                  <a:lnTo>
                    <a:pt x="0" y="0"/>
                  </a:lnTo>
                  <a:lnTo>
                    <a:pt x="0" y="107"/>
                  </a:lnTo>
                  <a:lnTo>
                    <a:pt x="13498" y="107"/>
                  </a:lnTo>
                  <a:lnTo>
                    <a:pt x="13551" y="53"/>
                  </a:lnTo>
                  <a:lnTo>
                    <a:pt x="13498" y="107"/>
                  </a:lnTo>
                  <a:lnTo>
                    <a:pt x="13504" y="107"/>
                  </a:lnTo>
                  <a:lnTo>
                    <a:pt x="13510" y="106"/>
                  </a:lnTo>
                  <a:lnTo>
                    <a:pt x="13516" y="104"/>
                  </a:lnTo>
                  <a:lnTo>
                    <a:pt x="13521" y="102"/>
                  </a:lnTo>
                  <a:lnTo>
                    <a:pt x="13526" y="100"/>
                  </a:lnTo>
                  <a:lnTo>
                    <a:pt x="13530" y="97"/>
                  </a:lnTo>
                  <a:lnTo>
                    <a:pt x="13534" y="94"/>
                  </a:lnTo>
                  <a:lnTo>
                    <a:pt x="13538" y="90"/>
                  </a:lnTo>
                  <a:lnTo>
                    <a:pt x="13543" y="82"/>
                  </a:lnTo>
                  <a:lnTo>
                    <a:pt x="13548" y="73"/>
                  </a:lnTo>
                  <a:lnTo>
                    <a:pt x="13550" y="64"/>
                  </a:lnTo>
                  <a:lnTo>
                    <a:pt x="13551" y="53"/>
                  </a:lnTo>
                  <a:lnTo>
                    <a:pt x="13550" y="43"/>
                  </a:lnTo>
                  <a:lnTo>
                    <a:pt x="13548" y="34"/>
                  </a:lnTo>
                  <a:lnTo>
                    <a:pt x="13543" y="25"/>
                  </a:lnTo>
                  <a:lnTo>
                    <a:pt x="13538" y="17"/>
                  </a:lnTo>
                  <a:lnTo>
                    <a:pt x="13534" y="13"/>
                  </a:lnTo>
                  <a:lnTo>
                    <a:pt x="13530" y="10"/>
                  </a:lnTo>
                  <a:lnTo>
                    <a:pt x="13526" y="7"/>
                  </a:lnTo>
                  <a:lnTo>
                    <a:pt x="13521" y="5"/>
                  </a:lnTo>
                  <a:lnTo>
                    <a:pt x="13516" y="3"/>
                  </a:lnTo>
                  <a:lnTo>
                    <a:pt x="13510" y="1"/>
                  </a:lnTo>
                  <a:lnTo>
                    <a:pt x="13504" y="0"/>
                  </a:lnTo>
                  <a:lnTo>
                    <a:pt x="13498" y="0"/>
                  </a:lnTo>
                  <a:lnTo>
                    <a:pt x="13551"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8" name="Freeform 20"/>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09" name="Freeform 21"/>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0" name="Freeform 22"/>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1" name="Freeform 23"/>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2" name="Freeform 24"/>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3" name="Freeform 25"/>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4" name="Freeform 26"/>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5" name="Freeform 27"/>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6" name="Freeform 28"/>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7" name="Freeform 29"/>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8" name="Freeform 30"/>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19" name="Freeform 31"/>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0" name="Freeform 32"/>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1" name="Freeform 33"/>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2" name="Freeform 34"/>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3" name="Freeform 35"/>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4" name="Freeform 36"/>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5" name="Freeform 37"/>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6" name="Freeform 38"/>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7" name="Freeform 39"/>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8" name="Freeform 40"/>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29" name="Freeform 41"/>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0" name="Freeform 42"/>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1" name="Freeform 43"/>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2" name="Freeform 44"/>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3" name="Freeform 45"/>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4" name="Freeform 46"/>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5" name="Freeform 47"/>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6" name="Freeform 48"/>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7" name="Freeform 49"/>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8" name="Freeform 50"/>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9" name="Freeform 51"/>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0" name="Freeform 52"/>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1" name="Freeform 53"/>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2" name="Freeform 54"/>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3" name="Freeform 55"/>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4" name="Freeform 56"/>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5" name="Freeform 57"/>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6" name="Freeform 58"/>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7" name="Freeform 59"/>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8" name="Freeform 60"/>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9" name="Freeform 61"/>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0" name="Freeform 62"/>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1" name="Freeform 63"/>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2" name="Freeform 64"/>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3" name="Freeform 65"/>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4" name="Freeform 66"/>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5" name="Freeform 67"/>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6" name="Freeform 68"/>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7" name="Freeform 69"/>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8" name="Freeform 70"/>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9" name="Freeform 71"/>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0" name="Freeform 72"/>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1" name="Freeform 73"/>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2" name="Freeform 74"/>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3" name="Freeform 75"/>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4" name="Freeform 76"/>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5" name="Freeform 77"/>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6" name="Freeform 78"/>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7" name="Freeform 79"/>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8" name="Freeform 80"/>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9" name="Freeform 81"/>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0" name="Freeform 82"/>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1" name="Freeform 83"/>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2" name="Freeform 84"/>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3" name="Freeform 85"/>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4" name="Freeform 86"/>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5" name="Freeform 87"/>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6" name="Freeform 88"/>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7" name="Freeform 89"/>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8" name="Freeform 90"/>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9" name="Freeform 91"/>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0" name="Freeform 92"/>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1" name="Freeform 93"/>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2" name="Freeform 94"/>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3" name="Freeform 95"/>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4" name="Freeform 96"/>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5" name="Freeform 97"/>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6" name="Freeform 98"/>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7" name="Freeform 99"/>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288" name="Group 4"/>
          <p:cNvGrpSpPr>
            <a:grpSpLocks noChangeAspect="1"/>
          </p:cNvGrpSpPr>
          <p:nvPr/>
        </p:nvGrpSpPr>
        <p:grpSpPr bwMode="auto">
          <a:xfrm>
            <a:off x="6629400" y="4495800"/>
            <a:ext cx="457200" cy="200025"/>
            <a:chOff x="1074" y="3223"/>
            <a:chExt cx="288" cy="126"/>
          </a:xfrm>
        </p:grpSpPr>
        <p:sp>
          <p:nvSpPr>
            <p:cNvPr id="289" name="AutoShape 3"/>
            <p:cNvSpPr>
              <a:spLocks noChangeAspect="1" noChangeArrowheads="1" noTextEdit="1"/>
            </p:cNvSpPr>
            <p:nvPr/>
          </p:nvSpPr>
          <p:spPr bwMode="auto">
            <a:xfrm>
              <a:off x="1074" y="3223"/>
              <a:ext cx="2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0" name="Freeform 5"/>
            <p:cNvSpPr>
              <a:spLocks/>
            </p:cNvSpPr>
            <p:nvPr/>
          </p:nvSpPr>
          <p:spPr bwMode="auto">
            <a:xfrm>
              <a:off x="1075" y="3224"/>
              <a:ext cx="286" cy="46"/>
            </a:xfrm>
            <a:custGeom>
              <a:avLst/>
              <a:gdLst>
                <a:gd name="T0" fmla="*/ 0 w 16021"/>
                <a:gd name="T1" fmla="*/ 2552 h 2552"/>
                <a:gd name="T2" fmla="*/ 3444 w 16021"/>
                <a:gd name="T3" fmla="*/ 0 h 2552"/>
                <a:gd name="T4" fmla="*/ 16021 w 16021"/>
                <a:gd name="T5" fmla="*/ 0 h 2552"/>
                <a:gd name="T6" fmla="*/ 13518 w 16021"/>
                <a:gd name="T7" fmla="*/ 2552 h 2552"/>
                <a:gd name="T8" fmla="*/ 0 w 16021"/>
                <a:gd name="T9" fmla="*/ 2552 h 2552"/>
              </a:gdLst>
              <a:ahLst/>
              <a:cxnLst>
                <a:cxn ang="0">
                  <a:pos x="T0" y="T1"/>
                </a:cxn>
                <a:cxn ang="0">
                  <a:pos x="T2" y="T3"/>
                </a:cxn>
                <a:cxn ang="0">
                  <a:pos x="T4" y="T5"/>
                </a:cxn>
                <a:cxn ang="0">
                  <a:pos x="T6" y="T7"/>
                </a:cxn>
                <a:cxn ang="0">
                  <a:pos x="T8" y="T9"/>
                </a:cxn>
              </a:cxnLst>
              <a:rect l="0" t="0" r="r" b="b"/>
              <a:pathLst>
                <a:path w="16021" h="2552">
                  <a:moveTo>
                    <a:pt x="0" y="2552"/>
                  </a:moveTo>
                  <a:lnTo>
                    <a:pt x="3444" y="0"/>
                  </a:lnTo>
                  <a:lnTo>
                    <a:pt x="16021" y="0"/>
                  </a:lnTo>
                  <a:lnTo>
                    <a:pt x="13518" y="2552"/>
                  </a:lnTo>
                  <a:lnTo>
                    <a:pt x="0" y="2552"/>
                  </a:lnTo>
                  <a:close/>
                </a:path>
              </a:pathLst>
            </a:custGeom>
            <a:solidFill>
              <a:srgbClr val="3CA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1" name="Freeform 290"/>
            <p:cNvSpPr>
              <a:spLocks/>
            </p:cNvSpPr>
            <p:nvPr/>
          </p:nvSpPr>
          <p:spPr bwMode="auto">
            <a:xfrm>
              <a:off x="1074" y="3223"/>
              <a:ext cx="63" cy="47"/>
            </a:xfrm>
            <a:custGeom>
              <a:avLst/>
              <a:gdLst>
                <a:gd name="T0" fmla="*/ 3475 w 3528"/>
                <a:gd name="T1" fmla="*/ 1 h 2650"/>
                <a:gd name="T2" fmla="*/ 3442 w 3528"/>
                <a:gd name="T3" fmla="*/ 11 h 2650"/>
                <a:gd name="T4" fmla="*/ 0 w 3528"/>
                <a:gd name="T5" fmla="*/ 2564 h 2650"/>
                <a:gd name="T6" fmla="*/ 63 w 3528"/>
                <a:gd name="T7" fmla="*/ 2650 h 2650"/>
                <a:gd name="T8" fmla="*/ 3506 w 3528"/>
                <a:gd name="T9" fmla="*/ 97 h 2650"/>
                <a:gd name="T10" fmla="*/ 3475 w 3528"/>
                <a:gd name="T11" fmla="*/ 1 h 2650"/>
                <a:gd name="T12" fmla="*/ 3506 w 3528"/>
                <a:gd name="T13" fmla="*/ 97 h 2650"/>
                <a:gd name="T14" fmla="*/ 3511 w 3528"/>
                <a:gd name="T15" fmla="*/ 93 h 2650"/>
                <a:gd name="T16" fmla="*/ 3515 w 3528"/>
                <a:gd name="T17" fmla="*/ 89 h 2650"/>
                <a:gd name="T18" fmla="*/ 3519 w 3528"/>
                <a:gd name="T19" fmla="*/ 84 h 2650"/>
                <a:gd name="T20" fmla="*/ 3522 w 3528"/>
                <a:gd name="T21" fmla="*/ 80 h 2650"/>
                <a:gd name="T22" fmla="*/ 3524 w 3528"/>
                <a:gd name="T23" fmla="*/ 75 h 2650"/>
                <a:gd name="T24" fmla="*/ 3526 w 3528"/>
                <a:gd name="T25" fmla="*/ 70 h 2650"/>
                <a:gd name="T26" fmla="*/ 3527 w 3528"/>
                <a:gd name="T27" fmla="*/ 65 h 2650"/>
                <a:gd name="T28" fmla="*/ 3528 w 3528"/>
                <a:gd name="T29" fmla="*/ 60 h 2650"/>
                <a:gd name="T30" fmla="*/ 3528 w 3528"/>
                <a:gd name="T31" fmla="*/ 51 h 2650"/>
                <a:gd name="T32" fmla="*/ 3526 w 3528"/>
                <a:gd name="T33" fmla="*/ 40 h 2650"/>
                <a:gd name="T34" fmla="*/ 3522 w 3528"/>
                <a:gd name="T35" fmla="*/ 31 h 2650"/>
                <a:gd name="T36" fmla="*/ 3517 w 3528"/>
                <a:gd name="T37" fmla="*/ 22 h 2650"/>
                <a:gd name="T38" fmla="*/ 3510 w 3528"/>
                <a:gd name="T39" fmla="*/ 15 h 2650"/>
                <a:gd name="T40" fmla="*/ 3503 w 3528"/>
                <a:gd name="T41" fmla="*/ 9 h 2650"/>
                <a:gd name="T42" fmla="*/ 3494 w 3528"/>
                <a:gd name="T43" fmla="*/ 4 h 2650"/>
                <a:gd name="T44" fmla="*/ 3485 w 3528"/>
                <a:gd name="T45" fmla="*/ 1 h 2650"/>
                <a:gd name="T46" fmla="*/ 3480 w 3528"/>
                <a:gd name="T47" fmla="*/ 0 h 2650"/>
                <a:gd name="T48" fmla="*/ 3475 w 3528"/>
                <a:gd name="T49" fmla="*/ 0 h 2650"/>
                <a:gd name="T50" fmla="*/ 3470 w 3528"/>
                <a:gd name="T51" fmla="*/ 0 h 2650"/>
                <a:gd name="T52" fmla="*/ 3464 w 3528"/>
                <a:gd name="T53" fmla="*/ 1 h 2650"/>
                <a:gd name="T54" fmla="*/ 3459 w 3528"/>
                <a:gd name="T55" fmla="*/ 3 h 2650"/>
                <a:gd name="T56" fmla="*/ 3454 w 3528"/>
                <a:gd name="T57" fmla="*/ 5 h 2650"/>
                <a:gd name="T58" fmla="*/ 3448 w 3528"/>
                <a:gd name="T59" fmla="*/ 8 h 2650"/>
                <a:gd name="T60" fmla="*/ 3442 w 3528"/>
                <a:gd name="T61" fmla="*/ 11 h 2650"/>
                <a:gd name="T62" fmla="*/ 3475 w 3528"/>
                <a:gd name="T63" fmla="*/ 1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8" h="2650">
                  <a:moveTo>
                    <a:pt x="3475" y="1"/>
                  </a:moveTo>
                  <a:lnTo>
                    <a:pt x="3442" y="11"/>
                  </a:lnTo>
                  <a:lnTo>
                    <a:pt x="0" y="2564"/>
                  </a:lnTo>
                  <a:lnTo>
                    <a:pt x="63" y="2650"/>
                  </a:lnTo>
                  <a:lnTo>
                    <a:pt x="3506" y="97"/>
                  </a:lnTo>
                  <a:lnTo>
                    <a:pt x="3475" y="1"/>
                  </a:lnTo>
                  <a:lnTo>
                    <a:pt x="3506" y="97"/>
                  </a:lnTo>
                  <a:lnTo>
                    <a:pt x="3511" y="93"/>
                  </a:lnTo>
                  <a:lnTo>
                    <a:pt x="3515" y="89"/>
                  </a:lnTo>
                  <a:lnTo>
                    <a:pt x="3519" y="84"/>
                  </a:lnTo>
                  <a:lnTo>
                    <a:pt x="3522" y="80"/>
                  </a:lnTo>
                  <a:lnTo>
                    <a:pt x="3524" y="75"/>
                  </a:lnTo>
                  <a:lnTo>
                    <a:pt x="3526" y="70"/>
                  </a:lnTo>
                  <a:lnTo>
                    <a:pt x="3527" y="65"/>
                  </a:lnTo>
                  <a:lnTo>
                    <a:pt x="3528" y="60"/>
                  </a:lnTo>
                  <a:lnTo>
                    <a:pt x="3528" y="51"/>
                  </a:lnTo>
                  <a:lnTo>
                    <a:pt x="3526" y="40"/>
                  </a:lnTo>
                  <a:lnTo>
                    <a:pt x="3522" y="31"/>
                  </a:lnTo>
                  <a:lnTo>
                    <a:pt x="3517" y="22"/>
                  </a:lnTo>
                  <a:lnTo>
                    <a:pt x="3510" y="15"/>
                  </a:lnTo>
                  <a:lnTo>
                    <a:pt x="3503" y="9"/>
                  </a:lnTo>
                  <a:lnTo>
                    <a:pt x="3494" y="4"/>
                  </a:lnTo>
                  <a:lnTo>
                    <a:pt x="3485" y="1"/>
                  </a:lnTo>
                  <a:lnTo>
                    <a:pt x="3480" y="0"/>
                  </a:lnTo>
                  <a:lnTo>
                    <a:pt x="3475" y="0"/>
                  </a:lnTo>
                  <a:lnTo>
                    <a:pt x="3470" y="0"/>
                  </a:lnTo>
                  <a:lnTo>
                    <a:pt x="3464" y="1"/>
                  </a:lnTo>
                  <a:lnTo>
                    <a:pt x="3459" y="3"/>
                  </a:lnTo>
                  <a:lnTo>
                    <a:pt x="3454" y="5"/>
                  </a:lnTo>
                  <a:lnTo>
                    <a:pt x="3448" y="8"/>
                  </a:lnTo>
                  <a:lnTo>
                    <a:pt x="3442" y="11"/>
                  </a:lnTo>
                  <a:lnTo>
                    <a:pt x="3475" y="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2" name="Freeform 291"/>
            <p:cNvSpPr>
              <a:spLocks/>
            </p:cNvSpPr>
            <p:nvPr/>
          </p:nvSpPr>
          <p:spPr bwMode="auto">
            <a:xfrm>
              <a:off x="1136" y="3223"/>
              <a:ext cx="226" cy="2"/>
            </a:xfrm>
            <a:custGeom>
              <a:avLst/>
              <a:gdLst>
                <a:gd name="T0" fmla="*/ 12615 w 12630"/>
                <a:gd name="T1" fmla="*/ 91 h 107"/>
                <a:gd name="T2" fmla="*/ 12577 w 12630"/>
                <a:gd name="T3" fmla="*/ 0 h 107"/>
                <a:gd name="T4" fmla="*/ 0 w 12630"/>
                <a:gd name="T5" fmla="*/ 0 h 107"/>
                <a:gd name="T6" fmla="*/ 0 w 12630"/>
                <a:gd name="T7" fmla="*/ 107 h 107"/>
                <a:gd name="T8" fmla="*/ 12577 w 12630"/>
                <a:gd name="T9" fmla="*/ 107 h 107"/>
                <a:gd name="T10" fmla="*/ 12615 w 12630"/>
                <a:gd name="T11" fmla="*/ 91 h 107"/>
                <a:gd name="T12" fmla="*/ 12577 w 12630"/>
                <a:gd name="T13" fmla="*/ 107 h 107"/>
                <a:gd name="T14" fmla="*/ 12584 w 12630"/>
                <a:gd name="T15" fmla="*/ 107 h 107"/>
                <a:gd name="T16" fmla="*/ 12590 w 12630"/>
                <a:gd name="T17" fmla="*/ 106 h 107"/>
                <a:gd name="T18" fmla="*/ 12595 w 12630"/>
                <a:gd name="T19" fmla="*/ 104 h 107"/>
                <a:gd name="T20" fmla="*/ 12600 w 12630"/>
                <a:gd name="T21" fmla="*/ 102 h 107"/>
                <a:gd name="T22" fmla="*/ 12605 w 12630"/>
                <a:gd name="T23" fmla="*/ 100 h 107"/>
                <a:gd name="T24" fmla="*/ 12609 w 12630"/>
                <a:gd name="T25" fmla="*/ 97 h 107"/>
                <a:gd name="T26" fmla="*/ 12613 w 12630"/>
                <a:gd name="T27" fmla="*/ 94 h 107"/>
                <a:gd name="T28" fmla="*/ 12617 w 12630"/>
                <a:gd name="T29" fmla="*/ 90 h 107"/>
                <a:gd name="T30" fmla="*/ 12623 w 12630"/>
                <a:gd name="T31" fmla="*/ 82 h 107"/>
                <a:gd name="T32" fmla="*/ 12627 w 12630"/>
                <a:gd name="T33" fmla="*/ 73 h 107"/>
                <a:gd name="T34" fmla="*/ 12629 w 12630"/>
                <a:gd name="T35" fmla="*/ 64 h 107"/>
                <a:gd name="T36" fmla="*/ 12630 w 12630"/>
                <a:gd name="T37" fmla="*/ 54 h 107"/>
                <a:gd name="T38" fmla="*/ 12629 w 12630"/>
                <a:gd name="T39" fmla="*/ 43 h 107"/>
                <a:gd name="T40" fmla="*/ 12627 w 12630"/>
                <a:gd name="T41" fmla="*/ 33 h 107"/>
                <a:gd name="T42" fmla="*/ 12623 w 12630"/>
                <a:gd name="T43" fmla="*/ 24 h 107"/>
                <a:gd name="T44" fmla="*/ 12617 w 12630"/>
                <a:gd name="T45" fmla="*/ 16 h 107"/>
                <a:gd name="T46" fmla="*/ 12613 w 12630"/>
                <a:gd name="T47" fmla="*/ 13 h 107"/>
                <a:gd name="T48" fmla="*/ 12609 w 12630"/>
                <a:gd name="T49" fmla="*/ 10 h 107"/>
                <a:gd name="T50" fmla="*/ 12605 w 12630"/>
                <a:gd name="T51" fmla="*/ 7 h 107"/>
                <a:gd name="T52" fmla="*/ 12600 w 12630"/>
                <a:gd name="T53" fmla="*/ 4 h 107"/>
                <a:gd name="T54" fmla="*/ 12595 w 12630"/>
                <a:gd name="T55" fmla="*/ 2 h 107"/>
                <a:gd name="T56" fmla="*/ 12590 w 12630"/>
                <a:gd name="T57" fmla="*/ 1 h 107"/>
                <a:gd name="T58" fmla="*/ 12584 w 12630"/>
                <a:gd name="T59" fmla="*/ 0 h 107"/>
                <a:gd name="T60" fmla="*/ 12577 w 12630"/>
                <a:gd name="T61" fmla="*/ 0 h 107"/>
                <a:gd name="T62" fmla="*/ 12615 w 12630"/>
                <a:gd name="T63"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30" h="107">
                  <a:moveTo>
                    <a:pt x="12615" y="91"/>
                  </a:moveTo>
                  <a:lnTo>
                    <a:pt x="12577" y="0"/>
                  </a:lnTo>
                  <a:lnTo>
                    <a:pt x="0" y="0"/>
                  </a:lnTo>
                  <a:lnTo>
                    <a:pt x="0" y="107"/>
                  </a:lnTo>
                  <a:lnTo>
                    <a:pt x="12577" y="107"/>
                  </a:lnTo>
                  <a:lnTo>
                    <a:pt x="12615" y="91"/>
                  </a:lnTo>
                  <a:lnTo>
                    <a:pt x="12577" y="107"/>
                  </a:lnTo>
                  <a:lnTo>
                    <a:pt x="12584" y="107"/>
                  </a:lnTo>
                  <a:lnTo>
                    <a:pt x="12590" y="106"/>
                  </a:lnTo>
                  <a:lnTo>
                    <a:pt x="12595" y="104"/>
                  </a:lnTo>
                  <a:lnTo>
                    <a:pt x="12600" y="102"/>
                  </a:lnTo>
                  <a:lnTo>
                    <a:pt x="12605" y="100"/>
                  </a:lnTo>
                  <a:lnTo>
                    <a:pt x="12609" y="97"/>
                  </a:lnTo>
                  <a:lnTo>
                    <a:pt x="12613" y="94"/>
                  </a:lnTo>
                  <a:lnTo>
                    <a:pt x="12617" y="90"/>
                  </a:lnTo>
                  <a:lnTo>
                    <a:pt x="12623" y="82"/>
                  </a:lnTo>
                  <a:lnTo>
                    <a:pt x="12627" y="73"/>
                  </a:lnTo>
                  <a:lnTo>
                    <a:pt x="12629" y="64"/>
                  </a:lnTo>
                  <a:lnTo>
                    <a:pt x="12630" y="54"/>
                  </a:lnTo>
                  <a:lnTo>
                    <a:pt x="12629" y="43"/>
                  </a:lnTo>
                  <a:lnTo>
                    <a:pt x="12627" y="33"/>
                  </a:lnTo>
                  <a:lnTo>
                    <a:pt x="12623" y="24"/>
                  </a:lnTo>
                  <a:lnTo>
                    <a:pt x="12617" y="16"/>
                  </a:lnTo>
                  <a:lnTo>
                    <a:pt x="12613" y="13"/>
                  </a:lnTo>
                  <a:lnTo>
                    <a:pt x="12609" y="10"/>
                  </a:lnTo>
                  <a:lnTo>
                    <a:pt x="12605" y="7"/>
                  </a:lnTo>
                  <a:lnTo>
                    <a:pt x="12600" y="4"/>
                  </a:lnTo>
                  <a:lnTo>
                    <a:pt x="12595" y="2"/>
                  </a:lnTo>
                  <a:lnTo>
                    <a:pt x="12590" y="1"/>
                  </a:lnTo>
                  <a:lnTo>
                    <a:pt x="12584" y="0"/>
                  </a:lnTo>
                  <a:lnTo>
                    <a:pt x="12577" y="0"/>
                  </a:lnTo>
                  <a:lnTo>
                    <a:pt x="12615" y="9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3" name="Freeform 292"/>
            <p:cNvSpPr>
              <a:spLocks/>
            </p:cNvSpPr>
            <p:nvPr/>
          </p:nvSpPr>
          <p:spPr bwMode="auto">
            <a:xfrm>
              <a:off x="1315" y="3223"/>
              <a:ext cx="47" cy="48"/>
            </a:xfrm>
            <a:custGeom>
              <a:avLst/>
              <a:gdLst>
                <a:gd name="T0" fmla="*/ 55 w 2596"/>
                <a:gd name="T1" fmla="*/ 2644 h 2644"/>
                <a:gd name="T2" fmla="*/ 93 w 2596"/>
                <a:gd name="T3" fmla="*/ 2627 h 2644"/>
                <a:gd name="T4" fmla="*/ 2596 w 2596"/>
                <a:gd name="T5" fmla="*/ 75 h 2644"/>
                <a:gd name="T6" fmla="*/ 2520 w 2596"/>
                <a:gd name="T7" fmla="*/ 0 h 2644"/>
                <a:gd name="T8" fmla="*/ 16 w 2596"/>
                <a:gd name="T9" fmla="*/ 2552 h 2644"/>
                <a:gd name="T10" fmla="*/ 55 w 2596"/>
                <a:gd name="T11" fmla="*/ 2644 h 2644"/>
                <a:gd name="T12" fmla="*/ 16 w 2596"/>
                <a:gd name="T13" fmla="*/ 2552 h 2644"/>
                <a:gd name="T14" fmla="*/ 12 w 2596"/>
                <a:gd name="T15" fmla="*/ 2557 h 2644"/>
                <a:gd name="T16" fmla="*/ 8 w 2596"/>
                <a:gd name="T17" fmla="*/ 2562 h 2644"/>
                <a:gd name="T18" fmla="*/ 5 w 2596"/>
                <a:gd name="T19" fmla="*/ 2567 h 2644"/>
                <a:gd name="T20" fmla="*/ 3 w 2596"/>
                <a:gd name="T21" fmla="*/ 2572 h 2644"/>
                <a:gd name="T22" fmla="*/ 2 w 2596"/>
                <a:gd name="T23" fmla="*/ 2577 h 2644"/>
                <a:gd name="T24" fmla="*/ 0 w 2596"/>
                <a:gd name="T25" fmla="*/ 2582 h 2644"/>
                <a:gd name="T26" fmla="*/ 0 w 2596"/>
                <a:gd name="T27" fmla="*/ 2587 h 2644"/>
                <a:gd name="T28" fmla="*/ 0 w 2596"/>
                <a:gd name="T29" fmla="*/ 2592 h 2644"/>
                <a:gd name="T30" fmla="*/ 2 w 2596"/>
                <a:gd name="T31" fmla="*/ 2602 h 2644"/>
                <a:gd name="T32" fmla="*/ 5 w 2596"/>
                <a:gd name="T33" fmla="*/ 2611 h 2644"/>
                <a:gd name="T34" fmla="*/ 10 w 2596"/>
                <a:gd name="T35" fmla="*/ 2620 h 2644"/>
                <a:gd name="T36" fmla="*/ 17 w 2596"/>
                <a:gd name="T37" fmla="*/ 2627 h 2644"/>
                <a:gd name="T38" fmla="*/ 24 w 2596"/>
                <a:gd name="T39" fmla="*/ 2635 h 2644"/>
                <a:gd name="T40" fmla="*/ 34 w 2596"/>
                <a:gd name="T41" fmla="*/ 2639 h 2644"/>
                <a:gd name="T42" fmla="*/ 43 w 2596"/>
                <a:gd name="T43" fmla="*/ 2643 h 2644"/>
                <a:gd name="T44" fmla="*/ 53 w 2596"/>
                <a:gd name="T45" fmla="*/ 2644 h 2644"/>
                <a:gd name="T46" fmla="*/ 58 w 2596"/>
                <a:gd name="T47" fmla="*/ 2644 h 2644"/>
                <a:gd name="T48" fmla="*/ 63 w 2596"/>
                <a:gd name="T49" fmla="*/ 2644 h 2644"/>
                <a:gd name="T50" fmla="*/ 68 w 2596"/>
                <a:gd name="T51" fmla="*/ 2643 h 2644"/>
                <a:gd name="T52" fmla="*/ 73 w 2596"/>
                <a:gd name="T53" fmla="*/ 2641 h 2644"/>
                <a:gd name="T54" fmla="*/ 78 w 2596"/>
                <a:gd name="T55" fmla="*/ 2639 h 2644"/>
                <a:gd name="T56" fmla="*/ 83 w 2596"/>
                <a:gd name="T57" fmla="*/ 2636 h 2644"/>
                <a:gd name="T58" fmla="*/ 88 w 2596"/>
                <a:gd name="T59" fmla="*/ 2632 h 2644"/>
                <a:gd name="T60" fmla="*/ 93 w 2596"/>
                <a:gd name="T61" fmla="*/ 2627 h 2644"/>
                <a:gd name="T62" fmla="*/ 55 w 2596"/>
                <a:gd name="T63"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44">
                  <a:moveTo>
                    <a:pt x="55" y="2644"/>
                  </a:moveTo>
                  <a:lnTo>
                    <a:pt x="93" y="2627"/>
                  </a:lnTo>
                  <a:lnTo>
                    <a:pt x="2596" y="75"/>
                  </a:lnTo>
                  <a:lnTo>
                    <a:pt x="2520" y="0"/>
                  </a:lnTo>
                  <a:lnTo>
                    <a:pt x="16" y="2552"/>
                  </a:lnTo>
                  <a:lnTo>
                    <a:pt x="55" y="2644"/>
                  </a:lnTo>
                  <a:lnTo>
                    <a:pt x="16" y="2552"/>
                  </a:lnTo>
                  <a:lnTo>
                    <a:pt x="12" y="2557"/>
                  </a:lnTo>
                  <a:lnTo>
                    <a:pt x="8" y="2562"/>
                  </a:lnTo>
                  <a:lnTo>
                    <a:pt x="5" y="2567"/>
                  </a:lnTo>
                  <a:lnTo>
                    <a:pt x="3" y="2572"/>
                  </a:lnTo>
                  <a:lnTo>
                    <a:pt x="2" y="2577"/>
                  </a:lnTo>
                  <a:lnTo>
                    <a:pt x="0" y="2582"/>
                  </a:lnTo>
                  <a:lnTo>
                    <a:pt x="0" y="2587"/>
                  </a:lnTo>
                  <a:lnTo>
                    <a:pt x="0" y="2592"/>
                  </a:lnTo>
                  <a:lnTo>
                    <a:pt x="2" y="2602"/>
                  </a:lnTo>
                  <a:lnTo>
                    <a:pt x="5" y="2611"/>
                  </a:lnTo>
                  <a:lnTo>
                    <a:pt x="10" y="2620"/>
                  </a:lnTo>
                  <a:lnTo>
                    <a:pt x="17" y="2627"/>
                  </a:lnTo>
                  <a:lnTo>
                    <a:pt x="24" y="2635"/>
                  </a:lnTo>
                  <a:lnTo>
                    <a:pt x="34" y="2639"/>
                  </a:lnTo>
                  <a:lnTo>
                    <a:pt x="43" y="2643"/>
                  </a:lnTo>
                  <a:lnTo>
                    <a:pt x="53" y="2644"/>
                  </a:lnTo>
                  <a:lnTo>
                    <a:pt x="58" y="2644"/>
                  </a:lnTo>
                  <a:lnTo>
                    <a:pt x="63" y="2644"/>
                  </a:lnTo>
                  <a:lnTo>
                    <a:pt x="68" y="2643"/>
                  </a:lnTo>
                  <a:lnTo>
                    <a:pt x="73" y="2641"/>
                  </a:lnTo>
                  <a:lnTo>
                    <a:pt x="78" y="2639"/>
                  </a:lnTo>
                  <a:lnTo>
                    <a:pt x="83" y="2636"/>
                  </a:lnTo>
                  <a:lnTo>
                    <a:pt x="88" y="2632"/>
                  </a:lnTo>
                  <a:lnTo>
                    <a:pt x="93" y="2627"/>
                  </a:lnTo>
                  <a:lnTo>
                    <a:pt x="55" y="264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4" name="Freeform 293"/>
            <p:cNvSpPr>
              <a:spLocks/>
            </p:cNvSpPr>
            <p:nvPr/>
          </p:nvSpPr>
          <p:spPr bwMode="auto">
            <a:xfrm>
              <a:off x="1074" y="3269"/>
              <a:ext cx="242" cy="2"/>
            </a:xfrm>
            <a:custGeom>
              <a:avLst/>
              <a:gdLst>
                <a:gd name="T0" fmla="*/ 22 w 13571"/>
                <a:gd name="T1" fmla="*/ 10 h 107"/>
                <a:gd name="T2" fmla="*/ 53 w 13571"/>
                <a:gd name="T3" fmla="*/ 107 h 107"/>
                <a:gd name="T4" fmla="*/ 13571 w 13571"/>
                <a:gd name="T5" fmla="*/ 107 h 107"/>
                <a:gd name="T6" fmla="*/ 13571 w 13571"/>
                <a:gd name="T7" fmla="*/ 0 h 107"/>
                <a:gd name="T8" fmla="*/ 53 w 13571"/>
                <a:gd name="T9" fmla="*/ 0 h 107"/>
                <a:gd name="T10" fmla="*/ 22 w 13571"/>
                <a:gd name="T11" fmla="*/ 10 h 107"/>
                <a:gd name="T12" fmla="*/ 53 w 13571"/>
                <a:gd name="T13" fmla="*/ 0 h 107"/>
                <a:gd name="T14" fmla="*/ 47 w 13571"/>
                <a:gd name="T15" fmla="*/ 0 h 107"/>
                <a:gd name="T16" fmla="*/ 41 w 13571"/>
                <a:gd name="T17" fmla="*/ 1 h 107"/>
                <a:gd name="T18" fmla="*/ 35 w 13571"/>
                <a:gd name="T19" fmla="*/ 2 h 107"/>
                <a:gd name="T20" fmla="*/ 30 w 13571"/>
                <a:gd name="T21" fmla="*/ 4 h 107"/>
                <a:gd name="T22" fmla="*/ 25 w 13571"/>
                <a:gd name="T23" fmla="*/ 6 h 107"/>
                <a:gd name="T24" fmla="*/ 21 w 13571"/>
                <a:gd name="T25" fmla="*/ 9 h 107"/>
                <a:gd name="T26" fmla="*/ 17 w 13571"/>
                <a:gd name="T27" fmla="*/ 13 h 107"/>
                <a:gd name="T28" fmla="*/ 13 w 13571"/>
                <a:gd name="T29" fmla="*/ 16 h 107"/>
                <a:gd name="T30" fmla="*/ 7 w 13571"/>
                <a:gd name="T31" fmla="*/ 24 h 107"/>
                <a:gd name="T32" fmla="*/ 3 w 13571"/>
                <a:gd name="T33" fmla="*/ 33 h 107"/>
                <a:gd name="T34" fmla="*/ 1 w 13571"/>
                <a:gd name="T35" fmla="*/ 43 h 107"/>
                <a:gd name="T36" fmla="*/ 0 w 13571"/>
                <a:gd name="T37" fmla="*/ 53 h 107"/>
                <a:gd name="T38" fmla="*/ 1 w 13571"/>
                <a:gd name="T39" fmla="*/ 62 h 107"/>
                <a:gd name="T40" fmla="*/ 3 w 13571"/>
                <a:gd name="T41" fmla="*/ 72 h 107"/>
                <a:gd name="T42" fmla="*/ 7 w 13571"/>
                <a:gd name="T43" fmla="*/ 81 h 107"/>
                <a:gd name="T44" fmla="*/ 13 w 13571"/>
                <a:gd name="T45" fmla="*/ 89 h 107"/>
                <a:gd name="T46" fmla="*/ 17 w 13571"/>
                <a:gd name="T47" fmla="*/ 94 h 107"/>
                <a:gd name="T48" fmla="*/ 21 w 13571"/>
                <a:gd name="T49" fmla="*/ 97 h 107"/>
                <a:gd name="T50" fmla="*/ 25 w 13571"/>
                <a:gd name="T51" fmla="*/ 100 h 107"/>
                <a:gd name="T52" fmla="*/ 30 w 13571"/>
                <a:gd name="T53" fmla="*/ 102 h 107"/>
                <a:gd name="T54" fmla="*/ 35 w 13571"/>
                <a:gd name="T55" fmla="*/ 104 h 107"/>
                <a:gd name="T56" fmla="*/ 41 w 13571"/>
                <a:gd name="T57" fmla="*/ 105 h 107"/>
                <a:gd name="T58" fmla="*/ 47 w 13571"/>
                <a:gd name="T59" fmla="*/ 106 h 107"/>
                <a:gd name="T60" fmla="*/ 53 w 13571"/>
                <a:gd name="T61" fmla="*/ 107 h 107"/>
                <a:gd name="T62" fmla="*/ 22 w 13571"/>
                <a:gd name="T6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71" h="107">
                  <a:moveTo>
                    <a:pt x="22" y="10"/>
                  </a:moveTo>
                  <a:lnTo>
                    <a:pt x="53" y="107"/>
                  </a:lnTo>
                  <a:lnTo>
                    <a:pt x="13571" y="107"/>
                  </a:lnTo>
                  <a:lnTo>
                    <a:pt x="13571" y="0"/>
                  </a:lnTo>
                  <a:lnTo>
                    <a:pt x="53" y="0"/>
                  </a:lnTo>
                  <a:lnTo>
                    <a:pt x="22" y="10"/>
                  </a:lnTo>
                  <a:lnTo>
                    <a:pt x="53" y="0"/>
                  </a:lnTo>
                  <a:lnTo>
                    <a:pt x="47" y="0"/>
                  </a:lnTo>
                  <a:lnTo>
                    <a:pt x="41" y="1"/>
                  </a:lnTo>
                  <a:lnTo>
                    <a:pt x="35" y="2"/>
                  </a:lnTo>
                  <a:lnTo>
                    <a:pt x="30" y="4"/>
                  </a:lnTo>
                  <a:lnTo>
                    <a:pt x="25" y="6"/>
                  </a:lnTo>
                  <a:lnTo>
                    <a:pt x="21" y="9"/>
                  </a:lnTo>
                  <a:lnTo>
                    <a:pt x="17" y="13"/>
                  </a:lnTo>
                  <a:lnTo>
                    <a:pt x="13" y="16"/>
                  </a:lnTo>
                  <a:lnTo>
                    <a:pt x="7" y="24"/>
                  </a:lnTo>
                  <a:lnTo>
                    <a:pt x="3" y="33"/>
                  </a:lnTo>
                  <a:lnTo>
                    <a:pt x="1" y="43"/>
                  </a:lnTo>
                  <a:lnTo>
                    <a:pt x="0" y="53"/>
                  </a:lnTo>
                  <a:lnTo>
                    <a:pt x="1" y="62"/>
                  </a:lnTo>
                  <a:lnTo>
                    <a:pt x="3" y="72"/>
                  </a:lnTo>
                  <a:lnTo>
                    <a:pt x="7" y="81"/>
                  </a:lnTo>
                  <a:lnTo>
                    <a:pt x="13" y="89"/>
                  </a:lnTo>
                  <a:lnTo>
                    <a:pt x="17" y="94"/>
                  </a:lnTo>
                  <a:lnTo>
                    <a:pt x="21" y="97"/>
                  </a:lnTo>
                  <a:lnTo>
                    <a:pt x="25" y="100"/>
                  </a:lnTo>
                  <a:lnTo>
                    <a:pt x="30" y="102"/>
                  </a:lnTo>
                  <a:lnTo>
                    <a:pt x="35" y="104"/>
                  </a:lnTo>
                  <a:lnTo>
                    <a:pt x="41" y="105"/>
                  </a:lnTo>
                  <a:lnTo>
                    <a:pt x="47" y="106"/>
                  </a:lnTo>
                  <a:lnTo>
                    <a:pt x="53" y="107"/>
                  </a:lnTo>
                  <a:lnTo>
                    <a:pt x="22" y="1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5" name="Freeform 294"/>
            <p:cNvSpPr>
              <a:spLocks/>
            </p:cNvSpPr>
            <p:nvPr/>
          </p:nvSpPr>
          <p:spPr bwMode="auto">
            <a:xfrm>
              <a:off x="1316" y="3224"/>
              <a:ext cx="45" cy="124"/>
            </a:xfrm>
            <a:custGeom>
              <a:avLst/>
              <a:gdLst>
                <a:gd name="T0" fmla="*/ 0 w 2503"/>
                <a:gd name="T1" fmla="*/ 6935 h 6935"/>
                <a:gd name="T2" fmla="*/ 2503 w 2503"/>
                <a:gd name="T3" fmla="*/ 4392 h 6935"/>
                <a:gd name="T4" fmla="*/ 2503 w 2503"/>
                <a:gd name="T5" fmla="*/ 0 h 6935"/>
                <a:gd name="T6" fmla="*/ 0 w 2503"/>
                <a:gd name="T7" fmla="*/ 2544 h 6935"/>
                <a:gd name="T8" fmla="*/ 0 w 2503"/>
                <a:gd name="T9" fmla="*/ 6935 h 6935"/>
              </a:gdLst>
              <a:ahLst/>
              <a:cxnLst>
                <a:cxn ang="0">
                  <a:pos x="T0" y="T1"/>
                </a:cxn>
                <a:cxn ang="0">
                  <a:pos x="T2" y="T3"/>
                </a:cxn>
                <a:cxn ang="0">
                  <a:pos x="T4" y="T5"/>
                </a:cxn>
                <a:cxn ang="0">
                  <a:pos x="T6" y="T7"/>
                </a:cxn>
                <a:cxn ang="0">
                  <a:pos x="T8" y="T9"/>
                </a:cxn>
              </a:cxnLst>
              <a:rect l="0" t="0" r="r" b="b"/>
              <a:pathLst>
                <a:path w="2503" h="6935">
                  <a:moveTo>
                    <a:pt x="0" y="6935"/>
                  </a:moveTo>
                  <a:lnTo>
                    <a:pt x="2503" y="4392"/>
                  </a:lnTo>
                  <a:lnTo>
                    <a:pt x="2503" y="0"/>
                  </a:lnTo>
                  <a:lnTo>
                    <a:pt x="0" y="2544"/>
                  </a:lnTo>
                  <a:lnTo>
                    <a:pt x="0" y="6935"/>
                  </a:lnTo>
                  <a:close/>
                </a:path>
              </a:pathLst>
            </a:custGeom>
            <a:solidFill>
              <a:srgbClr val="076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6" name="Freeform 295"/>
            <p:cNvSpPr>
              <a:spLocks/>
            </p:cNvSpPr>
            <p:nvPr/>
          </p:nvSpPr>
          <p:spPr bwMode="auto">
            <a:xfrm>
              <a:off x="1316" y="3302"/>
              <a:ext cx="46" cy="47"/>
            </a:xfrm>
            <a:custGeom>
              <a:avLst/>
              <a:gdLst>
                <a:gd name="T0" fmla="*/ 2595 w 2596"/>
                <a:gd name="T1" fmla="*/ 55 h 2636"/>
                <a:gd name="T2" fmla="*/ 2504 w 2596"/>
                <a:gd name="T3" fmla="*/ 18 h 2636"/>
                <a:gd name="T4" fmla="*/ 0 w 2596"/>
                <a:gd name="T5" fmla="*/ 2561 h 2636"/>
                <a:gd name="T6" fmla="*/ 77 w 2596"/>
                <a:gd name="T7" fmla="*/ 2636 h 2636"/>
                <a:gd name="T8" fmla="*/ 2580 w 2596"/>
                <a:gd name="T9" fmla="*/ 92 h 2636"/>
                <a:gd name="T10" fmla="*/ 2595 w 2596"/>
                <a:gd name="T11" fmla="*/ 55 h 2636"/>
                <a:gd name="T12" fmla="*/ 2580 w 2596"/>
                <a:gd name="T13" fmla="*/ 92 h 2636"/>
                <a:gd name="T14" fmla="*/ 2584 w 2596"/>
                <a:gd name="T15" fmla="*/ 87 h 2636"/>
                <a:gd name="T16" fmla="*/ 2588 w 2596"/>
                <a:gd name="T17" fmla="*/ 82 h 2636"/>
                <a:gd name="T18" fmla="*/ 2591 w 2596"/>
                <a:gd name="T19" fmla="*/ 77 h 2636"/>
                <a:gd name="T20" fmla="*/ 2593 w 2596"/>
                <a:gd name="T21" fmla="*/ 72 h 2636"/>
                <a:gd name="T22" fmla="*/ 2594 w 2596"/>
                <a:gd name="T23" fmla="*/ 67 h 2636"/>
                <a:gd name="T24" fmla="*/ 2595 w 2596"/>
                <a:gd name="T25" fmla="*/ 62 h 2636"/>
                <a:gd name="T26" fmla="*/ 2596 w 2596"/>
                <a:gd name="T27" fmla="*/ 57 h 2636"/>
                <a:gd name="T28" fmla="*/ 2596 w 2596"/>
                <a:gd name="T29" fmla="*/ 52 h 2636"/>
                <a:gd name="T30" fmla="*/ 2594 w 2596"/>
                <a:gd name="T31" fmla="*/ 42 h 2636"/>
                <a:gd name="T32" fmla="*/ 2591 w 2596"/>
                <a:gd name="T33" fmla="*/ 33 h 2636"/>
                <a:gd name="T34" fmla="*/ 2586 w 2596"/>
                <a:gd name="T35" fmla="*/ 25 h 2636"/>
                <a:gd name="T36" fmla="*/ 2579 w 2596"/>
                <a:gd name="T37" fmla="*/ 17 h 2636"/>
                <a:gd name="T38" fmla="*/ 2572 w 2596"/>
                <a:gd name="T39" fmla="*/ 11 h 2636"/>
                <a:gd name="T40" fmla="*/ 2563 w 2596"/>
                <a:gd name="T41" fmla="*/ 5 h 2636"/>
                <a:gd name="T42" fmla="*/ 2554 w 2596"/>
                <a:gd name="T43" fmla="*/ 2 h 2636"/>
                <a:gd name="T44" fmla="*/ 2544 w 2596"/>
                <a:gd name="T45" fmla="*/ 0 h 2636"/>
                <a:gd name="T46" fmla="*/ 2539 w 2596"/>
                <a:gd name="T47" fmla="*/ 0 h 2636"/>
                <a:gd name="T48" fmla="*/ 2534 w 2596"/>
                <a:gd name="T49" fmla="*/ 1 h 2636"/>
                <a:gd name="T50" fmla="*/ 2528 w 2596"/>
                <a:gd name="T51" fmla="*/ 2 h 2636"/>
                <a:gd name="T52" fmla="*/ 2523 w 2596"/>
                <a:gd name="T53" fmla="*/ 3 h 2636"/>
                <a:gd name="T54" fmla="*/ 2518 w 2596"/>
                <a:gd name="T55" fmla="*/ 6 h 2636"/>
                <a:gd name="T56" fmla="*/ 2513 w 2596"/>
                <a:gd name="T57" fmla="*/ 9 h 2636"/>
                <a:gd name="T58" fmla="*/ 2508 w 2596"/>
                <a:gd name="T59" fmla="*/ 13 h 2636"/>
                <a:gd name="T60" fmla="*/ 2504 w 2596"/>
                <a:gd name="T61" fmla="*/ 18 h 2636"/>
                <a:gd name="T62" fmla="*/ 2595 w 2596"/>
                <a:gd name="T63" fmla="*/ 55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2595" y="55"/>
                  </a:moveTo>
                  <a:lnTo>
                    <a:pt x="2504" y="18"/>
                  </a:lnTo>
                  <a:lnTo>
                    <a:pt x="0" y="2561"/>
                  </a:lnTo>
                  <a:lnTo>
                    <a:pt x="77" y="2636"/>
                  </a:lnTo>
                  <a:lnTo>
                    <a:pt x="2580" y="92"/>
                  </a:lnTo>
                  <a:lnTo>
                    <a:pt x="2595" y="55"/>
                  </a:lnTo>
                  <a:lnTo>
                    <a:pt x="2580" y="92"/>
                  </a:lnTo>
                  <a:lnTo>
                    <a:pt x="2584" y="87"/>
                  </a:lnTo>
                  <a:lnTo>
                    <a:pt x="2588" y="82"/>
                  </a:lnTo>
                  <a:lnTo>
                    <a:pt x="2591" y="77"/>
                  </a:lnTo>
                  <a:lnTo>
                    <a:pt x="2593" y="72"/>
                  </a:lnTo>
                  <a:lnTo>
                    <a:pt x="2594" y="67"/>
                  </a:lnTo>
                  <a:lnTo>
                    <a:pt x="2595" y="62"/>
                  </a:lnTo>
                  <a:lnTo>
                    <a:pt x="2596" y="57"/>
                  </a:lnTo>
                  <a:lnTo>
                    <a:pt x="2596" y="52"/>
                  </a:lnTo>
                  <a:lnTo>
                    <a:pt x="2594" y="42"/>
                  </a:lnTo>
                  <a:lnTo>
                    <a:pt x="2591" y="33"/>
                  </a:lnTo>
                  <a:lnTo>
                    <a:pt x="2586" y="25"/>
                  </a:lnTo>
                  <a:lnTo>
                    <a:pt x="2579" y="17"/>
                  </a:lnTo>
                  <a:lnTo>
                    <a:pt x="2572" y="11"/>
                  </a:lnTo>
                  <a:lnTo>
                    <a:pt x="2563" y="5"/>
                  </a:lnTo>
                  <a:lnTo>
                    <a:pt x="2554" y="2"/>
                  </a:lnTo>
                  <a:lnTo>
                    <a:pt x="2544" y="0"/>
                  </a:lnTo>
                  <a:lnTo>
                    <a:pt x="2539" y="0"/>
                  </a:lnTo>
                  <a:lnTo>
                    <a:pt x="2534" y="1"/>
                  </a:lnTo>
                  <a:lnTo>
                    <a:pt x="2528" y="2"/>
                  </a:lnTo>
                  <a:lnTo>
                    <a:pt x="2523" y="3"/>
                  </a:lnTo>
                  <a:lnTo>
                    <a:pt x="2518" y="6"/>
                  </a:lnTo>
                  <a:lnTo>
                    <a:pt x="2513" y="9"/>
                  </a:lnTo>
                  <a:lnTo>
                    <a:pt x="2508" y="13"/>
                  </a:lnTo>
                  <a:lnTo>
                    <a:pt x="2504" y="18"/>
                  </a:lnTo>
                  <a:lnTo>
                    <a:pt x="2595" y="5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7" name="Freeform 296"/>
            <p:cNvSpPr>
              <a:spLocks/>
            </p:cNvSpPr>
            <p:nvPr/>
          </p:nvSpPr>
          <p:spPr bwMode="auto">
            <a:xfrm>
              <a:off x="1360" y="3223"/>
              <a:ext cx="2" cy="80"/>
            </a:xfrm>
            <a:custGeom>
              <a:avLst/>
              <a:gdLst>
                <a:gd name="T0" fmla="*/ 16 w 107"/>
                <a:gd name="T1" fmla="*/ 16 h 4446"/>
                <a:gd name="T2" fmla="*/ 0 w 107"/>
                <a:gd name="T3" fmla="*/ 54 h 4446"/>
                <a:gd name="T4" fmla="*/ 0 w 107"/>
                <a:gd name="T5" fmla="*/ 4446 h 4446"/>
                <a:gd name="T6" fmla="*/ 107 w 107"/>
                <a:gd name="T7" fmla="*/ 4446 h 4446"/>
                <a:gd name="T8" fmla="*/ 107 w 107"/>
                <a:gd name="T9" fmla="*/ 54 h 4446"/>
                <a:gd name="T10" fmla="*/ 16 w 107"/>
                <a:gd name="T11" fmla="*/ 16 h 4446"/>
                <a:gd name="T12" fmla="*/ 107 w 107"/>
                <a:gd name="T13" fmla="*/ 54 h 4446"/>
                <a:gd name="T14" fmla="*/ 107 w 107"/>
                <a:gd name="T15" fmla="*/ 47 h 4446"/>
                <a:gd name="T16" fmla="*/ 106 w 107"/>
                <a:gd name="T17" fmla="*/ 41 h 4446"/>
                <a:gd name="T18" fmla="*/ 105 w 107"/>
                <a:gd name="T19" fmla="*/ 35 h 4446"/>
                <a:gd name="T20" fmla="*/ 103 w 107"/>
                <a:gd name="T21" fmla="*/ 29 h 4446"/>
                <a:gd name="T22" fmla="*/ 100 w 107"/>
                <a:gd name="T23" fmla="*/ 25 h 4446"/>
                <a:gd name="T24" fmla="*/ 97 w 107"/>
                <a:gd name="T25" fmla="*/ 20 h 4446"/>
                <a:gd name="T26" fmla="*/ 94 w 107"/>
                <a:gd name="T27" fmla="*/ 16 h 4446"/>
                <a:gd name="T28" fmla="*/ 91 w 107"/>
                <a:gd name="T29" fmla="*/ 13 h 4446"/>
                <a:gd name="T30" fmla="*/ 83 w 107"/>
                <a:gd name="T31" fmla="*/ 7 h 4446"/>
                <a:gd name="T32" fmla="*/ 74 w 107"/>
                <a:gd name="T33" fmla="*/ 3 h 4446"/>
                <a:gd name="T34" fmla="*/ 64 w 107"/>
                <a:gd name="T35" fmla="*/ 0 h 4446"/>
                <a:gd name="T36" fmla="*/ 54 w 107"/>
                <a:gd name="T37" fmla="*/ 0 h 4446"/>
                <a:gd name="T38" fmla="*/ 43 w 107"/>
                <a:gd name="T39" fmla="*/ 0 h 4446"/>
                <a:gd name="T40" fmla="*/ 34 w 107"/>
                <a:gd name="T41" fmla="*/ 3 h 4446"/>
                <a:gd name="T42" fmla="*/ 25 w 107"/>
                <a:gd name="T43" fmla="*/ 7 h 4446"/>
                <a:gd name="T44" fmla="*/ 17 w 107"/>
                <a:gd name="T45" fmla="*/ 13 h 4446"/>
                <a:gd name="T46" fmla="*/ 13 w 107"/>
                <a:gd name="T47" fmla="*/ 16 h 4446"/>
                <a:gd name="T48" fmla="*/ 10 w 107"/>
                <a:gd name="T49" fmla="*/ 20 h 4446"/>
                <a:gd name="T50" fmla="*/ 7 w 107"/>
                <a:gd name="T51" fmla="*/ 25 h 4446"/>
                <a:gd name="T52" fmla="*/ 5 w 107"/>
                <a:gd name="T53" fmla="*/ 29 h 4446"/>
                <a:gd name="T54" fmla="*/ 3 w 107"/>
                <a:gd name="T55" fmla="*/ 35 h 4446"/>
                <a:gd name="T56" fmla="*/ 1 w 107"/>
                <a:gd name="T57" fmla="*/ 41 h 4446"/>
                <a:gd name="T58" fmla="*/ 1 w 107"/>
                <a:gd name="T59" fmla="*/ 47 h 4446"/>
                <a:gd name="T60" fmla="*/ 0 w 107"/>
                <a:gd name="T61" fmla="*/ 54 h 4446"/>
                <a:gd name="T62" fmla="*/ 16 w 107"/>
                <a:gd name="T63" fmla="*/ 16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6">
                  <a:moveTo>
                    <a:pt x="16" y="16"/>
                  </a:moveTo>
                  <a:lnTo>
                    <a:pt x="0" y="54"/>
                  </a:lnTo>
                  <a:lnTo>
                    <a:pt x="0" y="4446"/>
                  </a:lnTo>
                  <a:lnTo>
                    <a:pt x="107" y="4446"/>
                  </a:lnTo>
                  <a:lnTo>
                    <a:pt x="107" y="54"/>
                  </a:lnTo>
                  <a:lnTo>
                    <a:pt x="16" y="16"/>
                  </a:lnTo>
                  <a:lnTo>
                    <a:pt x="107" y="54"/>
                  </a:lnTo>
                  <a:lnTo>
                    <a:pt x="107" y="47"/>
                  </a:lnTo>
                  <a:lnTo>
                    <a:pt x="106" y="41"/>
                  </a:lnTo>
                  <a:lnTo>
                    <a:pt x="105" y="35"/>
                  </a:lnTo>
                  <a:lnTo>
                    <a:pt x="103" y="29"/>
                  </a:lnTo>
                  <a:lnTo>
                    <a:pt x="100" y="25"/>
                  </a:lnTo>
                  <a:lnTo>
                    <a:pt x="97" y="20"/>
                  </a:lnTo>
                  <a:lnTo>
                    <a:pt x="94" y="16"/>
                  </a:lnTo>
                  <a:lnTo>
                    <a:pt x="91" y="13"/>
                  </a:lnTo>
                  <a:lnTo>
                    <a:pt x="83" y="7"/>
                  </a:lnTo>
                  <a:lnTo>
                    <a:pt x="74" y="3"/>
                  </a:lnTo>
                  <a:lnTo>
                    <a:pt x="64" y="0"/>
                  </a:lnTo>
                  <a:lnTo>
                    <a:pt x="54" y="0"/>
                  </a:lnTo>
                  <a:lnTo>
                    <a:pt x="43" y="0"/>
                  </a:lnTo>
                  <a:lnTo>
                    <a:pt x="34" y="3"/>
                  </a:lnTo>
                  <a:lnTo>
                    <a:pt x="25" y="7"/>
                  </a:lnTo>
                  <a:lnTo>
                    <a:pt x="17" y="13"/>
                  </a:lnTo>
                  <a:lnTo>
                    <a:pt x="13" y="16"/>
                  </a:lnTo>
                  <a:lnTo>
                    <a:pt x="10" y="20"/>
                  </a:lnTo>
                  <a:lnTo>
                    <a:pt x="7" y="25"/>
                  </a:lnTo>
                  <a:lnTo>
                    <a:pt x="5" y="29"/>
                  </a:lnTo>
                  <a:lnTo>
                    <a:pt x="3" y="35"/>
                  </a:lnTo>
                  <a:lnTo>
                    <a:pt x="1" y="41"/>
                  </a:lnTo>
                  <a:lnTo>
                    <a:pt x="1" y="47"/>
                  </a:lnTo>
                  <a:lnTo>
                    <a:pt x="0" y="54"/>
                  </a:lnTo>
                  <a:lnTo>
                    <a:pt x="16" y="16"/>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8" name="Freeform 297"/>
            <p:cNvSpPr>
              <a:spLocks/>
            </p:cNvSpPr>
            <p:nvPr/>
          </p:nvSpPr>
          <p:spPr bwMode="auto">
            <a:xfrm>
              <a:off x="1315" y="3223"/>
              <a:ext cx="47" cy="48"/>
            </a:xfrm>
            <a:custGeom>
              <a:avLst/>
              <a:gdLst>
                <a:gd name="T0" fmla="*/ 1 w 2596"/>
                <a:gd name="T1" fmla="*/ 2582 h 2636"/>
                <a:gd name="T2" fmla="*/ 93 w 2596"/>
                <a:gd name="T3" fmla="*/ 2619 h 2636"/>
                <a:gd name="T4" fmla="*/ 2596 w 2596"/>
                <a:gd name="T5" fmla="*/ 75 h 2636"/>
                <a:gd name="T6" fmla="*/ 2520 w 2596"/>
                <a:gd name="T7" fmla="*/ 0 h 2636"/>
                <a:gd name="T8" fmla="*/ 16 w 2596"/>
                <a:gd name="T9" fmla="*/ 2544 h 2636"/>
                <a:gd name="T10" fmla="*/ 1 w 2596"/>
                <a:gd name="T11" fmla="*/ 2582 h 2636"/>
                <a:gd name="T12" fmla="*/ 16 w 2596"/>
                <a:gd name="T13" fmla="*/ 2544 h 2636"/>
                <a:gd name="T14" fmla="*/ 12 w 2596"/>
                <a:gd name="T15" fmla="*/ 2549 h 2636"/>
                <a:gd name="T16" fmla="*/ 8 w 2596"/>
                <a:gd name="T17" fmla="*/ 2554 h 2636"/>
                <a:gd name="T18" fmla="*/ 5 w 2596"/>
                <a:gd name="T19" fmla="*/ 2559 h 2636"/>
                <a:gd name="T20" fmla="*/ 3 w 2596"/>
                <a:gd name="T21" fmla="*/ 2564 h 2636"/>
                <a:gd name="T22" fmla="*/ 2 w 2596"/>
                <a:gd name="T23" fmla="*/ 2569 h 2636"/>
                <a:gd name="T24" fmla="*/ 0 w 2596"/>
                <a:gd name="T25" fmla="*/ 2574 h 2636"/>
                <a:gd name="T26" fmla="*/ 0 w 2596"/>
                <a:gd name="T27" fmla="*/ 2579 h 2636"/>
                <a:gd name="T28" fmla="*/ 0 w 2596"/>
                <a:gd name="T29" fmla="*/ 2584 h 2636"/>
                <a:gd name="T30" fmla="*/ 2 w 2596"/>
                <a:gd name="T31" fmla="*/ 2594 h 2636"/>
                <a:gd name="T32" fmla="*/ 5 w 2596"/>
                <a:gd name="T33" fmla="*/ 2603 h 2636"/>
                <a:gd name="T34" fmla="*/ 10 w 2596"/>
                <a:gd name="T35" fmla="*/ 2612 h 2636"/>
                <a:gd name="T36" fmla="*/ 17 w 2596"/>
                <a:gd name="T37" fmla="*/ 2619 h 2636"/>
                <a:gd name="T38" fmla="*/ 24 w 2596"/>
                <a:gd name="T39" fmla="*/ 2627 h 2636"/>
                <a:gd name="T40" fmla="*/ 34 w 2596"/>
                <a:gd name="T41" fmla="*/ 2631 h 2636"/>
                <a:gd name="T42" fmla="*/ 43 w 2596"/>
                <a:gd name="T43" fmla="*/ 2635 h 2636"/>
                <a:gd name="T44" fmla="*/ 53 w 2596"/>
                <a:gd name="T45" fmla="*/ 2636 h 2636"/>
                <a:gd name="T46" fmla="*/ 58 w 2596"/>
                <a:gd name="T47" fmla="*/ 2636 h 2636"/>
                <a:gd name="T48" fmla="*/ 63 w 2596"/>
                <a:gd name="T49" fmla="*/ 2636 h 2636"/>
                <a:gd name="T50" fmla="*/ 68 w 2596"/>
                <a:gd name="T51" fmla="*/ 2635 h 2636"/>
                <a:gd name="T52" fmla="*/ 73 w 2596"/>
                <a:gd name="T53" fmla="*/ 2633 h 2636"/>
                <a:gd name="T54" fmla="*/ 78 w 2596"/>
                <a:gd name="T55" fmla="*/ 2631 h 2636"/>
                <a:gd name="T56" fmla="*/ 83 w 2596"/>
                <a:gd name="T57" fmla="*/ 2628 h 2636"/>
                <a:gd name="T58" fmla="*/ 88 w 2596"/>
                <a:gd name="T59" fmla="*/ 2624 h 2636"/>
                <a:gd name="T60" fmla="*/ 93 w 2596"/>
                <a:gd name="T61" fmla="*/ 2619 h 2636"/>
                <a:gd name="T62" fmla="*/ 1 w 2596"/>
                <a:gd name="T63" fmla="*/ 2582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1" y="2582"/>
                  </a:moveTo>
                  <a:lnTo>
                    <a:pt x="93" y="2619"/>
                  </a:lnTo>
                  <a:lnTo>
                    <a:pt x="2596" y="75"/>
                  </a:lnTo>
                  <a:lnTo>
                    <a:pt x="2520" y="0"/>
                  </a:lnTo>
                  <a:lnTo>
                    <a:pt x="16" y="2544"/>
                  </a:lnTo>
                  <a:lnTo>
                    <a:pt x="1" y="2582"/>
                  </a:lnTo>
                  <a:lnTo>
                    <a:pt x="16" y="2544"/>
                  </a:lnTo>
                  <a:lnTo>
                    <a:pt x="12" y="2549"/>
                  </a:lnTo>
                  <a:lnTo>
                    <a:pt x="8" y="2554"/>
                  </a:lnTo>
                  <a:lnTo>
                    <a:pt x="5" y="2559"/>
                  </a:lnTo>
                  <a:lnTo>
                    <a:pt x="3" y="2564"/>
                  </a:lnTo>
                  <a:lnTo>
                    <a:pt x="2" y="2569"/>
                  </a:lnTo>
                  <a:lnTo>
                    <a:pt x="0" y="2574"/>
                  </a:lnTo>
                  <a:lnTo>
                    <a:pt x="0" y="2579"/>
                  </a:lnTo>
                  <a:lnTo>
                    <a:pt x="0" y="2584"/>
                  </a:lnTo>
                  <a:lnTo>
                    <a:pt x="2" y="2594"/>
                  </a:lnTo>
                  <a:lnTo>
                    <a:pt x="5" y="2603"/>
                  </a:lnTo>
                  <a:lnTo>
                    <a:pt x="10" y="2612"/>
                  </a:lnTo>
                  <a:lnTo>
                    <a:pt x="17" y="2619"/>
                  </a:lnTo>
                  <a:lnTo>
                    <a:pt x="24" y="2627"/>
                  </a:lnTo>
                  <a:lnTo>
                    <a:pt x="34" y="2631"/>
                  </a:lnTo>
                  <a:lnTo>
                    <a:pt x="43" y="2635"/>
                  </a:lnTo>
                  <a:lnTo>
                    <a:pt x="53" y="2636"/>
                  </a:lnTo>
                  <a:lnTo>
                    <a:pt x="58" y="2636"/>
                  </a:lnTo>
                  <a:lnTo>
                    <a:pt x="63" y="2636"/>
                  </a:lnTo>
                  <a:lnTo>
                    <a:pt x="68" y="2635"/>
                  </a:lnTo>
                  <a:lnTo>
                    <a:pt x="73" y="2633"/>
                  </a:lnTo>
                  <a:lnTo>
                    <a:pt x="78" y="2631"/>
                  </a:lnTo>
                  <a:lnTo>
                    <a:pt x="83" y="2628"/>
                  </a:lnTo>
                  <a:lnTo>
                    <a:pt x="88" y="2624"/>
                  </a:lnTo>
                  <a:lnTo>
                    <a:pt x="93" y="2619"/>
                  </a:lnTo>
                  <a:lnTo>
                    <a:pt x="1" y="2582"/>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9" name="Freeform 298"/>
            <p:cNvSpPr>
              <a:spLocks/>
            </p:cNvSpPr>
            <p:nvPr/>
          </p:nvSpPr>
          <p:spPr bwMode="auto">
            <a:xfrm>
              <a:off x="1315" y="3270"/>
              <a:ext cx="2" cy="79"/>
            </a:xfrm>
            <a:custGeom>
              <a:avLst/>
              <a:gdLst>
                <a:gd name="T0" fmla="*/ 92 w 107"/>
                <a:gd name="T1" fmla="*/ 4429 h 4445"/>
                <a:gd name="T2" fmla="*/ 107 w 107"/>
                <a:gd name="T3" fmla="*/ 4391 h 4445"/>
                <a:gd name="T4" fmla="*/ 107 w 107"/>
                <a:gd name="T5" fmla="*/ 0 h 4445"/>
                <a:gd name="T6" fmla="*/ 0 w 107"/>
                <a:gd name="T7" fmla="*/ 0 h 4445"/>
                <a:gd name="T8" fmla="*/ 0 w 107"/>
                <a:gd name="T9" fmla="*/ 4391 h 4445"/>
                <a:gd name="T10" fmla="*/ 92 w 107"/>
                <a:gd name="T11" fmla="*/ 4429 h 4445"/>
                <a:gd name="T12" fmla="*/ 0 w 107"/>
                <a:gd name="T13" fmla="*/ 4391 h 4445"/>
                <a:gd name="T14" fmla="*/ 0 w 107"/>
                <a:gd name="T15" fmla="*/ 4397 h 4445"/>
                <a:gd name="T16" fmla="*/ 1 w 107"/>
                <a:gd name="T17" fmla="*/ 4404 h 4445"/>
                <a:gd name="T18" fmla="*/ 2 w 107"/>
                <a:gd name="T19" fmla="*/ 4410 h 4445"/>
                <a:gd name="T20" fmla="*/ 4 w 107"/>
                <a:gd name="T21" fmla="*/ 4415 h 4445"/>
                <a:gd name="T22" fmla="*/ 7 w 107"/>
                <a:gd name="T23" fmla="*/ 4420 h 4445"/>
                <a:gd name="T24" fmla="*/ 10 w 107"/>
                <a:gd name="T25" fmla="*/ 4424 h 4445"/>
                <a:gd name="T26" fmla="*/ 13 w 107"/>
                <a:gd name="T27" fmla="*/ 4428 h 4445"/>
                <a:gd name="T28" fmla="*/ 16 w 107"/>
                <a:gd name="T29" fmla="*/ 4431 h 4445"/>
                <a:gd name="T30" fmla="*/ 24 w 107"/>
                <a:gd name="T31" fmla="*/ 4437 h 4445"/>
                <a:gd name="T32" fmla="*/ 34 w 107"/>
                <a:gd name="T33" fmla="*/ 4441 h 4445"/>
                <a:gd name="T34" fmla="*/ 44 w 107"/>
                <a:gd name="T35" fmla="*/ 4444 h 4445"/>
                <a:gd name="T36" fmla="*/ 54 w 107"/>
                <a:gd name="T37" fmla="*/ 4445 h 4445"/>
                <a:gd name="T38" fmla="*/ 64 w 107"/>
                <a:gd name="T39" fmla="*/ 4444 h 4445"/>
                <a:gd name="T40" fmla="*/ 73 w 107"/>
                <a:gd name="T41" fmla="*/ 4441 h 4445"/>
                <a:gd name="T42" fmla="*/ 82 w 107"/>
                <a:gd name="T43" fmla="*/ 4437 h 4445"/>
                <a:gd name="T44" fmla="*/ 90 w 107"/>
                <a:gd name="T45" fmla="*/ 4431 h 4445"/>
                <a:gd name="T46" fmla="*/ 94 w 107"/>
                <a:gd name="T47" fmla="*/ 4428 h 4445"/>
                <a:gd name="T48" fmla="*/ 97 w 107"/>
                <a:gd name="T49" fmla="*/ 4424 h 4445"/>
                <a:gd name="T50" fmla="*/ 100 w 107"/>
                <a:gd name="T51" fmla="*/ 4420 h 4445"/>
                <a:gd name="T52" fmla="*/ 102 w 107"/>
                <a:gd name="T53" fmla="*/ 4415 h 4445"/>
                <a:gd name="T54" fmla="*/ 104 w 107"/>
                <a:gd name="T55" fmla="*/ 4410 h 4445"/>
                <a:gd name="T56" fmla="*/ 106 w 107"/>
                <a:gd name="T57" fmla="*/ 4404 h 4445"/>
                <a:gd name="T58" fmla="*/ 107 w 107"/>
                <a:gd name="T59" fmla="*/ 4397 h 4445"/>
                <a:gd name="T60" fmla="*/ 107 w 107"/>
                <a:gd name="T61" fmla="*/ 4391 h 4445"/>
                <a:gd name="T62" fmla="*/ 92 w 107"/>
                <a:gd name="T63" fmla="*/ 4429 h 4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5">
                  <a:moveTo>
                    <a:pt x="92" y="4429"/>
                  </a:moveTo>
                  <a:lnTo>
                    <a:pt x="107" y="4391"/>
                  </a:lnTo>
                  <a:lnTo>
                    <a:pt x="107" y="0"/>
                  </a:lnTo>
                  <a:lnTo>
                    <a:pt x="0" y="0"/>
                  </a:lnTo>
                  <a:lnTo>
                    <a:pt x="0" y="4391"/>
                  </a:lnTo>
                  <a:lnTo>
                    <a:pt x="92" y="4429"/>
                  </a:lnTo>
                  <a:lnTo>
                    <a:pt x="0" y="4391"/>
                  </a:lnTo>
                  <a:lnTo>
                    <a:pt x="0" y="4397"/>
                  </a:lnTo>
                  <a:lnTo>
                    <a:pt x="1" y="4404"/>
                  </a:lnTo>
                  <a:lnTo>
                    <a:pt x="2" y="4410"/>
                  </a:lnTo>
                  <a:lnTo>
                    <a:pt x="4" y="4415"/>
                  </a:lnTo>
                  <a:lnTo>
                    <a:pt x="7" y="4420"/>
                  </a:lnTo>
                  <a:lnTo>
                    <a:pt x="10" y="4424"/>
                  </a:lnTo>
                  <a:lnTo>
                    <a:pt x="13" y="4428"/>
                  </a:lnTo>
                  <a:lnTo>
                    <a:pt x="16" y="4431"/>
                  </a:lnTo>
                  <a:lnTo>
                    <a:pt x="24" y="4437"/>
                  </a:lnTo>
                  <a:lnTo>
                    <a:pt x="34" y="4441"/>
                  </a:lnTo>
                  <a:lnTo>
                    <a:pt x="44" y="4444"/>
                  </a:lnTo>
                  <a:lnTo>
                    <a:pt x="54" y="4445"/>
                  </a:lnTo>
                  <a:lnTo>
                    <a:pt x="64" y="4444"/>
                  </a:lnTo>
                  <a:lnTo>
                    <a:pt x="73" y="4441"/>
                  </a:lnTo>
                  <a:lnTo>
                    <a:pt x="82" y="4437"/>
                  </a:lnTo>
                  <a:lnTo>
                    <a:pt x="90" y="4431"/>
                  </a:lnTo>
                  <a:lnTo>
                    <a:pt x="94" y="4428"/>
                  </a:lnTo>
                  <a:lnTo>
                    <a:pt x="97" y="4424"/>
                  </a:lnTo>
                  <a:lnTo>
                    <a:pt x="100" y="4420"/>
                  </a:lnTo>
                  <a:lnTo>
                    <a:pt x="102" y="4415"/>
                  </a:lnTo>
                  <a:lnTo>
                    <a:pt x="104" y="4410"/>
                  </a:lnTo>
                  <a:lnTo>
                    <a:pt x="106" y="4404"/>
                  </a:lnTo>
                  <a:lnTo>
                    <a:pt x="107" y="4397"/>
                  </a:lnTo>
                  <a:lnTo>
                    <a:pt x="107" y="4391"/>
                  </a:lnTo>
                  <a:lnTo>
                    <a:pt x="92" y="442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0" name="Rectangle 15"/>
            <p:cNvSpPr>
              <a:spLocks noChangeArrowheads="1"/>
            </p:cNvSpPr>
            <p:nvPr/>
          </p:nvSpPr>
          <p:spPr bwMode="auto">
            <a:xfrm>
              <a:off x="1075" y="3270"/>
              <a:ext cx="241" cy="78"/>
            </a:xfrm>
            <a:prstGeom prst="rect">
              <a:avLst/>
            </a:prstGeom>
            <a:solidFill>
              <a:srgbClr val="1C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1" name="Freeform 16"/>
            <p:cNvSpPr>
              <a:spLocks/>
            </p:cNvSpPr>
            <p:nvPr/>
          </p:nvSpPr>
          <p:spPr bwMode="auto">
            <a:xfrm>
              <a:off x="1315" y="3269"/>
              <a:ext cx="2" cy="79"/>
            </a:xfrm>
            <a:custGeom>
              <a:avLst/>
              <a:gdLst>
                <a:gd name="T0" fmla="*/ 54 w 107"/>
                <a:gd name="T1" fmla="*/ 0 h 4448"/>
                <a:gd name="T2" fmla="*/ 0 w 107"/>
                <a:gd name="T3" fmla="*/ 53 h 4448"/>
                <a:gd name="T4" fmla="*/ 0 w 107"/>
                <a:gd name="T5" fmla="*/ 4448 h 4448"/>
                <a:gd name="T6" fmla="*/ 107 w 107"/>
                <a:gd name="T7" fmla="*/ 4448 h 4448"/>
                <a:gd name="T8" fmla="*/ 107 w 107"/>
                <a:gd name="T9" fmla="*/ 53 h 4448"/>
                <a:gd name="T10" fmla="*/ 54 w 107"/>
                <a:gd name="T11" fmla="*/ 0 h 4448"/>
                <a:gd name="T12" fmla="*/ 107 w 107"/>
                <a:gd name="T13" fmla="*/ 53 h 4448"/>
                <a:gd name="T14" fmla="*/ 107 w 107"/>
                <a:gd name="T15" fmla="*/ 46 h 4448"/>
                <a:gd name="T16" fmla="*/ 106 w 107"/>
                <a:gd name="T17" fmla="*/ 40 h 4448"/>
                <a:gd name="T18" fmla="*/ 104 w 107"/>
                <a:gd name="T19" fmla="*/ 35 h 4448"/>
                <a:gd name="T20" fmla="*/ 102 w 107"/>
                <a:gd name="T21" fmla="*/ 29 h 4448"/>
                <a:gd name="T22" fmla="*/ 100 w 107"/>
                <a:gd name="T23" fmla="*/ 25 h 4448"/>
                <a:gd name="T24" fmla="*/ 97 w 107"/>
                <a:gd name="T25" fmla="*/ 20 h 4448"/>
                <a:gd name="T26" fmla="*/ 94 w 107"/>
                <a:gd name="T27" fmla="*/ 16 h 4448"/>
                <a:gd name="T28" fmla="*/ 90 w 107"/>
                <a:gd name="T29" fmla="*/ 13 h 4448"/>
                <a:gd name="T30" fmla="*/ 82 w 107"/>
                <a:gd name="T31" fmla="*/ 7 h 4448"/>
                <a:gd name="T32" fmla="*/ 73 w 107"/>
                <a:gd name="T33" fmla="*/ 3 h 4448"/>
                <a:gd name="T34" fmla="*/ 64 w 107"/>
                <a:gd name="T35" fmla="*/ 0 h 4448"/>
                <a:gd name="T36" fmla="*/ 54 w 107"/>
                <a:gd name="T37" fmla="*/ 0 h 4448"/>
                <a:gd name="T38" fmla="*/ 44 w 107"/>
                <a:gd name="T39" fmla="*/ 0 h 4448"/>
                <a:gd name="T40" fmla="*/ 34 w 107"/>
                <a:gd name="T41" fmla="*/ 3 h 4448"/>
                <a:gd name="T42" fmla="*/ 24 w 107"/>
                <a:gd name="T43" fmla="*/ 7 h 4448"/>
                <a:gd name="T44" fmla="*/ 16 w 107"/>
                <a:gd name="T45" fmla="*/ 13 h 4448"/>
                <a:gd name="T46" fmla="*/ 13 w 107"/>
                <a:gd name="T47" fmla="*/ 16 h 4448"/>
                <a:gd name="T48" fmla="*/ 10 w 107"/>
                <a:gd name="T49" fmla="*/ 20 h 4448"/>
                <a:gd name="T50" fmla="*/ 7 w 107"/>
                <a:gd name="T51" fmla="*/ 25 h 4448"/>
                <a:gd name="T52" fmla="*/ 4 w 107"/>
                <a:gd name="T53" fmla="*/ 29 h 4448"/>
                <a:gd name="T54" fmla="*/ 2 w 107"/>
                <a:gd name="T55" fmla="*/ 35 h 4448"/>
                <a:gd name="T56" fmla="*/ 1 w 107"/>
                <a:gd name="T57" fmla="*/ 40 h 4448"/>
                <a:gd name="T58" fmla="*/ 0 w 107"/>
                <a:gd name="T59" fmla="*/ 46 h 4448"/>
                <a:gd name="T60" fmla="*/ 0 w 107"/>
                <a:gd name="T61" fmla="*/ 53 h 4448"/>
                <a:gd name="T62" fmla="*/ 54 w 107"/>
                <a:gd name="T6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8">
                  <a:moveTo>
                    <a:pt x="54" y="0"/>
                  </a:moveTo>
                  <a:lnTo>
                    <a:pt x="0" y="53"/>
                  </a:lnTo>
                  <a:lnTo>
                    <a:pt x="0" y="4448"/>
                  </a:lnTo>
                  <a:lnTo>
                    <a:pt x="107" y="4448"/>
                  </a:lnTo>
                  <a:lnTo>
                    <a:pt x="107" y="53"/>
                  </a:lnTo>
                  <a:lnTo>
                    <a:pt x="54" y="0"/>
                  </a:lnTo>
                  <a:lnTo>
                    <a:pt x="107" y="53"/>
                  </a:lnTo>
                  <a:lnTo>
                    <a:pt x="107" y="46"/>
                  </a:lnTo>
                  <a:lnTo>
                    <a:pt x="106" y="40"/>
                  </a:lnTo>
                  <a:lnTo>
                    <a:pt x="104" y="35"/>
                  </a:lnTo>
                  <a:lnTo>
                    <a:pt x="102" y="29"/>
                  </a:lnTo>
                  <a:lnTo>
                    <a:pt x="100" y="25"/>
                  </a:lnTo>
                  <a:lnTo>
                    <a:pt x="97" y="20"/>
                  </a:lnTo>
                  <a:lnTo>
                    <a:pt x="94" y="16"/>
                  </a:lnTo>
                  <a:lnTo>
                    <a:pt x="90" y="13"/>
                  </a:lnTo>
                  <a:lnTo>
                    <a:pt x="82" y="7"/>
                  </a:lnTo>
                  <a:lnTo>
                    <a:pt x="73" y="3"/>
                  </a:lnTo>
                  <a:lnTo>
                    <a:pt x="64" y="0"/>
                  </a:lnTo>
                  <a:lnTo>
                    <a:pt x="54" y="0"/>
                  </a:lnTo>
                  <a:lnTo>
                    <a:pt x="44" y="0"/>
                  </a:lnTo>
                  <a:lnTo>
                    <a:pt x="34" y="3"/>
                  </a:lnTo>
                  <a:lnTo>
                    <a:pt x="24" y="7"/>
                  </a:lnTo>
                  <a:lnTo>
                    <a:pt x="16" y="13"/>
                  </a:lnTo>
                  <a:lnTo>
                    <a:pt x="13" y="16"/>
                  </a:lnTo>
                  <a:lnTo>
                    <a:pt x="10" y="20"/>
                  </a:lnTo>
                  <a:lnTo>
                    <a:pt x="7" y="25"/>
                  </a:lnTo>
                  <a:lnTo>
                    <a:pt x="4" y="29"/>
                  </a:lnTo>
                  <a:lnTo>
                    <a:pt x="2" y="35"/>
                  </a:lnTo>
                  <a:lnTo>
                    <a:pt x="1" y="40"/>
                  </a:lnTo>
                  <a:lnTo>
                    <a:pt x="0" y="46"/>
                  </a:lnTo>
                  <a:lnTo>
                    <a:pt x="0" y="53"/>
                  </a:lnTo>
                  <a:lnTo>
                    <a:pt x="54"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2" name="Freeform 17"/>
            <p:cNvSpPr>
              <a:spLocks/>
            </p:cNvSpPr>
            <p:nvPr/>
          </p:nvSpPr>
          <p:spPr bwMode="auto">
            <a:xfrm>
              <a:off x="1074" y="3269"/>
              <a:ext cx="242" cy="2"/>
            </a:xfrm>
            <a:custGeom>
              <a:avLst/>
              <a:gdLst>
                <a:gd name="T0" fmla="*/ 0 w 13552"/>
                <a:gd name="T1" fmla="*/ 53 h 107"/>
                <a:gd name="T2" fmla="*/ 54 w 13552"/>
                <a:gd name="T3" fmla="*/ 107 h 107"/>
                <a:gd name="T4" fmla="*/ 13552 w 13552"/>
                <a:gd name="T5" fmla="*/ 107 h 107"/>
                <a:gd name="T6" fmla="*/ 13552 w 13552"/>
                <a:gd name="T7" fmla="*/ 0 h 107"/>
                <a:gd name="T8" fmla="*/ 54 w 13552"/>
                <a:gd name="T9" fmla="*/ 0 h 107"/>
                <a:gd name="T10" fmla="*/ 0 w 13552"/>
                <a:gd name="T11" fmla="*/ 53 h 107"/>
                <a:gd name="T12" fmla="*/ 54 w 13552"/>
                <a:gd name="T13" fmla="*/ 0 h 107"/>
                <a:gd name="T14" fmla="*/ 47 w 13552"/>
                <a:gd name="T15" fmla="*/ 0 h 107"/>
                <a:gd name="T16" fmla="*/ 40 w 13552"/>
                <a:gd name="T17" fmla="*/ 1 h 107"/>
                <a:gd name="T18" fmla="*/ 35 w 13552"/>
                <a:gd name="T19" fmla="*/ 2 h 107"/>
                <a:gd name="T20" fmla="*/ 30 w 13552"/>
                <a:gd name="T21" fmla="*/ 4 h 107"/>
                <a:gd name="T22" fmla="*/ 25 w 13552"/>
                <a:gd name="T23" fmla="*/ 6 h 107"/>
                <a:gd name="T24" fmla="*/ 20 w 13552"/>
                <a:gd name="T25" fmla="*/ 9 h 107"/>
                <a:gd name="T26" fmla="*/ 16 w 13552"/>
                <a:gd name="T27" fmla="*/ 13 h 107"/>
                <a:gd name="T28" fmla="*/ 13 w 13552"/>
                <a:gd name="T29" fmla="*/ 16 h 107"/>
                <a:gd name="T30" fmla="*/ 7 w 13552"/>
                <a:gd name="T31" fmla="*/ 24 h 107"/>
                <a:gd name="T32" fmla="*/ 3 w 13552"/>
                <a:gd name="T33" fmla="*/ 33 h 107"/>
                <a:gd name="T34" fmla="*/ 1 w 13552"/>
                <a:gd name="T35" fmla="*/ 43 h 107"/>
                <a:gd name="T36" fmla="*/ 0 w 13552"/>
                <a:gd name="T37" fmla="*/ 53 h 107"/>
                <a:gd name="T38" fmla="*/ 1 w 13552"/>
                <a:gd name="T39" fmla="*/ 62 h 107"/>
                <a:gd name="T40" fmla="*/ 3 w 13552"/>
                <a:gd name="T41" fmla="*/ 72 h 107"/>
                <a:gd name="T42" fmla="*/ 7 w 13552"/>
                <a:gd name="T43" fmla="*/ 81 h 107"/>
                <a:gd name="T44" fmla="*/ 13 w 13552"/>
                <a:gd name="T45" fmla="*/ 89 h 107"/>
                <a:gd name="T46" fmla="*/ 16 w 13552"/>
                <a:gd name="T47" fmla="*/ 94 h 107"/>
                <a:gd name="T48" fmla="*/ 20 w 13552"/>
                <a:gd name="T49" fmla="*/ 97 h 107"/>
                <a:gd name="T50" fmla="*/ 25 w 13552"/>
                <a:gd name="T51" fmla="*/ 100 h 107"/>
                <a:gd name="T52" fmla="*/ 30 w 13552"/>
                <a:gd name="T53" fmla="*/ 102 h 107"/>
                <a:gd name="T54" fmla="*/ 35 w 13552"/>
                <a:gd name="T55" fmla="*/ 104 h 107"/>
                <a:gd name="T56" fmla="*/ 40 w 13552"/>
                <a:gd name="T57" fmla="*/ 105 h 107"/>
                <a:gd name="T58" fmla="*/ 47 w 13552"/>
                <a:gd name="T59" fmla="*/ 106 h 107"/>
                <a:gd name="T60" fmla="*/ 54 w 13552"/>
                <a:gd name="T61" fmla="*/ 107 h 107"/>
                <a:gd name="T62" fmla="*/ 0 w 13552"/>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2" h="107">
                  <a:moveTo>
                    <a:pt x="0" y="53"/>
                  </a:moveTo>
                  <a:lnTo>
                    <a:pt x="54" y="107"/>
                  </a:lnTo>
                  <a:lnTo>
                    <a:pt x="13552" y="107"/>
                  </a:lnTo>
                  <a:lnTo>
                    <a:pt x="13552" y="0"/>
                  </a:lnTo>
                  <a:lnTo>
                    <a:pt x="54" y="0"/>
                  </a:lnTo>
                  <a:lnTo>
                    <a:pt x="0" y="53"/>
                  </a:lnTo>
                  <a:lnTo>
                    <a:pt x="54" y="0"/>
                  </a:lnTo>
                  <a:lnTo>
                    <a:pt x="47" y="0"/>
                  </a:lnTo>
                  <a:lnTo>
                    <a:pt x="40" y="1"/>
                  </a:lnTo>
                  <a:lnTo>
                    <a:pt x="35" y="2"/>
                  </a:lnTo>
                  <a:lnTo>
                    <a:pt x="30" y="4"/>
                  </a:lnTo>
                  <a:lnTo>
                    <a:pt x="25" y="6"/>
                  </a:lnTo>
                  <a:lnTo>
                    <a:pt x="20" y="9"/>
                  </a:lnTo>
                  <a:lnTo>
                    <a:pt x="16" y="13"/>
                  </a:lnTo>
                  <a:lnTo>
                    <a:pt x="13" y="16"/>
                  </a:lnTo>
                  <a:lnTo>
                    <a:pt x="7" y="24"/>
                  </a:lnTo>
                  <a:lnTo>
                    <a:pt x="3" y="33"/>
                  </a:lnTo>
                  <a:lnTo>
                    <a:pt x="1" y="43"/>
                  </a:lnTo>
                  <a:lnTo>
                    <a:pt x="0" y="53"/>
                  </a:lnTo>
                  <a:lnTo>
                    <a:pt x="1" y="62"/>
                  </a:lnTo>
                  <a:lnTo>
                    <a:pt x="3" y="72"/>
                  </a:lnTo>
                  <a:lnTo>
                    <a:pt x="7" y="81"/>
                  </a:lnTo>
                  <a:lnTo>
                    <a:pt x="13" y="89"/>
                  </a:lnTo>
                  <a:lnTo>
                    <a:pt x="16" y="94"/>
                  </a:lnTo>
                  <a:lnTo>
                    <a:pt x="20" y="97"/>
                  </a:lnTo>
                  <a:lnTo>
                    <a:pt x="25" y="100"/>
                  </a:lnTo>
                  <a:lnTo>
                    <a:pt x="30" y="102"/>
                  </a:lnTo>
                  <a:lnTo>
                    <a:pt x="35" y="104"/>
                  </a:lnTo>
                  <a:lnTo>
                    <a:pt x="40" y="105"/>
                  </a:lnTo>
                  <a:lnTo>
                    <a:pt x="47" y="106"/>
                  </a:lnTo>
                  <a:lnTo>
                    <a:pt x="54" y="107"/>
                  </a:lnTo>
                  <a:lnTo>
                    <a:pt x="0"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3" name="Freeform 18"/>
            <p:cNvSpPr>
              <a:spLocks/>
            </p:cNvSpPr>
            <p:nvPr/>
          </p:nvSpPr>
          <p:spPr bwMode="auto">
            <a:xfrm>
              <a:off x="1074" y="3270"/>
              <a:ext cx="2" cy="79"/>
            </a:xfrm>
            <a:custGeom>
              <a:avLst/>
              <a:gdLst>
                <a:gd name="T0" fmla="*/ 54 w 107"/>
                <a:gd name="T1" fmla="*/ 4449 h 4449"/>
                <a:gd name="T2" fmla="*/ 107 w 107"/>
                <a:gd name="T3" fmla="*/ 4395 h 4449"/>
                <a:gd name="T4" fmla="*/ 107 w 107"/>
                <a:gd name="T5" fmla="*/ 0 h 4449"/>
                <a:gd name="T6" fmla="*/ 0 w 107"/>
                <a:gd name="T7" fmla="*/ 0 h 4449"/>
                <a:gd name="T8" fmla="*/ 0 w 107"/>
                <a:gd name="T9" fmla="*/ 4395 h 4449"/>
                <a:gd name="T10" fmla="*/ 54 w 107"/>
                <a:gd name="T11" fmla="*/ 4449 h 4449"/>
                <a:gd name="T12" fmla="*/ 0 w 107"/>
                <a:gd name="T13" fmla="*/ 4395 h 4449"/>
                <a:gd name="T14" fmla="*/ 0 w 107"/>
                <a:gd name="T15" fmla="*/ 4401 h 4449"/>
                <a:gd name="T16" fmla="*/ 1 w 107"/>
                <a:gd name="T17" fmla="*/ 4408 h 4449"/>
                <a:gd name="T18" fmla="*/ 2 w 107"/>
                <a:gd name="T19" fmla="*/ 4414 h 4449"/>
                <a:gd name="T20" fmla="*/ 4 w 107"/>
                <a:gd name="T21" fmla="*/ 4419 h 4449"/>
                <a:gd name="T22" fmla="*/ 7 w 107"/>
                <a:gd name="T23" fmla="*/ 4424 h 4449"/>
                <a:gd name="T24" fmla="*/ 9 w 107"/>
                <a:gd name="T25" fmla="*/ 4428 h 4449"/>
                <a:gd name="T26" fmla="*/ 13 w 107"/>
                <a:gd name="T27" fmla="*/ 4432 h 4449"/>
                <a:gd name="T28" fmla="*/ 16 w 107"/>
                <a:gd name="T29" fmla="*/ 4436 h 4449"/>
                <a:gd name="T30" fmla="*/ 24 w 107"/>
                <a:gd name="T31" fmla="*/ 4442 h 4449"/>
                <a:gd name="T32" fmla="*/ 33 w 107"/>
                <a:gd name="T33" fmla="*/ 4446 h 4449"/>
                <a:gd name="T34" fmla="*/ 43 w 107"/>
                <a:gd name="T35" fmla="*/ 4448 h 4449"/>
                <a:gd name="T36" fmla="*/ 54 w 107"/>
                <a:gd name="T37" fmla="*/ 4449 h 4449"/>
                <a:gd name="T38" fmla="*/ 64 w 107"/>
                <a:gd name="T39" fmla="*/ 4448 h 4449"/>
                <a:gd name="T40" fmla="*/ 73 w 107"/>
                <a:gd name="T41" fmla="*/ 4446 h 4449"/>
                <a:gd name="T42" fmla="*/ 82 w 107"/>
                <a:gd name="T43" fmla="*/ 4442 h 4449"/>
                <a:gd name="T44" fmla="*/ 90 w 107"/>
                <a:gd name="T45" fmla="*/ 4436 h 4449"/>
                <a:gd name="T46" fmla="*/ 94 w 107"/>
                <a:gd name="T47" fmla="*/ 4432 h 4449"/>
                <a:gd name="T48" fmla="*/ 97 w 107"/>
                <a:gd name="T49" fmla="*/ 4428 h 4449"/>
                <a:gd name="T50" fmla="*/ 100 w 107"/>
                <a:gd name="T51" fmla="*/ 4424 h 4449"/>
                <a:gd name="T52" fmla="*/ 102 w 107"/>
                <a:gd name="T53" fmla="*/ 4419 h 4449"/>
                <a:gd name="T54" fmla="*/ 104 w 107"/>
                <a:gd name="T55" fmla="*/ 4414 h 4449"/>
                <a:gd name="T56" fmla="*/ 106 w 107"/>
                <a:gd name="T57" fmla="*/ 4408 h 4449"/>
                <a:gd name="T58" fmla="*/ 106 w 107"/>
                <a:gd name="T59" fmla="*/ 4401 h 4449"/>
                <a:gd name="T60" fmla="*/ 107 w 107"/>
                <a:gd name="T61" fmla="*/ 4395 h 4449"/>
                <a:gd name="T62" fmla="*/ 54 w 107"/>
                <a:gd name="T63" fmla="*/ 4449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9">
                  <a:moveTo>
                    <a:pt x="54" y="4449"/>
                  </a:moveTo>
                  <a:lnTo>
                    <a:pt x="107" y="4395"/>
                  </a:lnTo>
                  <a:lnTo>
                    <a:pt x="107" y="0"/>
                  </a:lnTo>
                  <a:lnTo>
                    <a:pt x="0" y="0"/>
                  </a:lnTo>
                  <a:lnTo>
                    <a:pt x="0" y="4395"/>
                  </a:lnTo>
                  <a:lnTo>
                    <a:pt x="54" y="4449"/>
                  </a:lnTo>
                  <a:lnTo>
                    <a:pt x="0" y="4395"/>
                  </a:lnTo>
                  <a:lnTo>
                    <a:pt x="0" y="4401"/>
                  </a:lnTo>
                  <a:lnTo>
                    <a:pt x="1" y="4408"/>
                  </a:lnTo>
                  <a:lnTo>
                    <a:pt x="2" y="4414"/>
                  </a:lnTo>
                  <a:lnTo>
                    <a:pt x="4" y="4419"/>
                  </a:lnTo>
                  <a:lnTo>
                    <a:pt x="7" y="4424"/>
                  </a:lnTo>
                  <a:lnTo>
                    <a:pt x="9" y="4428"/>
                  </a:lnTo>
                  <a:lnTo>
                    <a:pt x="13" y="4432"/>
                  </a:lnTo>
                  <a:lnTo>
                    <a:pt x="16" y="4436"/>
                  </a:lnTo>
                  <a:lnTo>
                    <a:pt x="24" y="4442"/>
                  </a:lnTo>
                  <a:lnTo>
                    <a:pt x="33" y="4446"/>
                  </a:lnTo>
                  <a:lnTo>
                    <a:pt x="43" y="4448"/>
                  </a:lnTo>
                  <a:lnTo>
                    <a:pt x="54" y="4449"/>
                  </a:lnTo>
                  <a:lnTo>
                    <a:pt x="64" y="4448"/>
                  </a:lnTo>
                  <a:lnTo>
                    <a:pt x="73" y="4446"/>
                  </a:lnTo>
                  <a:lnTo>
                    <a:pt x="82" y="4442"/>
                  </a:lnTo>
                  <a:lnTo>
                    <a:pt x="90" y="4436"/>
                  </a:lnTo>
                  <a:lnTo>
                    <a:pt x="94" y="4432"/>
                  </a:lnTo>
                  <a:lnTo>
                    <a:pt x="97" y="4428"/>
                  </a:lnTo>
                  <a:lnTo>
                    <a:pt x="100" y="4424"/>
                  </a:lnTo>
                  <a:lnTo>
                    <a:pt x="102" y="4419"/>
                  </a:lnTo>
                  <a:lnTo>
                    <a:pt x="104" y="4414"/>
                  </a:lnTo>
                  <a:lnTo>
                    <a:pt x="106" y="4408"/>
                  </a:lnTo>
                  <a:lnTo>
                    <a:pt x="106" y="4401"/>
                  </a:lnTo>
                  <a:lnTo>
                    <a:pt x="107" y="4395"/>
                  </a:lnTo>
                  <a:lnTo>
                    <a:pt x="54" y="44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4" name="Freeform 19"/>
            <p:cNvSpPr>
              <a:spLocks/>
            </p:cNvSpPr>
            <p:nvPr/>
          </p:nvSpPr>
          <p:spPr bwMode="auto">
            <a:xfrm>
              <a:off x="1075" y="3347"/>
              <a:ext cx="242" cy="2"/>
            </a:xfrm>
            <a:custGeom>
              <a:avLst/>
              <a:gdLst>
                <a:gd name="T0" fmla="*/ 13551 w 13551"/>
                <a:gd name="T1" fmla="*/ 53 h 107"/>
                <a:gd name="T2" fmla="*/ 13498 w 13551"/>
                <a:gd name="T3" fmla="*/ 0 h 107"/>
                <a:gd name="T4" fmla="*/ 0 w 13551"/>
                <a:gd name="T5" fmla="*/ 0 h 107"/>
                <a:gd name="T6" fmla="*/ 0 w 13551"/>
                <a:gd name="T7" fmla="*/ 107 h 107"/>
                <a:gd name="T8" fmla="*/ 13498 w 13551"/>
                <a:gd name="T9" fmla="*/ 107 h 107"/>
                <a:gd name="T10" fmla="*/ 13551 w 13551"/>
                <a:gd name="T11" fmla="*/ 53 h 107"/>
                <a:gd name="T12" fmla="*/ 13498 w 13551"/>
                <a:gd name="T13" fmla="*/ 107 h 107"/>
                <a:gd name="T14" fmla="*/ 13504 w 13551"/>
                <a:gd name="T15" fmla="*/ 107 h 107"/>
                <a:gd name="T16" fmla="*/ 13510 w 13551"/>
                <a:gd name="T17" fmla="*/ 106 h 107"/>
                <a:gd name="T18" fmla="*/ 13516 w 13551"/>
                <a:gd name="T19" fmla="*/ 104 h 107"/>
                <a:gd name="T20" fmla="*/ 13521 w 13551"/>
                <a:gd name="T21" fmla="*/ 102 h 107"/>
                <a:gd name="T22" fmla="*/ 13526 w 13551"/>
                <a:gd name="T23" fmla="*/ 100 h 107"/>
                <a:gd name="T24" fmla="*/ 13530 w 13551"/>
                <a:gd name="T25" fmla="*/ 97 h 107"/>
                <a:gd name="T26" fmla="*/ 13534 w 13551"/>
                <a:gd name="T27" fmla="*/ 94 h 107"/>
                <a:gd name="T28" fmla="*/ 13538 w 13551"/>
                <a:gd name="T29" fmla="*/ 90 h 107"/>
                <a:gd name="T30" fmla="*/ 13543 w 13551"/>
                <a:gd name="T31" fmla="*/ 82 h 107"/>
                <a:gd name="T32" fmla="*/ 13548 w 13551"/>
                <a:gd name="T33" fmla="*/ 73 h 107"/>
                <a:gd name="T34" fmla="*/ 13550 w 13551"/>
                <a:gd name="T35" fmla="*/ 64 h 107"/>
                <a:gd name="T36" fmla="*/ 13551 w 13551"/>
                <a:gd name="T37" fmla="*/ 53 h 107"/>
                <a:gd name="T38" fmla="*/ 13550 w 13551"/>
                <a:gd name="T39" fmla="*/ 43 h 107"/>
                <a:gd name="T40" fmla="*/ 13548 w 13551"/>
                <a:gd name="T41" fmla="*/ 34 h 107"/>
                <a:gd name="T42" fmla="*/ 13543 w 13551"/>
                <a:gd name="T43" fmla="*/ 25 h 107"/>
                <a:gd name="T44" fmla="*/ 13538 w 13551"/>
                <a:gd name="T45" fmla="*/ 17 h 107"/>
                <a:gd name="T46" fmla="*/ 13534 w 13551"/>
                <a:gd name="T47" fmla="*/ 13 h 107"/>
                <a:gd name="T48" fmla="*/ 13530 w 13551"/>
                <a:gd name="T49" fmla="*/ 10 h 107"/>
                <a:gd name="T50" fmla="*/ 13526 w 13551"/>
                <a:gd name="T51" fmla="*/ 7 h 107"/>
                <a:gd name="T52" fmla="*/ 13521 w 13551"/>
                <a:gd name="T53" fmla="*/ 5 h 107"/>
                <a:gd name="T54" fmla="*/ 13516 w 13551"/>
                <a:gd name="T55" fmla="*/ 3 h 107"/>
                <a:gd name="T56" fmla="*/ 13510 w 13551"/>
                <a:gd name="T57" fmla="*/ 1 h 107"/>
                <a:gd name="T58" fmla="*/ 13504 w 13551"/>
                <a:gd name="T59" fmla="*/ 0 h 107"/>
                <a:gd name="T60" fmla="*/ 13498 w 13551"/>
                <a:gd name="T61" fmla="*/ 0 h 107"/>
                <a:gd name="T62" fmla="*/ 13551 w 13551"/>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1" h="107">
                  <a:moveTo>
                    <a:pt x="13551" y="53"/>
                  </a:moveTo>
                  <a:lnTo>
                    <a:pt x="13498" y="0"/>
                  </a:lnTo>
                  <a:lnTo>
                    <a:pt x="0" y="0"/>
                  </a:lnTo>
                  <a:lnTo>
                    <a:pt x="0" y="107"/>
                  </a:lnTo>
                  <a:lnTo>
                    <a:pt x="13498" y="107"/>
                  </a:lnTo>
                  <a:lnTo>
                    <a:pt x="13551" y="53"/>
                  </a:lnTo>
                  <a:lnTo>
                    <a:pt x="13498" y="107"/>
                  </a:lnTo>
                  <a:lnTo>
                    <a:pt x="13504" y="107"/>
                  </a:lnTo>
                  <a:lnTo>
                    <a:pt x="13510" y="106"/>
                  </a:lnTo>
                  <a:lnTo>
                    <a:pt x="13516" y="104"/>
                  </a:lnTo>
                  <a:lnTo>
                    <a:pt x="13521" y="102"/>
                  </a:lnTo>
                  <a:lnTo>
                    <a:pt x="13526" y="100"/>
                  </a:lnTo>
                  <a:lnTo>
                    <a:pt x="13530" y="97"/>
                  </a:lnTo>
                  <a:lnTo>
                    <a:pt x="13534" y="94"/>
                  </a:lnTo>
                  <a:lnTo>
                    <a:pt x="13538" y="90"/>
                  </a:lnTo>
                  <a:lnTo>
                    <a:pt x="13543" y="82"/>
                  </a:lnTo>
                  <a:lnTo>
                    <a:pt x="13548" y="73"/>
                  </a:lnTo>
                  <a:lnTo>
                    <a:pt x="13550" y="64"/>
                  </a:lnTo>
                  <a:lnTo>
                    <a:pt x="13551" y="53"/>
                  </a:lnTo>
                  <a:lnTo>
                    <a:pt x="13550" y="43"/>
                  </a:lnTo>
                  <a:lnTo>
                    <a:pt x="13548" y="34"/>
                  </a:lnTo>
                  <a:lnTo>
                    <a:pt x="13543" y="25"/>
                  </a:lnTo>
                  <a:lnTo>
                    <a:pt x="13538" y="17"/>
                  </a:lnTo>
                  <a:lnTo>
                    <a:pt x="13534" y="13"/>
                  </a:lnTo>
                  <a:lnTo>
                    <a:pt x="13530" y="10"/>
                  </a:lnTo>
                  <a:lnTo>
                    <a:pt x="13526" y="7"/>
                  </a:lnTo>
                  <a:lnTo>
                    <a:pt x="13521" y="5"/>
                  </a:lnTo>
                  <a:lnTo>
                    <a:pt x="13516" y="3"/>
                  </a:lnTo>
                  <a:lnTo>
                    <a:pt x="13510" y="1"/>
                  </a:lnTo>
                  <a:lnTo>
                    <a:pt x="13504" y="0"/>
                  </a:lnTo>
                  <a:lnTo>
                    <a:pt x="13498" y="0"/>
                  </a:lnTo>
                  <a:lnTo>
                    <a:pt x="13551"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5" name="Freeform 20"/>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6" name="Freeform 21"/>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7" name="Freeform 22"/>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8" name="Freeform 23"/>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9" name="Freeform 24"/>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0" name="Freeform 25"/>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1" name="Freeform 26"/>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2" name="Freeform 27"/>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3" name="Freeform 28"/>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4" name="Freeform 29"/>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5" name="Freeform 30"/>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6" name="Freeform 31"/>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7" name="Freeform 32"/>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8" name="Freeform 33"/>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9" name="Freeform 34"/>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0" name="Freeform 35"/>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1" name="Freeform 36"/>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2" name="Freeform 37"/>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3" name="Freeform 38"/>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4" name="Freeform 39"/>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5" name="Freeform 40"/>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6" name="Freeform 41"/>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7" name="Freeform 42"/>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8" name="Freeform 43"/>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9" name="Freeform 44"/>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0" name="Freeform 45"/>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1" name="Freeform 46"/>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2" name="Freeform 47"/>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3" name="Freeform 48"/>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4" name="Freeform 49"/>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5" name="Freeform 50"/>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6" name="Freeform 51"/>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7" name="Freeform 52"/>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8" name="Freeform 53"/>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9" name="Freeform 54"/>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0" name="Freeform 55"/>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1" name="Freeform 56"/>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2" name="Freeform 57"/>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3" name="Freeform 58"/>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4" name="Freeform 59"/>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5" name="Freeform 60"/>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6" name="Freeform 61"/>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7" name="Freeform 62"/>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8" name="Freeform 63"/>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9" name="Freeform 64"/>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0" name="Freeform 65"/>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1" name="Freeform 66"/>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2" name="Freeform 67"/>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3" name="Freeform 68"/>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4" name="Freeform 69"/>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5" name="Freeform 70"/>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6" name="Freeform 71"/>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7" name="Freeform 72"/>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8" name="Freeform 73"/>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9" name="Freeform 74"/>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0" name="Freeform 75"/>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1" name="Freeform 76"/>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2" name="Freeform 77"/>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3" name="Freeform 78"/>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4" name="Freeform 79"/>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5" name="Freeform 80"/>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6" name="Freeform 81"/>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7" name="Freeform 82"/>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8" name="Freeform 83"/>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9" name="Freeform 84"/>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0" name="Freeform 85"/>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1" name="Freeform 86"/>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2" name="Freeform 87"/>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3" name="Freeform 88"/>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4" name="Freeform 89"/>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5" name="Freeform 90"/>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6" name="Freeform 91"/>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7" name="Freeform 92"/>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8" name="Freeform 93"/>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9" name="Freeform 94"/>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0" name="Freeform 95"/>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1" name="Freeform 96"/>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2" name="Freeform 97"/>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3" name="Freeform 98"/>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4" name="Freeform 99"/>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385" name="Group 4"/>
          <p:cNvGrpSpPr>
            <a:grpSpLocks noChangeAspect="1"/>
          </p:cNvGrpSpPr>
          <p:nvPr/>
        </p:nvGrpSpPr>
        <p:grpSpPr bwMode="auto">
          <a:xfrm>
            <a:off x="7467600" y="4495800"/>
            <a:ext cx="457200" cy="200025"/>
            <a:chOff x="1074" y="3223"/>
            <a:chExt cx="288" cy="126"/>
          </a:xfrm>
        </p:grpSpPr>
        <p:sp>
          <p:nvSpPr>
            <p:cNvPr id="386" name="AutoShape 3"/>
            <p:cNvSpPr>
              <a:spLocks noChangeAspect="1" noChangeArrowheads="1" noTextEdit="1"/>
            </p:cNvSpPr>
            <p:nvPr/>
          </p:nvSpPr>
          <p:spPr bwMode="auto">
            <a:xfrm>
              <a:off x="1074" y="3223"/>
              <a:ext cx="2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7" name="Freeform 5"/>
            <p:cNvSpPr>
              <a:spLocks/>
            </p:cNvSpPr>
            <p:nvPr/>
          </p:nvSpPr>
          <p:spPr bwMode="auto">
            <a:xfrm>
              <a:off x="1075" y="3224"/>
              <a:ext cx="286" cy="46"/>
            </a:xfrm>
            <a:custGeom>
              <a:avLst/>
              <a:gdLst>
                <a:gd name="T0" fmla="*/ 0 w 16021"/>
                <a:gd name="T1" fmla="*/ 2552 h 2552"/>
                <a:gd name="T2" fmla="*/ 3444 w 16021"/>
                <a:gd name="T3" fmla="*/ 0 h 2552"/>
                <a:gd name="T4" fmla="*/ 16021 w 16021"/>
                <a:gd name="T5" fmla="*/ 0 h 2552"/>
                <a:gd name="T6" fmla="*/ 13518 w 16021"/>
                <a:gd name="T7" fmla="*/ 2552 h 2552"/>
                <a:gd name="T8" fmla="*/ 0 w 16021"/>
                <a:gd name="T9" fmla="*/ 2552 h 2552"/>
              </a:gdLst>
              <a:ahLst/>
              <a:cxnLst>
                <a:cxn ang="0">
                  <a:pos x="T0" y="T1"/>
                </a:cxn>
                <a:cxn ang="0">
                  <a:pos x="T2" y="T3"/>
                </a:cxn>
                <a:cxn ang="0">
                  <a:pos x="T4" y="T5"/>
                </a:cxn>
                <a:cxn ang="0">
                  <a:pos x="T6" y="T7"/>
                </a:cxn>
                <a:cxn ang="0">
                  <a:pos x="T8" y="T9"/>
                </a:cxn>
              </a:cxnLst>
              <a:rect l="0" t="0" r="r" b="b"/>
              <a:pathLst>
                <a:path w="16021" h="2552">
                  <a:moveTo>
                    <a:pt x="0" y="2552"/>
                  </a:moveTo>
                  <a:lnTo>
                    <a:pt x="3444" y="0"/>
                  </a:lnTo>
                  <a:lnTo>
                    <a:pt x="16021" y="0"/>
                  </a:lnTo>
                  <a:lnTo>
                    <a:pt x="13518" y="2552"/>
                  </a:lnTo>
                  <a:lnTo>
                    <a:pt x="0" y="2552"/>
                  </a:lnTo>
                  <a:close/>
                </a:path>
              </a:pathLst>
            </a:custGeom>
            <a:solidFill>
              <a:srgbClr val="3CA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8" name="Freeform 387"/>
            <p:cNvSpPr>
              <a:spLocks/>
            </p:cNvSpPr>
            <p:nvPr/>
          </p:nvSpPr>
          <p:spPr bwMode="auto">
            <a:xfrm>
              <a:off x="1074" y="3223"/>
              <a:ext cx="63" cy="47"/>
            </a:xfrm>
            <a:custGeom>
              <a:avLst/>
              <a:gdLst>
                <a:gd name="T0" fmla="*/ 3475 w 3528"/>
                <a:gd name="T1" fmla="*/ 1 h 2650"/>
                <a:gd name="T2" fmla="*/ 3442 w 3528"/>
                <a:gd name="T3" fmla="*/ 11 h 2650"/>
                <a:gd name="T4" fmla="*/ 0 w 3528"/>
                <a:gd name="T5" fmla="*/ 2564 h 2650"/>
                <a:gd name="T6" fmla="*/ 63 w 3528"/>
                <a:gd name="T7" fmla="*/ 2650 h 2650"/>
                <a:gd name="T8" fmla="*/ 3506 w 3528"/>
                <a:gd name="T9" fmla="*/ 97 h 2650"/>
                <a:gd name="T10" fmla="*/ 3475 w 3528"/>
                <a:gd name="T11" fmla="*/ 1 h 2650"/>
                <a:gd name="T12" fmla="*/ 3506 w 3528"/>
                <a:gd name="T13" fmla="*/ 97 h 2650"/>
                <a:gd name="T14" fmla="*/ 3511 w 3528"/>
                <a:gd name="T15" fmla="*/ 93 h 2650"/>
                <a:gd name="T16" fmla="*/ 3515 w 3528"/>
                <a:gd name="T17" fmla="*/ 89 h 2650"/>
                <a:gd name="T18" fmla="*/ 3519 w 3528"/>
                <a:gd name="T19" fmla="*/ 84 h 2650"/>
                <a:gd name="T20" fmla="*/ 3522 w 3528"/>
                <a:gd name="T21" fmla="*/ 80 h 2650"/>
                <a:gd name="T22" fmla="*/ 3524 w 3528"/>
                <a:gd name="T23" fmla="*/ 75 h 2650"/>
                <a:gd name="T24" fmla="*/ 3526 w 3528"/>
                <a:gd name="T25" fmla="*/ 70 h 2650"/>
                <a:gd name="T26" fmla="*/ 3527 w 3528"/>
                <a:gd name="T27" fmla="*/ 65 h 2650"/>
                <a:gd name="T28" fmla="*/ 3528 w 3528"/>
                <a:gd name="T29" fmla="*/ 60 h 2650"/>
                <a:gd name="T30" fmla="*/ 3528 w 3528"/>
                <a:gd name="T31" fmla="*/ 51 h 2650"/>
                <a:gd name="T32" fmla="*/ 3526 w 3528"/>
                <a:gd name="T33" fmla="*/ 40 h 2650"/>
                <a:gd name="T34" fmla="*/ 3522 w 3528"/>
                <a:gd name="T35" fmla="*/ 31 h 2650"/>
                <a:gd name="T36" fmla="*/ 3517 w 3528"/>
                <a:gd name="T37" fmla="*/ 22 h 2650"/>
                <a:gd name="T38" fmla="*/ 3510 w 3528"/>
                <a:gd name="T39" fmla="*/ 15 h 2650"/>
                <a:gd name="T40" fmla="*/ 3503 w 3528"/>
                <a:gd name="T41" fmla="*/ 9 h 2650"/>
                <a:gd name="T42" fmla="*/ 3494 w 3528"/>
                <a:gd name="T43" fmla="*/ 4 h 2650"/>
                <a:gd name="T44" fmla="*/ 3485 w 3528"/>
                <a:gd name="T45" fmla="*/ 1 h 2650"/>
                <a:gd name="T46" fmla="*/ 3480 w 3528"/>
                <a:gd name="T47" fmla="*/ 0 h 2650"/>
                <a:gd name="T48" fmla="*/ 3475 w 3528"/>
                <a:gd name="T49" fmla="*/ 0 h 2650"/>
                <a:gd name="T50" fmla="*/ 3470 w 3528"/>
                <a:gd name="T51" fmla="*/ 0 h 2650"/>
                <a:gd name="T52" fmla="*/ 3464 w 3528"/>
                <a:gd name="T53" fmla="*/ 1 h 2650"/>
                <a:gd name="T54" fmla="*/ 3459 w 3528"/>
                <a:gd name="T55" fmla="*/ 3 h 2650"/>
                <a:gd name="T56" fmla="*/ 3454 w 3528"/>
                <a:gd name="T57" fmla="*/ 5 h 2650"/>
                <a:gd name="T58" fmla="*/ 3448 w 3528"/>
                <a:gd name="T59" fmla="*/ 8 h 2650"/>
                <a:gd name="T60" fmla="*/ 3442 w 3528"/>
                <a:gd name="T61" fmla="*/ 11 h 2650"/>
                <a:gd name="T62" fmla="*/ 3475 w 3528"/>
                <a:gd name="T63" fmla="*/ 1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8" h="2650">
                  <a:moveTo>
                    <a:pt x="3475" y="1"/>
                  </a:moveTo>
                  <a:lnTo>
                    <a:pt x="3442" y="11"/>
                  </a:lnTo>
                  <a:lnTo>
                    <a:pt x="0" y="2564"/>
                  </a:lnTo>
                  <a:lnTo>
                    <a:pt x="63" y="2650"/>
                  </a:lnTo>
                  <a:lnTo>
                    <a:pt x="3506" y="97"/>
                  </a:lnTo>
                  <a:lnTo>
                    <a:pt x="3475" y="1"/>
                  </a:lnTo>
                  <a:lnTo>
                    <a:pt x="3506" y="97"/>
                  </a:lnTo>
                  <a:lnTo>
                    <a:pt x="3511" y="93"/>
                  </a:lnTo>
                  <a:lnTo>
                    <a:pt x="3515" y="89"/>
                  </a:lnTo>
                  <a:lnTo>
                    <a:pt x="3519" y="84"/>
                  </a:lnTo>
                  <a:lnTo>
                    <a:pt x="3522" y="80"/>
                  </a:lnTo>
                  <a:lnTo>
                    <a:pt x="3524" y="75"/>
                  </a:lnTo>
                  <a:lnTo>
                    <a:pt x="3526" y="70"/>
                  </a:lnTo>
                  <a:lnTo>
                    <a:pt x="3527" y="65"/>
                  </a:lnTo>
                  <a:lnTo>
                    <a:pt x="3528" y="60"/>
                  </a:lnTo>
                  <a:lnTo>
                    <a:pt x="3528" y="51"/>
                  </a:lnTo>
                  <a:lnTo>
                    <a:pt x="3526" y="40"/>
                  </a:lnTo>
                  <a:lnTo>
                    <a:pt x="3522" y="31"/>
                  </a:lnTo>
                  <a:lnTo>
                    <a:pt x="3517" y="22"/>
                  </a:lnTo>
                  <a:lnTo>
                    <a:pt x="3510" y="15"/>
                  </a:lnTo>
                  <a:lnTo>
                    <a:pt x="3503" y="9"/>
                  </a:lnTo>
                  <a:lnTo>
                    <a:pt x="3494" y="4"/>
                  </a:lnTo>
                  <a:lnTo>
                    <a:pt x="3485" y="1"/>
                  </a:lnTo>
                  <a:lnTo>
                    <a:pt x="3480" y="0"/>
                  </a:lnTo>
                  <a:lnTo>
                    <a:pt x="3475" y="0"/>
                  </a:lnTo>
                  <a:lnTo>
                    <a:pt x="3470" y="0"/>
                  </a:lnTo>
                  <a:lnTo>
                    <a:pt x="3464" y="1"/>
                  </a:lnTo>
                  <a:lnTo>
                    <a:pt x="3459" y="3"/>
                  </a:lnTo>
                  <a:lnTo>
                    <a:pt x="3454" y="5"/>
                  </a:lnTo>
                  <a:lnTo>
                    <a:pt x="3448" y="8"/>
                  </a:lnTo>
                  <a:lnTo>
                    <a:pt x="3442" y="11"/>
                  </a:lnTo>
                  <a:lnTo>
                    <a:pt x="3475" y="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9" name="Freeform 388"/>
            <p:cNvSpPr>
              <a:spLocks/>
            </p:cNvSpPr>
            <p:nvPr/>
          </p:nvSpPr>
          <p:spPr bwMode="auto">
            <a:xfrm>
              <a:off x="1136" y="3223"/>
              <a:ext cx="226" cy="2"/>
            </a:xfrm>
            <a:custGeom>
              <a:avLst/>
              <a:gdLst>
                <a:gd name="T0" fmla="*/ 12615 w 12630"/>
                <a:gd name="T1" fmla="*/ 91 h 107"/>
                <a:gd name="T2" fmla="*/ 12577 w 12630"/>
                <a:gd name="T3" fmla="*/ 0 h 107"/>
                <a:gd name="T4" fmla="*/ 0 w 12630"/>
                <a:gd name="T5" fmla="*/ 0 h 107"/>
                <a:gd name="T6" fmla="*/ 0 w 12630"/>
                <a:gd name="T7" fmla="*/ 107 h 107"/>
                <a:gd name="T8" fmla="*/ 12577 w 12630"/>
                <a:gd name="T9" fmla="*/ 107 h 107"/>
                <a:gd name="T10" fmla="*/ 12615 w 12630"/>
                <a:gd name="T11" fmla="*/ 91 h 107"/>
                <a:gd name="T12" fmla="*/ 12577 w 12630"/>
                <a:gd name="T13" fmla="*/ 107 h 107"/>
                <a:gd name="T14" fmla="*/ 12584 w 12630"/>
                <a:gd name="T15" fmla="*/ 107 h 107"/>
                <a:gd name="T16" fmla="*/ 12590 w 12630"/>
                <a:gd name="T17" fmla="*/ 106 h 107"/>
                <a:gd name="T18" fmla="*/ 12595 w 12630"/>
                <a:gd name="T19" fmla="*/ 104 h 107"/>
                <a:gd name="T20" fmla="*/ 12600 w 12630"/>
                <a:gd name="T21" fmla="*/ 102 h 107"/>
                <a:gd name="T22" fmla="*/ 12605 w 12630"/>
                <a:gd name="T23" fmla="*/ 100 h 107"/>
                <a:gd name="T24" fmla="*/ 12609 w 12630"/>
                <a:gd name="T25" fmla="*/ 97 h 107"/>
                <a:gd name="T26" fmla="*/ 12613 w 12630"/>
                <a:gd name="T27" fmla="*/ 94 h 107"/>
                <a:gd name="T28" fmla="*/ 12617 w 12630"/>
                <a:gd name="T29" fmla="*/ 90 h 107"/>
                <a:gd name="T30" fmla="*/ 12623 w 12630"/>
                <a:gd name="T31" fmla="*/ 82 h 107"/>
                <a:gd name="T32" fmla="*/ 12627 w 12630"/>
                <a:gd name="T33" fmla="*/ 73 h 107"/>
                <a:gd name="T34" fmla="*/ 12629 w 12630"/>
                <a:gd name="T35" fmla="*/ 64 h 107"/>
                <a:gd name="T36" fmla="*/ 12630 w 12630"/>
                <a:gd name="T37" fmla="*/ 54 h 107"/>
                <a:gd name="T38" fmla="*/ 12629 w 12630"/>
                <a:gd name="T39" fmla="*/ 43 h 107"/>
                <a:gd name="T40" fmla="*/ 12627 w 12630"/>
                <a:gd name="T41" fmla="*/ 33 h 107"/>
                <a:gd name="T42" fmla="*/ 12623 w 12630"/>
                <a:gd name="T43" fmla="*/ 24 h 107"/>
                <a:gd name="T44" fmla="*/ 12617 w 12630"/>
                <a:gd name="T45" fmla="*/ 16 h 107"/>
                <a:gd name="T46" fmla="*/ 12613 w 12630"/>
                <a:gd name="T47" fmla="*/ 13 h 107"/>
                <a:gd name="T48" fmla="*/ 12609 w 12630"/>
                <a:gd name="T49" fmla="*/ 10 h 107"/>
                <a:gd name="T50" fmla="*/ 12605 w 12630"/>
                <a:gd name="T51" fmla="*/ 7 h 107"/>
                <a:gd name="T52" fmla="*/ 12600 w 12630"/>
                <a:gd name="T53" fmla="*/ 4 h 107"/>
                <a:gd name="T54" fmla="*/ 12595 w 12630"/>
                <a:gd name="T55" fmla="*/ 2 h 107"/>
                <a:gd name="T56" fmla="*/ 12590 w 12630"/>
                <a:gd name="T57" fmla="*/ 1 h 107"/>
                <a:gd name="T58" fmla="*/ 12584 w 12630"/>
                <a:gd name="T59" fmla="*/ 0 h 107"/>
                <a:gd name="T60" fmla="*/ 12577 w 12630"/>
                <a:gd name="T61" fmla="*/ 0 h 107"/>
                <a:gd name="T62" fmla="*/ 12615 w 12630"/>
                <a:gd name="T63"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30" h="107">
                  <a:moveTo>
                    <a:pt x="12615" y="91"/>
                  </a:moveTo>
                  <a:lnTo>
                    <a:pt x="12577" y="0"/>
                  </a:lnTo>
                  <a:lnTo>
                    <a:pt x="0" y="0"/>
                  </a:lnTo>
                  <a:lnTo>
                    <a:pt x="0" y="107"/>
                  </a:lnTo>
                  <a:lnTo>
                    <a:pt x="12577" y="107"/>
                  </a:lnTo>
                  <a:lnTo>
                    <a:pt x="12615" y="91"/>
                  </a:lnTo>
                  <a:lnTo>
                    <a:pt x="12577" y="107"/>
                  </a:lnTo>
                  <a:lnTo>
                    <a:pt x="12584" y="107"/>
                  </a:lnTo>
                  <a:lnTo>
                    <a:pt x="12590" y="106"/>
                  </a:lnTo>
                  <a:lnTo>
                    <a:pt x="12595" y="104"/>
                  </a:lnTo>
                  <a:lnTo>
                    <a:pt x="12600" y="102"/>
                  </a:lnTo>
                  <a:lnTo>
                    <a:pt x="12605" y="100"/>
                  </a:lnTo>
                  <a:lnTo>
                    <a:pt x="12609" y="97"/>
                  </a:lnTo>
                  <a:lnTo>
                    <a:pt x="12613" y="94"/>
                  </a:lnTo>
                  <a:lnTo>
                    <a:pt x="12617" y="90"/>
                  </a:lnTo>
                  <a:lnTo>
                    <a:pt x="12623" y="82"/>
                  </a:lnTo>
                  <a:lnTo>
                    <a:pt x="12627" y="73"/>
                  </a:lnTo>
                  <a:lnTo>
                    <a:pt x="12629" y="64"/>
                  </a:lnTo>
                  <a:lnTo>
                    <a:pt x="12630" y="54"/>
                  </a:lnTo>
                  <a:lnTo>
                    <a:pt x="12629" y="43"/>
                  </a:lnTo>
                  <a:lnTo>
                    <a:pt x="12627" y="33"/>
                  </a:lnTo>
                  <a:lnTo>
                    <a:pt x="12623" y="24"/>
                  </a:lnTo>
                  <a:lnTo>
                    <a:pt x="12617" y="16"/>
                  </a:lnTo>
                  <a:lnTo>
                    <a:pt x="12613" y="13"/>
                  </a:lnTo>
                  <a:lnTo>
                    <a:pt x="12609" y="10"/>
                  </a:lnTo>
                  <a:lnTo>
                    <a:pt x="12605" y="7"/>
                  </a:lnTo>
                  <a:lnTo>
                    <a:pt x="12600" y="4"/>
                  </a:lnTo>
                  <a:lnTo>
                    <a:pt x="12595" y="2"/>
                  </a:lnTo>
                  <a:lnTo>
                    <a:pt x="12590" y="1"/>
                  </a:lnTo>
                  <a:lnTo>
                    <a:pt x="12584" y="0"/>
                  </a:lnTo>
                  <a:lnTo>
                    <a:pt x="12577" y="0"/>
                  </a:lnTo>
                  <a:lnTo>
                    <a:pt x="12615" y="91"/>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0" name="Freeform 389"/>
            <p:cNvSpPr>
              <a:spLocks/>
            </p:cNvSpPr>
            <p:nvPr/>
          </p:nvSpPr>
          <p:spPr bwMode="auto">
            <a:xfrm>
              <a:off x="1315" y="3223"/>
              <a:ext cx="47" cy="48"/>
            </a:xfrm>
            <a:custGeom>
              <a:avLst/>
              <a:gdLst>
                <a:gd name="T0" fmla="*/ 55 w 2596"/>
                <a:gd name="T1" fmla="*/ 2644 h 2644"/>
                <a:gd name="T2" fmla="*/ 93 w 2596"/>
                <a:gd name="T3" fmla="*/ 2627 h 2644"/>
                <a:gd name="T4" fmla="*/ 2596 w 2596"/>
                <a:gd name="T5" fmla="*/ 75 h 2644"/>
                <a:gd name="T6" fmla="*/ 2520 w 2596"/>
                <a:gd name="T7" fmla="*/ 0 h 2644"/>
                <a:gd name="T8" fmla="*/ 16 w 2596"/>
                <a:gd name="T9" fmla="*/ 2552 h 2644"/>
                <a:gd name="T10" fmla="*/ 55 w 2596"/>
                <a:gd name="T11" fmla="*/ 2644 h 2644"/>
                <a:gd name="T12" fmla="*/ 16 w 2596"/>
                <a:gd name="T13" fmla="*/ 2552 h 2644"/>
                <a:gd name="T14" fmla="*/ 12 w 2596"/>
                <a:gd name="T15" fmla="*/ 2557 h 2644"/>
                <a:gd name="T16" fmla="*/ 8 w 2596"/>
                <a:gd name="T17" fmla="*/ 2562 h 2644"/>
                <a:gd name="T18" fmla="*/ 5 w 2596"/>
                <a:gd name="T19" fmla="*/ 2567 h 2644"/>
                <a:gd name="T20" fmla="*/ 3 w 2596"/>
                <a:gd name="T21" fmla="*/ 2572 h 2644"/>
                <a:gd name="T22" fmla="*/ 2 w 2596"/>
                <a:gd name="T23" fmla="*/ 2577 h 2644"/>
                <a:gd name="T24" fmla="*/ 0 w 2596"/>
                <a:gd name="T25" fmla="*/ 2582 h 2644"/>
                <a:gd name="T26" fmla="*/ 0 w 2596"/>
                <a:gd name="T27" fmla="*/ 2587 h 2644"/>
                <a:gd name="T28" fmla="*/ 0 w 2596"/>
                <a:gd name="T29" fmla="*/ 2592 h 2644"/>
                <a:gd name="T30" fmla="*/ 2 w 2596"/>
                <a:gd name="T31" fmla="*/ 2602 h 2644"/>
                <a:gd name="T32" fmla="*/ 5 w 2596"/>
                <a:gd name="T33" fmla="*/ 2611 h 2644"/>
                <a:gd name="T34" fmla="*/ 10 w 2596"/>
                <a:gd name="T35" fmla="*/ 2620 h 2644"/>
                <a:gd name="T36" fmla="*/ 17 w 2596"/>
                <a:gd name="T37" fmla="*/ 2627 h 2644"/>
                <a:gd name="T38" fmla="*/ 24 w 2596"/>
                <a:gd name="T39" fmla="*/ 2635 h 2644"/>
                <a:gd name="T40" fmla="*/ 34 w 2596"/>
                <a:gd name="T41" fmla="*/ 2639 h 2644"/>
                <a:gd name="T42" fmla="*/ 43 w 2596"/>
                <a:gd name="T43" fmla="*/ 2643 h 2644"/>
                <a:gd name="T44" fmla="*/ 53 w 2596"/>
                <a:gd name="T45" fmla="*/ 2644 h 2644"/>
                <a:gd name="T46" fmla="*/ 58 w 2596"/>
                <a:gd name="T47" fmla="*/ 2644 h 2644"/>
                <a:gd name="T48" fmla="*/ 63 w 2596"/>
                <a:gd name="T49" fmla="*/ 2644 h 2644"/>
                <a:gd name="T50" fmla="*/ 68 w 2596"/>
                <a:gd name="T51" fmla="*/ 2643 h 2644"/>
                <a:gd name="T52" fmla="*/ 73 w 2596"/>
                <a:gd name="T53" fmla="*/ 2641 h 2644"/>
                <a:gd name="T54" fmla="*/ 78 w 2596"/>
                <a:gd name="T55" fmla="*/ 2639 h 2644"/>
                <a:gd name="T56" fmla="*/ 83 w 2596"/>
                <a:gd name="T57" fmla="*/ 2636 h 2644"/>
                <a:gd name="T58" fmla="*/ 88 w 2596"/>
                <a:gd name="T59" fmla="*/ 2632 h 2644"/>
                <a:gd name="T60" fmla="*/ 93 w 2596"/>
                <a:gd name="T61" fmla="*/ 2627 h 2644"/>
                <a:gd name="T62" fmla="*/ 55 w 2596"/>
                <a:gd name="T63"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44">
                  <a:moveTo>
                    <a:pt x="55" y="2644"/>
                  </a:moveTo>
                  <a:lnTo>
                    <a:pt x="93" y="2627"/>
                  </a:lnTo>
                  <a:lnTo>
                    <a:pt x="2596" y="75"/>
                  </a:lnTo>
                  <a:lnTo>
                    <a:pt x="2520" y="0"/>
                  </a:lnTo>
                  <a:lnTo>
                    <a:pt x="16" y="2552"/>
                  </a:lnTo>
                  <a:lnTo>
                    <a:pt x="55" y="2644"/>
                  </a:lnTo>
                  <a:lnTo>
                    <a:pt x="16" y="2552"/>
                  </a:lnTo>
                  <a:lnTo>
                    <a:pt x="12" y="2557"/>
                  </a:lnTo>
                  <a:lnTo>
                    <a:pt x="8" y="2562"/>
                  </a:lnTo>
                  <a:lnTo>
                    <a:pt x="5" y="2567"/>
                  </a:lnTo>
                  <a:lnTo>
                    <a:pt x="3" y="2572"/>
                  </a:lnTo>
                  <a:lnTo>
                    <a:pt x="2" y="2577"/>
                  </a:lnTo>
                  <a:lnTo>
                    <a:pt x="0" y="2582"/>
                  </a:lnTo>
                  <a:lnTo>
                    <a:pt x="0" y="2587"/>
                  </a:lnTo>
                  <a:lnTo>
                    <a:pt x="0" y="2592"/>
                  </a:lnTo>
                  <a:lnTo>
                    <a:pt x="2" y="2602"/>
                  </a:lnTo>
                  <a:lnTo>
                    <a:pt x="5" y="2611"/>
                  </a:lnTo>
                  <a:lnTo>
                    <a:pt x="10" y="2620"/>
                  </a:lnTo>
                  <a:lnTo>
                    <a:pt x="17" y="2627"/>
                  </a:lnTo>
                  <a:lnTo>
                    <a:pt x="24" y="2635"/>
                  </a:lnTo>
                  <a:lnTo>
                    <a:pt x="34" y="2639"/>
                  </a:lnTo>
                  <a:lnTo>
                    <a:pt x="43" y="2643"/>
                  </a:lnTo>
                  <a:lnTo>
                    <a:pt x="53" y="2644"/>
                  </a:lnTo>
                  <a:lnTo>
                    <a:pt x="58" y="2644"/>
                  </a:lnTo>
                  <a:lnTo>
                    <a:pt x="63" y="2644"/>
                  </a:lnTo>
                  <a:lnTo>
                    <a:pt x="68" y="2643"/>
                  </a:lnTo>
                  <a:lnTo>
                    <a:pt x="73" y="2641"/>
                  </a:lnTo>
                  <a:lnTo>
                    <a:pt x="78" y="2639"/>
                  </a:lnTo>
                  <a:lnTo>
                    <a:pt x="83" y="2636"/>
                  </a:lnTo>
                  <a:lnTo>
                    <a:pt x="88" y="2632"/>
                  </a:lnTo>
                  <a:lnTo>
                    <a:pt x="93" y="2627"/>
                  </a:lnTo>
                  <a:lnTo>
                    <a:pt x="55" y="2644"/>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1" name="Freeform 390"/>
            <p:cNvSpPr>
              <a:spLocks/>
            </p:cNvSpPr>
            <p:nvPr/>
          </p:nvSpPr>
          <p:spPr bwMode="auto">
            <a:xfrm>
              <a:off x="1074" y="3269"/>
              <a:ext cx="242" cy="2"/>
            </a:xfrm>
            <a:custGeom>
              <a:avLst/>
              <a:gdLst>
                <a:gd name="T0" fmla="*/ 22 w 13571"/>
                <a:gd name="T1" fmla="*/ 10 h 107"/>
                <a:gd name="T2" fmla="*/ 53 w 13571"/>
                <a:gd name="T3" fmla="*/ 107 h 107"/>
                <a:gd name="T4" fmla="*/ 13571 w 13571"/>
                <a:gd name="T5" fmla="*/ 107 h 107"/>
                <a:gd name="T6" fmla="*/ 13571 w 13571"/>
                <a:gd name="T7" fmla="*/ 0 h 107"/>
                <a:gd name="T8" fmla="*/ 53 w 13571"/>
                <a:gd name="T9" fmla="*/ 0 h 107"/>
                <a:gd name="T10" fmla="*/ 22 w 13571"/>
                <a:gd name="T11" fmla="*/ 10 h 107"/>
                <a:gd name="T12" fmla="*/ 53 w 13571"/>
                <a:gd name="T13" fmla="*/ 0 h 107"/>
                <a:gd name="T14" fmla="*/ 47 w 13571"/>
                <a:gd name="T15" fmla="*/ 0 h 107"/>
                <a:gd name="T16" fmla="*/ 41 w 13571"/>
                <a:gd name="T17" fmla="*/ 1 h 107"/>
                <a:gd name="T18" fmla="*/ 35 w 13571"/>
                <a:gd name="T19" fmla="*/ 2 h 107"/>
                <a:gd name="T20" fmla="*/ 30 w 13571"/>
                <a:gd name="T21" fmla="*/ 4 h 107"/>
                <a:gd name="T22" fmla="*/ 25 w 13571"/>
                <a:gd name="T23" fmla="*/ 6 h 107"/>
                <a:gd name="T24" fmla="*/ 21 w 13571"/>
                <a:gd name="T25" fmla="*/ 9 h 107"/>
                <a:gd name="T26" fmla="*/ 17 w 13571"/>
                <a:gd name="T27" fmla="*/ 13 h 107"/>
                <a:gd name="T28" fmla="*/ 13 w 13571"/>
                <a:gd name="T29" fmla="*/ 16 h 107"/>
                <a:gd name="T30" fmla="*/ 7 w 13571"/>
                <a:gd name="T31" fmla="*/ 24 h 107"/>
                <a:gd name="T32" fmla="*/ 3 w 13571"/>
                <a:gd name="T33" fmla="*/ 33 h 107"/>
                <a:gd name="T34" fmla="*/ 1 w 13571"/>
                <a:gd name="T35" fmla="*/ 43 h 107"/>
                <a:gd name="T36" fmla="*/ 0 w 13571"/>
                <a:gd name="T37" fmla="*/ 53 h 107"/>
                <a:gd name="T38" fmla="*/ 1 w 13571"/>
                <a:gd name="T39" fmla="*/ 62 h 107"/>
                <a:gd name="T40" fmla="*/ 3 w 13571"/>
                <a:gd name="T41" fmla="*/ 72 h 107"/>
                <a:gd name="T42" fmla="*/ 7 w 13571"/>
                <a:gd name="T43" fmla="*/ 81 h 107"/>
                <a:gd name="T44" fmla="*/ 13 w 13571"/>
                <a:gd name="T45" fmla="*/ 89 h 107"/>
                <a:gd name="T46" fmla="*/ 17 w 13571"/>
                <a:gd name="T47" fmla="*/ 94 h 107"/>
                <a:gd name="T48" fmla="*/ 21 w 13571"/>
                <a:gd name="T49" fmla="*/ 97 h 107"/>
                <a:gd name="T50" fmla="*/ 25 w 13571"/>
                <a:gd name="T51" fmla="*/ 100 h 107"/>
                <a:gd name="T52" fmla="*/ 30 w 13571"/>
                <a:gd name="T53" fmla="*/ 102 h 107"/>
                <a:gd name="T54" fmla="*/ 35 w 13571"/>
                <a:gd name="T55" fmla="*/ 104 h 107"/>
                <a:gd name="T56" fmla="*/ 41 w 13571"/>
                <a:gd name="T57" fmla="*/ 105 h 107"/>
                <a:gd name="T58" fmla="*/ 47 w 13571"/>
                <a:gd name="T59" fmla="*/ 106 h 107"/>
                <a:gd name="T60" fmla="*/ 53 w 13571"/>
                <a:gd name="T61" fmla="*/ 107 h 107"/>
                <a:gd name="T62" fmla="*/ 22 w 13571"/>
                <a:gd name="T6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71" h="107">
                  <a:moveTo>
                    <a:pt x="22" y="10"/>
                  </a:moveTo>
                  <a:lnTo>
                    <a:pt x="53" y="107"/>
                  </a:lnTo>
                  <a:lnTo>
                    <a:pt x="13571" y="107"/>
                  </a:lnTo>
                  <a:lnTo>
                    <a:pt x="13571" y="0"/>
                  </a:lnTo>
                  <a:lnTo>
                    <a:pt x="53" y="0"/>
                  </a:lnTo>
                  <a:lnTo>
                    <a:pt x="22" y="10"/>
                  </a:lnTo>
                  <a:lnTo>
                    <a:pt x="53" y="0"/>
                  </a:lnTo>
                  <a:lnTo>
                    <a:pt x="47" y="0"/>
                  </a:lnTo>
                  <a:lnTo>
                    <a:pt x="41" y="1"/>
                  </a:lnTo>
                  <a:lnTo>
                    <a:pt x="35" y="2"/>
                  </a:lnTo>
                  <a:lnTo>
                    <a:pt x="30" y="4"/>
                  </a:lnTo>
                  <a:lnTo>
                    <a:pt x="25" y="6"/>
                  </a:lnTo>
                  <a:lnTo>
                    <a:pt x="21" y="9"/>
                  </a:lnTo>
                  <a:lnTo>
                    <a:pt x="17" y="13"/>
                  </a:lnTo>
                  <a:lnTo>
                    <a:pt x="13" y="16"/>
                  </a:lnTo>
                  <a:lnTo>
                    <a:pt x="7" y="24"/>
                  </a:lnTo>
                  <a:lnTo>
                    <a:pt x="3" y="33"/>
                  </a:lnTo>
                  <a:lnTo>
                    <a:pt x="1" y="43"/>
                  </a:lnTo>
                  <a:lnTo>
                    <a:pt x="0" y="53"/>
                  </a:lnTo>
                  <a:lnTo>
                    <a:pt x="1" y="62"/>
                  </a:lnTo>
                  <a:lnTo>
                    <a:pt x="3" y="72"/>
                  </a:lnTo>
                  <a:lnTo>
                    <a:pt x="7" y="81"/>
                  </a:lnTo>
                  <a:lnTo>
                    <a:pt x="13" y="89"/>
                  </a:lnTo>
                  <a:lnTo>
                    <a:pt x="17" y="94"/>
                  </a:lnTo>
                  <a:lnTo>
                    <a:pt x="21" y="97"/>
                  </a:lnTo>
                  <a:lnTo>
                    <a:pt x="25" y="100"/>
                  </a:lnTo>
                  <a:lnTo>
                    <a:pt x="30" y="102"/>
                  </a:lnTo>
                  <a:lnTo>
                    <a:pt x="35" y="104"/>
                  </a:lnTo>
                  <a:lnTo>
                    <a:pt x="41" y="105"/>
                  </a:lnTo>
                  <a:lnTo>
                    <a:pt x="47" y="106"/>
                  </a:lnTo>
                  <a:lnTo>
                    <a:pt x="53" y="107"/>
                  </a:lnTo>
                  <a:lnTo>
                    <a:pt x="22" y="1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2" name="Freeform 391"/>
            <p:cNvSpPr>
              <a:spLocks/>
            </p:cNvSpPr>
            <p:nvPr/>
          </p:nvSpPr>
          <p:spPr bwMode="auto">
            <a:xfrm>
              <a:off x="1316" y="3224"/>
              <a:ext cx="45" cy="124"/>
            </a:xfrm>
            <a:custGeom>
              <a:avLst/>
              <a:gdLst>
                <a:gd name="T0" fmla="*/ 0 w 2503"/>
                <a:gd name="T1" fmla="*/ 6935 h 6935"/>
                <a:gd name="T2" fmla="*/ 2503 w 2503"/>
                <a:gd name="T3" fmla="*/ 4392 h 6935"/>
                <a:gd name="T4" fmla="*/ 2503 w 2503"/>
                <a:gd name="T5" fmla="*/ 0 h 6935"/>
                <a:gd name="T6" fmla="*/ 0 w 2503"/>
                <a:gd name="T7" fmla="*/ 2544 h 6935"/>
                <a:gd name="T8" fmla="*/ 0 w 2503"/>
                <a:gd name="T9" fmla="*/ 6935 h 6935"/>
              </a:gdLst>
              <a:ahLst/>
              <a:cxnLst>
                <a:cxn ang="0">
                  <a:pos x="T0" y="T1"/>
                </a:cxn>
                <a:cxn ang="0">
                  <a:pos x="T2" y="T3"/>
                </a:cxn>
                <a:cxn ang="0">
                  <a:pos x="T4" y="T5"/>
                </a:cxn>
                <a:cxn ang="0">
                  <a:pos x="T6" y="T7"/>
                </a:cxn>
                <a:cxn ang="0">
                  <a:pos x="T8" y="T9"/>
                </a:cxn>
              </a:cxnLst>
              <a:rect l="0" t="0" r="r" b="b"/>
              <a:pathLst>
                <a:path w="2503" h="6935">
                  <a:moveTo>
                    <a:pt x="0" y="6935"/>
                  </a:moveTo>
                  <a:lnTo>
                    <a:pt x="2503" y="4392"/>
                  </a:lnTo>
                  <a:lnTo>
                    <a:pt x="2503" y="0"/>
                  </a:lnTo>
                  <a:lnTo>
                    <a:pt x="0" y="2544"/>
                  </a:lnTo>
                  <a:lnTo>
                    <a:pt x="0" y="6935"/>
                  </a:lnTo>
                  <a:close/>
                </a:path>
              </a:pathLst>
            </a:custGeom>
            <a:solidFill>
              <a:srgbClr val="076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3" name="Freeform 392"/>
            <p:cNvSpPr>
              <a:spLocks/>
            </p:cNvSpPr>
            <p:nvPr/>
          </p:nvSpPr>
          <p:spPr bwMode="auto">
            <a:xfrm>
              <a:off x="1316" y="3302"/>
              <a:ext cx="46" cy="47"/>
            </a:xfrm>
            <a:custGeom>
              <a:avLst/>
              <a:gdLst>
                <a:gd name="T0" fmla="*/ 2595 w 2596"/>
                <a:gd name="T1" fmla="*/ 55 h 2636"/>
                <a:gd name="T2" fmla="*/ 2504 w 2596"/>
                <a:gd name="T3" fmla="*/ 18 h 2636"/>
                <a:gd name="T4" fmla="*/ 0 w 2596"/>
                <a:gd name="T5" fmla="*/ 2561 h 2636"/>
                <a:gd name="T6" fmla="*/ 77 w 2596"/>
                <a:gd name="T7" fmla="*/ 2636 h 2636"/>
                <a:gd name="T8" fmla="*/ 2580 w 2596"/>
                <a:gd name="T9" fmla="*/ 92 h 2636"/>
                <a:gd name="T10" fmla="*/ 2595 w 2596"/>
                <a:gd name="T11" fmla="*/ 55 h 2636"/>
                <a:gd name="T12" fmla="*/ 2580 w 2596"/>
                <a:gd name="T13" fmla="*/ 92 h 2636"/>
                <a:gd name="T14" fmla="*/ 2584 w 2596"/>
                <a:gd name="T15" fmla="*/ 87 h 2636"/>
                <a:gd name="T16" fmla="*/ 2588 w 2596"/>
                <a:gd name="T17" fmla="*/ 82 h 2636"/>
                <a:gd name="T18" fmla="*/ 2591 w 2596"/>
                <a:gd name="T19" fmla="*/ 77 h 2636"/>
                <a:gd name="T20" fmla="*/ 2593 w 2596"/>
                <a:gd name="T21" fmla="*/ 72 h 2636"/>
                <a:gd name="T22" fmla="*/ 2594 w 2596"/>
                <a:gd name="T23" fmla="*/ 67 h 2636"/>
                <a:gd name="T24" fmla="*/ 2595 w 2596"/>
                <a:gd name="T25" fmla="*/ 62 h 2636"/>
                <a:gd name="T26" fmla="*/ 2596 w 2596"/>
                <a:gd name="T27" fmla="*/ 57 h 2636"/>
                <a:gd name="T28" fmla="*/ 2596 w 2596"/>
                <a:gd name="T29" fmla="*/ 52 h 2636"/>
                <a:gd name="T30" fmla="*/ 2594 w 2596"/>
                <a:gd name="T31" fmla="*/ 42 h 2636"/>
                <a:gd name="T32" fmla="*/ 2591 w 2596"/>
                <a:gd name="T33" fmla="*/ 33 h 2636"/>
                <a:gd name="T34" fmla="*/ 2586 w 2596"/>
                <a:gd name="T35" fmla="*/ 25 h 2636"/>
                <a:gd name="T36" fmla="*/ 2579 w 2596"/>
                <a:gd name="T37" fmla="*/ 17 h 2636"/>
                <a:gd name="T38" fmla="*/ 2572 w 2596"/>
                <a:gd name="T39" fmla="*/ 11 h 2636"/>
                <a:gd name="T40" fmla="*/ 2563 w 2596"/>
                <a:gd name="T41" fmla="*/ 5 h 2636"/>
                <a:gd name="T42" fmla="*/ 2554 w 2596"/>
                <a:gd name="T43" fmla="*/ 2 h 2636"/>
                <a:gd name="T44" fmla="*/ 2544 w 2596"/>
                <a:gd name="T45" fmla="*/ 0 h 2636"/>
                <a:gd name="T46" fmla="*/ 2539 w 2596"/>
                <a:gd name="T47" fmla="*/ 0 h 2636"/>
                <a:gd name="T48" fmla="*/ 2534 w 2596"/>
                <a:gd name="T49" fmla="*/ 1 h 2636"/>
                <a:gd name="T50" fmla="*/ 2528 w 2596"/>
                <a:gd name="T51" fmla="*/ 2 h 2636"/>
                <a:gd name="T52" fmla="*/ 2523 w 2596"/>
                <a:gd name="T53" fmla="*/ 3 h 2636"/>
                <a:gd name="T54" fmla="*/ 2518 w 2596"/>
                <a:gd name="T55" fmla="*/ 6 h 2636"/>
                <a:gd name="T56" fmla="*/ 2513 w 2596"/>
                <a:gd name="T57" fmla="*/ 9 h 2636"/>
                <a:gd name="T58" fmla="*/ 2508 w 2596"/>
                <a:gd name="T59" fmla="*/ 13 h 2636"/>
                <a:gd name="T60" fmla="*/ 2504 w 2596"/>
                <a:gd name="T61" fmla="*/ 18 h 2636"/>
                <a:gd name="T62" fmla="*/ 2595 w 2596"/>
                <a:gd name="T63" fmla="*/ 55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2595" y="55"/>
                  </a:moveTo>
                  <a:lnTo>
                    <a:pt x="2504" y="18"/>
                  </a:lnTo>
                  <a:lnTo>
                    <a:pt x="0" y="2561"/>
                  </a:lnTo>
                  <a:lnTo>
                    <a:pt x="77" y="2636"/>
                  </a:lnTo>
                  <a:lnTo>
                    <a:pt x="2580" y="92"/>
                  </a:lnTo>
                  <a:lnTo>
                    <a:pt x="2595" y="55"/>
                  </a:lnTo>
                  <a:lnTo>
                    <a:pt x="2580" y="92"/>
                  </a:lnTo>
                  <a:lnTo>
                    <a:pt x="2584" y="87"/>
                  </a:lnTo>
                  <a:lnTo>
                    <a:pt x="2588" y="82"/>
                  </a:lnTo>
                  <a:lnTo>
                    <a:pt x="2591" y="77"/>
                  </a:lnTo>
                  <a:lnTo>
                    <a:pt x="2593" y="72"/>
                  </a:lnTo>
                  <a:lnTo>
                    <a:pt x="2594" y="67"/>
                  </a:lnTo>
                  <a:lnTo>
                    <a:pt x="2595" y="62"/>
                  </a:lnTo>
                  <a:lnTo>
                    <a:pt x="2596" y="57"/>
                  </a:lnTo>
                  <a:lnTo>
                    <a:pt x="2596" y="52"/>
                  </a:lnTo>
                  <a:lnTo>
                    <a:pt x="2594" y="42"/>
                  </a:lnTo>
                  <a:lnTo>
                    <a:pt x="2591" y="33"/>
                  </a:lnTo>
                  <a:lnTo>
                    <a:pt x="2586" y="25"/>
                  </a:lnTo>
                  <a:lnTo>
                    <a:pt x="2579" y="17"/>
                  </a:lnTo>
                  <a:lnTo>
                    <a:pt x="2572" y="11"/>
                  </a:lnTo>
                  <a:lnTo>
                    <a:pt x="2563" y="5"/>
                  </a:lnTo>
                  <a:lnTo>
                    <a:pt x="2554" y="2"/>
                  </a:lnTo>
                  <a:lnTo>
                    <a:pt x="2544" y="0"/>
                  </a:lnTo>
                  <a:lnTo>
                    <a:pt x="2539" y="0"/>
                  </a:lnTo>
                  <a:lnTo>
                    <a:pt x="2534" y="1"/>
                  </a:lnTo>
                  <a:lnTo>
                    <a:pt x="2528" y="2"/>
                  </a:lnTo>
                  <a:lnTo>
                    <a:pt x="2523" y="3"/>
                  </a:lnTo>
                  <a:lnTo>
                    <a:pt x="2518" y="6"/>
                  </a:lnTo>
                  <a:lnTo>
                    <a:pt x="2513" y="9"/>
                  </a:lnTo>
                  <a:lnTo>
                    <a:pt x="2508" y="13"/>
                  </a:lnTo>
                  <a:lnTo>
                    <a:pt x="2504" y="18"/>
                  </a:lnTo>
                  <a:lnTo>
                    <a:pt x="2595" y="55"/>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4" name="Freeform 393"/>
            <p:cNvSpPr>
              <a:spLocks/>
            </p:cNvSpPr>
            <p:nvPr/>
          </p:nvSpPr>
          <p:spPr bwMode="auto">
            <a:xfrm>
              <a:off x="1360" y="3223"/>
              <a:ext cx="2" cy="80"/>
            </a:xfrm>
            <a:custGeom>
              <a:avLst/>
              <a:gdLst>
                <a:gd name="T0" fmla="*/ 16 w 107"/>
                <a:gd name="T1" fmla="*/ 16 h 4446"/>
                <a:gd name="T2" fmla="*/ 0 w 107"/>
                <a:gd name="T3" fmla="*/ 54 h 4446"/>
                <a:gd name="T4" fmla="*/ 0 w 107"/>
                <a:gd name="T5" fmla="*/ 4446 h 4446"/>
                <a:gd name="T6" fmla="*/ 107 w 107"/>
                <a:gd name="T7" fmla="*/ 4446 h 4446"/>
                <a:gd name="T8" fmla="*/ 107 w 107"/>
                <a:gd name="T9" fmla="*/ 54 h 4446"/>
                <a:gd name="T10" fmla="*/ 16 w 107"/>
                <a:gd name="T11" fmla="*/ 16 h 4446"/>
                <a:gd name="T12" fmla="*/ 107 w 107"/>
                <a:gd name="T13" fmla="*/ 54 h 4446"/>
                <a:gd name="T14" fmla="*/ 107 w 107"/>
                <a:gd name="T15" fmla="*/ 47 h 4446"/>
                <a:gd name="T16" fmla="*/ 106 w 107"/>
                <a:gd name="T17" fmla="*/ 41 h 4446"/>
                <a:gd name="T18" fmla="*/ 105 w 107"/>
                <a:gd name="T19" fmla="*/ 35 h 4446"/>
                <a:gd name="T20" fmla="*/ 103 w 107"/>
                <a:gd name="T21" fmla="*/ 29 h 4446"/>
                <a:gd name="T22" fmla="*/ 100 w 107"/>
                <a:gd name="T23" fmla="*/ 25 h 4446"/>
                <a:gd name="T24" fmla="*/ 97 w 107"/>
                <a:gd name="T25" fmla="*/ 20 h 4446"/>
                <a:gd name="T26" fmla="*/ 94 w 107"/>
                <a:gd name="T27" fmla="*/ 16 h 4446"/>
                <a:gd name="T28" fmla="*/ 91 w 107"/>
                <a:gd name="T29" fmla="*/ 13 h 4446"/>
                <a:gd name="T30" fmla="*/ 83 w 107"/>
                <a:gd name="T31" fmla="*/ 7 h 4446"/>
                <a:gd name="T32" fmla="*/ 74 w 107"/>
                <a:gd name="T33" fmla="*/ 3 h 4446"/>
                <a:gd name="T34" fmla="*/ 64 w 107"/>
                <a:gd name="T35" fmla="*/ 0 h 4446"/>
                <a:gd name="T36" fmla="*/ 54 w 107"/>
                <a:gd name="T37" fmla="*/ 0 h 4446"/>
                <a:gd name="T38" fmla="*/ 43 w 107"/>
                <a:gd name="T39" fmla="*/ 0 h 4446"/>
                <a:gd name="T40" fmla="*/ 34 w 107"/>
                <a:gd name="T41" fmla="*/ 3 h 4446"/>
                <a:gd name="T42" fmla="*/ 25 w 107"/>
                <a:gd name="T43" fmla="*/ 7 h 4446"/>
                <a:gd name="T44" fmla="*/ 17 w 107"/>
                <a:gd name="T45" fmla="*/ 13 h 4446"/>
                <a:gd name="T46" fmla="*/ 13 w 107"/>
                <a:gd name="T47" fmla="*/ 16 h 4446"/>
                <a:gd name="T48" fmla="*/ 10 w 107"/>
                <a:gd name="T49" fmla="*/ 20 h 4446"/>
                <a:gd name="T50" fmla="*/ 7 w 107"/>
                <a:gd name="T51" fmla="*/ 25 h 4446"/>
                <a:gd name="T52" fmla="*/ 5 w 107"/>
                <a:gd name="T53" fmla="*/ 29 h 4446"/>
                <a:gd name="T54" fmla="*/ 3 w 107"/>
                <a:gd name="T55" fmla="*/ 35 h 4446"/>
                <a:gd name="T56" fmla="*/ 1 w 107"/>
                <a:gd name="T57" fmla="*/ 41 h 4446"/>
                <a:gd name="T58" fmla="*/ 1 w 107"/>
                <a:gd name="T59" fmla="*/ 47 h 4446"/>
                <a:gd name="T60" fmla="*/ 0 w 107"/>
                <a:gd name="T61" fmla="*/ 54 h 4446"/>
                <a:gd name="T62" fmla="*/ 16 w 107"/>
                <a:gd name="T63" fmla="*/ 16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6">
                  <a:moveTo>
                    <a:pt x="16" y="16"/>
                  </a:moveTo>
                  <a:lnTo>
                    <a:pt x="0" y="54"/>
                  </a:lnTo>
                  <a:lnTo>
                    <a:pt x="0" y="4446"/>
                  </a:lnTo>
                  <a:lnTo>
                    <a:pt x="107" y="4446"/>
                  </a:lnTo>
                  <a:lnTo>
                    <a:pt x="107" y="54"/>
                  </a:lnTo>
                  <a:lnTo>
                    <a:pt x="16" y="16"/>
                  </a:lnTo>
                  <a:lnTo>
                    <a:pt x="107" y="54"/>
                  </a:lnTo>
                  <a:lnTo>
                    <a:pt x="107" y="47"/>
                  </a:lnTo>
                  <a:lnTo>
                    <a:pt x="106" y="41"/>
                  </a:lnTo>
                  <a:lnTo>
                    <a:pt x="105" y="35"/>
                  </a:lnTo>
                  <a:lnTo>
                    <a:pt x="103" y="29"/>
                  </a:lnTo>
                  <a:lnTo>
                    <a:pt x="100" y="25"/>
                  </a:lnTo>
                  <a:lnTo>
                    <a:pt x="97" y="20"/>
                  </a:lnTo>
                  <a:lnTo>
                    <a:pt x="94" y="16"/>
                  </a:lnTo>
                  <a:lnTo>
                    <a:pt x="91" y="13"/>
                  </a:lnTo>
                  <a:lnTo>
                    <a:pt x="83" y="7"/>
                  </a:lnTo>
                  <a:lnTo>
                    <a:pt x="74" y="3"/>
                  </a:lnTo>
                  <a:lnTo>
                    <a:pt x="64" y="0"/>
                  </a:lnTo>
                  <a:lnTo>
                    <a:pt x="54" y="0"/>
                  </a:lnTo>
                  <a:lnTo>
                    <a:pt x="43" y="0"/>
                  </a:lnTo>
                  <a:lnTo>
                    <a:pt x="34" y="3"/>
                  </a:lnTo>
                  <a:lnTo>
                    <a:pt x="25" y="7"/>
                  </a:lnTo>
                  <a:lnTo>
                    <a:pt x="17" y="13"/>
                  </a:lnTo>
                  <a:lnTo>
                    <a:pt x="13" y="16"/>
                  </a:lnTo>
                  <a:lnTo>
                    <a:pt x="10" y="20"/>
                  </a:lnTo>
                  <a:lnTo>
                    <a:pt x="7" y="25"/>
                  </a:lnTo>
                  <a:lnTo>
                    <a:pt x="5" y="29"/>
                  </a:lnTo>
                  <a:lnTo>
                    <a:pt x="3" y="35"/>
                  </a:lnTo>
                  <a:lnTo>
                    <a:pt x="1" y="41"/>
                  </a:lnTo>
                  <a:lnTo>
                    <a:pt x="1" y="47"/>
                  </a:lnTo>
                  <a:lnTo>
                    <a:pt x="0" y="54"/>
                  </a:lnTo>
                  <a:lnTo>
                    <a:pt x="16" y="16"/>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5" name="Freeform 394"/>
            <p:cNvSpPr>
              <a:spLocks/>
            </p:cNvSpPr>
            <p:nvPr/>
          </p:nvSpPr>
          <p:spPr bwMode="auto">
            <a:xfrm>
              <a:off x="1315" y="3223"/>
              <a:ext cx="47" cy="48"/>
            </a:xfrm>
            <a:custGeom>
              <a:avLst/>
              <a:gdLst>
                <a:gd name="T0" fmla="*/ 1 w 2596"/>
                <a:gd name="T1" fmla="*/ 2582 h 2636"/>
                <a:gd name="T2" fmla="*/ 93 w 2596"/>
                <a:gd name="T3" fmla="*/ 2619 h 2636"/>
                <a:gd name="T4" fmla="*/ 2596 w 2596"/>
                <a:gd name="T5" fmla="*/ 75 h 2636"/>
                <a:gd name="T6" fmla="*/ 2520 w 2596"/>
                <a:gd name="T7" fmla="*/ 0 h 2636"/>
                <a:gd name="T8" fmla="*/ 16 w 2596"/>
                <a:gd name="T9" fmla="*/ 2544 h 2636"/>
                <a:gd name="T10" fmla="*/ 1 w 2596"/>
                <a:gd name="T11" fmla="*/ 2582 h 2636"/>
                <a:gd name="T12" fmla="*/ 16 w 2596"/>
                <a:gd name="T13" fmla="*/ 2544 h 2636"/>
                <a:gd name="T14" fmla="*/ 12 w 2596"/>
                <a:gd name="T15" fmla="*/ 2549 h 2636"/>
                <a:gd name="T16" fmla="*/ 8 w 2596"/>
                <a:gd name="T17" fmla="*/ 2554 h 2636"/>
                <a:gd name="T18" fmla="*/ 5 w 2596"/>
                <a:gd name="T19" fmla="*/ 2559 h 2636"/>
                <a:gd name="T20" fmla="*/ 3 w 2596"/>
                <a:gd name="T21" fmla="*/ 2564 h 2636"/>
                <a:gd name="T22" fmla="*/ 2 w 2596"/>
                <a:gd name="T23" fmla="*/ 2569 h 2636"/>
                <a:gd name="T24" fmla="*/ 0 w 2596"/>
                <a:gd name="T25" fmla="*/ 2574 h 2636"/>
                <a:gd name="T26" fmla="*/ 0 w 2596"/>
                <a:gd name="T27" fmla="*/ 2579 h 2636"/>
                <a:gd name="T28" fmla="*/ 0 w 2596"/>
                <a:gd name="T29" fmla="*/ 2584 h 2636"/>
                <a:gd name="T30" fmla="*/ 2 w 2596"/>
                <a:gd name="T31" fmla="*/ 2594 h 2636"/>
                <a:gd name="T32" fmla="*/ 5 w 2596"/>
                <a:gd name="T33" fmla="*/ 2603 h 2636"/>
                <a:gd name="T34" fmla="*/ 10 w 2596"/>
                <a:gd name="T35" fmla="*/ 2612 h 2636"/>
                <a:gd name="T36" fmla="*/ 17 w 2596"/>
                <a:gd name="T37" fmla="*/ 2619 h 2636"/>
                <a:gd name="T38" fmla="*/ 24 w 2596"/>
                <a:gd name="T39" fmla="*/ 2627 h 2636"/>
                <a:gd name="T40" fmla="*/ 34 w 2596"/>
                <a:gd name="T41" fmla="*/ 2631 h 2636"/>
                <a:gd name="T42" fmla="*/ 43 w 2596"/>
                <a:gd name="T43" fmla="*/ 2635 h 2636"/>
                <a:gd name="T44" fmla="*/ 53 w 2596"/>
                <a:gd name="T45" fmla="*/ 2636 h 2636"/>
                <a:gd name="T46" fmla="*/ 58 w 2596"/>
                <a:gd name="T47" fmla="*/ 2636 h 2636"/>
                <a:gd name="T48" fmla="*/ 63 w 2596"/>
                <a:gd name="T49" fmla="*/ 2636 h 2636"/>
                <a:gd name="T50" fmla="*/ 68 w 2596"/>
                <a:gd name="T51" fmla="*/ 2635 h 2636"/>
                <a:gd name="T52" fmla="*/ 73 w 2596"/>
                <a:gd name="T53" fmla="*/ 2633 h 2636"/>
                <a:gd name="T54" fmla="*/ 78 w 2596"/>
                <a:gd name="T55" fmla="*/ 2631 h 2636"/>
                <a:gd name="T56" fmla="*/ 83 w 2596"/>
                <a:gd name="T57" fmla="*/ 2628 h 2636"/>
                <a:gd name="T58" fmla="*/ 88 w 2596"/>
                <a:gd name="T59" fmla="*/ 2624 h 2636"/>
                <a:gd name="T60" fmla="*/ 93 w 2596"/>
                <a:gd name="T61" fmla="*/ 2619 h 2636"/>
                <a:gd name="T62" fmla="*/ 1 w 2596"/>
                <a:gd name="T63" fmla="*/ 2582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6" h="2636">
                  <a:moveTo>
                    <a:pt x="1" y="2582"/>
                  </a:moveTo>
                  <a:lnTo>
                    <a:pt x="93" y="2619"/>
                  </a:lnTo>
                  <a:lnTo>
                    <a:pt x="2596" y="75"/>
                  </a:lnTo>
                  <a:lnTo>
                    <a:pt x="2520" y="0"/>
                  </a:lnTo>
                  <a:lnTo>
                    <a:pt x="16" y="2544"/>
                  </a:lnTo>
                  <a:lnTo>
                    <a:pt x="1" y="2582"/>
                  </a:lnTo>
                  <a:lnTo>
                    <a:pt x="16" y="2544"/>
                  </a:lnTo>
                  <a:lnTo>
                    <a:pt x="12" y="2549"/>
                  </a:lnTo>
                  <a:lnTo>
                    <a:pt x="8" y="2554"/>
                  </a:lnTo>
                  <a:lnTo>
                    <a:pt x="5" y="2559"/>
                  </a:lnTo>
                  <a:lnTo>
                    <a:pt x="3" y="2564"/>
                  </a:lnTo>
                  <a:lnTo>
                    <a:pt x="2" y="2569"/>
                  </a:lnTo>
                  <a:lnTo>
                    <a:pt x="0" y="2574"/>
                  </a:lnTo>
                  <a:lnTo>
                    <a:pt x="0" y="2579"/>
                  </a:lnTo>
                  <a:lnTo>
                    <a:pt x="0" y="2584"/>
                  </a:lnTo>
                  <a:lnTo>
                    <a:pt x="2" y="2594"/>
                  </a:lnTo>
                  <a:lnTo>
                    <a:pt x="5" y="2603"/>
                  </a:lnTo>
                  <a:lnTo>
                    <a:pt x="10" y="2612"/>
                  </a:lnTo>
                  <a:lnTo>
                    <a:pt x="17" y="2619"/>
                  </a:lnTo>
                  <a:lnTo>
                    <a:pt x="24" y="2627"/>
                  </a:lnTo>
                  <a:lnTo>
                    <a:pt x="34" y="2631"/>
                  </a:lnTo>
                  <a:lnTo>
                    <a:pt x="43" y="2635"/>
                  </a:lnTo>
                  <a:lnTo>
                    <a:pt x="53" y="2636"/>
                  </a:lnTo>
                  <a:lnTo>
                    <a:pt x="58" y="2636"/>
                  </a:lnTo>
                  <a:lnTo>
                    <a:pt x="63" y="2636"/>
                  </a:lnTo>
                  <a:lnTo>
                    <a:pt x="68" y="2635"/>
                  </a:lnTo>
                  <a:lnTo>
                    <a:pt x="73" y="2633"/>
                  </a:lnTo>
                  <a:lnTo>
                    <a:pt x="78" y="2631"/>
                  </a:lnTo>
                  <a:lnTo>
                    <a:pt x="83" y="2628"/>
                  </a:lnTo>
                  <a:lnTo>
                    <a:pt x="88" y="2624"/>
                  </a:lnTo>
                  <a:lnTo>
                    <a:pt x="93" y="2619"/>
                  </a:lnTo>
                  <a:lnTo>
                    <a:pt x="1" y="2582"/>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6" name="Freeform 395"/>
            <p:cNvSpPr>
              <a:spLocks/>
            </p:cNvSpPr>
            <p:nvPr/>
          </p:nvSpPr>
          <p:spPr bwMode="auto">
            <a:xfrm>
              <a:off x="1315" y="3270"/>
              <a:ext cx="2" cy="79"/>
            </a:xfrm>
            <a:custGeom>
              <a:avLst/>
              <a:gdLst>
                <a:gd name="T0" fmla="*/ 92 w 107"/>
                <a:gd name="T1" fmla="*/ 4429 h 4445"/>
                <a:gd name="T2" fmla="*/ 107 w 107"/>
                <a:gd name="T3" fmla="*/ 4391 h 4445"/>
                <a:gd name="T4" fmla="*/ 107 w 107"/>
                <a:gd name="T5" fmla="*/ 0 h 4445"/>
                <a:gd name="T6" fmla="*/ 0 w 107"/>
                <a:gd name="T7" fmla="*/ 0 h 4445"/>
                <a:gd name="T8" fmla="*/ 0 w 107"/>
                <a:gd name="T9" fmla="*/ 4391 h 4445"/>
                <a:gd name="T10" fmla="*/ 92 w 107"/>
                <a:gd name="T11" fmla="*/ 4429 h 4445"/>
                <a:gd name="T12" fmla="*/ 0 w 107"/>
                <a:gd name="T13" fmla="*/ 4391 h 4445"/>
                <a:gd name="T14" fmla="*/ 0 w 107"/>
                <a:gd name="T15" fmla="*/ 4397 h 4445"/>
                <a:gd name="T16" fmla="*/ 1 w 107"/>
                <a:gd name="T17" fmla="*/ 4404 h 4445"/>
                <a:gd name="T18" fmla="*/ 2 w 107"/>
                <a:gd name="T19" fmla="*/ 4410 h 4445"/>
                <a:gd name="T20" fmla="*/ 4 w 107"/>
                <a:gd name="T21" fmla="*/ 4415 h 4445"/>
                <a:gd name="T22" fmla="*/ 7 w 107"/>
                <a:gd name="T23" fmla="*/ 4420 h 4445"/>
                <a:gd name="T24" fmla="*/ 10 w 107"/>
                <a:gd name="T25" fmla="*/ 4424 h 4445"/>
                <a:gd name="T26" fmla="*/ 13 w 107"/>
                <a:gd name="T27" fmla="*/ 4428 h 4445"/>
                <a:gd name="T28" fmla="*/ 16 w 107"/>
                <a:gd name="T29" fmla="*/ 4431 h 4445"/>
                <a:gd name="T30" fmla="*/ 24 w 107"/>
                <a:gd name="T31" fmla="*/ 4437 h 4445"/>
                <a:gd name="T32" fmla="*/ 34 w 107"/>
                <a:gd name="T33" fmla="*/ 4441 h 4445"/>
                <a:gd name="T34" fmla="*/ 44 w 107"/>
                <a:gd name="T35" fmla="*/ 4444 h 4445"/>
                <a:gd name="T36" fmla="*/ 54 w 107"/>
                <a:gd name="T37" fmla="*/ 4445 h 4445"/>
                <a:gd name="T38" fmla="*/ 64 w 107"/>
                <a:gd name="T39" fmla="*/ 4444 h 4445"/>
                <a:gd name="T40" fmla="*/ 73 w 107"/>
                <a:gd name="T41" fmla="*/ 4441 h 4445"/>
                <a:gd name="T42" fmla="*/ 82 w 107"/>
                <a:gd name="T43" fmla="*/ 4437 h 4445"/>
                <a:gd name="T44" fmla="*/ 90 w 107"/>
                <a:gd name="T45" fmla="*/ 4431 h 4445"/>
                <a:gd name="T46" fmla="*/ 94 w 107"/>
                <a:gd name="T47" fmla="*/ 4428 h 4445"/>
                <a:gd name="T48" fmla="*/ 97 w 107"/>
                <a:gd name="T49" fmla="*/ 4424 h 4445"/>
                <a:gd name="T50" fmla="*/ 100 w 107"/>
                <a:gd name="T51" fmla="*/ 4420 h 4445"/>
                <a:gd name="T52" fmla="*/ 102 w 107"/>
                <a:gd name="T53" fmla="*/ 4415 h 4445"/>
                <a:gd name="T54" fmla="*/ 104 w 107"/>
                <a:gd name="T55" fmla="*/ 4410 h 4445"/>
                <a:gd name="T56" fmla="*/ 106 w 107"/>
                <a:gd name="T57" fmla="*/ 4404 h 4445"/>
                <a:gd name="T58" fmla="*/ 107 w 107"/>
                <a:gd name="T59" fmla="*/ 4397 h 4445"/>
                <a:gd name="T60" fmla="*/ 107 w 107"/>
                <a:gd name="T61" fmla="*/ 4391 h 4445"/>
                <a:gd name="T62" fmla="*/ 92 w 107"/>
                <a:gd name="T63" fmla="*/ 4429 h 4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5">
                  <a:moveTo>
                    <a:pt x="92" y="4429"/>
                  </a:moveTo>
                  <a:lnTo>
                    <a:pt x="107" y="4391"/>
                  </a:lnTo>
                  <a:lnTo>
                    <a:pt x="107" y="0"/>
                  </a:lnTo>
                  <a:lnTo>
                    <a:pt x="0" y="0"/>
                  </a:lnTo>
                  <a:lnTo>
                    <a:pt x="0" y="4391"/>
                  </a:lnTo>
                  <a:lnTo>
                    <a:pt x="92" y="4429"/>
                  </a:lnTo>
                  <a:lnTo>
                    <a:pt x="0" y="4391"/>
                  </a:lnTo>
                  <a:lnTo>
                    <a:pt x="0" y="4397"/>
                  </a:lnTo>
                  <a:lnTo>
                    <a:pt x="1" y="4404"/>
                  </a:lnTo>
                  <a:lnTo>
                    <a:pt x="2" y="4410"/>
                  </a:lnTo>
                  <a:lnTo>
                    <a:pt x="4" y="4415"/>
                  </a:lnTo>
                  <a:lnTo>
                    <a:pt x="7" y="4420"/>
                  </a:lnTo>
                  <a:lnTo>
                    <a:pt x="10" y="4424"/>
                  </a:lnTo>
                  <a:lnTo>
                    <a:pt x="13" y="4428"/>
                  </a:lnTo>
                  <a:lnTo>
                    <a:pt x="16" y="4431"/>
                  </a:lnTo>
                  <a:lnTo>
                    <a:pt x="24" y="4437"/>
                  </a:lnTo>
                  <a:lnTo>
                    <a:pt x="34" y="4441"/>
                  </a:lnTo>
                  <a:lnTo>
                    <a:pt x="44" y="4444"/>
                  </a:lnTo>
                  <a:lnTo>
                    <a:pt x="54" y="4445"/>
                  </a:lnTo>
                  <a:lnTo>
                    <a:pt x="64" y="4444"/>
                  </a:lnTo>
                  <a:lnTo>
                    <a:pt x="73" y="4441"/>
                  </a:lnTo>
                  <a:lnTo>
                    <a:pt x="82" y="4437"/>
                  </a:lnTo>
                  <a:lnTo>
                    <a:pt x="90" y="4431"/>
                  </a:lnTo>
                  <a:lnTo>
                    <a:pt x="94" y="4428"/>
                  </a:lnTo>
                  <a:lnTo>
                    <a:pt x="97" y="4424"/>
                  </a:lnTo>
                  <a:lnTo>
                    <a:pt x="100" y="4420"/>
                  </a:lnTo>
                  <a:lnTo>
                    <a:pt x="102" y="4415"/>
                  </a:lnTo>
                  <a:lnTo>
                    <a:pt x="104" y="4410"/>
                  </a:lnTo>
                  <a:lnTo>
                    <a:pt x="106" y="4404"/>
                  </a:lnTo>
                  <a:lnTo>
                    <a:pt x="107" y="4397"/>
                  </a:lnTo>
                  <a:lnTo>
                    <a:pt x="107" y="4391"/>
                  </a:lnTo>
                  <a:lnTo>
                    <a:pt x="92" y="442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7" name="Rectangle 15"/>
            <p:cNvSpPr>
              <a:spLocks noChangeArrowheads="1"/>
            </p:cNvSpPr>
            <p:nvPr/>
          </p:nvSpPr>
          <p:spPr bwMode="auto">
            <a:xfrm>
              <a:off x="1075" y="3270"/>
              <a:ext cx="241" cy="78"/>
            </a:xfrm>
            <a:prstGeom prst="rect">
              <a:avLst/>
            </a:prstGeom>
            <a:solidFill>
              <a:srgbClr val="1C97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8" name="Freeform 16"/>
            <p:cNvSpPr>
              <a:spLocks/>
            </p:cNvSpPr>
            <p:nvPr/>
          </p:nvSpPr>
          <p:spPr bwMode="auto">
            <a:xfrm>
              <a:off x="1315" y="3269"/>
              <a:ext cx="2" cy="79"/>
            </a:xfrm>
            <a:custGeom>
              <a:avLst/>
              <a:gdLst>
                <a:gd name="T0" fmla="*/ 54 w 107"/>
                <a:gd name="T1" fmla="*/ 0 h 4448"/>
                <a:gd name="T2" fmla="*/ 0 w 107"/>
                <a:gd name="T3" fmla="*/ 53 h 4448"/>
                <a:gd name="T4" fmla="*/ 0 w 107"/>
                <a:gd name="T5" fmla="*/ 4448 h 4448"/>
                <a:gd name="T6" fmla="*/ 107 w 107"/>
                <a:gd name="T7" fmla="*/ 4448 h 4448"/>
                <a:gd name="T8" fmla="*/ 107 w 107"/>
                <a:gd name="T9" fmla="*/ 53 h 4448"/>
                <a:gd name="T10" fmla="*/ 54 w 107"/>
                <a:gd name="T11" fmla="*/ 0 h 4448"/>
                <a:gd name="T12" fmla="*/ 107 w 107"/>
                <a:gd name="T13" fmla="*/ 53 h 4448"/>
                <a:gd name="T14" fmla="*/ 107 w 107"/>
                <a:gd name="T15" fmla="*/ 46 h 4448"/>
                <a:gd name="T16" fmla="*/ 106 w 107"/>
                <a:gd name="T17" fmla="*/ 40 h 4448"/>
                <a:gd name="T18" fmla="*/ 104 w 107"/>
                <a:gd name="T19" fmla="*/ 35 h 4448"/>
                <a:gd name="T20" fmla="*/ 102 w 107"/>
                <a:gd name="T21" fmla="*/ 29 h 4448"/>
                <a:gd name="T22" fmla="*/ 100 w 107"/>
                <a:gd name="T23" fmla="*/ 25 h 4448"/>
                <a:gd name="T24" fmla="*/ 97 w 107"/>
                <a:gd name="T25" fmla="*/ 20 h 4448"/>
                <a:gd name="T26" fmla="*/ 94 w 107"/>
                <a:gd name="T27" fmla="*/ 16 h 4448"/>
                <a:gd name="T28" fmla="*/ 90 w 107"/>
                <a:gd name="T29" fmla="*/ 13 h 4448"/>
                <a:gd name="T30" fmla="*/ 82 w 107"/>
                <a:gd name="T31" fmla="*/ 7 h 4448"/>
                <a:gd name="T32" fmla="*/ 73 w 107"/>
                <a:gd name="T33" fmla="*/ 3 h 4448"/>
                <a:gd name="T34" fmla="*/ 64 w 107"/>
                <a:gd name="T35" fmla="*/ 0 h 4448"/>
                <a:gd name="T36" fmla="*/ 54 w 107"/>
                <a:gd name="T37" fmla="*/ 0 h 4448"/>
                <a:gd name="T38" fmla="*/ 44 w 107"/>
                <a:gd name="T39" fmla="*/ 0 h 4448"/>
                <a:gd name="T40" fmla="*/ 34 w 107"/>
                <a:gd name="T41" fmla="*/ 3 h 4448"/>
                <a:gd name="T42" fmla="*/ 24 w 107"/>
                <a:gd name="T43" fmla="*/ 7 h 4448"/>
                <a:gd name="T44" fmla="*/ 16 w 107"/>
                <a:gd name="T45" fmla="*/ 13 h 4448"/>
                <a:gd name="T46" fmla="*/ 13 w 107"/>
                <a:gd name="T47" fmla="*/ 16 h 4448"/>
                <a:gd name="T48" fmla="*/ 10 w 107"/>
                <a:gd name="T49" fmla="*/ 20 h 4448"/>
                <a:gd name="T50" fmla="*/ 7 w 107"/>
                <a:gd name="T51" fmla="*/ 25 h 4448"/>
                <a:gd name="T52" fmla="*/ 4 w 107"/>
                <a:gd name="T53" fmla="*/ 29 h 4448"/>
                <a:gd name="T54" fmla="*/ 2 w 107"/>
                <a:gd name="T55" fmla="*/ 35 h 4448"/>
                <a:gd name="T56" fmla="*/ 1 w 107"/>
                <a:gd name="T57" fmla="*/ 40 h 4448"/>
                <a:gd name="T58" fmla="*/ 0 w 107"/>
                <a:gd name="T59" fmla="*/ 46 h 4448"/>
                <a:gd name="T60" fmla="*/ 0 w 107"/>
                <a:gd name="T61" fmla="*/ 53 h 4448"/>
                <a:gd name="T62" fmla="*/ 54 w 107"/>
                <a:gd name="T6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8">
                  <a:moveTo>
                    <a:pt x="54" y="0"/>
                  </a:moveTo>
                  <a:lnTo>
                    <a:pt x="0" y="53"/>
                  </a:lnTo>
                  <a:lnTo>
                    <a:pt x="0" y="4448"/>
                  </a:lnTo>
                  <a:lnTo>
                    <a:pt x="107" y="4448"/>
                  </a:lnTo>
                  <a:lnTo>
                    <a:pt x="107" y="53"/>
                  </a:lnTo>
                  <a:lnTo>
                    <a:pt x="54" y="0"/>
                  </a:lnTo>
                  <a:lnTo>
                    <a:pt x="107" y="53"/>
                  </a:lnTo>
                  <a:lnTo>
                    <a:pt x="107" y="46"/>
                  </a:lnTo>
                  <a:lnTo>
                    <a:pt x="106" y="40"/>
                  </a:lnTo>
                  <a:lnTo>
                    <a:pt x="104" y="35"/>
                  </a:lnTo>
                  <a:lnTo>
                    <a:pt x="102" y="29"/>
                  </a:lnTo>
                  <a:lnTo>
                    <a:pt x="100" y="25"/>
                  </a:lnTo>
                  <a:lnTo>
                    <a:pt x="97" y="20"/>
                  </a:lnTo>
                  <a:lnTo>
                    <a:pt x="94" y="16"/>
                  </a:lnTo>
                  <a:lnTo>
                    <a:pt x="90" y="13"/>
                  </a:lnTo>
                  <a:lnTo>
                    <a:pt x="82" y="7"/>
                  </a:lnTo>
                  <a:lnTo>
                    <a:pt x="73" y="3"/>
                  </a:lnTo>
                  <a:lnTo>
                    <a:pt x="64" y="0"/>
                  </a:lnTo>
                  <a:lnTo>
                    <a:pt x="54" y="0"/>
                  </a:lnTo>
                  <a:lnTo>
                    <a:pt x="44" y="0"/>
                  </a:lnTo>
                  <a:lnTo>
                    <a:pt x="34" y="3"/>
                  </a:lnTo>
                  <a:lnTo>
                    <a:pt x="24" y="7"/>
                  </a:lnTo>
                  <a:lnTo>
                    <a:pt x="16" y="13"/>
                  </a:lnTo>
                  <a:lnTo>
                    <a:pt x="13" y="16"/>
                  </a:lnTo>
                  <a:lnTo>
                    <a:pt x="10" y="20"/>
                  </a:lnTo>
                  <a:lnTo>
                    <a:pt x="7" y="25"/>
                  </a:lnTo>
                  <a:lnTo>
                    <a:pt x="4" y="29"/>
                  </a:lnTo>
                  <a:lnTo>
                    <a:pt x="2" y="35"/>
                  </a:lnTo>
                  <a:lnTo>
                    <a:pt x="1" y="40"/>
                  </a:lnTo>
                  <a:lnTo>
                    <a:pt x="0" y="46"/>
                  </a:lnTo>
                  <a:lnTo>
                    <a:pt x="0" y="53"/>
                  </a:lnTo>
                  <a:lnTo>
                    <a:pt x="54" y="0"/>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9" name="Freeform 17"/>
            <p:cNvSpPr>
              <a:spLocks/>
            </p:cNvSpPr>
            <p:nvPr/>
          </p:nvSpPr>
          <p:spPr bwMode="auto">
            <a:xfrm>
              <a:off x="1074" y="3269"/>
              <a:ext cx="242" cy="2"/>
            </a:xfrm>
            <a:custGeom>
              <a:avLst/>
              <a:gdLst>
                <a:gd name="T0" fmla="*/ 0 w 13552"/>
                <a:gd name="T1" fmla="*/ 53 h 107"/>
                <a:gd name="T2" fmla="*/ 54 w 13552"/>
                <a:gd name="T3" fmla="*/ 107 h 107"/>
                <a:gd name="T4" fmla="*/ 13552 w 13552"/>
                <a:gd name="T5" fmla="*/ 107 h 107"/>
                <a:gd name="T6" fmla="*/ 13552 w 13552"/>
                <a:gd name="T7" fmla="*/ 0 h 107"/>
                <a:gd name="T8" fmla="*/ 54 w 13552"/>
                <a:gd name="T9" fmla="*/ 0 h 107"/>
                <a:gd name="T10" fmla="*/ 0 w 13552"/>
                <a:gd name="T11" fmla="*/ 53 h 107"/>
                <a:gd name="T12" fmla="*/ 54 w 13552"/>
                <a:gd name="T13" fmla="*/ 0 h 107"/>
                <a:gd name="T14" fmla="*/ 47 w 13552"/>
                <a:gd name="T15" fmla="*/ 0 h 107"/>
                <a:gd name="T16" fmla="*/ 40 w 13552"/>
                <a:gd name="T17" fmla="*/ 1 h 107"/>
                <a:gd name="T18" fmla="*/ 35 w 13552"/>
                <a:gd name="T19" fmla="*/ 2 h 107"/>
                <a:gd name="T20" fmla="*/ 30 w 13552"/>
                <a:gd name="T21" fmla="*/ 4 h 107"/>
                <a:gd name="T22" fmla="*/ 25 w 13552"/>
                <a:gd name="T23" fmla="*/ 6 h 107"/>
                <a:gd name="T24" fmla="*/ 20 w 13552"/>
                <a:gd name="T25" fmla="*/ 9 h 107"/>
                <a:gd name="T26" fmla="*/ 16 w 13552"/>
                <a:gd name="T27" fmla="*/ 13 h 107"/>
                <a:gd name="T28" fmla="*/ 13 w 13552"/>
                <a:gd name="T29" fmla="*/ 16 h 107"/>
                <a:gd name="T30" fmla="*/ 7 w 13552"/>
                <a:gd name="T31" fmla="*/ 24 h 107"/>
                <a:gd name="T32" fmla="*/ 3 w 13552"/>
                <a:gd name="T33" fmla="*/ 33 h 107"/>
                <a:gd name="T34" fmla="*/ 1 w 13552"/>
                <a:gd name="T35" fmla="*/ 43 h 107"/>
                <a:gd name="T36" fmla="*/ 0 w 13552"/>
                <a:gd name="T37" fmla="*/ 53 h 107"/>
                <a:gd name="T38" fmla="*/ 1 w 13552"/>
                <a:gd name="T39" fmla="*/ 62 h 107"/>
                <a:gd name="T40" fmla="*/ 3 w 13552"/>
                <a:gd name="T41" fmla="*/ 72 h 107"/>
                <a:gd name="T42" fmla="*/ 7 w 13552"/>
                <a:gd name="T43" fmla="*/ 81 h 107"/>
                <a:gd name="T44" fmla="*/ 13 w 13552"/>
                <a:gd name="T45" fmla="*/ 89 h 107"/>
                <a:gd name="T46" fmla="*/ 16 w 13552"/>
                <a:gd name="T47" fmla="*/ 94 h 107"/>
                <a:gd name="T48" fmla="*/ 20 w 13552"/>
                <a:gd name="T49" fmla="*/ 97 h 107"/>
                <a:gd name="T50" fmla="*/ 25 w 13552"/>
                <a:gd name="T51" fmla="*/ 100 h 107"/>
                <a:gd name="T52" fmla="*/ 30 w 13552"/>
                <a:gd name="T53" fmla="*/ 102 h 107"/>
                <a:gd name="T54" fmla="*/ 35 w 13552"/>
                <a:gd name="T55" fmla="*/ 104 h 107"/>
                <a:gd name="T56" fmla="*/ 40 w 13552"/>
                <a:gd name="T57" fmla="*/ 105 h 107"/>
                <a:gd name="T58" fmla="*/ 47 w 13552"/>
                <a:gd name="T59" fmla="*/ 106 h 107"/>
                <a:gd name="T60" fmla="*/ 54 w 13552"/>
                <a:gd name="T61" fmla="*/ 107 h 107"/>
                <a:gd name="T62" fmla="*/ 0 w 13552"/>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2" h="107">
                  <a:moveTo>
                    <a:pt x="0" y="53"/>
                  </a:moveTo>
                  <a:lnTo>
                    <a:pt x="54" y="107"/>
                  </a:lnTo>
                  <a:lnTo>
                    <a:pt x="13552" y="107"/>
                  </a:lnTo>
                  <a:lnTo>
                    <a:pt x="13552" y="0"/>
                  </a:lnTo>
                  <a:lnTo>
                    <a:pt x="54" y="0"/>
                  </a:lnTo>
                  <a:lnTo>
                    <a:pt x="0" y="53"/>
                  </a:lnTo>
                  <a:lnTo>
                    <a:pt x="54" y="0"/>
                  </a:lnTo>
                  <a:lnTo>
                    <a:pt x="47" y="0"/>
                  </a:lnTo>
                  <a:lnTo>
                    <a:pt x="40" y="1"/>
                  </a:lnTo>
                  <a:lnTo>
                    <a:pt x="35" y="2"/>
                  </a:lnTo>
                  <a:lnTo>
                    <a:pt x="30" y="4"/>
                  </a:lnTo>
                  <a:lnTo>
                    <a:pt x="25" y="6"/>
                  </a:lnTo>
                  <a:lnTo>
                    <a:pt x="20" y="9"/>
                  </a:lnTo>
                  <a:lnTo>
                    <a:pt x="16" y="13"/>
                  </a:lnTo>
                  <a:lnTo>
                    <a:pt x="13" y="16"/>
                  </a:lnTo>
                  <a:lnTo>
                    <a:pt x="7" y="24"/>
                  </a:lnTo>
                  <a:lnTo>
                    <a:pt x="3" y="33"/>
                  </a:lnTo>
                  <a:lnTo>
                    <a:pt x="1" y="43"/>
                  </a:lnTo>
                  <a:lnTo>
                    <a:pt x="0" y="53"/>
                  </a:lnTo>
                  <a:lnTo>
                    <a:pt x="1" y="62"/>
                  </a:lnTo>
                  <a:lnTo>
                    <a:pt x="3" y="72"/>
                  </a:lnTo>
                  <a:lnTo>
                    <a:pt x="7" y="81"/>
                  </a:lnTo>
                  <a:lnTo>
                    <a:pt x="13" y="89"/>
                  </a:lnTo>
                  <a:lnTo>
                    <a:pt x="16" y="94"/>
                  </a:lnTo>
                  <a:lnTo>
                    <a:pt x="20" y="97"/>
                  </a:lnTo>
                  <a:lnTo>
                    <a:pt x="25" y="100"/>
                  </a:lnTo>
                  <a:lnTo>
                    <a:pt x="30" y="102"/>
                  </a:lnTo>
                  <a:lnTo>
                    <a:pt x="35" y="104"/>
                  </a:lnTo>
                  <a:lnTo>
                    <a:pt x="40" y="105"/>
                  </a:lnTo>
                  <a:lnTo>
                    <a:pt x="47" y="106"/>
                  </a:lnTo>
                  <a:lnTo>
                    <a:pt x="54" y="107"/>
                  </a:lnTo>
                  <a:lnTo>
                    <a:pt x="0"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0" name="Freeform 18"/>
            <p:cNvSpPr>
              <a:spLocks/>
            </p:cNvSpPr>
            <p:nvPr/>
          </p:nvSpPr>
          <p:spPr bwMode="auto">
            <a:xfrm>
              <a:off x="1074" y="3270"/>
              <a:ext cx="2" cy="79"/>
            </a:xfrm>
            <a:custGeom>
              <a:avLst/>
              <a:gdLst>
                <a:gd name="T0" fmla="*/ 54 w 107"/>
                <a:gd name="T1" fmla="*/ 4449 h 4449"/>
                <a:gd name="T2" fmla="*/ 107 w 107"/>
                <a:gd name="T3" fmla="*/ 4395 h 4449"/>
                <a:gd name="T4" fmla="*/ 107 w 107"/>
                <a:gd name="T5" fmla="*/ 0 h 4449"/>
                <a:gd name="T6" fmla="*/ 0 w 107"/>
                <a:gd name="T7" fmla="*/ 0 h 4449"/>
                <a:gd name="T8" fmla="*/ 0 w 107"/>
                <a:gd name="T9" fmla="*/ 4395 h 4449"/>
                <a:gd name="T10" fmla="*/ 54 w 107"/>
                <a:gd name="T11" fmla="*/ 4449 h 4449"/>
                <a:gd name="T12" fmla="*/ 0 w 107"/>
                <a:gd name="T13" fmla="*/ 4395 h 4449"/>
                <a:gd name="T14" fmla="*/ 0 w 107"/>
                <a:gd name="T15" fmla="*/ 4401 h 4449"/>
                <a:gd name="T16" fmla="*/ 1 w 107"/>
                <a:gd name="T17" fmla="*/ 4408 h 4449"/>
                <a:gd name="T18" fmla="*/ 2 w 107"/>
                <a:gd name="T19" fmla="*/ 4414 h 4449"/>
                <a:gd name="T20" fmla="*/ 4 w 107"/>
                <a:gd name="T21" fmla="*/ 4419 h 4449"/>
                <a:gd name="T22" fmla="*/ 7 w 107"/>
                <a:gd name="T23" fmla="*/ 4424 h 4449"/>
                <a:gd name="T24" fmla="*/ 9 w 107"/>
                <a:gd name="T25" fmla="*/ 4428 h 4449"/>
                <a:gd name="T26" fmla="*/ 13 w 107"/>
                <a:gd name="T27" fmla="*/ 4432 h 4449"/>
                <a:gd name="T28" fmla="*/ 16 w 107"/>
                <a:gd name="T29" fmla="*/ 4436 h 4449"/>
                <a:gd name="T30" fmla="*/ 24 w 107"/>
                <a:gd name="T31" fmla="*/ 4442 h 4449"/>
                <a:gd name="T32" fmla="*/ 33 w 107"/>
                <a:gd name="T33" fmla="*/ 4446 h 4449"/>
                <a:gd name="T34" fmla="*/ 43 w 107"/>
                <a:gd name="T35" fmla="*/ 4448 h 4449"/>
                <a:gd name="T36" fmla="*/ 54 w 107"/>
                <a:gd name="T37" fmla="*/ 4449 h 4449"/>
                <a:gd name="T38" fmla="*/ 64 w 107"/>
                <a:gd name="T39" fmla="*/ 4448 h 4449"/>
                <a:gd name="T40" fmla="*/ 73 w 107"/>
                <a:gd name="T41" fmla="*/ 4446 h 4449"/>
                <a:gd name="T42" fmla="*/ 82 w 107"/>
                <a:gd name="T43" fmla="*/ 4442 h 4449"/>
                <a:gd name="T44" fmla="*/ 90 w 107"/>
                <a:gd name="T45" fmla="*/ 4436 h 4449"/>
                <a:gd name="T46" fmla="*/ 94 w 107"/>
                <a:gd name="T47" fmla="*/ 4432 h 4449"/>
                <a:gd name="T48" fmla="*/ 97 w 107"/>
                <a:gd name="T49" fmla="*/ 4428 h 4449"/>
                <a:gd name="T50" fmla="*/ 100 w 107"/>
                <a:gd name="T51" fmla="*/ 4424 h 4449"/>
                <a:gd name="T52" fmla="*/ 102 w 107"/>
                <a:gd name="T53" fmla="*/ 4419 h 4449"/>
                <a:gd name="T54" fmla="*/ 104 w 107"/>
                <a:gd name="T55" fmla="*/ 4414 h 4449"/>
                <a:gd name="T56" fmla="*/ 106 w 107"/>
                <a:gd name="T57" fmla="*/ 4408 h 4449"/>
                <a:gd name="T58" fmla="*/ 106 w 107"/>
                <a:gd name="T59" fmla="*/ 4401 h 4449"/>
                <a:gd name="T60" fmla="*/ 107 w 107"/>
                <a:gd name="T61" fmla="*/ 4395 h 4449"/>
                <a:gd name="T62" fmla="*/ 54 w 107"/>
                <a:gd name="T63" fmla="*/ 4449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4449">
                  <a:moveTo>
                    <a:pt x="54" y="4449"/>
                  </a:moveTo>
                  <a:lnTo>
                    <a:pt x="107" y="4395"/>
                  </a:lnTo>
                  <a:lnTo>
                    <a:pt x="107" y="0"/>
                  </a:lnTo>
                  <a:lnTo>
                    <a:pt x="0" y="0"/>
                  </a:lnTo>
                  <a:lnTo>
                    <a:pt x="0" y="4395"/>
                  </a:lnTo>
                  <a:lnTo>
                    <a:pt x="54" y="4449"/>
                  </a:lnTo>
                  <a:lnTo>
                    <a:pt x="0" y="4395"/>
                  </a:lnTo>
                  <a:lnTo>
                    <a:pt x="0" y="4401"/>
                  </a:lnTo>
                  <a:lnTo>
                    <a:pt x="1" y="4408"/>
                  </a:lnTo>
                  <a:lnTo>
                    <a:pt x="2" y="4414"/>
                  </a:lnTo>
                  <a:lnTo>
                    <a:pt x="4" y="4419"/>
                  </a:lnTo>
                  <a:lnTo>
                    <a:pt x="7" y="4424"/>
                  </a:lnTo>
                  <a:lnTo>
                    <a:pt x="9" y="4428"/>
                  </a:lnTo>
                  <a:lnTo>
                    <a:pt x="13" y="4432"/>
                  </a:lnTo>
                  <a:lnTo>
                    <a:pt x="16" y="4436"/>
                  </a:lnTo>
                  <a:lnTo>
                    <a:pt x="24" y="4442"/>
                  </a:lnTo>
                  <a:lnTo>
                    <a:pt x="33" y="4446"/>
                  </a:lnTo>
                  <a:lnTo>
                    <a:pt x="43" y="4448"/>
                  </a:lnTo>
                  <a:lnTo>
                    <a:pt x="54" y="4449"/>
                  </a:lnTo>
                  <a:lnTo>
                    <a:pt x="64" y="4448"/>
                  </a:lnTo>
                  <a:lnTo>
                    <a:pt x="73" y="4446"/>
                  </a:lnTo>
                  <a:lnTo>
                    <a:pt x="82" y="4442"/>
                  </a:lnTo>
                  <a:lnTo>
                    <a:pt x="90" y="4436"/>
                  </a:lnTo>
                  <a:lnTo>
                    <a:pt x="94" y="4432"/>
                  </a:lnTo>
                  <a:lnTo>
                    <a:pt x="97" y="4428"/>
                  </a:lnTo>
                  <a:lnTo>
                    <a:pt x="100" y="4424"/>
                  </a:lnTo>
                  <a:lnTo>
                    <a:pt x="102" y="4419"/>
                  </a:lnTo>
                  <a:lnTo>
                    <a:pt x="104" y="4414"/>
                  </a:lnTo>
                  <a:lnTo>
                    <a:pt x="106" y="4408"/>
                  </a:lnTo>
                  <a:lnTo>
                    <a:pt x="106" y="4401"/>
                  </a:lnTo>
                  <a:lnTo>
                    <a:pt x="107" y="4395"/>
                  </a:lnTo>
                  <a:lnTo>
                    <a:pt x="54" y="4449"/>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1" name="Freeform 19"/>
            <p:cNvSpPr>
              <a:spLocks/>
            </p:cNvSpPr>
            <p:nvPr/>
          </p:nvSpPr>
          <p:spPr bwMode="auto">
            <a:xfrm>
              <a:off x="1075" y="3347"/>
              <a:ext cx="242" cy="2"/>
            </a:xfrm>
            <a:custGeom>
              <a:avLst/>
              <a:gdLst>
                <a:gd name="T0" fmla="*/ 13551 w 13551"/>
                <a:gd name="T1" fmla="*/ 53 h 107"/>
                <a:gd name="T2" fmla="*/ 13498 w 13551"/>
                <a:gd name="T3" fmla="*/ 0 h 107"/>
                <a:gd name="T4" fmla="*/ 0 w 13551"/>
                <a:gd name="T5" fmla="*/ 0 h 107"/>
                <a:gd name="T6" fmla="*/ 0 w 13551"/>
                <a:gd name="T7" fmla="*/ 107 h 107"/>
                <a:gd name="T8" fmla="*/ 13498 w 13551"/>
                <a:gd name="T9" fmla="*/ 107 h 107"/>
                <a:gd name="T10" fmla="*/ 13551 w 13551"/>
                <a:gd name="T11" fmla="*/ 53 h 107"/>
                <a:gd name="T12" fmla="*/ 13498 w 13551"/>
                <a:gd name="T13" fmla="*/ 107 h 107"/>
                <a:gd name="T14" fmla="*/ 13504 w 13551"/>
                <a:gd name="T15" fmla="*/ 107 h 107"/>
                <a:gd name="T16" fmla="*/ 13510 w 13551"/>
                <a:gd name="T17" fmla="*/ 106 h 107"/>
                <a:gd name="T18" fmla="*/ 13516 w 13551"/>
                <a:gd name="T19" fmla="*/ 104 h 107"/>
                <a:gd name="T20" fmla="*/ 13521 w 13551"/>
                <a:gd name="T21" fmla="*/ 102 h 107"/>
                <a:gd name="T22" fmla="*/ 13526 w 13551"/>
                <a:gd name="T23" fmla="*/ 100 h 107"/>
                <a:gd name="T24" fmla="*/ 13530 w 13551"/>
                <a:gd name="T25" fmla="*/ 97 h 107"/>
                <a:gd name="T26" fmla="*/ 13534 w 13551"/>
                <a:gd name="T27" fmla="*/ 94 h 107"/>
                <a:gd name="T28" fmla="*/ 13538 w 13551"/>
                <a:gd name="T29" fmla="*/ 90 h 107"/>
                <a:gd name="T30" fmla="*/ 13543 w 13551"/>
                <a:gd name="T31" fmla="*/ 82 h 107"/>
                <a:gd name="T32" fmla="*/ 13548 w 13551"/>
                <a:gd name="T33" fmla="*/ 73 h 107"/>
                <a:gd name="T34" fmla="*/ 13550 w 13551"/>
                <a:gd name="T35" fmla="*/ 64 h 107"/>
                <a:gd name="T36" fmla="*/ 13551 w 13551"/>
                <a:gd name="T37" fmla="*/ 53 h 107"/>
                <a:gd name="T38" fmla="*/ 13550 w 13551"/>
                <a:gd name="T39" fmla="*/ 43 h 107"/>
                <a:gd name="T40" fmla="*/ 13548 w 13551"/>
                <a:gd name="T41" fmla="*/ 34 h 107"/>
                <a:gd name="T42" fmla="*/ 13543 w 13551"/>
                <a:gd name="T43" fmla="*/ 25 h 107"/>
                <a:gd name="T44" fmla="*/ 13538 w 13551"/>
                <a:gd name="T45" fmla="*/ 17 h 107"/>
                <a:gd name="T46" fmla="*/ 13534 w 13551"/>
                <a:gd name="T47" fmla="*/ 13 h 107"/>
                <a:gd name="T48" fmla="*/ 13530 w 13551"/>
                <a:gd name="T49" fmla="*/ 10 h 107"/>
                <a:gd name="T50" fmla="*/ 13526 w 13551"/>
                <a:gd name="T51" fmla="*/ 7 h 107"/>
                <a:gd name="T52" fmla="*/ 13521 w 13551"/>
                <a:gd name="T53" fmla="*/ 5 h 107"/>
                <a:gd name="T54" fmla="*/ 13516 w 13551"/>
                <a:gd name="T55" fmla="*/ 3 h 107"/>
                <a:gd name="T56" fmla="*/ 13510 w 13551"/>
                <a:gd name="T57" fmla="*/ 1 h 107"/>
                <a:gd name="T58" fmla="*/ 13504 w 13551"/>
                <a:gd name="T59" fmla="*/ 0 h 107"/>
                <a:gd name="T60" fmla="*/ 13498 w 13551"/>
                <a:gd name="T61" fmla="*/ 0 h 107"/>
                <a:gd name="T62" fmla="*/ 13551 w 13551"/>
                <a:gd name="T6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51" h="107">
                  <a:moveTo>
                    <a:pt x="13551" y="53"/>
                  </a:moveTo>
                  <a:lnTo>
                    <a:pt x="13498" y="0"/>
                  </a:lnTo>
                  <a:lnTo>
                    <a:pt x="0" y="0"/>
                  </a:lnTo>
                  <a:lnTo>
                    <a:pt x="0" y="107"/>
                  </a:lnTo>
                  <a:lnTo>
                    <a:pt x="13498" y="107"/>
                  </a:lnTo>
                  <a:lnTo>
                    <a:pt x="13551" y="53"/>
                  </a:lnTo>
                  <a:lnTo>
                    <a:pt x="13498" y="107"/>
                  </a:lnTo>
                  <a:lnTo>
                    <a:pt x="13504" y="107"/>
                  </a:lnTo>
                  <a:lnTo>
                    <a:pt x="13510" y="106"/>
                  </a:lnTo>
                  <a:lnTo>
                    <a:pt x="13516" y="104"/>
                  </a:lnTo>
                  <a:lnTo>
                    <a:pt x="13521" y="102"/>
                  </a:lnTo>
                  <a:lnTo>
                    <a:pt x="13526" y="100"/>
                  </a:lnTo>
                  <a:lnTo>
                    <a:pt x="13530" y="97"/>
                  </a:lnTo>
                  <a:lnTo>
                    <a:pt x="13534" y="94"/>
                  </a:lnTo>
                  <a:lnTo>
                    <a:pt x="13538" y="90"/>
                  </a:lnTo>
                  <a:lnTo>
                    <a:pt x="13543" y="82"/>
                  </a:lnTo>
                  <a:lnTo>
                    <a:pt x="13548" y="73"/>
                  </a:lnTo>
                  <a:lnTo>
                    <a:pt x="13550" y="64"/>
                  </a:lnTo>
                  <a:lnTo>
                    <a:pt x="13551" y="53"/>
                  </a:lnTo>
                  <a:lnTo>
                    <a:pt x="13550" y="43"/>
                  </a:lnTo>
                  <a:lnTo>
                    <a:pt x="13548" y="34"/>
                  </a:lnTo>
                  <a:lnTo>
                    <a:pt x="13543" y="25"/>
                  </a:lnTo>
                  <a:lnTo>
                    <a:pt x="13538" y="17"/>
                  </a:lnTo>
                  <a:lnTo>
                    <a:pt x="13534" y="13"/>
                  </a:lnTo>
                  <a:lnTo>
                    <a:pt x="13530" y="10"/>
                  </a:lnTo>
                  <a:lnTo>
                    <a:pt x="13526" y="7"/>
                  </a:lnTo>
                  <a:lnTo>
                    <a:pt x="13521" y="5"/>
                  </a:lnTo>
                  <a:lnTo>
                    <a:pt x="13516" y="3"/>
                  </a:lnTo>
                  <a:lnTo>
                    <a:pt x="13510" y="1"/>
                  </a:lnTo>
                  <a:lnTo>
                    <a:pt x="13504" y="0"/>
                  </a:lnTo>
                  <a:lnTo>
                    <a:pt x="13498" y="0"/>
                  </a:lnTo>
                  <a:lnTo>
                    <a:pt x="13551" y="53"/>
                  </a:lnTo>
                  <a:close/>
                </a:path>
              </a:pathLst>
            </a:custGeom>
            <a:solidFill>
              <a:srgbClr val="A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2" name="Freeform 20"/>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3" name="Freeform 21"/>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4" name="Freeform 22"/>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5" name="Freeform 23"/>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6" name="Freeform 24"/>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7" name="Freeform 25"/>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8" name="Freeform 26"/>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9" name="Freeform 27"/>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0" name="Freeform 28"/>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1" name="Freeform 29"/>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2" name="Freeform 30"/>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3" name="Freeform 31"/>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4" name="Freeform 32"/>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5" name="Freeform 33"/>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6" name="Freeform 34"/>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7" name="Freeform 35"/>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8" name="Freeform 36"/>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9" name="Freeform 37"/>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0" name="Freeform 38"/>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1" name="Freeform 39"/>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2" name="Freeform 40"/>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3" name="Freeform 41"/>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4" name="Freeform 42"/>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5" name="Freeform 43"/>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6" name="Freeform 44"/>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7" name="Freeform 45"/>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8" name="Freeform 46"/>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9" name="Freeform 47"/>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0" name="Freeform 48"/>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1" name="Freeform 49"/>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2" name="Freeform 50"/>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3" name="Freeform 51"/>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4" name="Freeform 52"/>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5" name="Freeform 53"/>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6" name="Freeform 54"/>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7" name="Freeform 55"/>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8" name="Freeform 56"/>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9" name="Freeform 57"/>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0" name="Freeform 58"/>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1" name="Freeform 59"/>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2" name="Freeform 60"/>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3" name="Freeform 61"/>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4" name="Freeform 62"/>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5" name="Freeform 63"/>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6" name="Freeform 64"/>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7" name="Freeform 65"/>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8" name="Freeform 66"/>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9" name="Freeform 67"/>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0" name="Freeform 68"/>
            <p:cNvSpPr>
              <a:spLocks/>
            </p:cNvSpPr>
            <p:nvPr/>
          </p:nvSpPr>
          <p:spPr bwMode="auto">
            <a:xfrm>
              <a:off x="1299" y="3308"/>
              <a:ext cx="4" cy="2"/>
            </a:xfrm>
            <a:custGeom>
              <a:avLst/>
              <a:gdLst>
                <a:gd name="T0" fmla="*/ 188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0 w 195"/>
                <a:gd name="T19" fmla="*/ 48 h 138"/>
                <a:gd name="T20" fmla="*/ 174 w 195"/>
                <a:gd name="T21" fmla="*/ 39 h 138"/>
                <a:gd name="T22" fmla="*/ 168 w 195"/>
                <a:gd name="T23" fmla="*/ 33 h 138"/>
                <a:gd name="T24" fmla="*/ 161 w 195"/>
                <a:gd name="T25" fmla="*/ 26 h 138"/>
                <a:gd name="T26" fmla="*/ 154 w 195"/>
                <a:gd name="T27" fmla="*/ 20 h 138"/>
                <a:gd name="T28" fmla="*/ 146 w 195"/>
                <a:gd name="T29" fmla="*/ 15 h 138"/>
                <a:gd name="T30" fmla="*/ 138 w 195"/>
                <a:gd name="T31" fmla="*/ 11 h 138"/>
                <a:gd name="T32" fmla="*/ 130 w 195"/>
                <a:gd name="T33" fmla="*/ 7 h 138"/>
                <a:gd name="T34" fmla="*/ 121 w 195"/>
                <a:gd name="T35" fmla="*/ 4 h 138"/>
                <a:gd name="T36" fmla="*/ 112 w 195"/>
                <a:gd name="T37" fmla="*/ 2 h 138"/>
                <a:gd name="T38" fmla="*/ 102 w 195"/>
                <a:gd name="T39" fmla="*/ 0 h 138"/>
                <a:gd name="T40" fmla="*/ 93 w 195"/>
                <a:gd name="T41" fmla="*/ 0 h 138"/>
                <a:gd name="T42" fmla="*/ 84 w 195"/>
                <a:gd name="T43" fmla="*/ 0 h 138"/>
                <a:gd name="T44" fmla="*/ 75 w 195"/>
                <a:gd name="T45" fmla="*/ 1 h 138"/>
                <a:gd name="T46" fmla="*/ 66 w 195"/>
                <a:gd name="T47" fmla="*/ 3 h 138"/>
                <a:gd name="T48" fmla="*/ 56 w 195"/>
                <a:gd name="T49" fmla="*/ 6 h 138"/>
                <a:gd name="T50" fmla="*/ 47 w 195"/>
                <a:gd name="T51" fmla="*/ 9 h 138"/>
                <a:gd name="T52" fmla="*/ 39 w 195"/>
                <a:gd name="T53" fmla="*/ 14 h 138"/>
                <a:gd name="T54" fmla="*/ 31 w 195"/>
                <a:gd name="T55" fmla="*/ 20 h 138"/>
                <a:gd name="T56" fmla="*/ 23 w 195"/>
                <a:gd name="T57" fmla="*/ 27 h 138"/>
                <a:gd name="T58" fmla="*/ 17 w 195"/>
                <a:gd name="T59" fmla="*/ 34 h 138"/>
                <a:gd name="T60" fmla="*/ 10 w 195"/>
                <a:gd name="T61" fmla="*/ 43 h 138"/>
                <a:gd name="T62" fmla="*/ 5 w 195"/>
                <a:gd name="T63" fmla="*/ 54 h 138"/>
                <a:gd name="T64" fmla="*/ 0 w 195"/>
                <a:gd name="T65" fmla="*/ 65 h 138"/>
                <a:gd name="T66" fmla="*/ 188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8" y="138"/>
                  </a:moveTo>
                  <a:lnTo>
                    <a:pt x="191" y="125"/>
                  </a:lnTo>
                  <a:lnTo>
                    <a:pt x="194" y="114"/>
                  </a:lnTo>
                  <a:lnTo>
                    <a:pt x="195" y="104"/>
                  </a:lnTo>
                  <a:lnTo>
                    <a:pt x="195" y="93"/>
                  </a:lnTo>
                  <a:lnTo>
                    <a:pt x="194" y="83"/>
                  </a:lnTo>
                  <a:lnTo>
                    <a:pt x="192" y="74"/>
                  </a:lnTo>
                  <a:lnTo>
                    <a:pt x="189" y="65"/>
                  </a:lnTo>
                  <a:lnTo>
                    <a:pt x="185" y="56"/>
                  </a:lnTo>
                  <a:lnTo>
                    <a:pt x="180" y="48"/>
                  </a:lnTo>
                  <a:lnTo>
                    <a:pt x="174" y="39"/>
                  </a:lnTo>
                  <a:lnTo>
                    <a:pt x="168" y="33"/>
                  </a:lnTo>
                  <a:lnTo>
                    <a:pt x="161" y="26"/>
                  </a:lnTo>
                  <a:lnTo>
                    <a:pt x="154" y="20"/>
                  </a:lnTo>
                  <a:lnTo>
                    <a:pt x="146" y="15"/>
                  </a:lnTo>
                  <a:lnTo>
                    <a:pt x="138" y="11"/>
                  </a:lnTo>
                  <a:lnTo>
                    <a:pt x="130" y="7"/>
                  </a:lnTo>
                  <a:lnTo>
                    <a:pt x="121" y="4"/>
                  </a:lnTo>
                  <a:lnTo>
                    <a:pt x="112" y="2"/>
                  </a:lnTo>
                  <a:lnTo>
                    <a:pt x="102" y="0"/>
                  </a:lnTo>
                  <a:lnTo>
                    <a:pt x="93" y="0"/>
                  </a:lnTo>
                  <a:lnTo>
                    <a:pt x="84" y="0"/>
                  </a:lnTo>
                  <a:lnTo>
                    <a:pt x="75" y="1"/>
                  </a:lnTo>
                  <a:lnTo>
                    <a:pt x="66" y="3"/>
                  </a:lnTo>
                  <a:lnTo>
                    <a:pt x="56" y="6"/>
                  </a:lnTo>
                  <a:lnTo>
                    <a:pt x="47" y="9"/>
                  </a:lnTo>
                  <a:lnTo>
                    <a:pt x="39" y="14"/>
                  </a:lnTo>
                  <a:lnTo>
                    <a:pt x="31" y="20"/>
                  </a:lnTo>
                  <a:lnTo>
                    <a:pt x="23" y="27"/>
                  </a:lnTo>
                  <a:lnTo>
                    <a:pt x="17" y="34"/>
                  </a:lnTo>
                  <a:lnTo>
                    <a:pt x="10" y="43"/>
                  </a:lnTo>
                  <a:lnTo>
                    <a:pt x="5" y="54"/>
                  </a:lnTo>
                  <a:lnTo>
                    <a:pt x="0" y="65"/>
                  </a:lnTo>
                  <a:lnTo>
                    <a:pt x="188"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1" name="Freeform 69"/>
            <p:cNvSpPr>
              <a:spLocks/>
            </p:cNvSpPr>
            <p:nvPr/>
          </p:nvSpPr>
          <p:spPr bwMode="auto">
            <a:xfrm>
              <a:off x="1265" y="3309"/>
              <a:ext cx="37" cy="20"/>
            </a:xfrm>
            <a:custGeom>
              <a:avLst/>
              <a:gdLst>
                <a:gd name="T0" fmla="*/ 25 w 2114"/>
                <a:gd name="T1" fmla="*/ 138 h 1152"/>
                <a:gd name="T2" fmla="*/ 101 w 2114"/>
                <a:gd name="T3" fmla="*/ 289 h 1152"/>
                <a:gd name="T4" fmla="*/ 175 w 2114"/>
                <a:gd name="T5" fmla="*/ 425 h 1152"/>
                <a:gd name="T6" fmla="*/ 250 w 2114"/>
                <a:gd name="T7" fmla="*/ 548 h 1152"/>
                <a:gd name="T8" fmla="*/ 323 w 2114"/>
                <a:gd name="T9" fmla="*/ 659 h 1152"/>
                <a:gd name="T10" fmla="*/ 398 w 2114"/>
                <a:gd name="T11" fmla="*/ 757 h 1152"/>
                <a:gd name="T12" fmla="*/ 472 w 2114"/>
                <a:gd name="T13" fmla="*/ 843 h 1152"/>
                <a:gd name="T14" fmla="*/ 546 w 2114"/>
                <a:gd name="T15" fmla="*/ 917 h 1152"/>
                <a:gd name="T16" fmla="*/ 620 w 2114"/>
                <a:gd name="T17" fmla="*/ 982 h 1152"/>
                <a:gd name="T18" fmla="*/ 695 w 2114"/>
                <a:gd name="T19" fmla="*/ 1036 h 1152"/>
                <a:gd name="T20" fmla="*/ 770 w 2114"/>
                <a:gd name="T21" fmla="*/ 1078 h 1152"/>
                <a:gd name="T22" fmla="*/ 844 w 2114"/>
                <a:gd name="T23" fmla="*/ 1112 h 1152"/>
                <a:gd name="T24" fmla="*/ 919 w 2114"/>
                <a:gd name="T25" fmla="*/ 1135 h 1152"/>
                <a:gd name="T26" fmla="*/ 994 w 2114"/>
                <a:gd name="T27" fmla="*/ 1148 h 1152"/>
                <a:gd name="T28" fmla="*/ 1066 w 2114"/>
                <a:gd name="T29" fmla="*/ 1152 h 1152"/>
                <a:gd name="T30" fmla="*/ 1138 w 2114"/>
                <a:gd name="T31" fmla="*/ 1146 h 1152"/>
                <a:gd name="T32" fmla="*/ 1207 w 2114"/>
                <a:gd name="T33" fmla="*/ 1134 h 1152"/>
                <a:gd name="T34" fmla="*/ 1274 w 2114"/>
                <a:gd name="T35" fmla="*/ 1113 h 1152"/>
                <a:gd name="T36" fmla="*/ 1337 w 2114"/>
                <a:gd name="T37" fmla="*/ 1086 h 1152"/>
                <a:gd name="T38" fmla="*/ 1399 w 2114"/>
                <a:gd name="T39" fmla="*/ 1053 h 1152"/>
                <a:gd name="T40" fmla="*/ 1475 w 2114"/>
                <a:gd name="T41" fmla="*/ 1002 h 1152"/>
                <a:gd name="T42" fmla="*/ 1582 w 2114"/>
                <a:gd name="T43" fmla="*/ 912 h 1152"/>
                <a:gd name="T44" fmla="*/ 1679 w 2114"/>
                <a:gd name="T45" fmla="*/ 812 h 1152"/>
                <a:gd name="T46" fmla="*/ 1767 w 2114"/>
                <a:gd name="T47" fmla="*/ 705 h 1152"/>
                <a:gd name="T48" fmla="*/ 1844 w 2114"/>
                <a:gd name="T49" fmla="*/ 595 h 1152"/>
                <a:gd name="T50" fmla="*/ 1913 w 2114"/>
                <a:gd name="T51" fmla="*/ 486 h 1152"/>
                <a:gd name="T52" fmla="*/ 1990 w 2114"/>
                <a:gd name="T53" fmla="*/ 349 h 1152"/>
                <a:gd name="T54" fmla="*/ 2071 w 2114"/>
                <a:gd name="T55" fmla="*/ 183 h 1152"/>
                <a:gd name="T56" fmla="*/ 1926 w 2114"/>
                <a:gd name="T57" fmla="*/ 13 h 1152"/>
                <a:gd name="T58" fmla="*/ 1868 w 2114"/>
                <a:gd name="T59" fmla="*/ 145 h 1152"/>
                <a:gd name="T60" fmla="*/ 1778 w 2114"/>
                <a:gd name="T61" fmla="*/ 318 h 1152"/>
                <a:gd name="T62" fmla="*/ 1720 w 2114"/>
                <a:gd name="T63" fmla="*/ 416 h 1152"/>
                <a:gd name="T64" fmla="*/ 1655 w 2114"/>
                <a:gd name="T65" fmla="*/ 516 h 1152"/>
                <a:gd name="T66" fmla="*/ 1581 w 2114"/>
                <a:gd name="T67" fmla="*/ 616 h 1152"/>
                <a:gd name="T68" fmla="*/ 1502 w 2114"/>
                <a:gd name="T69" fmla="*/ 709 h 1152"/>
                <a:gd name="T70" fmla="*/ 1417 w 2114"/>
                <a:gd name="T71" fmla="*/ 792 h 1152"/>
                <a:gd name="T72" fmla="*/ 1326 w 2114"/>
                <a:gd name="T73" fmla="*/ 861 h 1152"/>
                <a:gd name="T74" fmla="*/ 1282 w 2114"/>
                <a:gd name="T75" fmla="*/ 888 h 1152"/>
                <a:gd name="T76" fmla="*/ 1236 w 2114"/>
                <a:gd name="T77" fmla="*/ 910 h 1152"/>
                <a:gd name="T78" fmla="*/ 1190 w 2114"/>
                <a:gd name="T79" fmla="*/ 929 h 1152"/>
                <a:gd name="T80" fmla="*/ 1143 w 2114"/>
                <a:gd name="T81" fmla="*/ 942 h 1152"/>
                <a:gd name="T82" fmla="*/ 1096 w 2114"/>
                <a:gd name="T83" fmla="*/ 949 h 1152"/>
                <a:gd name="T84" fmla="*/ 1048 w 2114"/>
                <a:gd name="T85" fmla="*/ 950 h 1152"/>
                <a:gd name="T86" fmla="*/ 1000 w 2114"/>
                <a:gd name="T87" fmla="*/ 945 h 1152"/>
                <a:gd name="T88" fmla="*/ 949 w 2114"/>
                <a:gd name="T89" fmla="*/ 934 h 1152"/>
                <a:gd name="T90" fmla="*/ 897 w 2114"/>
                <a:gd name="T91" fmla="*/ 915 h 1152"/>
                <a:gd name="T92" fmla="*/ 841 w 2114"/>
                <a:gd name="T93" fmla="*/ 888 h 1152"/>
                <a:gd name="T94" fmla="*/ 784 w 2114"/>
                <a:gd name="T95" fmla="*/ 853 h 1152"/>
                <a:gd name="T96" fmla="*/ 725 w 2114"/>
                <a:gd name="T97" fmla="*/ 807 h 1152"/>
                <a:gd name="T98" fmla="*/ 662 w 2114"/>
                <a:gd name="T99" fmla="*/ 751 h 1152"/>
                <a:gd name="T100" fmla="*/ 599 w 2114"/>
                <a:gd name="T101" fmla="*/ 682 h 1152"/>
                <a:gd name="T102" fmla="*/ 532 w 2114"/>
                <a:gd name="T103" fmla="*/ 602 h 1152"/>
                <a:gd name="T104" fmla="*/ 464 w 2114"/>
                <a:gd name="T105" fmla="*/ 509 h 1152"/>
                <a:gd name="T106" fmla="*/ 396 w 2114"/>
                <a:gd name="T107" fmla="*/ 403 h 1152"/>
                <a:gd name="T108" fmla="*/ 325 w 2114"/>
                <a:gd name="T109" fmla="*/ 283 h 1152"/>
                <a:gd name="T110" fmla="*/ 255 w 2114"/>
                <a:gd name="T111" fmla="*/ 149 h 1152"/>
                <a:gd name="T112" fmla="*/ 182 w 2114"/>
                <a:gd name="T113" fmla="*/ 0 h 1152"/>
                <a:gd name="T114" fmla="*/ 0 w 2114"/>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4" h="1152">
                  <a:moveTo>
                    <a:pt x="0" y="86"/>
                  </a:moveTo>
                  <a:lnTo>
                    <a:pt x="0" y="86"/>
                  </a:lnTo>
                  <a:lnTo>
                    <a:pt x="25" y="138"/>
                  </a:lnTo>
                  <a:lnTo>
                    <a:pt x="50" y="190"/>
                  </a:lnTo>
                  <a:lnTo>
                    <a:pt x="75" y="240"/>
                  </a:lnTo>
                  <a:lnTo>
                    <a:pt x="101" y="289"/>
                  </a:lnTo>
                  <a:lnTo>
                    <a:pt x="125" y="335"/>
                  </a:lnTo>
                  <a:lnTo>
                    <a:pt x="150" y="381"/>
                  </a:lnTo>
                  <a:lnTo>
                    <a:pt x="175" y="425"/>
                  </a:lnTo>
                  <a:lnTo>
                    <a:pt x="200" y="468"/>
                  </a:lnTo>
                  <a:lnTo>
                    <a:pt x="225" y="508"/>
                  </a:lnTo>
                  <a:lnTo>
                    <a:pt x="250" y="548"/>
                  </a:lnTo>
                  <a:lnTo>
                    <a:pt x="274" y="586"/>
                  </a:lnTo>
                  <a:lnTo>
                    <a:pt x="299" y="623"/>
                  </a:lnTo>
                  <a:lnTo>
                    <a:pt x="323" y="659"/>
                  </a:lnTo>
                  <a:lnTo>
                    <a:pt x="349" y="692"/>
                  </a:lnTo>
                  <a:lnTo>
                    <a:pt x="373" y="725"/>
                  </a:lnTo>
                  <a:lnTo>
                    <a:pt x="398" y="757"/>
                  </a:lnTo>
                  <a:lnTo>
                    <a:pt x="423" y="786"/>
                  </a:lnTo>
                  <a:lnTo>
                    <a:pt x="447" y="815"/>
                  </a:lnTo>
                  <a:lnTo>
                    <a:pt x="472" y="843"/>
                  </a:lnTo>
                  <a:lnTo>
                    <a:pt x="497" y="869"/>
                  </a:lnTo>
                  <a:lnTo>
                    <a:pt x="521" y="894"/>
                  </a:lnTo>
                  <a:lnTo>
                    <a:pt x="546" y="917"/>
                  </a:lnTo>
                  <a:lnTo>
                    <a:pt x="570" y="940"/>
                  </a:lnTo>
                  <a:lnTo>
                    <a:pt x="595" y="962"/>
                  </a:lnTo>
                  <a:lnTo>
                    <a:pt x="620" y="982"/>
                  </a:lnTo>
                  <a:lnTo>
                    <a:pt x="645" y="1000"/>
                  </a:lnTo>
                  <a:lnTo>
                    <a:pt x="670" y="1019"/>
                  </a:lnTo>
                  <a:lnTo>
                    <a:pt x="695" y="1036"/>
                  </a:lnTo>
                  <a:lnTo>
                    <a:pt x="719" y="1051"/>
                  </a:lnTo>
                  <a:lnTo>
                    <a:pt x="745" y="1065"/>
                  </a:lnTo>
                  <a:lnTo>
                    <a:pt x="770" y="1078"/>
                  </a:lnTo>
                  <a:lnTo>
                    <a:pt x="794" y="1090"/>
                  </a:lnTo>
                  <a:lnTo>
                    <a:pt x="819" y="1101"/>
                  </a:lnTo>
                  <a:lnTo>
                    <a:pt x="844" y="1112"/>
                  </a:lnTo>
                  <a:lnTo>
                    <a:pt x="869" y="1121"/>
                  </a:lnTo>
                  <a:lnTo>
                    <a:pt x="894" y="1128"/>
                  </a:lnTo>
                  <a:lnTo>
                    <a:pt x="919" y="1135"/>
                  </a:lnTo>
                  <a:lnTo>
                    <a:pt x="944" y="1140"/>
                  </a:lnTo>
                  <a:lnTo>
                    <a:pt x="968" y="1145"/>
                  </a:lnTo>
                  <a:lnTo>
                    <a:pt x="994" y="1148"/>
                  </a:lnTo>
                  <a:lnTo>
                    <a:pt x="1018" y="1150"/>
                  </a:lnTo>
                  <a:lnTo>
                    <a:pt x="1043" y="1151"/>
                  </a:lnTo>
                  <a:lnTo>
                    <a:pt x="1066" y="1152"/>
                  </a:lnTo>
                  <a:lnTo>
                    <a:pt x="1090" y="1151"/>
                  </a:lnTo>
                  <a:lnTo>
                    <a:pt x="1115" y="1149"/>
                  </a:lnTo>
                  <a:lnTo>
                    <a:pt x="1138" y="1146"/>
                  </a:lnTo>
                  <a:lnTo>
                    <a:pt x="1161" y="1143"/>
                  </a:lnTo>
                  <a:lnTo>
                    <a:pt x="1184" y="1139"/>
                  </a:lnTo>
                  <a:lnTo>
                    <a:pt x="1207" y="1134"/>
                  </a:lnTo>
                  <a:lnTo>
                    <a:pt x="1230" y="1127"/>
                  </a:lnTo>
                  <a:lnTo>
                    <a:pt x="1252" y="1121"/>
                  </a:lnTo>
                  <a:lnTo>
                    <a:pt x="1274" y="1113"/>
                  </a:lnTo>
                  <a:lnTo>
                    <a:pt x="1295" y="1104"/>
                  </a:lnTo>
                  <a:lnTo>
                    <a:pt x="1317" y="1095"/>
                  </a:lnTo>
                  <a:lnTo>
                    <a:pt x="1337" y="1086"/>
                  </a:lnTo>
                  <a:lnTo>
                    <a:pt x="1359" y="1075"/>
                  </a:lnTo>
                  <a:lnTo>
                    <a:pt x="1379" y="1065"/>
                  </a:lnTo>
                  <a:lnTo>
                    <a:pt x="1399" y="1053"/>
                  </a:lnTo>
                  <a:lnTo>
                    <a:pt x="1419" y="1041"/>
                  </a:lnTo>
                  <a:lnTo>
                    <a:pt x="1439" y="1028"/>
                  </a:lnTo>
                  <a:lnTo>
                    <a:pt x="1475" y="1002"/>
                  </a:lnTo>
                  <a:lnTo>
                    <a:pt x="1513" y="974"/>
                  </a:lnTo>
                  <a:lnTo>
                    <a:pt x="1548" y="944"/>
                  </a:lnTo>
                  <a:lnTo>
                    <a:pt x="1582" y="912"/>
                  </a:lnTo>
                  <a:lnTo>
                    <a:pt x="1617" y="880"/>
                  </a:lnTo>
                  <a:lnTo>
                    <a:pt x="1648" y="847"/>
                  </a:lnTo>
                  <a:lnTo>
                    <a:pt x="1679" y="812"/>
                  </a:lnTo>
                  <a:lnTo>
                    <a:pt x="1709" y="777"/>
                  </a:lnTo>
                  <a:lnTo>
                    <a:pt x="1739" y="742"/>
                  </a:lnTo>
                  <a:lnTo>
                    <a:pt x="1767" y="705"/>
                  </a:lnTo>
                  <a:lnTo>
                    <a:pt x="1794" y="669"/>
                  </a:lnTo>
                  <a:lnTo>
                    <a:pt x="1820" y="631"/>
                  </a:lnTo>
                  <a:lnTo>
                    <a:pt x="1844" y="595"/>
                  </a:lnTo>
                  <a:lnTo>
                    <a:pt x="1869" y="559"/>
                  </a:lnTo>
                  <a:lnTo>
                    <a:pt x="1892" y="521"/>
                  </a:lnTo>
                  <a:lnTo>
                    <a:pt x="1913" y="486"/>
                  </a:lnTo>
                  <a:lnTo>
                    <a:pt x="1934" y="450"/>
                  </a:lnTo>
                  <a:lnTo>
                    <a:pt x="1954" y="415"/>
                  </a:lnTo>
                  <a:lnTo>
                    <a:pt x="1990" y="349"/>
                  </a:lnTo>
                  <a:lnTo>
                    <a:pt x="2022" y="288"/>
                  </a:lnTo>
                  <a:lnTo>
                    <a:pt x="2048" y="232"/>
                  </a:lnTo>
                  <a:lnTo>
                    <a:pt x="2071" y="183"/>
                  </a:lnTo>
                  <a:lnTo>
                    <a:pt x="2101" y="114"/>
                  </a:lnTo>
                  <a:lnTo>
                    <a:pt x="2114" y="86"/>
                  </a:lnTo>
                  <a:lnTo>
                    <a:pt x="1926" y="13"/>
                  </a:lnTo>
                  <a:lnTo>
                    <a:pt x="1917" y="34"/>
                  </a:lnTo>
                  <a:lnTo>
                    <a:pt x="1888" y="101"/>
                  </a:lnTo>
                  <a:lnTo>
                    <a:pt x="1868" y="145"/>
                  </a:lnTo>
                  <a:lnTo>
                    <a:pt x="1842" y="198"/>
                  </a:lnTo>
                  <a:lnTo>
                    <a:pt x="1812" y="255"/>
                  </a:lnTo>
                  <a:lnTo>
                    <a:pt x="1778" y="318"/>
                  </a:lnTo>
                  <a:lnTo>
                    <a:pt x="1761" y="349"/>
                  </a:lnTo>
                  <a:lnTo>
                    <a:pt x="1741" y="383"/>
                  </a:lnTo>
                  <a:lnTo>
                    <a:pt x="1720" y="416"/>
                  </a:lnTo>
                  <a:lnTo>
                    <a:pt x="1699" y="449"/>
                  </a:lnTo>
                  <a:lnTo>
                    <a:pt x="1678" y="483"/>
                  </a:lnTo>
                  <a:lnTo>
                    <a:pt x="1655" y="516"/>
                  </a:lnTo>
                  <a:lnTo>
                    <a:pt x="1631" y="551"/>
                  </a:lnTo>
                  <a:lnTo>
                    <a:pt x="1607" y="584"/>
                  </a:lnTo>
                  <a:lnTo>
                    <a:pt x="1581" y="616"/>
                  </a:lnTo>
                  <a:lnTo>
                    <a:pt x="1555" y="648"/>
                  </a:lnTo>
                  <a:lnTo>
                    <a:pt x="1529" y="679"/>
                  </a:lnTo>
                  <a:lnTo>
                    <a:pt x="1502" y="709"/>
                  </a:lnTo>
                  <a:lnTo>
                    <a:pt x="1473" y="739"/>
                  </a:lnTo>
                  <a:lnTo>
                    <a:pt x="1445" y="766"/>
                  </a:lnTo>
                  <a:lnTo>
                    <a:pt x="1417" y="792"/>
                  </a:lnTo>
                  <a:lnTo>
                    <a:pt x="1388" y="816"/>
                  </a:lnTo>
                  <a:lnTo>
                    <a:pt x="1358" y="840"/>
                  </a:lnTo>
                  <a:lnTo>
                    <a:pt x="1326" y="861"/>
                  </a:lnTo>
                  <a:lnTo>
                    <a:pt x="1312" y="870"/>
                  </a:lnTo>
                  <a:lnTo>
                    <a:pt x="1297" y="879"/>
                  </a:lnTo>
                  <a:lnTo>
                    <a:pt x="1282" y="888"/>
                  </a:lnTo>
                  <a:lnTo>
                    <a:pt x="1267" y="896"/>
                  </a:lnTo>
                  <a:lnTo>
                    <a:pt x="1252" y="903"/>
                  </a:lnTo>
                  <a:lnTo>
                    <a:pt x="1236" y="910"/>
                  </a:lnTo>
                  <a:lnTo>
                    <a:pt x="1220" y="917"/>
                  </a:lnTo>
                  <a:lnTo>
                    <a:pt x="1205" y="924"/>
                  </a:lnTo>
                  <a:lnTo>
                    <a:pt x="1190" y="929"/>
                  </a:lnTo>
                  <a:lnTo>
                    <a:pt x="1174" y="934"/>
                  </a:lnTo>
                  <a:lnTo>
                    <a:pt x="1159" y="938"/>
                  </a:lnTo>
                  <a:lnTo>
                    <a:pt x="1143" y="942"/>
                  </a:lnTo>
                  <a:lnTo>
                    <a:pt x="1128" y="944"/>
                  </a:lnTo>
                  <a:lnTo>
                    <a:pt x="1112" y="947"/>
                  </a:lnTo>
                  <a:lnTo>
                    <a:pt x="1096" y="949"/>
                  </a:lnTo>
                  <a:lnTo>
                    <a:pt x="1080" y="950"/>
                  </a:lnTo>
                  <a:lnTo>
                    <a:pt x="1064" y="950"/>
                  </a:lnTo>
                  <a:lnTo>
                    <a:pt x="1048" y="950"/>
                  </a:lnTo>
                  <a:lnTo>
                    <a:pt x="1032" y="949"/>
                  </a:lnTo>
                  <a:lnTo>
                    <a:pt x="1016" y="948"/>
                  </a:lnTo>
                  <a:lnTo>
                    <a:pt x="1000" y="945"/>
                  </a:lnTo>
                  <a:lnTo>
                    <a:pt x="983" y="942"/>
                  </a:lnTo>
                  <a:lnTo>
                    <a:pt x="966" y="939"/>
                  </a:lnTo>
                  <a:lnTo>
                    <a:pt x="949" y="934"/>
                  </a:lnTo>
                  <a:lnTo>
                    <a:pt x="932" y="929"/>
                  </a:lnTo>
                  <a:lnTo>
                    <a:pt x="914" y="923"/>
                  </a:lnTo>
                  <a:lnTo>
                    <a:pt x="897" y="915"/>
                  </a:lnTo>
                  <a:lnTo>
                    <a:pt x="879" y="907"/>
                  </a:lnTo>
                  <a:lnTo>
                    <a:pt x="860" y="898"/>
                  </a:lnTo>
                  <a:lnTo>
                    <a:pt x="841" y="888"/>
                  </a:lnTo>
                  <a:lnTo>
                    <a:pt x="822" y="878"/>
                  </a:lnTo>
                  <a:lnTo>
                    <a:pt x="803" y="866"/>
                  </a:lnTo>
                  <a:lnTo>
                    <a:pt x="784" y="853"/>
                  </a:lnTo>
                  <a:lnTo>
                    <a:pt x="765" y="839"/>
                  </a:lnTo>
                  <a:lnTo>
                    <a:pt x="745" y="823"/>
                  </a:lnTo>
                  <a:lnTo>
                    <a:pt x="725" y="807"/>
                  </a:lnTo>
                  <a:lnTo>
                    <a:pt x="703" y="789"/>
                  </a:lnTo>
                  <a:lnTo>
                    <a:pt x="683" y="770"/>
                  </a:lnTo>
                  <a:lnTo>
                    <a:pt x="662" y="751"/>
                  </a:lnTo>
                  <a:lnTo>
                    <a:pt x="641" y="729"/>
                  </a:lnTo>
                  <a:lnTo>
                    <a:pt x="620" y="706"/>
                  </a:lnTo>
                  <a:lnTo>
                    <a:pt x="599" y="682"/>
                  </a:lnTo>
                  <a:lnTo>
                    <a:pt x="576" y="657"/>
                  </a:lnTo>
                  <a:lnTo>
                    <a:pt x="554" y="630"/>
                  </a:lnTo>
                  <a:lnTo>
                    <a:pt x="532" y="602"/>
                  </a:lnTo>
                  <a:lnTo>
                    <a:pt x="510" y="573"/>
                  </a:lnTo>
                  <a:lnTo>
                    <a:pt x="488" y="541"/>
                  </a:lnTo>
                  <a:lnTo>
                    <a:pt x="464" y="509"/>
                  </a:lnTo>
                  <a:lnTo>
                    <a:pt x="441" y="475"/>
                  </a:lnTo>
                  <a:lnTo>
                    <a:pt x="419" y="439"/>
                  </a:lnTo>
                  <a:lnTo>
                    <a:pt x="396" y="403"/>
                  </a:lnTo>
                  <a:lnTo>
                    <a:pt x="372" y="365"/>
                  </a:lnTo>
                  <a:lnTo>
                    <a:pt x="349" y="324"/>
                  </a:lnTo>
                  <a:lnTo>
                    <a:pt x="325" y="283"/>
                  </a:lnTo>
                  <a:lnTo>
                    <a:pt x="302" y="240"/>
                  </a:lnTo>
                  <a:lnTo>
                    <a:pt x="278" y="196"/>
                  </a:lnTo>
                  <a:lnTo>
                    <a:pt x="255" y="149"/>
                  </a:lnTo>
                  <a:lnTo>
                    <a:pt x="231" y="101"/>
                  </a:lnTo>
                  <a:lnTo>
                    <a:pt x="206"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2" name="Freeform 70"/>
            <p:cNvSpPr>
              <a:spLocks/>
            </p:cNvSpPr>
            <p:nvPr/>
          </p:nvSpPr>
          <p:spPr bwMode="auto">
            <a:xfrm>
              <a:off x="1230" y="3289"/>
              <a:ext cx="38" cy="21"/>
            </a:xfrm>
            <a:custGeom>
              <a:avLst/>
              <a:gdLst>
                <a:gd name="T0" fmla="*/ 197 w 2115"/>
                <a:gd name="T1" fmla="*/ 1119 h 1152"/>
                <a:gd name="T2" fmla="*/ 272 w 2115"/>
                <a:gd name="T3" fmla="*/ 955 h 1152"/>
                <a:gd name="T4" fmla="*/ 354 w 2115"/>
                <a:gd name="T5" fmla="*/ 803 h 1152"/>
                <a:gd name="T6" fmla="*/ 415 w 2115"/>
                <a:gd name="T7" fmla="*/ 704 h 1152"/>
                <a:gd name="T8" fmla="*/ 483 w 2115"/>
                <a:gd name="T9" fmla="*/ 603 h 1152"/>
                <a:gd name="T10" fmla="*/ 559 w 2115"/>
                <a:gd name="T11" fmla="*/ 505 h 1152"/>
                <a:gd name="T12" fmla="*/ 641 w 2115"/>
                <a:gd name="T13" fmla="*/ 415 h 1152"/>
                <a:gd name="T14" fmla="*/ 727 w 2115"/>
                <a:gd name="T15" fmla="*/ 336 h 1152"/>
                <a:gd name="T16" fmla="*/ 803 w 2115"/>
                <a:gd name="T17" fmla="*/ 282 h 1152"/>
                <a:gd name="T18" fmla="*/ 848 w 2115"/>
                <a:gd name="T19" fmla="*/ 256 h 1152"/>
                <a:gd name="T20" fmla="*/ 895 w 2115"/>
                <a:gd name="T21" fmla="*/ 235 h 1152"/>
                <a:gd name="T22" fmla="*/ 941 w 2115"/>
                <a:gd name="T23" fmla="*/ 218 h 1152"/>
                <a:gd name="T24" fmla="*/ 987 w 2115"/>
                <a:gd name="T25" fmla="*/ 208 h 1152"/>
                <a:gd name="T26" fmla="*/ 1035 w 2115"/>
                <a:gd name="T27" fmla="*/ 202 h 1152"/>
                <a:gd name="T28" fmla="*/ 1083 w 2115"/>
                <a:gd name="T29" fmla="*/ 203 h 1152"/>
                <a:gd name="T30" fmla="*/ 1132 w 2115"/>
                <a:gd name="T31" fmla="*/ 210 h 1152"/>
                <a:gd name="T32" fmla="*/ 1184 w 2115"/>
                <a:gd name="T33" fmla="*/ 224 h 1152"/>
                <a:gd name="T34" fmla="*/ 1236 w 2115"/>
                <a:gd name="T35" fmla="*/ 245 h 1152"/>
                <a:gd name="T36" fmla="*/ 1293 w 2115"/>
                <a:gd name="T37" fmla="*/ 274 h 1152"/>
                <a:gd name="T38" fmla="*/ 1350 w 2115"/>
                <a:gd name="T39" fmla="*/ 313 h 1152"/>
                <a:gd name="T40" fmla="*/ 1412 w 2115"/>
                <a:gd name="T41" fmla="*/ 362 h 1152"/>
                <a:gd name="T42" fmla="*/ 1474 w 2115"/>
                <a:gd name="T43" fmla="*/ 424 h 1152"/>
                <a:gd name="T44" fmla="*/ 1539 w 2115"/>
                <a:gd name="T45" fmla="*/ 495 h 1152"/>
                <a:gd name="T46" fmla="*/ 1605 w 2115"/>
                <a:gd name="T47" fmla="*/ 579 h 1152"/>
                <a:gd name="T48" fmla="*/ 1674 w 2115"/>
                <a:gd name="T49" fmla="*/ 676 h 1152"/>
                <a:gd name="T50" fmla="*/ 1743 w 2115"/>
                <a:gd name="T51" fmla="*/ 788 h 1152"/>
                <a:gd name="T52" fmla="*/ 1813 w 2115"/>
                <a:gd name="T53" fmla="*/ 912 h 1152"/>
                <a:gd name="T54" fmla="*/ 1884 w 2115"/>
                <a:gd name="T55" fmla="*/ 1050 h 1152"/>
                <a:gd name="T56" fmla="*/ 2115 w 2115"/>
                <a:gd name="T57" fmla="*/ 1066 h 1152"/>
                <a:gd name="T58" fmla="*/ 2040 w 2115"/>
                <a:gd name="T59" fmla="*/ 911 h 1152"/>
                <a:gd name="T60" fmla="*/ 1965 w 2115"/>
                <a:gd name="T61" fmla="*/ 770 h 1152"/>
                <a:gd name="T62" fmla="*/ 1890 w 2115"/>
                <a:gd name="T63" fmla="*/ 643 h 1152"/>
                <a:gd name="T64" fmla="*/ 1816 w 2115"/>
                <a:gd name="T65" fmla="*/ 529 h 1152"/>
                <a:gd name="T66" fmla="*/ 1742 w 2115"/>
                <a:gd name="T67" fmla="*/ 427 h 1152"/>
                <a:gd name="T68" fmla="*/ 1668 w 2115"/>
                <a:gd name="T69" fmla="*/ 337 h 1152"/>
                <a:gd name="T70" fmla="*/ 1594 w 2115"/>
                <a:gd name="T71" fmla="*/ 258 h 1152"/>
                <a:gd name="T72" fmla="*/ 1519 w 2115"/>
                <a:gd name="T73" fmla="*/ 190 h 1152"/>
                <a:gd name="T74" fmla="*/ 1445 w 2115"/>
                <a:gd name="T75" fmla="*/ 134 h 1152"/>
                <a:gd name="T76" fmla="*/ 1370 w 2115"/>
                <a:gd name="T77" fmla="*/ 87 h 1152"/>
                <a:gd name="T78" fmla="*/ 1296 w 2115"/>
                <a:gd name="T79" fmla="*/ 51 h 1152"/>
                <a:gd name="T80" fmla="*/ 1221 w 2115"/>
                <a:gd name="T81" fmla="*/ 24 h 1152"/>
                <a:gd name="T82" fmla="*/ 1147 w 2115"/>
                <a:gd name="T83" fmla="*/ 7 h 1152"/>
                <a:gd name="T84" fmla="*/ 1072 w 2115"/>
                <a:gd name="T85" fmla="*/ 1 h 1152"/>
                <a:gd name="T86" fmla="*/ 1000 w 2115"/>
                <a:gd name="T87" fmla="*/ 3 h 1152"/>
                <a:gd name="T88" fmla="*/ 930 w 2115"/>
                <a:gd name="T89" fmla="*/ 13 h 1152"/>
                <a:gd name="T90" fmla="*/ 863 w 2115"/>
                <a:gd name="T91" fmla="*/ 32 h 1152"/>
                <a:gd name="T92" fmla="*/ 798 w 2115"/>
                <a:gd name="T93" fmla="*/ 57 h 1152"/>
                <a:gd name="T94" fmla="*/ 736 w 2115"/>
                <a:gd name="T95" fmla="*/ 88 h 1152"/>
                <a:gd name="T96" fmla="*/ 676 w 2115"/>
                <a:gd name="T97" fmla="*/ 124 h 1152"/>
                <a:gd name="T98" fmla="*/ 567 w 2115"/>
                <a:gd name="T99" fmla="*/ 208 h 1152"/>
                <a:gd name="T100" fmla="*/ 466 w 2115"/>
                <a:gd name="T101" fmla="*/ 305 h 1152"/>
                <a:gd name="T102" fmla="*/ 375 w 2115"/>
                <a:gd name="T103" fmla="*/ 412 h 1152"/>
                <a:gd name="T104" fmla="*/ 295 w 2115"/>
                <a:gd name="T105" fmla="*/ 521 h 1152"/>
                <a:gd name="T106" fmla="*/ 222 w 2115"/>
                <a:gd name="T107" fmla="*/ 631 h 1152"/>
                <a:gd name="T108" fmla="*/ 161 w 2115"/>
                <a:gd name="T109" fmla="*/ 738 h 1152"/>
                <a:gd name="T110" fmla="*/ 66 w 2115"/>
                <a:gd name="T111" fmla="*/ 921 h 1152"/>
                <a:gd name="T112" fmla="*/ 0 w 2115"/>
                <a:gd name="T113" fmla="*/ 1068 h 1152"/>
                <a:gd name="T114" fmla="*/ 188 w 2115"/>
                <a:gd name="T115" fmla="*/ 11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2">
                  <a:moveTo>
                    <a:pt x="188" y="1140"/>
                  </a:moveTo>
                  <a:lnTo>
                    <a:pt x="188" y="1140"/>
                  </a:lnTo>
                  <a:lnTo>
                    <a:pt x="197" y="1119"/>
                  </a:lnTo>
                  <a:lnTo>
                    <a:pt x="226" y="1052"/>
                  </a:lnTo>
                  <a:lnTo>
                    <a:pt x="246" y="1008"/>
                  </a:lnTo>
                  <a:lnTo>
                    <a:pt x="272" y="955"/>
                  </a:lnTo>
                  <a:lnTo>
                    <a:pt x="302" y="898"/>
                  </a:lnTo>
                  <a:lnTo>
                    <a:pt x="336" y="835"/>
                  </a:lnTo>
                  <a:lnTo>
                    <a:pt x="354" y="803"/>
                  </a:lnTo>
                  <a:lnTo>
                    <a:pt x="373" y="770"/>
                  </a:lnTo>
                  <a:lnTo>
                    <a:pt x="394" y="737"/>
                  </a:lnTo>
                  <a:lnTo>
                    <a:pt x="415" y="704"/>
                  </a:lnTo>
                  <a:lnTo>
                    <a:pt x="436" y="669"/>
                  </a:lnTo>
                  <a:lnTo>
                    <a:pt x="459" y="636"/>
                  </a:lnTo>
                  <a:lnTo>
                    <a:pt x="483" y="603"/>
                  </a:lnTo>
                  <a:lnTo>
                    <a:pt x="507" y="569"/>
                  </a:lnTo>
                  <a:lnTo>
                    <a:pt x="533" y="537"/>
                  </a:lnTo>
                  <a:lnTo>
                    <a:pt x="559" y="505"/>
                  </a:lnTo>
                  <a:lnTo>
                    <a:pt x="585" y="473"/>
                  </a:lnTo>
                  <a:lnTo>
                    <a:pt x="612" y="444"/>
                  </a:lnTo>
                  <a:lnTo>
                    <a:pt x="641" y="415"/>
                  </a:lnTo>
                  <a:lnTo>
                    <a:pt x="669" y="386"/>
                  </a:lnTo>
                  <a:lnTo>
                    <a:pt x="698" y="361"/>
                  </a:lnTo>
                  <a:lnTo>
                    <a:pt x="727" y="336"/>
                  </a:lnTo>
                  <a:lnTo>
                    <a:pt x="757" y="313"/>
                  </a:lnTo>
                  <a:lnTo>
                    <a:pt x="789" y="291"/>
                  </a:lnTo>
                  <a:lnTo>
                    <a:pt x="803" y="282"/>
                  </a:lnTo>
                  <a:lnTo>
                    <a:pt x="818" y="273"/>
                  </a:lnTo>
                  <a:lnTo>
                    <a:pt x="833" y="265"/>
                  </a:lnTo>
                  <a:lnTo>
                    <a:pt x="848" y="256"/>
                  </a:lnTo>
                  <a:lnTo>
                    <a:pt x="863" y="249"/>
                  </a:lnTo>
                  <a:lnTo>
                    <a:pt x="879" y="242"/>
                  </a:lnTo>
                  <a:lnTo>
                    <a:pt x="895" y="235"/>
                  </a:lnTo>
                  <a:lnTo>
                    <a:pt x="910" y="229"/>
                  </a:lnTo>
                  <a:lnTo>
                    <a:pt x="925" y="224"/>
                  </a:lnTo>
                  <a:lnTo>
                    <a:pt x="941" y="218"/>
                  </a:lnTo>
                  <a:lnTo>
                    <a:pt x="956" y="214"/>
                  </a:lnTo>
                  <a:lnTo>
                    <a:pt x="972" y="211"/>
                  </a:lnTo>
                  <a:lnTo>
                    <a:pt x="987" y="208"/>
                  </a:lnTo>
                  <a:lnTo>
                    <a:pt x="1003" y="205"/>
                  </a:lnTo>
                  <a:lnTo>
                    <a:pt x="1019" y="203"/>
                  </a:lnTo>
                  <a:lnTo>
                    <a:pt x="1035" y="202"/>
                  </a:lnTo>
                  <a:lnTo>
                    <a:pt x="1050" y="202"/>
                  </a:lnTo>
                  <a:lnTo>
                    <a:pt x="1067" y="202"/>
                  </a:lnTo>
                  <a:lnTo>
                    <a:pt x="1083" y="203"/>
                  </a:lnTo>
                  <a:lnTo>
                    <a:pt x="1099" y="204"/>
                  </a:lnTo>
                  <a:lnTo>
                    <a:pt x="1115" y="207"/>
                  </a:lnTo>
                  <a:lnTo>
                    <a:pt x="1132" y="210"/>
                  </a:lnTo>
                  <a:lnTo>
                    <a:pt x="1150" y="213"/>
                  </a:lnTo>
                  <a:lnTo>
                    <a:pt x="1166" y="218"/>
                  </a:lnTo>
                  <a:lnTo>
                    <a:pt x="1184" y="224"/>
                  </a:lnTo>
                  <a:lnTo>
                    <a:pt x="1201" y="230"/>
                  </a:lnTo>
                  <a:lnTo>
                    <a:pt x="1218" y="237"/>
                  </a:lnTo>
                  <a:lnTo>
                    <a:pt x="1236" y="245"/>
                  </a:lnTo>
                  <a:lnTo>
                    <a:pt x="1255" y="254"/>
                  </a:lnTo>
                  <a:lnTo>
                    <a:pt x="1274" y="263"/>
                  </a:lnTo>
                  <a:lnTo>
                    <a:pt x="1293" y="274"/>
                  </a:lnTo>
                  <a:lnTo>
                    <a:pt x="1312" y="286"/>
                  </a:lnTo>
                  <a:lnTo>
                    <a:pt x="1331" y="299"/>
                  </a:lnTo>
                  <a:lnTo>
                    <a:pt x="1350" y="313"/>
                  </a:lnTo>
                  <a:lnTo>
                    <a:pt x="1370" y="329"/>
                  </a:lnTo>
                  <a:lnTo>
                    <a:pt x="1390" y="345"/>
                  </a:lnTo>
                  <a:lnTo>
                    <a:pt x="1412" y="362"/>
                  </a:lnTo>
                  <a:lnTo>
                    <a:pt x="1432" y="381"/>
                  </a:lnTo>
                  <a:lnTo>
                    <a:pt x="1453" y="401"/>
                  </a:lnTo>
                  <a:lnTo>
                    <a:pt x="1474" y="424"/>
                  </a:lnTo>
                  <a:lnTo>
                    <a:pt x="1495" y="446"/>
                  </a:lnTo>
                  <a:lnTo>
                    <a:pt x="1516" y="470"/>
                  </a:lnTo>
                  <a:lnTo>
                    <a:pt x="1539" y="495"/>
                  </a:lnTo>
                  <a:lnTo>
                    <a:pt x="1561" y="522"/>
                  </a:lnTo>
                  <a:lnTo>
                    <a:pt x="1583" y="550"/>
                  </a:lnTo>
                  <a:lnTo>
                    <a:pt x="1605" y="579"/>
                  </a:lnTo>
                  <a:lnTo>
                    <a:pt x="1627" y="611"/>
                  </a:lnTo>
                  <a:lnTo>
                    <a:pt x="1651" y="643"/>
                  </a:lnTo>
                  <a:lnTo>
                    <a:pt x="1674" y="676"/>
                  </a:lnTo>
                  <a:lnTo>
                    <a:pt x="1696" y="712"/>
                  </a:lnTo>
                  <a:lnTo>
                    <a:pt x="1719" y="749"/>
                  </a:lnTo>
                  <a:lnTo>
                    <a:pt x="1743" y="788"/>
                  </a:lnTo>
                  <a:lnTo>
                    <a:pt x="1766" y="827"/>
                  </a:lnTo>
                  <a:lnTo>
                    <a:pt x="1790" y="868"/>
                  </a:lnTo>
                  <a:lnTo>
                    <a:pt x="1813" y="912"/>
                  </a:lnTo>
                  <a:lnTo>
                    <a:pt x="1837" y="956"/>
                  </a:lnTo>
                  <a:lnTo>
                    <a:pt x="1860" y="1003"/>
                  </a:lnTo>
                  <a:lnTo>
                    <a:pt x="1884" y="1050"/>
                  </a:lnTo>
                  <a:lnTo>
                    <a:pt x="1909" y="1100"/>
                  </a:lnTo>
                  <a:lnTo>
                    <a:pt x="1933" y="1152"/>
                  </a:lnTo>
                  <a:lnTo>
                    <a:pt x="2115" y="1066"/>
                  </a:lnTo>
                  <a:lnTo>
                    <a:pt x="2090" y="1013"/>
                  </a:lnTo>
                  <a:lnTo>
                    <a:pt x="2065" y="961"/>
                  </a:lnTo>
                  <a:lnTo>
                    <a:pt x="2040" y="911"/>
                  </a:lnTo>
                  <a:lnTo>
                    <a:pt x="2014" y="862"/>
                  </a:lnTo>
                  <a:lnTo>
                    <a:pt x="1990" y="816"/>
                  </a:lnTo>
                  <a:lnTo>
                    <a:pt x="1965" y="770"/>
                  </a:lnTo>
                  <a:lnTo>
                    <a:pt x="1940" y="726"/>
                  </a:lnTo>
                  <a:lnTo>
                    <a:pt x="1915" y="683"/>
                  </a:lnTo>
                  <a:lnTo>
                    <a:pt x="1890" y="643"/>
                  </a:lnTo>
                  <a:lnTo>
                    <a:pt x="1865" y="604"/>
                  </a:lnTo>
                  <a:lnTo>
                    <a:pt x="1841" y="565"/>
                  </a:lnTo>
                  <a:lnTo>
                    <a:pt x="1816" y="529"/>
                  </a:lnTo>
                  <a:lnTo>
                    <a:pt x="1792" y="493"/>
                  </a:lnTo>
                  <a:lnTo>
                    <a:pt x="1766" y="459"/>
                  </a:lnTo>
                  <a:lnTo>
                    <a:pt x="1742" y="427"/>
                  </a:lnTo>
                  <a:lnTo>
                    <a:pt x="1717" y="395"/>
                  </a:lnTo>
                  <a:lnTo>
                    <a:pt x="1692" y="365"/>
                  </a:lnTo>
                  <a:lnTo>
                    <a:pt x="1668" y="337"/>
                  </a:lnTo>
                  <a:lnTo>
                    <a:pt x="1643" y="309"/>
                  </a:lnTo>
                  <a:lnTo>
                    <a:pt x="1618" y="283"/>
                  </a:lnTo>
                  <a:lnTo>
                    <a:pt x="1594" y="258"/>
                  </a:lnTo>
                  <a:lnTo>
                    <a:pt x="1569" y="234"/>
                  </a:lnTo>
                  <a:lnTo>
                    <a:pt x="1545" y="211"/>
                  </a:lnTo>
                  <a:lnTo>
                    <a:pt x="1519" y="190"/>
                  </a:lnTo>
                  <a:lnTo>
                    <a:pt x="1495" y="170"/>
                  </a:lnTo>
                  <a:lnTo>
                    <a:pt x="1470" y="152"/>
                  </a:lnTo>
                  <a:lnTo>
                    <a:pt x="1445" y="134"/>
                  </a:lnTo>
                  <a:lnTo>
                    <a:pt x="1421" y="116"/>
                  </a:lnTo>
                  <a:lnTo>
                    <a:pt x="1395" y="101"/>
                  </a:lnTo>
                  <a:lnTo>
                    <a:pt x="1370" y="87"/>
                  </a:lnTo>
                  <a:lnTo>
                    <a:pt x="1345" y="74"/>
                  </a:lnTo>
                  <a:lnTo>
                    <a:pt x="1321" y="62"/>
                  </a:lnTo>
                  <a:lnTo>
                    <a:pt x="1296" y="51"/>
                  </a:lnTo>
                  <a:lnTo>
                    <a:pt x="1271" y="41"/>
                  </a:lnTo>
                  <a:lnTo>
                    <a:pt x="1245" y="31"/>
                  </a:lnTo>
                  <a:lnTo>
                    <a:pt x="1221" y="24"/>
                  </a:lnTo>
                  <a:lnTo>
                    <a:pt x="1196" y="17"/>
                  </a:lnTo>
                  <a:lnTo>
                    <a:pt x="1171" y="12"/>
                  </a:lnTo>
                  <a:lnTo>
                    <a:pt x="1147" y="7"/>
                  </a:lnTo>
                  <a:lnTo>
                    <a:pt x="1121" y="4"/>
                  </a:lnTo>
                  <a:lnTo>
                    <a:pt x="1097" y="2"/>
                  </a:lnTo>
                  <a:lnTo>
                    <a:pt x="1072" y="1"/>
                  </a:lnTo>
                  <a:lnTo>
                    <a:pt x="1049" y="0"/>
                  </a:lnTo>
                  <a:lnTo>
                    <a:pt x="1025" y="1"/>
                  </a:lnTo>
                  <a:lnTo>
                    <a:pt x="1000" y="3"/>
                  </a:lnTo>
                  <a:lnTo>
                    <a:pt x="977" y="6"/>
                  </a:lnTo>
                  <a:lnTo>
                    <a:pt x="954" y="9"/>
                  </a:lnTo>
                  <a:lnTo>
                    <a:pt x="930" y="13"/>
                  </a:lnTo>
                  <a:lnTo>
                    <a:pt x="908" y="19"/>
                  </a:lnTo>
                  <a:lnTo>
                    <a:pt x="885" y="25"/>
                  </a:lnTo>
                  <a:lnTo>
                    <a:pt x="863" y="32"/>
                  </a:lnTo>
                  <a:lnTo>
                    <a:pt x="841" y="40"/>
                  </a:lnTo>
                  <a:lnTo>
                    <a:pt x="819" y="48"/>
                  </a:lnTo>
                  <a:lnTo>
                    <a:pt x="798" y="57"/>
                  </a:lnTo>
                  <a:lnTo>
                    <a:pt x="777" y="67"/>
                  </a:lnTo>
                  <a:lnTo>
                    <a:pt x="756" y="77"/>
                  </a:lnTo>
                  <a:lnTo>
                    <a:pt x="736" y="88"/>
                  </a:lnTo>
                  <a:lnTo>
                    <a:pt x="716" y="99"/>
                  </a:lnTo>
                  <a:lnTo>
                    <a:pt x="696" y="111"/>
                  </a:lnTo>
                  <a:lnTo>
                    <a:pt x="676" y="124"/>
                  </a:lnTo>
                  <a:lnTo>
                    <a:pt x="638" y="151"/>
                  </a:lnTo>
                  <a:lnTo>
                    <a:pt x="602" y="179"/>
                  </a:lnTo>
                  <a:lnTo>
                    <a:pt x="567" y="208"/>
                  </a:lnTo>
                  <a:lnTo>
                    <a:pt x="532" y="240"/>
                  </a:lnTo>
                  <a:lnTo>
                    <a:pt x="498" y="272"/>
                  </a:lnTo>
                  <a:lnTo>
                    <a:pt x="466" y="305"/>
                  </a:lnTo>
                  <a:lnTo>
                    <a:pt x="435" y="340"/>
                  </a:lnTo>
                  <a:lnTo>
                    <a:pt x="405" y="375"/>
                  </a:lnTo>
                  <a:lnTo>
                    <a:pt x="375" y="412"/>
                  </a:lnTo>
                  <a:lnTo>
                    <a:pt x="347" y="448"/>
                  </a:lnTo>
                  <a:lnTo>
                    <a:pt x="320" y="484"/>
                  </a:lnTo>
                  <a:lnTo>
                    <a:pt x="295" y="521"/>
                  </a:lnTo>
                  <a:lnTo>
                    <a:pt x="270" y="558"/>
                  </a:lnTo>
                  <a:lnTo>
                    <a:pt x="245" y="595"/>
                  </a:lnTo>
                  <a:lnTo>
                    <a:pt x="222" y="631"/>
                  </a:lnTo>
                  <a:lnTo>
                    <a:pt x="201" y="667"/>
                  </a:lnTo>
                  <a:lnTo>
                    <a:pt x="180" y="703"/>
                  </a:lnTo>
                  <a:lnTo>
                    <a:pt x="161" y="738"/>
                  </a:lnTo>
                  <a:lnTo>
                    <a:pt x="124" y="803"/>
                  </a:lnTo>
                  <a:lnTo>
                    <a:pt x="92" y="864"/>
                  </a:lnTo>
                  <a:lnTo>
                    <a:pt x="66" y="921"/>
                  </a:lnTo>
                  <a:lnTo>
                    <a:pt x="43" y="970"/>
                  </a:lnTo>
                  <a:lnTo>
                    <a:pt x="13" y="1039"/>
                  </a:lnTo>
                  <a:lnTo>
                    <a:pt x="0" y="1068"/>
                  </a:lnTo>
                  <a:lnTo>
                    <a:pt x="0" y="1068"/>
                  </a:lnTo>
                  <a:lnTo>
                    <a:pt x="188" y="1140"/>
                  </a:lnTo>
                  <a:lnTo>
                    <a:pt x="188" y="1140"/>
                  </a:lnTo>
                  <a:lnTo>
                    <a:pt x="188" y="1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3" name="Freeform 71"/>
            <p:cNvSpPr>
              <a:spLocks/>
            </p:cNvSpPr>
            <p:nvPr/>
          </p:nvSpPr>
          <p:spPr bwMode="auto">
            <a:xfrm>
              <a:off x="1196" y="3308"/>
              <a:ext cx="38" cy="21"/>
            </a:xfrm>
            <a:custGeom>
              <a:avLst/>
              <a:gdLst>
                <a:gd name="T0" fmla="*/ 25 w 2112"/>
                <a:gd name="T1" fmla="*/ 139 h 1152"/>
                <a:gd name="T2" fmla="*/ 101 w 2112"/>
                <a:gd name="T3" fmla="*/ 290 h 1152"/>
                <a:gd name="T4" fmla="*/ 176 w 2112"/>
                <a:gd name="T5" fmla="*/ 426 h 1152"/>
                <a:gd name="T6" fmla="*/ 250 w 2112"/>
                <a:gd name="T7" fmla="*/ 548 h 1152"/>
                <a:gd name="T8" fmla="*/ 324 w 2112"/>
                <a:gd name="T9" fmla="*/ 659 h 1152"/>
                <a:gd name="T10" fmla="*/ 398 w 2112"/>
                <a:gd name="T11" fmla="*/ 757 h 1152"/>
                <a:gd name="T12" fmla="*/ 472 w 2112"/>
                <a:gd name="T13" fmla="*/ 843 h 1152"/>
                <a:gd name="T14" fmla="*/ 546 w 2112"/>
                <a:gd name="T15" fmla="*/ 918 h 1152"/>
                <a:gd name="T16" fmla="*/ 620 w 2112"/>
                <a:gd name="T17" fmla="*/ 982 h 1152"/>
                <a:gd name="T18" fmla="*/ 695 w 2112"/>
                <a:gd name="T19" fmla="*/ 1036 h 1152"/>
                <a:gd name="T20" fmla="*/ 769 w 2112"/>
                <a:gd name="T21" fmla="*/ 1079 h 1152"/>
                <a:gd name="T22" fmla="*/ 844 w 2112"/>
                <a:gd name="T23" fmla="*/ 1111 h 1152"/>
                <a:gd name="T24" fmla="*/ 919 w 2112"/>
                <a:gd name="T25" fmla="*/ 1135 h 1152"/>
                <a:gd name="T26" fmla="*/ 994 w 2112"/>
                <a:gd name="T27" fmla="*/ 1148 h 1152"/>
                <a:gd name="T28" fmla="*/ 1067 w 2112"/>
                <a:gd name="T29" fmla="*/ 1152 h 1152"/>
                <a:gd name="T30" fmla="*/ 1138 w 2112"/>
                <a:gd name="T31" fmla="*/ 1146 h 1152"/>
                <a:gd name="T32" fmla="*/ 1207 w 2112"/>
                <a:gd name="T33" fmla="*/ 1133 h 1152"/>
                <a:gd name="T34" fmla="*/ 1274 w 2112"/>
                <a:gd name="T35" fmla="*/ 1112 h 1152"/>
                <a:gd name="T36" fmla="*/ 1338 w 2112"/>
                <a:gd name="T37" fmla="*/ 1085 h 1152"/>
                <a:gd name="T38" fmla="*/ 1398 w 2112"/>
                <a:gd name="T39" fmla="*/ 1053 h 1152"/>
                <a:gd name="T40" fmla="*/ 1476 w 2112"/>
                <a:gd name="T41" fmla="*/ 1001 h 1152"/>
                <a:gd name="T42" fmla="*/ 1583 w 2112"/>
                <a:gd name="T43" fmla="*/ 912 h 1152"/>
                <a:gd name="T44" fmla="*/ 1679 w 2112"/>
                <a:gd name="T45" fmla="*/ 811 h 1152"/>
                <a:gd name="T46" fmla="*/ 1766 w 2112"/>
                <a:gd name="T47" fmla="*/ 704 h 1152"/>
                <a:gd name="T48" fmla="*/ 1844 w 2112"/>
                <a:gd name="T49" fmla="*/ 594 h 1152"/>
                <a:gd name="T50" fmla="*/ 1912 w 2112"/>
                <a:gd name="T51" fmla="*/ 485 h 1152"/>
                <a:gd name="T52" fmla="*/ 1989 w 2112"/>
                <a:gd name="T53" fmla="*/ 348 h 1152"/>
                <a:gd name="T54" fmla="*/ 2071 w 2112"/>
                <a:gd name="T55" fmla="*/ 181 h 1152"/>
                <a:gd name="T56" fmla="*/ 1924 w 2112"/>
                <a:gd name="T57" fmla="*/ 12 h 1152"/>
                <a:gd name="T58" fmla="*/ 1866 w 2112"/>
                <a:gd name="T59" fmla="*/ 144 h 1152"/>
                <a:gd name="T60" fmla="*/ 1777 w 2112"/>
                <a:gd name="T61" fmla="*/ 317 h 1152"/>
                <a:gd name="T62" fmla="*/ 1720 w 2112"/>
                <a:gd name="T63" fmla="*/ 415 h 1152"/>
                <a:gd name="T64" fmla="*/ 1654 w 2112"/>
                <a:gd name="T65" fmla="*/ 516 h 1152"/>
                <a:gd name="T66" fmla="*/ 1581 w 2112"/>
                <a:gd name="T67" fmla="*/ 615 h 1152"/>
                <a:gd name="T68" fmla="*/ 1501 w 2112"/>
                <a:gd name="T69" fmla="*/ 709 h 1152"/>
                <a:gd name="T70" fmla="*/ 1415 w 2112"/>
                <a:gd name="T71" fmla="*/ 791 h 1152"/>
                <a:gd name="T72" fmla="*/ 1326 w 2112"/>
                <a:gd name="T73" fmla="*/ 861 h 1152"/>
                <a:gd name="T74" fmla="*/ 1281 w 2112"/>
                <a:gd name="T75" fmla="*/ 888 h 1152"/>
                <a:gd name="T76" fmla="*/ 1236 w 2112"/>
                <a:gd name="T77" fmla="*/ 910 h 1152"/>
                <a:gd name="T78" fmla="*/ 1190 w 2112"/>
                <a:gd name="T79" fmla="*/ 928 h 1152"/>
                <a:gd name="T80" fmla="*/ 1143 w 2112"/>
                <a:gd name="T81" fmla="*/ 941 h 1152"/>
                <a:gd name="T82" fmla="*/ 1096 w 2112"/>
                <a:gd name="T83" fmla="*/ 949 h 1152"/>
                <a:gd name="T84" fmla="*/ 1048 w 2112"/>
                <a:gd name="T85" fmla="*/ 950 h 1152"/>
                <a:gd name="T86" fmla="*/ 999 w 2112"/>
                <a:gd name="T87" fmla="*/ 946 h 1152"/>
                <a:gd name="T88" fmla="*/ 950 w 2112"/>
                <a:gd name="T89" fmla="*/ 935 h 1152"/>
                <a:gd name="T90" fmla="*/ 896 w 2112"/>
                <a:gd name="T91" fmla="*/ 915 h 1152"/>
                <a:gd name="T92" fmla="*/ 842 w 2112"/>
                <a:gd name="T93" fmla="*/ 889 h 1152"/>
                <a:gd name="T94" fmla="*/ 784 w 2112"/>
                <a:gd name="T95" fmla="*/ 853 h 1152"/>
                <a:gd name="T96" fmla="*/ 725 w 2112"/>
                <a:gd name="T97" fmla="*/ 807 h 1152"/>
                <a:gd name="T98" fmla="*/ 662 w 2112"/>
                <a:gd name="T99" fmla="*/ 751 h 1152"/>
                <a:gd name="T100" fmla="*/ 599 w 2112"/>
                <a:gd name="T101" fmla="*/ 683 h 1152"/>
                <a:gd name="T102" fmla="*/ 532 w 2112"/>
                <a:gd name="T103" fmla="*/ 602 h 1152"/>
                <a:gd name="T104" fmla="*/ 465 w 2112"/>
                <a:gd name="T105" fmla="*/ 509 h 1152"/>
                <a:gd name="T106" fmla="*/ 396 w 2112"/>
                <a:gd name="T107" fmla="*/ 404 h 1152"/>
                <a:gd name="T108" fmla="*/ 326 w 2112"/>
                <a:gd name="T109" fmla="*/ 284 h 1152"/>
                <a:gd name="T110" fmla="*/ 255 w 2112"/>
                <a:gd name="T111" fmla="*/ 149 h 1152"/>
                <a:gd name="T112" fmla="*/ 183 w 2112"/>
                <a:gd name="T113" fmla="*/ 0 h 1152"/>
                <a:gd name="T114" fmla="*/ 0 w 2112"/>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2" h="1152">
                  <a:moveTo>
                    <a:pt x="0" y="86"/>
                  </a:moveTo>
                  <a:lnTo>
                    <a:pt x="0" y="86"/>
                  </a:lnTo>
                  <a:lnTo>
                    <a:pt x="25" y="139"/>
                  </a:lnTo>
                  <a:lnTo>
                    <a:pt x="51" y="191"/>
                  </a:lnTo>
                  <a:lnTo>
                    <a:pt x="76" y="241"/>
                  </a:lnTo>
                  <a:lnTo>
                    <a:pt x="101" y="290"/>
                  </a:lnTo>
                  <a:lnTo>
                    <a:pt x="125" y="336"/>
                  </a:lnTo>
                  <a:lnTo>
                    <a:pt x="150" y="382"/>
                  </a:lnTo>
                  <a:lnTo>
                    <a:pt x="176" y="426"/>
                  </a:lnTo>
                  <a:lnTo>
                    <a:pt x="201" y="469"/>
                  </a:lnTo>
                  <a:lnTo>
                    <a:pt x="225" y="509"/>
                  </a:lnTo>
                  <a:lnTo>
                    <a:pt x="250" y="548"/>
                  </a:lnTo>
                  <a:lnTo>
                    <a:pt x="274" y="587"/>
                  </a:lnTo>
                  <a:lnTo>
                    <a:pt x="300" y="623"/>
                  </a:lnTo>
                  <a:lnTo>
                    <a:pt x="324" y="659"/>
                  </a:lnTo>
                  <a:lnTo>
                    <a:pt x="349" y="693"/>
                  </a:lnTo>
                  <a:lnTo>
                    <a:pt x="373" y="725"/>
                  </a:lnTo>
                  <a:lnTo>
                    <a:pt x="398" y="757"/>
                  </a:lnTo>
                  <a:lnTo>
                    <a:pt x="424" y="787"/>
                  </a:lnTo>
                  <a:lnTo>
                    <a:pt x="448" y="815"/>
                  </a:lnTo>
                  <a:lnTo>
                    <a:pt x="472" y="843"/>
                  </a:lnTo>
                  <a:lnTo>
                    <a:pt x="497" y="870"/>
                  </a:lnTo>
                  <a:lnTo>
                    <a:pt x="521" y="894"/>
                  </a:lnTo>
                  <a:lnTo>
                    <a:pt x="546" y="918"/>
                  </a:lnTo>
                  <a:lnTo>
                    <a:pt x="571" y="941"/>
                  </a:lnTo>
                  <a:lnTo>
                    <a:pt x="596" y="962"/>
                  </a:lnTo>
                  <a:lnTo>
                    <a:pt x="620" y="982"/>
                  </a:lnTo>
                  <a:lnTo>
                    <a:pt x="645" y="1001"/>
                  </a:lnTo>
                  <a:lnTo>
                    <a:pt x="670" y="1018"/>
                  </a:lnTo>
                  <a:lnTo>
                    <a:pt x="695" y="1036"/>
                  </a:lnTo>
                  <a:lnTo>
                    <a:pt x="720" y="1051"/>
                  </a:lnTo>
                  <a:lnTo>
                    <a:pt x="745" y="1066"/>
                  </a:lnTo>
                  <a:lnTo>
                    <a:pt x="769" y="1079"/>
                  </a:lnTo>
                  <a:lnTo>
                    <a:pt x="794" y="1090"/>
                  </a:lnTo>
                  <a:lnTo>
                    <a:pt x="820" y="1101"/>
                  </a:lnTo>
                  <a:lnTo>
                    <a:pt x="844" y="1111"/>
                  </a:lnTo>
                  <a:lnTo>
                    <a:pt x="869" y="1121"/>
                  </a:lnTo>
                  <a:lnTo>
                    <a:pt x="894" y="1129"/>
                  </a:lnTo>
                  <a:lnTo>
                    <a:pt x="919" y="1135"/>
                  </a:lnTo>
                  <a:lnTo>
                    <a:pt x="945" y="1140"/>
                  </a:lnTo>
                  <a:lnTo>
                    <a:pt x="969" y="1144"/>
                  </a:lnTo>
                  <a:lnTo>
                    <a:pt x="994"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2"/>
                  </a:lnTo>
                  <a:lnTo>
                    <a:pt x="1295" y="1104"/>
                  </a:lnTo>
                  <a:lnTo>
                    <a:pt x="1317" y="1095"/>
                  </a:lnTo>
                  <a:lnTo>
                    <a:pt x="1338" y="1085"/>
                  </a:lnTo>
                  <a:lnTo>
                    <a:pt x="1358" y="1075"/>
                  </a:lnTo>
                  <a:lnTo>
                    <a:pt x="1379" y="1064"/>
                  </a:lnTo>
                  <a:lnTo>
                    <a:pt x="1398" y="1053"/>
                  </a:lnTo>
                  <a:lnTo>
                    <a:pt x="1418" y="1041"/>
                  </a:lnTo>
                  <a:lnTo>
                    <a:pt x="1439" y="1028"/>
                  </a:lnTo>
                  <a:lnTo>
                    <a:pt x="1476" y="1001"/>
                  </a:lnTo>
                  <a:lnTo>
                    <a:pt x="1512" y="973"/>
                  </a:lnTo>
                  <a:lnTo>
                    <a:pt x="1548" y="944"/>
                  </a:lnTo>
                  <a:lnTo>
                    <a:pt x="1583" y="912"/>
                  </a:lnTo>
                  <a:lnTo>
                    <a:pt x="1616" y="880"/>
                  </a:lnTo>
                  <a:lnTo>
                    <a:pt x="1648" y="846"/>
                  </a:lnTo>
                  <a:lnTo>
                    <a:pt x="1679" y="811"/>
                  </a:lnTo>
                  <a:lnTo>
                    <a:pt x="1709" y="776"/>
                  </a:lnTo>
                  <a:lnTo>
                    <a:pt x="1738" y="740"/>
                  </a:lnTo>
                  <a:lnTo>
                    <a:pt x="1766" y="704"/>
                  </a:lnTo>
                  <a:lnTo>
                    <a:pt x="1793" y="668"/>
                  </a:lnTo>
                  <a:lnTo>
                    <a:pt x="1820" y="630"/>
                  </a:lnTo>
                  <a:lnTo>
                    <a:pt x="1844" y="594"/>
                  </a:lnTo>
                  <a:lnTo>
                    <a:pt x="1868" y="557"/>
                  </a:lnTo>
                  <a:lnTo>
                    <a:pt x="1891" y="521"/>
                  </a:lnTo>
                  <a:lnTo>
                    <a:pt x="1912" y="485"/>
                  </a:lnTo>
                  <a:lnTo>
                    <a:pt x="1933" y="449"/>
                  </a:lnTo>
                  <a:lnTo>
                    <a:pt x="1954" y="414"/>
                  </a:lnTo>
                  <a:lnTo>
                    <a:pt x="1989" y="348"/>
                  </a:lnTo>
                  <a:lnTo>
                    <a:pt x="2020" y="287"/>
                  </a:lnTo>
                  <a:lnTo>
                    <a:pt x="2047" y="231"/>
                  </a:lnTo>
                  <a:lnTo>
                    <a:pt x="2071" y="181"/>
                  </a:lnTo>
                  <a:lnTo>
                    <a:pt x="2101" y="112"/>
                  </a:lnTo>
                  <a:lnTo>
                    <a:pt x="2112" y="84"/>
                  </a:lnTo>
                  <a:lnTo>
                    <a:pt x="1924" y="12"/>
                  </a:lnTo>
                  <a:lnTo>
                    <a:pt x="1916" y="33"/>
                  </a:lnTo>
                  <a:lnTo>
                    <a:pt x="1887" y="100"/>
                  </a:lnTo>
                  <a:lnTo>
                    <a:pt x="1866" y="144"/>
                  </a:lnTo>
                  <a:lnTo>
                    <a:pt x="1841" y="197"/>
                  </a:lnTo>
                  <a:lnTo>
                    <a:pt x="1812" y="254"/>
                  </a:lnTo>
                  <a:lnTo>
                    <a:pt x="1777" y="317"/>
                  </a:lnTo>
                  <a:lnTo>
                    <a:pt x="1759" y="348"/>
                  </a:lnTo>
                  <a:lnTo>
                    <a:pt x="1740" y="382"/>
                  </a:lnTo>
                  <a:lnTo>
                    <a:pt x="1720" y="415"/>
                  </a:lnTo>
                  <a:lnTo>
                    <a:pt x="1699" y="448"/>
                  </a:lnTo>
                  <a:lnTo>
                    <a:pt x="1676" y="483"/>
                  </a:lnTo>
                  <a:lnTo>
                    <a:pt x="1654" y="516"/>
                  </a:lnTo>
                  <a:lnTo>
                    <a:pt x="1630" y="549"/>
                  </a:lnTo>
                  <a:lnTo>
                    <a:pt x="1606" y="583"/>
                  </a:lnTo>
                  <a:lnTo>
                    <a:pt x="1581" y="615"/>
                  </a:lnTo>
                  <a:lnTo>
                    <a:pt x="1554" y="647"/>
                  </a:lnTo>
                  <a:lnTo>
                    <a:pt x="1528" y="679"/>
                  </a:lnTo>
                  <a:lnTo>
                    <a:pt x="1501" y="709"/>
                  </a:lnTo>
                  <a:lnTo>
                    <a:pt x="1473" y="737"/>
                  </a:lnTo>
                  <a:lnTo>
                    <a:pt x="1445" y="766"/>
                  </a:lnTo>
                  <a:lnTo>
                    <a:pt x="1415" y="791"/>
                  </a:lnTo>
                  <a:lnTo>
                    <a:pt x="1386" y="816"/>
                  </a:lnTo>
                  <a:lnTo>
                    <a:pt x="1357" y="839"/>
                  </a:lnTo>
                  <a:lnTo>
                    <a:pt x="1326" y="861"/>
                  </a:lnTo>
                  <a:lnTo>
                    <a:pt x="1312" y="870"/>
                  </a:lnTo>
                  <a:lnTo>
                    <a:pt x="1296" y="879"/>
                  </a:lnTo>
                  <a:lnTo>
                    <a:pt x="1281" y="888"/>
                  </a:lnTo>
                  <a:lnTo>
                    <a:pt x="1266" y="896"/>
                  </a:lnTo>
                  <a:lnTo>
                    <a:pt x="1251" y="903"/>
                  </a:lnTo>
                  <a:lnTo>
                    <a:pt x="1236" y="910"/>
                  </a:lnTo>
                  <a:lnTo>
                    <a:pt x="1220" y="917"/>
                  </a:lnTo>
                  <a:lnTo>
                    <a:pt x="1205" y="923"/>
                  </a:lnTo>
                  <a:lnTo>
                    <a:pt x="1190" y="928"/>
                  </a:lnTo>
                  <a:lnTo>
                    <a:pt x="1173" y="934"/>
                  </a:lnTo>
                  <a:lnTo>
                    <a:pt x="1158" y="938"/>
                  </a:lnTo>
                  <a:lnTo>
                    <a:pt x="1143" y="941"/>
                  </a:lnTo>
                  <a:lnTo>
                    <a:pt x="1127" y="944"/>
                  </a:lnTo>
                  <a:lnTo>
                    <a:pt x="1112" y="947"/>
                  </a:lnTo>
                  <a:lnTo>
                    <a:pt x="1096" y="949"/>
                  </a:lnTo>
                  <a:lnTo>
                    <a:pt x="1080" y="950"/>
                  </a:lnTo>
                  <a:lnTo>
                    <a:pt x="1065" y="950"/>
                  </a:lnTo>
                  <a:lnTo>
                    <a:pt x="1048" y="950"/>
                  </a:lnTo>
                  <a:lnTo>
                    <a:pt x="1032" y="949"/>
                  </a:lnTo>
                  <a:lnTo>
                    <a:pt x="1015" y="948"/>
                  </a:lnTo>
                  <a:lnTo>
                    <a:pt x="999" y="946"/>
                  </a:lnTo>
                  <a:lnTo>
                    <a:pt x="983" y="943"/>
                  </a:lnTo>
                  <a:lnTo>
                    <a:pt x="966" y="939"/>
                  </a:lnTo>
                  <a:lnTo>
                    <a:pt x="950" y="935"/>
                  </a:lnTo>
                  <a:lnTo>
                    <a:pt x="932" y="928"/>
                  </a:lnTo>
                  <a:lnTo>
                    <a:pt x="914" y="922"/>
                  </a:lnTo>
                  <a:lnTo>
                    <a:pt x="896" y="915"/>
                  </a:lnTo>
                  <a:lnTo>
                    <a:pt x="878" y="907"/>
                  </a:lnTo>
                  <a:lnTo>
                    <a:pt x="860" y="899"/>
                  </a:lnTo>
                  <a:lnTo>
                    <a:pt x="842" y="889"/>
                  </a:lnTo>
                  <a:lnTo>
                    <a:pt x="823" y="878"/>
                  </a:lnTo>
                  <a:lnTo>
                    <a:pt x="804" y="866"/>
                  </a:lnTo>
                  <a:lnTo>
                    <a:pt x="784" y="853"/>
                  </a:lnTo>
                  <a:lnTo>
                    <a:pt x="764" y="840"/>
                  </a:lnTo>
                  <a:lnTo>
                    <a:pt x="745" y="823"/>
                  </a:lnTo>
                  <a:lnTo>
                    <a:pt x="725" y="807"/>
                  </a:lnTo>
                  <a:lnTo>
                    <a:pt x="704" y="790"/>
                  </a:lnTo>
                  <a:lnTo>
                    <a:pt x="684" y="771"/>
                  </a:lnTo>
                  <a:lnTo>
                    <a:pt x="662" y="751"/>
                  </a:lnTo>
                  <a:lnTo>
                    <a:pt x="641" y="729"/>
                  </a:lnTo>
                  <a:lnTo>
                    <a:pt x="620" y="706"/>
                  </a:lnTo>
                  <a:lnTo>
                    <a:pt x="599" y="683"/>
                  </a:lnTo>
                  <a:lnTo>
                    <a:pt x="577" y="658"/>
                  </a:lnTo>
                  <a:lnTo>
                    <a:pt x="555" y="630"/>
                  </a:lnTo>
                  <a:lnTo>
                    <a:pt x="532" y="602"/>
                  </a:lnTo>
                  <a:lnTo>
                    <a:pt x="510" y="573"/>
                  </a:lnTo>
                  <a:lnTo>
                    <a:pt x="488" y="542"/>
                  </a:lnTo>
                  <a:lnTo>
                    <a:pt x="465" y="509"/>
                  </a:lnTo>
                  <a:lnTo>
                    <a:pt x="443" y="476"/>
                  </a:lnTo>
                  <a:lnTo>
                    <a:pt x="419" y="440"/>
                  </a:lnTo>
                  <a:lnTo>
                    <a:pt x="396" y="404"/>
                  </a:lnTo>
                  <a:lnTo>
                    <a:pt x="373" y="364"/>
                  </a:lnTo>
                  <a:lnTo>
                    <a:pt x="350" y="325"/>
                  </a:lnTo>
                  <a:lnTo>
                    <a:pt x="326" y="284"/>
                  </a:lnTo>
                  <a:lnTo>
                    <a:pt x="303" y="241"/>
                  </a:lnTo>
                  <a:lnTo>
                    <a:pt x="278" y="196"/>
                  </a:lnTo>
                  <a:lnTo>
                    <a:pt x="255" y="149"/>
                  </a:lnTo>
                  <a:lnTo>
                    <a:pt x="231" y="102"/>
                  </a:lnTo>
                  <a:lnTo>
                    <a:pt x="207" y="52"/>
                  </a:lnTo>
                  <a:lnTo>
                    <a:pt x="183" y="0"/>
                  </a:lnTo>
                  <a:lnTo>
                    <a:pt x="183"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4" name="Freeform 72"/>
            <p:cNvSpPr>
              <a:spLocks/>
            </p:cNvSpPr>
            <p:nvPr/>
          </p:nvSpPr>
          <p:spPr bwMode="auto">
            <a:xfrm>
              <a:off x="1161" y="3289"/>
              <a:ext cx="38" cy="21"/>
            </a:xfrm>
            <a:custGeom>
              <a:avLst/>
              <a:gdLst>
                <a:gd name="T0" fmla="*/ 195 w 2109"/>
                <a:gd name="T1" fmla="*/ 1132 h 1153"/>
                <a:gd name="T2" fmla="*/ 271 w 2109"/>
                <a:gd name="T3" fmla="*/ 966 h 1153"/>
                <a:gd name="T4" fmla="*/ 353 w 2109"/>
                <a:gd name="T5" fmla="*/ 813 h 1153"/>
                <a:gd name="T6" fmla="*/ 413 w 2109"/>
                <a:gd name="T7" fmla="*/ 712 h 1153"/>
                <a:gd name="T8" fmla="*/ 481 w 2109"/>
                <a:gd name="T9" fmla="*/ 610 h 1153"/>
                <a:gd name="T10" fmla="*/ 556 w 2109"/>
                <a:gd name="T11" fmla="*/ 511 h 1153"/>
                <a:gd name="T12" fmla="*/ 638 w 2109"/>
                <a:gd name="T13" fmla="*/ 420 h 1153"/>
                <a:gd name="T14" fmla="*/ 725 w 2109"/>
                <a:gd name="T15" fmla="*/ 340 h 1153"/>
                <a:gd name="T16" fmla="*/ 799 w 2109"/>
                <a:gd name="T17" fmla="*/ 285 h 1153"/>
                <a:gd name="T18" fmla="*/ 846 w 2109"/>
                <a:gd name="T19" fmla="*/ 258 h 1153"/>
                <a:gd name="T20" fmla="*/ 891 w 2109"/>
                <a:gd name="T21" fmla="*/ 237 h 1153"/>
                <a:gd name="T22" fmla="*/ 937 w 2109"/>
                <a:gd name="T23" fmla="*/ 219 h 1153"/>
                <a:gd name="T24" fmla="*/ 984 w 2109"/>
                <a:gd name="T25" fmla="*/ 208 h 1153"/>
                <a:gd name="T26" fmla="*/ 1031 w 2109"/>
                <a:gd name="T27" fmla="*/ 202 h 1153"/>
                <a:gd name="T28" fmla="*/ 1079 w 2109"/>
                <a:gd name="T29" fmla="*/ 202 h 1153"/>
                <a:gd name="T30" fmla="*/ 1128 w 2109"/>
                <a:gd name="T31" fmla="*/ 208 h 1153"/>
                <a:gd name="T32" fmla="*/ 1178 w 2109"/>
                <a:gd name="T33" fmla="*/ 221 h 1153"/>
                <a:gd name="T34" fmla="*/ 1232 w 2109"/>
                <a:gd name="T35" fmla="*/ 243 h 1153"/>
                <a:gd name="T36" fmla="*/ 1287 w 2109"/>
                <a:gd name="T37" fmla="*/ 272 h 1153"/>
                <a:gd name="T38" fmla="*/ 1346 w 2109"/>
                <a:gd name="T39" fmla="*/ 310 h 1153"/>
                <a:gd name="T40" fmla="*/ 1406 w 2109"/>
                <a:gd name="T41" fmla="*/ 359 h 1153"/>
                <a:gd name="T42" fmla="*/ 1469 w 2109"/>
                <a:gd name="T43" fmla="*/ 420 h 1153"/>
                <a:gd name="T44" fmla="*/ 1533 w 2109"/>
                <a:gd name="T45" fmla="*/ 491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8 w 2109"/>
                <a:gd name="T61" fmla="*/ 765 h 1153"/>
                <a:gd name="T62" fmla="*/ 1884 w 2109"/>
                <a:gd name="T63" fmla="*/ 638 h 1153"/>
                <a:gd name="T64" fmla="*/ 1810 w 2109"/>
                <a:gd name="T65" fmla="*/ 524 h 1153"/>
                <a:gd name="T66" fmla="*/ 1736 w 2109"/>
                <a:gd name="T67" fmla="*/ 423 h 1153"/>
                <a:gd name="T68" fmla="*/ 1662 w 2109"/>
                <a:gd name="T69" fmla="*/ 333 h 1153"/>
                <a:gd name="T70" fmla="*/ 1588 w 2109"/>
                <a:gd name="T71" fmla="*/ 254 h 1153"/>
                <a:gd name="T72" fmla="*/ 1514 w 2109"/>
                <a:gd name="T73" fmla="*/ 187 h 1153"/>
                <a:gd name="T74" fmla="*/ 1439 w 2109"/>
                <a:gd name="T75" fmla="*/ 130 h 1153"/>
                <a:gd name="T76" fmla="*/ 1365 w 2109"/>
                <a:gd name="T77" fmla="*/ 84 h 1153"/>
                <a:gd name="T78" fmla="*/ 1290 w 2109"/>
                <a:gd name="T79" fmla="*/ 49 h 1153"/>
                <a:gd name="T80" fmla="*/ 1216 w 2109"/>
                <a:gd name="T81" fmla="*/ 22 h 1153"/>
                <a:gd name="T82" fmla="*/ 1141 w 2109"/>
                <a:gd name="T83" fmla="*/ 6 h 1153"/>
                <a:gd name="T84" fmla="*/ 1066 w 2109"/>
                <a:gd name="T85" fmla="*/ 0 h 1153"/>
                <a:gd name="T86" fmla="*/ 995 w 2109"/>
                <a:gd name="T87" fmla="*/ 3 h 1153"/>
                <a:gd name="T88" fmla="*/ 925 w 2109"/>
                <a:gd name="T89" fmla="*/ 15 h 1153"/>
                <a:gd name="T90" fmla="*/ 858 w 2109"/>
                <a:gd name="T91" fmla="*/ 33 h 1153"/>
                <a:gd name="T92" fmla="*/ 793 w 2109"/>
                <a:gd name="T93" fmla="*/ 60 h 1153"/>
                <a:gd name="T94" fmla="*/ 731 w 2109"/>
                <a:gd name="T95" fmla="*/ 91 h 1153"/>
                <a:gd name="T96" fmla="*/ 671 w 2109"/>
                <a:gd name="T97" fmla="*/ 128 h 1153"/>
                <a:gd name="T98" fmla="*/ 562 w 2109"/>
                <a:gd name="T99" fmla="*/ 213 h 1153"/>
                <a:gd name="T100" fmla="*/ 463 w 2109"/>
                <a:gd name="T101" fmla="*/ 312 h 1153"/>
                <a:gd name="T102" fmla="*/ 373 w 2109"/>
                <a:gd name="T103" fmla="*/ 420 h 1153"/>
                <a:gd name="T104" fmla="*/ 291 w 2109"/>
                <a:gd name="T105" fmla="*/ 530 h 1153"/>
                <a:gd name="T106" fmla="*/ 221 w 2109"/>
                <a:gd name="T107" fmla="*/ 641 h 1153"/>
                <a:gd name="T108" fmla="*/ 158 w 2109"/>
                <a:gd name="T109" fmla="*/ 749 h 1153"/>
                <a:gd name="T110" fmla="*/ 63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5" y="1132"/>
                  </a:lnTo>
                  <a:lnTo>
                    <a:pt x="225" y="1065"/>
                  </a:lnTo>
                  <a:lnTo>
                    <a:pt x="246" y="1020"/>
                  </a:lnTo>
                  <a:lnTo>
                    <a:pt x="271" y="966"/>
                  </a:lnTo>
                  <a:lnTo>
                    <a:pt x="300" y="908"/>
                  </a:lnTo>
                  <a:lnTo>
                    <a:pt x="335" y="845"/>
                  </a:lnTo>
                  <a:lnTo>
                    <a:pt x="353" y="813"/>
                  </a:lnTo>
                  <a:lnTo>
                    <a:pt x="372" y="779"/>
                  </a:lnTo>
                  <a:lnTo>
                    <a:pt x="392" y="746"/>
                  </a:lnTo>
                  <a:lnTo>
                    <a:pt x="413" y="712"/>
                  </a:lnTo>
                  <a:lnTo>
                    <a:pt x="434" y="677"/>
                  </a:lnTo>
                  <a:lnTo>
                    <a:pt x="457" y="644"/>
                  </a:lnTo>
                  <a:lnTo>
                    <a:pt x="481" y="610"/>
                  </a:lnTo>
                  <a:lnTo>
                    <a:pt x="506" y="576"/>
                  </a:lnTo>
                  <a:lnTo>
                    <a:pt x="530" y="543"/>
                  </a:lnTo>
                  <a:lnTo>
                    <a:pt x="556" y="511"/>
                  </a:lnTo>
                  <a:lnTo>
                    <a:pt x="583" y="479"/>
                  </a:lnTo>
                  <a:lnTo>
                    <a:pt x="611" y="449"/>
                  </a:lnTo>
                  <a:lnTo>
                    <a:pt x="638" y="420"/>
                  </a:lnTo>
                  <a:lnTo>
                    <a:pt x="666" y="391"/>
                  </a:lnTo>
                  <a:lnTo>
                    <a:pt x="695" y="365"/>
                  </a:lnTo>
                  <a:lnTo>
                    <a:pt x="725" y="340"/>
                  </a:lnTo>
                  <a:lnTo>
                    <a:pt x="755" y="316"/>
                  </a:lnTo>
                  <a:lnTo>
                    <a:pt x="785" y="294"/>
                  </a:lnTo>
                  <a:lnTo>
                    <a:pt x="799" y="285"/>
                  </a:lnTo>
                  <a:lnTo>
                    <a:pt x="814" y="275"/>
                  </a:lnTo>
                  <a:lnTo>
                    <a:pt x="830" y="266"/>
                  </a:lnTo>
                  <a:lnTo>
                    <a:pt x="846" y="258"/>
                  </a:lnTo>
                  <a:lnTo>
                    <a:pt x="861" y="250"/>
                  </a:lnTo>
                  <a:lnTo>
                    <a:pt x="876" y="243"/>
                  </a:lnTo>
                  <a:lnTo>
                    <a:pt x="891" y="237"/>
                  </a:lnTo>
                  <a:lnTo>
                    <a:pt x="906" y="231"/>
                  </a:lnTo>
                  <a:lnTo>
                    <a:pt x="922" y="224"/>
                  </a:lnTo>
                  <a:lnTo>
                    <a:pt x="937" y="219"/>
                  </a:lnTo>
                  <a:lnTo>
                    <a:pt x="953" y="215"/>
                  </a:lnTo>
                  <a:lnTo>
                    <a:pt x="969" y="211"/>
                  </a:lnTo>
                  <a:lnTo>
                    <a:pt x="984" y="208"/>
                  </a:lnTo>
                  <a:lnTo>
                    <a:pt x="1000" y="205"/>
                  </a:lnTo>
                  <a:lnTo>
                    <a:pt x="1015" y="203"/>
                  </a:lnTo>
                  <a:lnTo>
                    <a:pt x="1031" y="202"/>
                  </a:lnTo>
                  <a:lnTo>
                    <a:pt x="1047" y="202"/>
                  </a:lnTo>
                  <a:lnTo>
                    <a:pt x="1063" y="202"/>
                  </a:lnTo>
                  <a:lnTo>
                    <a:pt x="1079" y="202"/>
                  </a:lnTo>
                  <a:lnTo>
                    <a:pt x="1096" y="204"/>
                  </a:lnTo>
                  <a:lnTo>
                    <a:pt x="1112" y="206"/>
                  </a:lnTo>
                  <a:lnTo>
                    <a:pt x="1128" y="208"/>
                  </a:lnTo>
                  <a:lnTo>
                    <a:pt x="1145" y="212"/>
                  </a:lnTo>
                  <a:lnTo>
                    <a:pt x="1161" y="216"/>
                  </a:lnTo>
                  <a:lnTo>
                    <a:pt x="1178" y="221"/>
                  </a:lnTo>
                  <a:lnTo>
                    <a:pt x="1196" y="228"/>
                  </a:lnTo>
                  <a:lnTo>
                    <a:pt x="1215" y="235"/>
                  </a:lnTo>
                  <a:lnTo>
                    <a:pt x="1232" y="243"/>
                  </a:lnTo>
                  <a:lnTo>
                    <a:pt x="1250" y="251"/>
                  </a:lnTo>
                  <a:lnTo>
                    <a:pt x="1269" y="261"/>
                  </a:lnTo>
                  <a:lnTo>
                    <a:pt x="1287" y="272"/>
                  </a:lnTo>
                  <a:lnTo>
                    <a:pt x="1306" y="283"/>
                  </a:lnTo>
                  <a:lnTo>
                    <a:pt x="1325" y="296"/>
                  </a:lnTo>
                  <a:lnTo>
                    <a:pt x="1346" y="310"/>
                  </a:lnTo>
                  <a:lnTo>
                    <a:pt x="1366" y="326"/>
                  </a:lnTo>
                  <a:lnTo>
                    <a:pt x="1386" y="342"/>
                  </a:lnTo>
                  <a:lnTo>
                    <a:pt x="1406" y="359"/>
                  </a:lnTo>
                  <a:lnTo>
                    <a:pt x="1426" y="378"/>
                  </a:lnTo>
                  <a:lnTo>
                    <a:pt x="1447" y="397"/>
                  </a:lnTo>
                  <a:lnTo>
                    <a:pt x="1469" y="420"/>
                  </a:lnTo>
                  <a:lnTo>
                    <a:pt x="1490" y="442"/>
                  </a:lnTo>
                  <a:lnTo>
                    <a:pt x="1512" y="465"/>
                  </a:lnTo>
                  <a:lnTo>
                    <a:pt x="1533" y="491"/>
                  </a:lnTo>
                  <a:lnTo>
                    <a:pt x="1555" y="518"/>
                  </a:lnTo>
                  <a:lnTo>
                    <a:pt x="1577" y="545"/>
                  </a:lnTo>
                  <a:lnTo>
                    <a:pt x="1600" y="574"/>
                  </a:lnTo>
                  <a:lnTo>
                    <a:pt x="1622" y="606"/>
                  </a:lnTo>
                  <a:lnTo>
                    <a:pt x="1645" y="638"/>
                  </a:lnTo>
                  <a:lnTo>
                    <a:pt x="1667" y="671"/>
                  </a:lnTo>
                  <a:lnTo>
                    <a:pt x="1690" y="707"/>
                  </a:lnTo>
                  <a:lnTo>
                    <a:pt x="1713" y="744"/>
                  </a:lnTo>
                  <a:lnTo>
                    <a:pt x="1737" y="782"/>
                  </a:lnTo>
                  <a:lnTo>
                    <a:pt x="1760" y="822"/>
                  </a:lnTo>
                  <a:lnTo>
                    <a:pt x="1783" y="863"/>
                  </a:lnTo>
                  <a:lnTo>
                    <a:pt x="1807" y="906"/>
                  </a:lnTo>
                  <a:lnTo>
                    <a:pt x="1830" y="951"/>
                  </a:lnTo>
                  <a:lnTo>
                    <a:pt x="1855" y="998"/>
                  </a:lnTo>
                  <a:lnTo>
                    <a:pt x="1879" y="1045"/>
                  </a:lnTo>
                  <a:lnTo>
                    <a:pt x="1903" y="1095"/>
                  </a:lnTo>
                  <a:lnTo>
                    <a:pt x="1926" y="1146"/>
                  </a:lnTo>
                  <a:lnTo>
                    <a:pt x="2109" y="1060"/>
                  </a:lnTo>
                  <a:lnTo>
                    <a:pt x="2083" y="1008"/>
                  </a:lnTo>
                  <a:lnTo>
                    <a:pt x="2058" y="956"/>
                  </a:lnTo>
                  <a:lnTo>
                    <a:pt x="2034" y="906"/>
                  </a:lnTo>
                  <a:lnTo>
                    <a:pt x="2009" y="857"/>
                  </a:lnTo>
                  <a:lnTo>
                    <a:pt x="1984" y="811"/>
                  </a:lnTo>
                  <a:lnTo>
                    <a:pt x="1958" y="765"/>
                  </a:lnTo>
                  <a:lnTo>
                    <a:pt x="1934" y="721"/>
                  </a:lnTo>
                  <a:lnTo>
                    <a:pt x="1909" y="678"/>
                  </a:lnTo>
                  <a:lnTo>
                    <a:pt x="1884" y="638"/>
                  </a:lnTo>
                  <a:lnTo>
                    <a:pt x="1860" y="599"/>
                  </a:lnTo>
                  <a:lnTo>
                    <a:pt x="1834" y="560"/>
                  </a:lnTo>
                  <a:lnTo>
                    <a:pt x="1810" y="524"/>
                  </a:lnTo>
                  <a:lnTo>
                    <a:pt x="1785" y="488"/>
                  </a:lnTo>
                  <a:lnTo>
                    <a:pt x="1761" y="455"/>
                  </a:lnTo>
                  <a:lnTo>
                    <a:pt x="1736" y="423"/>
                  </a:lnTo>
                  <a:lnTo>
                    <a:pt x="1711" y="390"/>
                  </a:lnTo>
                  <a:lnTo>
                    <a:pt x="1686" y="361"/>
                  </a:lnTo>
                  <a:lnTo>
                    <a:pt x="1662" y="333"/>
                  </a:lnTo>
                  <a:lnTo>
                    <a:pt x="1637" y="305"/>
                  </a:lnTo>
                  <a:lnTo>
                    <a:pt x="1613" y="279"/>
                  </a:lnTo>
                  <a:lnTo>
                    <a:pt x="1588" y="254"/>
                  </a:lnTo>
                  <a:lnTo>
                    <a:pt x="1563" y="231"/>
                  </a:lnTo>
                  <a:lnTo>
                    <a:pt x="1539" y="207"/>
                  </a:lnTo>
                  <a:lnTo>
                    <a:pt x="1514" y="187"/>
                  </a:lnTo>
                  <a:lnTo>
                    <a:pt x="1489" y="167"/>
                  </a:lnTo>
                  <a:lnTo>
                    <a:pt x="1464" y="148"/>
                  </a:lnTo>
                  <a:lnTo>
                    <a:pt x="1439" y="130"/>
                  </a:lnTo>
                  <a:lnTo>
                    <a:pt x="1415" y="113"/>
                  </a:lnTo>
                  <a:lnTo>
                    <a:pt x="1390" y="98"/>
                  </a:lnTo>
                  <a:lnTo>
                    <a:pt x="1365" y="84"/>
                  </a:lnTo>
                  <a:lnTo>
                    <a:pt x="1339" y="71"/>
                  </a:lnTo>
                  <a:lnTo>
                    <a:pt x="1315" y="59"/>
                  </a:lnTo>
                  <a:lnTo>
                    <a:pt x="1290" y="49"/>
                  </a:lnTo>
                  <a:lnTo>
                    <a:pt x="1265" y="38"/>
                  </a:lnTo>
                  <a:lnTo>
                    <a:pt x="1240" y="29"/>
                  </a:lnTo>
                  <a:lnTo>
                    <a:pt x="1216" y="22"/>
                  </a:lnTo>
                  <a:lnTo>
                    <a:pt x="1190" y="16"/>
                  </a:lnTo>
                  <a:lnTo>
                    <a:pt x="1165" y="10"/>
                  </a:lnTo>
                  <a:lnTo>
                    <a:pt x="1141" y="6"/>
                  </a:lnTo>
                  <a:lnTo>
                    <a:pt x="1116" y="3"/>
                  </a:lnTo>
                  <a:lnTo>
                    <a:pt x="1091" y="1"/>
                  </a:lnTo>
                  <a:lnTo>
                    <a:pt x="1066" y="0"/>
                  </a:lnTo>
                  <a:lnTo>
                    <a:pt x="1043" y="0"/>
                  </a:lnTo>
                  <a:lnTo>
                    <a:pt x="1019" y="1"/>
                  </a:lnTo>
                  <a:lnTo>
                    <a:pt x="995" y="3"/>
                  </a:lnTo>
                  <a:lnTo>
                    <a:pt x="972" y="6"/>
                  </a:lnTo>
                  <a:lnTo>
                    <a:pt x="947" y="10"/>
                  </a:lnTo>
                  <a:lnTo>
                    <a:pt x="925" y="15"/>
                  </a:lnTo>
                  <a:lnTo>
                    <a:pt x="902" y="20"/>
                  </a:lnTo>
                  <a:lnTo>
                    <a:pt x="880" y="26"/>
                  </a:lnTo>
                  <a:lnTo>
                    <a:pt x="858" y="33"/>
                  </a:lnTo>
                  <a:lnTo>
                    <a:pt x="835" y="42"/>
                  </a:lnTo>
                  <a:lnTo>
                    <a:pt x="814" y="51"/>
                  </a:lnTo>
                  <a:lnTo>
                    <a:pt x="793" y="60"/>
                  </a:lnTo>
                  <a:lnTo>
                    <a:pt x="772" y="70"/>
                  </a:lnTo>
                  <a:lnTo>
                    <a:pt x="752" y="80"/>
                  </a:lnTo>
                  <a:lnTo>
                    <a:pt x="731" y="91"/>
                  </a:lnTo>
                  <a:lnTo>
                    <a:pt x="711" y="103"/>
                  </a:lnTo>
                  <a:lnTo>
                    <a:pt x="691" y="115"/>
                  </a:lnTo>
                  <a:lnTo>
                    <a:pt x="671" y="128"/>
                  </a:lnTo>
                  <a:lnTo>
                    <a:pt x="634" y="155"/>
                  </a:lnTo>
                  <a:lnTo>
                    <a:pt x="598" y="183"/>
                  </a:lnTo>
                  <a:lnTo>
                    <a:pt x="562" y="213"/>
                  </a:lnTo>
                  <a:lnTo>
                    <a:pt x="528" y="246"/>
                  </a:lnTo>
                  <a:lnTo>
                    <a:pt x="495" y="278"/>
                  </a:lnTo>
                  <a:lnTo>
                    <a:pt x="463" y="312"/>
                  </a:lnTo>
                  <a:lnTo>
                    <a:pt x="431" y="348"/>
                  </a:lnTo>
                  <a:lnTo>
                    <a:pt x="401" y="383"/>
                  </a:lnTo>
                  <a:lnTo>
                    <a:pt x="373" y="420"/>
                  </a:lnTo>
                  <a:lnTo>
                    <a:pt x="345" y="456"/>
                  </a:lnTo>
                  <a:lnTo>
                    <a:pt x="317" y="493"/>
                  </a:lnTo>
                  <a:lnTo>
                    <a:pt x="291" y="530"/>
                  </a:lnTo>
                  <a:lnTo>
                    <a:pt x="267" y="567"/>
                  </a:lnTo>
                  <a:lnTo>
                    <a:pt x="243" y="605"/>
                  </a:lnTo>
                  <a:lnTo>
                    <a:pt x="221" y="641"/>
                  </a:lnTo>
                  <a:lnTo>
                    <a:pt x="198" y="677"/>
                  </a:lnTo>
                  <a:lnTo>
                    <a:pt x="178" y="714"/>
                  </a:lnTo>
                  <a:lnTo>
                    <a:pt x="158" y="749"/>
                  </a:lnTo>
                  <a:lnTo>
                    <a:pt x="123" y="815"/>
                  </a:lnTo>
                  <a:lnTo>
                    <a:pt x="91" y="878"/>
                  </a:lnTo>
                  <a:lnTo>
                    <a:pt x="63" y="933"/>
                  </a:lnTo>
                  <a:lnTo>
                    <a:pt x="41" y="984"/>
                  </a:lnTo>
                  <a:lnTo>
                    <a:pt x="11" y="1053"/>
                  </a:lnTo>
                  <a:lnTo>
                    <a:pt x="0" y="1082"/>
                  </a:lnTo>
                  <a:lnTo>
                    <a:pt x="0" y="1081"/>
                  </a:lnTo>
                  <a:lnTo>
                    <a:pt x="187" y="1153"/>
                  </a:lnTo>
                  <a:lnTo>
                    <a:pt x="187" y="1153"/>
                  </a:lnTo>
                  <a:lnTo>
                    <a:pt x="187" y="11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5" name="Freeform 73"/>
            <p:cNvSpPr>
              <a:spLocks/>
            </p:cNvSpPr>
            <p:nvPr/>
          </p:nvSpPr>
          <p:spPr bwMode="auto">
            <a:xfrm>
              <a:off x="1127" y="3309"/>
              <a:ext cx="38" cy="20"/>
            </a:xfrm>
            <a:custGeom>
              <a:avLst/>
              <a:gdLst>
                <a:gd name="T0" fmla="*/ 25 w 2110"/>
                <a:gd name="T1" fmla="*/ 138 h 1151"/>
                <a:gd name="T2" fmla="*/ 99 w 2110"/>
                <a:gd name="T3" fmla="*/ 289 h 1151"/>
                <a:gd name="T4" fmla="*/ 174 w 2110"/>
                <a:gd name="T5" fmla="*/ 425 h 1151"/>
                <a:gd name="T6" fmla="*/ 249 w 2110"/>
                <a:gd name="T7" fmla="*/ 547 h 1151"/>
                <a:gd name="T8" fmla="*/ 323 w 2110"/>
                <a:gd name="T9" fmla="*/ 658 h 1151"/>
                <a:gd name="T10" fmla="*/ 397 w 2110"/>
                <a:gd name="T11" fmla="*/ 756 h 1151"/>
                <a:gd name="T12" fmla="*/ 471 w 2110"/>
                <a:gd name="T13" fmla="*/ 843 h 1151"/>
                <a:gd name="T14" fmla="*/ 545 w 2110"/>
                <a:gd name="T15" fmla="*/ 917 h 1151"/>
                <a:gd name="T16" fmla="*/ 620 w 2110"/>
                <a:gd name="T17" fmla="*/ 981 h 1151"/>
                <a:gd name="T18" fmla="*/ 694 w 2110"/>
                <a:gd name="T19" fmla="*/ 1035 h 1151"/>
                <a:gd name="T20" fmla="*/ 769 w 2110"/>
                <a:gd name="T21" fmla="*/ 1078 h 1151"/>
                <a:gd name="T22" fmla="*/ 843 w 2110"/>
                <a:gd name="T23" fmla="*/ 1111 h 1151"/>
                <a:gd name="T24" fmla="*/ 918 w 2110"/>
                <a:gd name="T25" fmla="*/ 1134 h 1151"/>
                <a:gd name="T26" fmla="*/ 992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6 w 2110"/>
                <a:gd name="T37" fmla="*/ 1084 h 1151"/>
                <a:gd name="T38" fmla="*/ 1398 w 2110"/>
                <a:gd name="T39" fmla="*/ 1052 h 1151"/>
                <a:gd name="T40" fmla="*/ 1474 w 2110"/>
                <a:gd name="T41" fmla="*/ 1001 h 1151"/>
                <a:gd name="T42" fmla="*/ 1581 w 2110"/>
                <a:gd name="T43" fmla="*/ 911 h 1151"/>
                <a:gd name="T44" fmla="*/ 1678 w 2110"/>
                <a:gd name="T45" fmla="*/ 811 h 1151"/>
                <a:gd name="T46" fmla="*/ 1765 w 2110"/>
                <a:gd name="T47" fmla="*/ 704 h 1151"/>
                <a:gd name="T48" fmla="*/ 1842 w 2110"/>
                <a:gd name="T49" fmla="*/ 593 h 1151"/>
                <a:gd name="T50" fmla="*/ 1911 w 2110"/>
                <a:gd name="T51" fmla="*/ 485 h 1151"/>
                <a:gd name="T52" fmla="*/ 1987 w 2110"/>
                <a:gd name="T53" fmla="*/ 347 h 1151"/>
                <a:gd name="T54" fmla="*/ 2068 w 2110"/>
                <a:gd name="T55" fmla="*/ 182 h 1151"/>
                <a:gd name="T56" fmla="*/ 1923 w 2110"/>
                <a:gd name="T57" fmla="*/ 11 h 1151"/>
                <a:gd name="T58" fmla="*/ 1864 w 2110"/>
                <a:gd name="T59" fmla="*/ 144 h 1151"/>
                <a:gd name="T60" fmla="*/ 1776 w 2110"/>
                <a:gd name="T61" fmla="*/ 317 h 1151"/>
                <a:gd name="T62" fmla="*/ 1718 w 2110"/>
                <a:gd name="T63" fmla="*/ 415 h 1151"/>
                <a:gd name="T64" fmla="*/ 1653 w 2110"/>
                <a:gd name="T65" fmla="*/ 516 h 1151"/>
                <a:gd name="T66" fmla="*/ 1579 w 2110"/>
                <a:gd name="T67" fmla="*/ 615 h 1151"/>
                <a:gd name="T68" fmla="*/ 1500 w 2110"/>
                <a:gd name="T69" fmla="*/ 708 h 1151"/>
                <a:gd name="T70" fmla="*/ 1415 w 2110"/>
                <a:gd name="T71" fmla="*/ 791 h 1151"/>
                <a:gd name="T72" fmla="*/ 1325 w 2110"/>
                <a:gd name="T73" fmla="*/ 860 h 1151"/>
                <a:gd name="T74" fmla="*/ 1280 w 2110"/>
                <a:gd name="T75" fmla="*/ 887 h 1151"/>
                <a:gd name="T76" fmla="*/ 1234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8 w 2110"/>
                <a:gd name="T89" fmla="*/ 934 h 1151"/>
                <a:gd name="T90" fmla="*/ 896 w 2110"/>
                <a:gd name="T91" fmla="*/ 915 h 1151"/>
                <a:gd name="T92" fmla="*/ 840 w 2110"/>
                <a:gd name="T93" fmla="*/ 888 h 1151"/>
                <a:gd name="T94" fmla="*/ 783 w 2110"/>
                <a:gd name="T95" fmla="*/ 853 h 1151"/>
                <a:gd name="T96" fmla="*/ 723 w 2110"/>
                <a:gd name="T97" fmla="*/ 806 h 1151"/>
                <a:gd name="T98" fmla="*/ 661 w 2110"/>
                <a:gd name="T99" fmla="*/ 750 h 1151"/>
                <a:gd name="T100" fmla="*/ 597 w 2110"/>
                <a:gd name="T101" fmla="*/ 682 h 1151"/>
                <a:gd name="T102" fmla="*/ 532 w 2110"/>
                <a:gd name="T103" fmla="*/ 602 h 1151"/>
                <a:gd name="T104" fmla="*/ 463 w 2110"/>
                <a:gd name="T105" fmla="*/ 509 h 1151"/>
                <a:gd name="T106" fmla="*/ 395 w 2110"/>
                <a:gd name="T107" fmla="*/ 403 h 1151"/>
                <a:gd name="T108" fmla="*/ 325 w 2110"/>
                <a:gd name="T109" fmla="*/ 283 h 1151"/>
                <a:gd name="T110" fmla="*/ 254 w 2110"/>
                <a:gd name="T111" fmla="*/ 149 h 1151"/>
                <a:gd name="T112" fmla="*/ 182 w 2110"/>
                <a:gd name="T113" fmla="*/ 0 h 1151"/>
                <a:gd name="T114" fmla="*/ 0 w 2110"/>
                <a:gd name="T115" fmla="*/ 8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6"/>
                  </a:moveTo>
                  <a:lnTo>
                    <a:pt x="0" y="86"/>
                  </a:lnTo>
                  <a:lnTo>
                    <a:pt x="25" y="138"/>
                  </a:lnTo>
                  <a:lnTo>
                    <a:pt x="50" y="190"/>
                  </a:lnTo>
                  <a:lnTo>
                    <a:pt x="74" y="240"/>
                  </a:lnTo>
                  <a:lnTo>
                    <a:pt x="99" y="289"/>
                  </a:lnTo>
                  <a:lnTo>
                    <a:pt x="125" y="335"/>
                  </a:lnTo>
                  <a:lnTo>
                    <a:pt x="150" y="381"/>
                  </a:lnTo>
                  <a:lnTo>
                    <a:pt x="174" y="425"/>
                  </a:lnTo>
                  <a:lnTo>
                    <a:pt x="199" y="468"/>
                  </a:lnTo>
                  <a:lnTo>
                    <a:pt x="224" y="508"/>
                  </a:lnTo>
                  <a:lnTo>
                    <a:pt x="249" y="547"/>
                  </a:lnTo>
                  <a:lnTo>
                    <a:pt x="274" y="586"/>
                  </a:lnTo>
                  <a:lnTo>
                    <a:pt x="299" y="623"/>
                  </a:lnTo>
                  <a:lnTo>
                    <a:pt x="323" y="658"/>
                  </a:lnTo>
                  <a:lnTo>
                    <a:pt x="347" y="692"/>
                  </a:lnTo>
                  <a:lnTo>
                    <a:pt x="373" y="724"/>
                  </a:lnTo>
                  <a:lnTo>
                    <a:pt x="397" y="756"/>
                  </a:lnTo>
                  <a:lnTo>
                    <a:pt x="422" y="786"/>
                  </a:lnTo>
                  <a:lnTo>
                    <a:pt x="446" y="815"/>
                  </a:lnTo>
                  <a:lnTo>
                    <a:pt x="471" y="843"/>
                  </a:lnTo>
                  <a:lnTo>
                    <a:pt x="496" y="869"/>
                  </a:lnTo>
                  <a:lnTo>
                    <a:pt x="521" y="893"/>
                  </a:lnTo>
                  <a:lnTo>
                    <a:pt x="545" y="917"/>
                  </a:lnTo>
                  <a:lnTo>
                    <a:pt x="570" y="940"/>
                  </a:lnTo>
                  <a:lnTo>
                    <a:pt x="594" y="961"/>
                  </a:lnTo>
                  <a:lnTo>
                    <a:pt x="620" y="981"/>
                  </a:lnTo>
                  <a:lnTo>
                    <a:pt x="644" y="1000"/>
                  </a:lnTo>
                  <a:lnTo>
                    <a:pt x="669" y="1019"/>
                  </a:lnTo>
                  <a:lnTo>
                    <a:pt x="694" y="1035"/>
                  </a:lnTo>
                  <a:lnTo>
                    <a:pt x="718" y="1051"/>
                  </a:lnTo>
                  <a:lnTo>
                    <a:pt x="744" y="1065"/>
                  </a:lnTo>
                  <a:lnTo>
                    <a:pt x="769" y="1078"/>
                  </a:lnTo>
                  <a:lnTo>
                    <a:pt x="793" y="1090"/>
                  </a:lnTo>
                  <a:lnTo>
                    <a:pt x="818" y="1101"/>
                  </a:lnTo>
                  <a:lnTo>
                    <a:pt x="843" y="1111"/>
                  </a:lnTo>
                  <a:lnTo>
                    <a:pt x="868" y="1120"/>
                  </a:lnTo>
                  <a:lnTo>
                    <a:pt x="893" y="1128"/>
                  </a:lnTo>
                  <a:lnTo>
                    <a:pt x="918" y="1134"/>
                  </a:lnTo>
                  <a:lnTo>
                    <a:pt x="943" y="1140"/>
                  </a:lnTo>
                  <a:lnTo>
                    <a:pt x="967" y="1144"/>
                  </a:lnTo>
                  <a:lnTo>
                    <a:pt x="992" y="1147"/>
                  </a:lnTo>
                  <a:lnTo>
                    <a:pt x="1017" y="1150"/>
                  </a:lnTo>
                  <a:lnTo>
                    <a:pt x="1041" y="1151"/>
                  </a:lnTo>
                  <a:lnTo>
                    <a:pt x="1065" y="1151"/>
                  </a:lnTo>
                  <a:lnTo>
                    <a:pt x="1089" y="1150"/>
                  </a:lnTo>
                  <a:lnTo>
                    <a:pt x="1112" y="1149"/>
                  </a:lnTo>
                  <a:lnTo>
                    <a:pt x="1137" y="1146"/>
                  </a:lnTo>
                  <a:lnTo>
                    <a:pt x="1160" y="1143"/>
                  </a:lnTo>
                  <a:lnTo>
                    <a:pt x="1183" y="1138"/>
                  </a:lnTo>
                  <a:lnTo>
                    <a:pt x="1206" y="1133"/>
                  </a:lnTo>
                  <a:lnTo>
                    <a:pt x="1228" y="1127"/>
                  </a:lnTo>
                  <a:lnTo>
                    <a:pt x="1251" y="1120"/>
                  </a:lnTo>
                  <a:lnTo>
                    <a:pt x="1273" y="1112"/>
                  </a:lnTo>
                  <a:lnTo>
                    <a:pt x="1294" y="1103"/>
                  </a:lnTo>
                  <a:lnTo>
                    <a:pt x="1315" y="1094"/>
                  </a:lnTo>
                  <a:lnTo>
                    <a:pt x="1336" y="1084"/>
                  </a:lnTo>
                  <a:lnTo>
                    <a:pt x="1356" y="1074"/>
                  </a:lnTo>
                  <a:lnTo>
                    <a:pt x="1378" y="1063"/>
                  </a:lnTo>
                  <a:lnTo>
                    <a:pt x="1398" y="1052"/>
                  </a:lnTo>
                  <a:lnTo>
                    <a:pt x="1417" y="1040"/>
                  </a:lnTo>
                  <a:lnTo>
                    <a:pt x="1437" y="1027"/>
                  </a:lnTo>
                  <a:lnTo>
                    <a:pt x="1474" y="1001"/>
                  </a:lnTo>
                  <a:lnTo>
                    <a:pt x="1511" y="973"/>
                  </a:lnTo>
                  <a:lnTo>
                    <a:pt x="1547" y="943"/>
                  </a:lnTo>
                  <a:lnTo>
                    <a:pt x="1581" y="911"/>
                  </a:lnTo>
                  <a:lnTo>
                    <a:pt x="1614" y="879"/>
                  </a:lnTo>
                  <a:lnTo>
                    <a:pt x="1647" y="846"/>
                  </a:lnTo>
                  <a:lnTo>
                    <a:pt x="1678" y="811"/>
                  </a:lnTo>
                  <a:lnTo>
                    <a:pt x="1707" y="776"/>
                  </a:lnTo>
                  <a:lnTo>
                    <a:pt x="1736" y="740"/>
                  </a:lnTo>
                  <a:lnTo>
                    <a:pt x="1765" y="704"/>
                  </a:lnTo>
                  <a:lnTo>
                    <a:pt x="1792" y="667"/>
                  </a:lnTo>
                  <a:lnTo>
                    <a:pt x="1817" y="630"/>
                  </a:lnTo>
                  <a:lnTo>
                    <a:pt x="1842" y="593"/>
                  </a:lnTo>
                  <a:lnTo>
                    <a:pt x="1866" y="557"/>
                  </a:lnTo>
                  <a:lnTo>
                    <a:pt x="1889" y="520"/>
                  </a:lnTo>
                  <a:lnTo>
                    <a:pt x="1911" y="485"/>
                  </a:lnTo>
                  <a:lnTo>
                    <a:pt x="1931" y="448"/>
                  </a:lnTo>
                  <a:lnTo>
                    <a:pt x="1951" y="414"/>
                  </a:lnTo>
                  <a:lnTo>
                    <a:pt x="1987" y="347"/>
                  </a:lnTo>
                  <a:lnTo>
                    <a:pt x="2019" y="286"/>
                  </a:lnTo>
                  <a:lnTo>
                    <a:pt x="2046" y="230"/>
                  </a:lnTo>
                  <a:lnTo>
                    <a:pt x="2068" y="182"/>
                  </a:lnTo>
                  <a:lnTo>
                    <a:pt x="2098" y="112"/>
                  </a:lnTo>
                  <a:lnTo>
                    <a:pt x="2110" y="83"/>
                  </a:lnTo>
                  <a:lnTo>
                    <a:pt x="1923" y="11"/>
                  </a:lnTo>
                  <a:lnTo>
                    <a:pt x="1914" y="33"/>
                  </a:lnTo>
                  <a:lnTo>
                    <a:pt x="1886" y="99"/>
                  </a:lnTo>
                  <a:lnTo>
                    <a:pt x="1864" y="144"/>
                  </a:lnTo>
                  <a:lnTo>
                    <a:pt x="1839" y="196"/>
                  </a:lnTo>
                  <a:lnTo>
                    <a:pt x="1809" y="254"/>
                  </a:lnTo>
                  <a:lnTo>
                    <a:pt x="1776" y="317"/>
                  </a:lnTo>
                  <a:lnTo>
                    <a:pt x="1758" y="348"/>
                  </a:lnTo>
                  <a:lnTo>
                    <a:pt x="1738" y="381"/>
                  </a:lnTo>
                  <a:lnTo>
                    <a:pt x="1718" y="415"/>
                  </a:lnTo>
                  <a:lnTo>
                    <a:pt x="1697" y="448"/>
                  </a:lnTo>
                  <a:lnTo>
                    <a:pt x="1675" y="482"/>
                  </a:lnTo>
                  <a:lnTo>
                    <a:pt x="1653" y="516"/>
                  </a:lnTo>
                  <a:lnTo>
                    <a:pt x="1629" y="550"/>
                  </a:lnTo>
                  <a:lnTo>
                    <a:pt x="1604" y="582"/>
                  </a:lnTo>
                  <a:lnTo>
                    <a:pt x="1579" y="615"/>
                  </a:lnTo>
                  <a:lnTo>
                    <a:pt x="1553" y="648"/>
                  </a:lnTo>
                  <a:lnTo>
                    <a:pt x="1527" y="678"/>
                  </a:lnTo>
                  <a:lnTo>
                    <a:pt x="1500" y="708"/>
                  </a:lnTo>
                  <a:lnTo>
                    <a:pt x="1471" y="738"/>
                  </a:lnTo>
                  <a:lnTo>
                    <a:pt x="1443" y="765"/>
                  </a:lnTo>
                  <a:lnTo>
                    <a:pt x="1415" y="791"/>
                  </a:lnTo>
                  <a:lnTo>
                    <a:pt x="1386" y="815"/>
                  </a:lnTo>
                  <a:lnTo>
                    <a:pt x="1355" y="839"/>
                  </a:lnTo>
                  <a:lnTo>
                    <a:pt x="1325" y="860"/>
                  </a:lnTo>
                  <a:lnTo>
                    <a:pt x="1311" y="870"/>
                  </a:lnTo>
                  <a:lnTo>
                    <a:pt x="1295" y="879"/>
                  </a:lnTo>
                  <a:lnTo>
                    <a:pt x="1280" y="887"/>
                  </a:lnTo>
                  <a:lnTo>
                    <a:pt x="1265" y="895"/>
                  </a:lnTo>
                  <a:lnTo>
                    <a:pt x="1250" y="903"/>
                  </a:lnTo>
                  <a:lnTo>
                    <a:pt x="1234" y="910"/>
                  </a:lnTo>
                  <a:lnTo>
                    <a:pt x="1218" y="916"/>
                  </a:lnTo>
                  <a:lnTo>
                    <a:pt x="1203" y="923"/>
                  </a:lnTo>
                  <a:lnTo>
                    <a:pt x="1188" y="928"/>
                  </a:lnTo>
                  <a:lnTo>
                    <a:pt x="1173" y="933"/>
                  </a:lnTo>
                  <a:lnTo>
                    <a:pt x="1157" y="937"/>
                  </a:lnTo>
                  <a:lnTo>
                    <a:pt x="1142" y="941"/>
                  </a:lnTo>
                  <a:lnTo>
                    <a:pt x="1127" y="944"/>
                  </a:lnTo>
                  <a:lnTo>
                    <a:pt x="1110" y="946"/>
                  </a:lnTo>
                  <a:lnTo>
                    <a:pt x="1095" y="948"/>
                  </a:lnTo>
                  <a:lnTo>
                    <a:pt x="1079" y="949"/>
                  </a:lnTo>
                  <a:lnTo>
                    <a:pt x="1063" y="950"/>
                  </a:lnTo>
                  <a:lnTo>
                    <a:pt x="1047" y="950"/>
                  </a:lnTo>
                  <a:lnTo>
                    <a:pt x="1031" y="949"/>
                  </a:lnTo>
                  <a:lnTo>
                    <a:pt x="1015" y="947"/>
                  </a:lnTo>
                  <a:lnTo>
                    <a:pt x="999" y="945"/>
                  </a:lnTo>
                  <a:lnTo>
                    <a:pt x="981" y="942"/>
                  </a:lnTo>
                  <a:lnTo>
                    <a:pt x="965" y="939"/>
                  </a:lnTo>
                  <a:lnTo>
                    <a:pt x="948" y="934"/>
                  </a:lnTo>
                  <a:lnTo>
                    <a:pt x="931" y="929"/>
                  </a:lnTo>
                  <a:lnTo>
                    <a:pt x="913" y="923"/>
                  </a:lnTo>
                  <a:lnTo>
                    <a:pt x="896" y="915"/>
                  </a:lnTo>
                  <a:lnTo>
                    <a:pt x="878" y="907"/>
                  </a:lnTo>
                  <a:lnTo>
                    <a:pt x="859" y="898"/>
                  </a:lnTo>
                  <a:lnTo>
                    <a:pt x="840" y="888"/>
                  </a:lnTo>
                  <a:lnTo>
                    <a:pt x="822" y="878"/>
                  </a:lnTo>
                  <a:lnTo>
                    <a:pt x="802" y="866"/>
                  </a:lnTo>
                  <a:lnTo>
                    <a:pt x="783" y="853"/>
                  </a:lnTo>
                  <a:lnTo>
                    <a:pt x="764" y="839"/>
                  </a:lnTo>
                  <a:lnTo>
                    <a:pt x="744" y="823"/>
                  </a:lnTo>
                  <a:lnTo>
                    <a:pt x="723" y="806"/>
                  </a:lnTo>
                  <a:lnTo>
                    <a:pt x="703" y="789"/>
                  </a:lnTo>
                  <a:lnTo>
                    <a:pt x="682" y="770"/>
                  </a:lnTo>
                  <a:lnTo>
                    <a:pt x="661" y="750"/>
                  </a:lnTo>
                  <a:lnTo>
                    <a:pt x="641" y="728"/>
                  </a:lnTo>
                  <a:lnTo>
                    <a:pt x="619" y="706"/>
                  </a:lnTo>
                  <a:lnTo>
                    <a:pt x="597" y="682"/>
                  </a:lnTo>
                  <a:lnTo>
                    <a:pt x="575" y="657"/>
                  </a:lnTo>
                  <a:lnTo>
                    <a:pt x="554" y="630"/>
                  </a:lnTo>
                  <a:lnTo>
                    <a:pt x="532" y="602"/>
                  </a:lnTo>
                  <a:lnTo>
                    <a:pt x="509" y="573"/>
                  </a:lnTo>
                  <a:lnTo>
                    <a:pt x="486" y="541"/>
                  </a:lnTo>
                  <a:lnTo>
                    <a:pt x="463" y="509"/>
                  </a:lnTo>
                  <a:lnTo>
                    <a:pt x="441" y="475"/>
                  </a:lnTo>
                  <a:lnTo>
                    <a:pt x="418" y="439"/>
                  </a:lnTo>
                  <a:lnTo>
                    <a:pt x="395" y="403"/>
                  </a:lnTo>
                  <a:lnTo>
                    <a:pt x="372" y="365"/>
                  </a:lnTo>
                  <a:lnTo>
                    <a:pt x="348" y="324"/>
                  </a:lnTo>
                  <a:lnTo>
                    <a:pt x="325" y="283"/>
                  </a:lnTo>
                  <a:lnTo>
                    <a:pt x="301" y="240"/>
                  </a:lnTo>
                  <a:lnTo>
                    <a:pt x="278" y="196"/>
                  </a:lnTo>
                  <a:lnTo>
                    <a:pt x="254" y="149"/>
                  </a:lnTo>
                  <a:lnTo>
                    <a:pt x="229" y="101"/>
                  </a:lnTo>
                  <a:lnTo>
                    <a:pt x="205" y="51"/>
                  </a:lnTo>
                  <a:lnTo>
                    <a:pt x="182" y="0"/>
                  </a:lnTo>
                  <a:lnTo>
                    <a:pt x="182" y="0"/>
                  </a:lnTo>
                  <a:lnTo>
                    <a:pt x="0" y="86"/>
                  </a:lnTo>
                  <a:lnTo>
                    <a:pt x="0" y="86"/>
                  </a:lnTo>
                  <a:lnTo>
                    <a:pt x="0" y="8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6" name="Freeform 74"/>
            <p:cNvSpPr>
              <a:spLocks/>
            </p:cNvSpPr>
            <p:nvPr/>
          </p:nvSpPr>
          <p:spPr bwMode="auto">
            <a:xfrm>
              <a:off x="1093" y="3289"/>
              <a:ext cx="37" cy="21"/>
            </a:xfrm>
            <a:custGeom>
              <a:avLst/>
              <a:gdLst>
                <a:gd name="T0" fmla="*/ 225 w 2110"/>
                <a:gd name="T1" fmla="*/ 1050 h 1152"/>
                <a:gd name="T2" fmla="*/ 301 w 2110"/>
                <a:gd name="T3" fmla="*/ 896 h 1152"/>
                <a:gd name="T4" fmla="*/ 371 w 2110"/>
                <a:gd name="T5" fmla="*/ 769 h 1152"/>
                <a:gd name="T6" fmla="*/ 435 w 2110"/>
                <a:gd name="T7" fmla="*/ 668 h 1152"/>
                <a:gd name="T8" fmla="*/ 505 w 2110"/>
                <a:gd name="T9" fmla="*/ 568 h 1152"/>
                <a:gd name="T10" fmla="*/ 583 w 2110"/>
                <a:gd name="T11" fmla="*/ 472 h 1152"/>
                <a:gd name="T12" fmla="*/ 667 w 2110"/>
                <a:gd name="T13" fmla="*/ 386 h 1152"/>
                <a:gd name="T14" fmla="*/ 754 w 2110"/>
                <a:gd name="T15" fmla="*/ 312 h 1152"/>
                <a:gd name="T16" fmla="*/ 815 w 2110"/>
                <a:gd name="T17" fmla="*/ 272 h 1152"/>
                <a:gd name="T18" fmla="*/ 860 w 2110"/>
                <a:gd name="T19" fmla="*/ 248 h 1152"/>
                <a:gd name="T20" fmla="*/ 905 w 2110"/>
                <a:gd name="T21" fmla="*/ 229 h 1152"/>
                <a:gd name="T22" fmla="*/ 952 w 2110"/>
                <a:gd name="T23" fmla="*/ 214 h 1152"/>
                <a:gd name="T24" fmla="*/ 999 w 2110"/>
                <a:gd name="T25" fmla="*/ 205 h 1152"/>
                <a:gd name="T26" fmla="*/ 1046 w 2110"/>
                <a:gd name="T27" fmla="*/ 202 h 1152"/>
                <a:gd name="T28" fmla="*/ 1094 w 2110"/>
                <a:gd name="T29" fmla="*/ 204 h 1152"/>
                <a:gd name="T30" fmla="*/ 1144 w 2110"/>
                <a:gd name="T31" fmla="*/ 213 h 1152"/>
                <a:gd name="T32" fmla="*/ 1196 w 2110"/>
                <a:gd name="T33" fmla="*/ 229 h 1152"/>
                <a:gd name="T34" fmla="*/ 1250 w 2110"/>
                <a:gd name="T35" fmla="*/ 253 h 1152"/>
                <a:gd name="T36" fmla="*/ 1307 w 2110"/>
                <a:gd name="T37" fmla="*/ 286 h 1152"/>
                <a:gd name="T38" fmla="*/ 1365 w 2110"/>
                <a:gd name="T39" fmla="*/ 329 h 1152"/>
                <a:gd name="T40" fmla="*/ 1427 w 2110"/>
                <a:gd name="T41" fmla="*/ 381 h 1152"/>
                <a:gd name="T42" fmla="*/ 1490 w 2110"/>
                <a:gd name="T43" fmla="*/ 446 h 1152"/>
                <a:gd name="T44" fmla="*/ 1556 w 2110"/>
                <a:gd name="T45" fmla="*/ 522 h 1152"/>
                <a:gd name="T46" fmla="*/ 1622 w 2110"/>
                <a:gd name="T47" fmla="*/ 610 h 1152"/>
                <a:gd name="T48" fmla="*/ 1691 w 2110"/>
                <a:gd name="T49" fmla="*/ 712 h 1152"/>
                <a:gd name="T50" fmla="*/ 1760 w 2110"/>
                <a:gd name="T51" fmla="*/ 827 h 1152"/>
                <a:gd name="T52" fmla="*/ 1832 w 2110"/>
                <a:gd name="T53" fmla="*/ 956 h 1152"/>
                <a:gd name="T54" fmla="*/ 1903 w 2110"/>
                <a:gd name="T55" fmla="*/ 1100 h 1152"/>
                <a:gd name="T56" fmla="*/ 2084 w 2110"/>
                <a:gd name="T57" fmla="*/ 1013 h 1152"/>
                <a:gd name="T58" fmla="*/ 2009 w 2110"/>
                <a:gd name="T59" fmla="*/ 862 h 1152"/>
                <a:gd name="T60" fmla="*/ 1935 w 2110"/>
                <a:gd name="T61" fmla="*/ 726 h 1152"/>
                <a:gd name="T62" fmla="*/ 1860 w 2110"/>
                <a:gd name="T63" fmla="*/ 604 h 1152"/>
                <a:gd name="T64" fmla="*/ 1785 w 2110"/>
                <a:gd name="T65" fmla="*/ 493 h 1152"/>
                <a:gd name="T66" fmla="*/ 1712 w 2110"/>
                <a:gd name="T67" fmla="*/ 395 h 1152"/>
                <a:gd name="T68" fmla="*/ 1638 w 2110"/>
                <a:gd name="T69" fmla="*/ 309 h 1152"/>
                <a:gd name="T70" fmla="*/ 1564 w 2110"/>
                <a:gd name="T71" fmla="*/ 235 h 1152"/>
                <a:gd name="T72" fmla="*/ 1490 w 2110"/>
                <a:gd name="T73" fmla="*/ 170 h 1152"/>
                <a:gd name="T74" fmla="*/ 1416 w 2110"/>
                <a:gd name="T75" fmla="*/ 116 h 1152"/>
                <a:gd name="T76" fmla="*/ 1341 w 2110"/>
                <a:gd name="T77" fmla="*/ 73 h 1152"/>
                <a:gd name="T78" fmla="*/ 1266 w 2110"/>
                <a:gd name="T79" fmla="*/ 41 h 1152"/>
                <a:gd name="T80" fmla="*/ 1192 w 2110"/>
                <a:gd name="T81" fmla="*/ 17 h 1152"/>
                <a:gd name="T82" fmla="*/ 1117 w 2110"/>
                <a:gd name="T83" fmla="*/ 4 h 1152"/>
                <a:gd name="T84" fmla="*/ 1045 w 2110"/>
                <a:gd name="T85" fmla="*/ 0 h 1152"/>
                <a:gd name="T86" fmla="*/ 973 w 2110"/>
                <a:gd name="T87" fmla="*/ 5 h 1152"/>
                <a:gd name="T88" fmla="*/ 903 w 2110"/>
                <a:gd name="T89" fmla="*/ 18 h 1152"/>
                <a:gd name="T90" fmla="*/ 837 w 2110"/>
                <a:gd name="T91" fmla="*/ 40 h 1152"/>
                <a:gd name="T92" fmla="*/ 773 w 2110"/>
                <a:gd name="T93" fmla="*/ 67 h 1152"/>
                <a:gd name="T94" fmla="*/ 712 w 2110"/>
                <a:gd name="T95" fmla="*/ 99 h 1152"/>
                <a:gd name="T96" fmla="*/ 635 w 2110"/>
                <a:gd name="T97" fmla="*/ 150 h 1152"/>
                <a:gd name="T98" fmla="*/ 528 w 2110"/>
                <a:gd name="T99" fmla="*/ 239 h 1152"/>
                <a:gd name="T100" fmla="*/ 432 w 2110"/>
                <a:gd name="T101" fmla="*/ 340 h 1152"/>
                <a:gd name="T102" fmla="*/ 345 w 2110"/>
                <a:gd name="T103" fmla="*/ 447 h 1152"/>
                <a:gd name="T104" fmla="*/ 267 w 2110"/>
                <a:gd name="T105" fmla="*/ 557 h 1152"/>
                <a:gd name="T106" fmla="*/ 199 w 2110"/>
                <a:gd name="T107" fmla="*/ 665 h 1152"/>
                <a:gd name="T108" fmla="*/ 123 w 2110"/>
                <a:gd name="T109" fmla="*/ 803 h 1152"/>
                <a:gd name="T110" fmla="*/ 42 w 2110"/>
                <a:gd name="T111" fmla="*/ 969 h 1152"/>
                <a:gd name="T112" fmla="*/ 188 w 2110"/>
                <a:gd name="T113" fmla="*/ 113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0" h="1152">
                  <a:moveTo>
                    <a:pt x="188" y="1138"/>
                  </a:moveTo>
                  <a:lnTo>
                    <a:pt x="196" y="1117"/>
                  </a:lnTo>
                  <a:lnTo>
                    <a:pt x="225" y="1050"/>
                  </a:lnTo>
                  <a:lnTo>
                    <a:pt x="246" y="1006"/>
                  </a:lnTo>
                  <a:lnTo>
                    <a:pt x="270" y="953"/>
                  </a:lnTo>
                  <a:lnTo>
                    <a:pt x="301" y="896"/>
                  </a:lnTo>
                  <a:lnTo>
                    <a:pt x="335" y="833"/>
                  </a:lnTo>
                  <a:lnTo>
                    <a:pt x="352" y="802"/>
                  </a:lnTo>
                  <a:lnTo>
                    <a:pt x="371" y="769"/>
                  </a:lnTo>
                  <a:lnTo>
                    <a:pt x="391" y="736"/>
                  </a:lnTo>
                  <a:lnTo>
                    <a:pt x="413" y="703"/>
                  </a:lnTo>
                  <a:lnTo>
                    <a:pt x="435" y="668"/>
                  </a:lnTo>
                  <a:lnTo>
                    <a:pt x="458" y="635"/>
                  </a:lnTo>
                  <a:lnTo>
                    <a:pt x="481" y="602"/>
                  </a:lnTo>
                  <a:lnTo>
                    <a:pt x="505" y="568"/>
                  </a:lnTo>
                  <a:lnTo>
                    <a:pt x="531" y="536"/>
                  </a:lnTo>
                  <a:lnTo>
                    <a:pt x="557" y="504"/>
                  </a:lnTo>
                  <a:lnTo>
                    <a:pt x="583" y="472"/>
                  </a:lnTo>
                  <a:lnTo>
                    <a:pt x="610" y="442"/>
                  </a:lnTo>
                  <a:lnTo>
                    <a:pt x="638" y="414"/>
                  </a:lnTo>
                  <a:lnTo>
                    <a:pt x="667" y="386"/>
                  </a:lnTo>
                  <a:lnTo>
                    <a:pt x="695" y="360"/>
                  </a:lnTo>
                  <a:lnTo>
                    <a:pt x="724" y="335"/>
                  </a:lnTo>
                  <a:lnTo>
                    <a:pt x="754" y="312"/>
                  </a:lnTo>
                  <a:lnTo>
                    <a:pt x="785" y="290"/>
                  </a:lnTo>
                  <a:lnTo>
                    <a:pt x="799" y="282"/>
                  </a:lnTo>
                  <a:lnTo>
                    <a:pt x="815" y="272"/>
                  </a:lnTo>
                  <a:lnTo>
                    <a:pt x="829" y="264"/>
                  </a:lnTo>
                  <a:lnTo>
                    <a:pt x="845" y="256"/>
                  </a:lnTo>
                  <a:lnTo>
                    <a:pt x="860" y="248"/>
                  </a:lnTo>
                  <a:lnTo>
                    <a:pt x="875" y="241"/>
                  </a:lnTo>
                  <a:lnTo>
                    <a:pt x="890" y="235"/>
                  </a:lnTo>
                  <a:lnTo>
                    <a:pt x="905" y="229"/>
                  </a:lnTo>
                  <a:lnTo>
                    <a:pt x="922" y="224"/>
                  </a:lnTo>
                  <a:lnTo>
                    <a:pt x="937" y="218"/>
                  </a:lnTo>
                  <a:lnTo>
                    <a:pt x="952" y="214"/>
                  </a:lnTo>
                  <a:lnTo>
                    <a:pt x="968" y="210"/>
                  </a:lnTo>
                  <a:lnTo>
                    <a:pt x="983" y="207"/>
                  </a:lnTo>
                  <a:lnTo>
                    <a:pt x="999" y="205"/>
                  </a:lnTo>
                  <a:lnTo>
                    <a:pt x="1014" y="203"/>
                  </a:lnTo>
                  <a:lnTo>
                    <a:pt x="1030" y="202"/>
                  </a:lnTo>
                  <a:lnTo>
                    <a:pt x="1046" y="202"/>
                  </a:lnTo>
                  <a:lnTo>
                    <a:pt x="1063" y="202"/>
                  </a:lnTo>
                  <a:lnTo>
                    <a:pt x="1078" y="203"/>
                  </a:lnTo>
                  <a:lnTo>
                    <a:pt x="1094" y="204"/>
                  </a:lnTo>
                  <a:lnTo>
                    <a:pt x="1111" y="206"/>
                  </a:lnTo>
                  <a:lnTo>
                    <a:pt x="1127" y="209"/>
                  </a:lnTo>
                  <a:lnTo>
                    <a:pt x="1144" y="213"/>
                  </a:lnTo>
                  <a:lnTo>
                    <a:pt x="1162" y="217"/>
                  </a:lnTo>
                  <a:lnTo>
                    <a:pt x="1179" y="224"/>
                  </a:lnTo>
                  <a:lnTo>
                    <a:pt x="1196" y="229"/>
                  </a:lnTo>
                  <a:lnTo>
                    <a:pt x="1214" y="237"/>
                  </a:lnTo>
                  <a:lnTo>
                    <a:pt x="1232" y="244"/>
                  </a:lnTo>
                  <a:lnTo>
                    <a:pt x="1250" y="253"/>
                  </a:lnTo>
                  <a:lnTo>
                    <a:pt x="1268" y="263"/>
                  </a:lnTo>
                  <a:lnTo>
                    <a:pt x="1288" y="274"/>
                  </a:lnTo>
                  <a:lnTo>
                    <a:pt x="1307" y="286"/>
                  </a:lnTo>
                  <a:lnTo>
                    <a:pt x="1326" y="299"/>
                  </a:lnTo>
                  <a:lnTo>
                    <a:pt x="1346" y="312"/>
                  </a:lnTo>
                  <a:lnTo>
                    <a:pt x="1365" y="329"/>
                  </a:lnTo>
                  <a:lnTo>
                    <a:pt x="1385" y="345"/>
                  </a:lnTo>
                  <a:lnTo>
                    <a:pt x="1406" y="362"/>
                  </a:lnTo>
                  <a:lnTo>
                    <a:pt x="1427" y="381"/>
                  </a:lnTo>
                  <a:lnTo>
                    <a:pt x="1448" y="401"/>
                  </a:lnTo>
                  <a:lnTo>
                    <a:pt x="1469" y="423"/>
                  </a:lnTo>
                  <a:lnTo>
                    <a:pt x="1490" y="446"/>
                  </a:lnTo>
                  <a:lnTo>
                    <a:pt x="1511" y="470"/>
                  </a:lnTo>
                  <a:lnTo>
                    <a:pt x="1533" y="494"/>
                  </a:lnTo>
                  <a:lnTo>
                    <a:pt x="1556" y="522"/>
                  </a:lnTo>
                  <a:lnTo>
                    <a:pt x="1578" y="550"/>
                  </a:lnTo>
                  <a:lnTo>
                    <a:pt x="1600" y="579"/>
                  </a:lnTo>
                  <a:lnTo>
                    <a:pt x="1622" y="610"/>
                  </a:lnTo>
                  <a:lnTo>
                    <a:pt x="1645" y="643"/>
                  </a:lnTo>
                  <a:lnTo>
                    <a:pt x="1668" y="676"/>
                  </a:lnTo>
                  <a:lnTo>
                    <a:pt x="1691" y="712"/>
                  </a:lnTo>
                  <a:lnTo>
                    <a:pt x="1714" y="749"/>
                  </a:lnTo>
                  <a:lnTo>
                    <a:pt x="1737" y="788"/>
                  </a:lnTo>
                  <a:lnTo>
                    <a:pt x="1760" y="827"/>
                  </a:lnTo>
                  <a:lnTo>
                    <a:pt x="1784" y="868"/>
                  </a:lnTo>
                  <a:lnTo>
                    <a:pt x="1808" y="912"/>
                  </a:lnTo>
                  <a:lnTo>
                    <a:pt x="1832" y="956"/>
                  </a:lnTo>
                  <a:lnTo>
                    <a:pt x="1855" y="1003"/>
                  </a:lnTo>
                  <a:lnTo>
                    <a:pt x="1879" y="1050"/>
                  </a:lnTo>
                  <a:lnTo>
                    <a:pt x="1903" y="1100"/>
                  </a:lnTo>
                  <a:lnTo>
                    <a:pt x="1928" y="1152"/>
                  </a:lnTo>
                  <a:lnTo>
                    <a:pt x="2110" y="1066"/>
                  </a:lnTo>
                  <a:lnTo>
                    <a:pt x="2084" y="1013"/>
                  </a:lnTo>
                  <a:lnTo>
                    <a:pt x="2060" y="961"/>
                  </a:lnTo>
                  <a:lnTo>
                    <a:pt x="2034" y="911"/>
                  </a:lnTo>
                  <a:lnTo>
                    <a:pt x="2009" y="862"/>
                  </a:lnTo>
                  <a:lnTo>
                    <a:pt x="1984" y="816"/>
                  </a:lnTo>
                  <a:lnTo>
                    <a:pt x="1960" y="770"/>
                  </a:lnTo>
                  <a:lnTo>
                    <a:pt x="1935" y="726"/>
                  </a:lnTo>
                  <a:lnTo>
                    <a:pt x="1909" y="683"/>
                  </a:lnTo>
                  <a:lnTo>
                    <a:pt x="1884" y="643"/>
                  </a:lnTo>
                  <a:lnTo>
                    <a:pt x="1860" y="604"/>
                  </a:lnTo>
                  <a:lnTo>
                    <a:pt x="1835" y="565"/>
                  </a:lnTo>
                  <a:lnTo>
                    <a:pt x="1811" y="529"/>
                  </a:lnTo>
                  <a:lnTo>
                    <a:pt x="1785" y="493"/>
                  </a:lnTo>
                  <a:lnTo>
                    <a:pt x="1761" y="459"/>
                  </a:lnTo>
                  <a:lnTo>
                    <a:pt x="1736" y="427"/>
                  </a:lnTo>
                  <a:lnTo>
                    <a:pt x="1712" y="395"/>
                  </a:lnTo>
                  <a:lnTo>
                    <a:pt x="1687" y="365"/>
                  </a:lnTo>
                  <a:lnTo>
                    <a:pt x="1662" y="337"/>
                  </a:lnTo>
                  <a:lnTo>
                    <a:pt x="1638" y="309"/>
                  </a:lnTo>
                  <a:lnTo>
                    <a:pt x="1613" y="283"/>
                  </a:lnTo>
                  <a:lnTo>
                    <a:pt x="1589" y="258"/>
                  </a:lnTo>
                  <a:lnTo>
                    <a:pt x="1564" y="235"/>
                  </a:lnTo>
                  <a:lnTo>
                    <a:pt x="1540" y="211"/>
                  </a:lnTo>
                  <a:lnTo>
                    <a:pt x="1514" y="190"/>
                  </a:lnTo>
                  <a:lnTo>
                    <a:pt x="1490" y="170"/>
                  </a:lnTo>
                  <a:lnTo>
                    <a:pt x="1465" y="151"/>
                  </a:lnTo>
                  <a:lnTo>
                    <a:pt x="1441" y="134"/>
                  </a:lnTo>
                  <a:lnTo>
                    <a:pt x="1416" y="116"/>
                  </a:lnTo>
                  <a:lnTo>
                    <a:pt x="1390" y="101"/>
                  </a:lnTo>
                  <a:lnTo>
                    <a:pt x="1366" y="87"/>
                  </a:lnTo>
                  <a:lnTo>
                    <a:pt x="1341" y="73"/>
                  </a:lnTo>
                  <a:lnTo>
                    <a:pt x="1316" y="61"/>
                  </a:lnTo>
                  <a:lnTo>
                    <a:pt x="1291" y="50"/>
                  </a:lnTo>
                  <a:lnTo>
                    <a:pt x="1266" y="41"/>
                  </a:lnTo>
                  <a:lnTo>
                    <a:pt x="1241" y="31"/>
                  </a:lnTo>
                  <a:lnTo>
                    <a:pt x="1216" y="23"/>
                  </a:lnTo>
                  <a:lnTo>
                    <a:pt x="1192" y="17"/>
                  </a:lnTo>
                  <a:lnTo>
                    <a:pt x="1167" y="11"/>
                  </a:lnTo>
                  <a:lnTo>
                    <a:pt x="1141" y="7"/>
                  </a:lnTo>
                  <a:lnTo>
                    <a:pt x="1117" y="4"/>
                  </a:lnTo>
                  <a:lnTo>
                    <a:pt x="1093" y="2"/>
                  </a:lnTo>
                  <a:lnTo>
                    <a:pt x="1068" y="0"/>
                  </a:lnTo>
                  <a:lnTo>
                    <a:pt x="1045" y="0"/>
                  </a:lnTo>
                  <a:lnTo>
                    <a:pt x="1020" y="1"/>
                  </a:lnTo>
                  <a:lnTo>
                    <a:pt x="996" y="3"/>
                  </a:lnTo>
                  <a:lnTo>
                    <a:pt x="973" y="5"/>
                  </a:lnTo>
                  <a:lnTo>
                    <a:pt x="950" y="9"/>
                  </a:lnTo>
                  <a:lnTo>
                    <a:pt x="927" y="13"/>
                  </a:lnTo>
                  <a:lnTo>
                    <a:pt x="903" y="18"/>
                  </a:lnTo>
                  <a:lnTo>
                    <a:pt x="881" y="24"/>
                  </a:lnTo>
                  <a:lnTo>
                    <a:pt x="859" y="31"/>
                  </a:lnTo>
                  <a:lnTo>
                    <a:pt x="837" y="40"/>
                  </a:lnTo>
                  <a:lnTo>
                    <a:pt x="816" y="48"/>
                  </a:lnTo>
                  <a:lnTo>
                    <a:pt x="795" y="57"/>
                  </a:lnTo>
                  <a:lnTo>
                    <a:pt x="773" y="67"/>
                  </a:lnTo>
                  <a:lnTo>
                    <a:pt x="752" y="77"/>
                  </a:lnTo>
                  <a:lnTo>
                    <a:pt x="732" y="87"/>
                  </a:lnTo>
                  <a:lnTo>
                    <a:pt x="712" y="99"/>
                  </a:lnTo>
                  <a:lnTo>
                    <a:pt x="693" y="110"/>
                  </a:lnTo>
                  <a:lnTo>
                    <a:pt x="673" y="124"/>
                  </a:lnTo>
                  <a:lnTo>
                    <a:pt x="635" y="150"/>
                  </a:lnTo>
                  <a:lnTo>
                    <a:pt x="599" y="178"/>
                  </a:lnTo>
                  <a:lnTo>
                    <a:pt x="563" y="207"/>
                  </a:lnTo>
                  <a:lnTo>
                    <a:pt x="528" y="239"/>
                  </a:lnTo>
                  <a:lnTo>
                    <a:pt x="495" y="271"/>
                  </a:lnTo>
                  <a:lnTo>
                    <a:pt x="463" y="305"/>
                  </a:lnTo>
                  <a:lnTo>
                    <a:pt x="432" y="340"/>
                  </a:lnTo>
                  <a:lnTo>
                    <a:pt x="402" y="374"/>
                  </a:lnTo>
                  <a:lnTo>
                    <a:pt x="373" y="411"/>
                  </a:lnTo>
                  <a:lnTo>
                    <a:pt x="345" y="447"/>
                  </a:lnTo>
                  <a:lnTo>
                    <a:pt x="318" y="483"/>
                  </a:lnTo>
                  <a:lnTo>
                    <a:pt x="293" y="521"/>
                  </a:lnTo>
                  <a:lnTo>
                    <a:pt x="267" y="557"/>
                  </a:lnTo>
                  <a:lnTo>
                    <a:pt x="243" y="593"/>
                  </a:lnTo>
                  <a:lnTo>
                    <a:pt x="221" y="630"/>
                  </a:lnTo>
                  <a:lnTo>
                    <a:pt x="199" y="665"/>
                  </a:lnTo>
                  <a:lnTo>
                    <a:pt x="179" y="702"/>
                  </a:lnTo>
                  <a:lnTo>
                    <a:pt x="159" y="736"/>
                  </a:lnTo>
                  <a:lnTo>
                    <a:pt x="123" y="803"/>
                  </a:lnTo>
                  <a:lnTo>
                    <a:pt x="92" y="863"/>
                  </a:lnTo>
                  <a:lnTo>
                    <a:pt x="64" y="919"/>
                  </a:lnTo>
                  <a:lnTo>
                    <a:pt x="42" y="969"/>
                  </a:lnTo>
                  <a:lnTo>
                    <a:pt x="11" y="1038"/>
                  </a:lnTo>
                  <a:lnTo>
                    <a:pt x="0" y="1066"/>
                  </a:lnTo>
                  <a:lnTo>
                    <a:pt x="188" y="1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7" name="Freeform 75"/>
            <p:cNvSpPr>
              <a:spLocks/>
            </p:cNvSpPr>
            <p:nvPr/>
          </p:nvSpPr>
          <p:spPr bwMode="auto">
            <a:xfrm>
              <a:off x="1093" y="3309"/>
              <a:ext cx="3" cy="2"/>
            </a:xfrm>
            <a:custGeom>
              <a:avLst/>
              <a:gdLst>
                <a:gd name="T0" fmla="*/ 8 w 196"/>
                <a:gd name="T1" fmla="*/ 0 h 138"/>
                <a:gd name="T2" fmla="*/ 4 w 196"/>
                <a:gd name="T3" fmla="*/ 12 h 138"/>
                <a:gd name="T4" fmla="*/ 2 w 196"/>
                <a:gd name="T5" fmla="*/ 23 h 138"/>
                <a:gd name="T6" fmla="*/ 0 w 196"/>
                <a:gd name="T7" fmla="*/ 34 h 138"/>
                <a:gd name="T8" fmla="*/ 0 w 196"/>
                <a:gd name="T9" fmla="*/ 44 h 138"/>
                <a:gd name="T10" fmla="*/ 1 w 196"/>
                <a:gd name="T11" fmla="*/ 54 h 138"/>
                <a:gd name="T12" fmla="*/ 3 w 196"/>
                <a:gd name="T13" fmla="*/ 64 h 138"/>
                <a:gd name="T14" fmla="*/ 6 w 196"/>
                <a:gd name="T15" fmla="*/ 73 h 138"/>
                <a:gd name="T16" fmla="*/ 10 w 196"/>
                <a:gd name="T17" fmla="*/ 81 h 138"/>
                <a:gd name="T18" fmla="*/ 15 w 196"/>
                <a:gd name="T19" fmla="*/ 90 h 138"/>
                <a:gd name="T20" fmla="*/ 20 w 196"/>
                <a:gd name="T21" fmla="*/ 98 h 138"/>
                <a:gd name="T22" fmla="*/ 26 w 196"/>
                <a:gd name="T23" fmla="*/ 105 h 138"/>
                <a:gd name="T24" fmla="*/ 34 w 196"/>
                <a:gd name="T25" fmla="*/ 111 h 138"/>
                <a:gd name="T26" fmla="*/ 41 w 196"/>
                <a:gd name="T27" fmla="*/ 117 h 138"/>
                <a:gd name="T28" fmla="*/ 49 w 196"/>
                <a:gd name="T29" fmla="*/ 122 h 138"/>
                <a:gd name="T30" fmla="*/ 57 w 196"/>
                <a:gd name="T31" fmla="*/ 126 h 138"/>
                <a:gd name="T32" fmla="*/ 66 w 196"/>
                <a:gd name="T33" fmla="*/ 130 h 138"/>
                <a:gd name="T34" fmla="*/ 75 w 196"/>
                <a:gd name="T35" fmla="*/ 133 h 138"/>
                <a:gd name="T36" fmla="*/ 84 w 196"/>
                <a:gd name="T37" fmla="*/ 135 h 138"/>
                <a:gd name="T38" fmla="*/ 93 w 196"/>
                <a:gd name="T39" fmla="*/ 137 h 138"/>
                <a:gd name="T40" fmla="*/ 102 w 196"/>
                <a:gd name="T41" fmla="*/ 138 h 138"/>
                <a:gd name="T42" fmla="*/ 112 w 196"/>
                <a:gd name="T43" fmla="*/ 137 h 138"/>
                <a:gd name="T44" fmla="*/ 121 w 196"/>
                <a:gd name="T45" fmla="*/ 136 h 138"/>
                <a:gd name="T46" fmla="*/ 130 w 196"/>
                <a:gd name="T47" fmla="*/ 134 h 138"/>
                <a:gd name="T48" fmla="*/ 139 w 196"/>
                <a:gd name="T49" fmla="*/ 132 h 138"/>
                <a:gd name="T50" fmla="*/ 147 w 196"/>
                <a:gd name="T51" fmla="*/ 128 h 138"/>
                <a:gd name="T52" fmla="*/ 156 w 196"/>
                <a:gd name="T53" fmla="*/ 123 h 138"/>
                <a:gd name="T54" fmla="*/ 165 w 196"/>
                <a:gd name="T55" fmla="*/ 117 h 138"/>
                <a:gd name="T56" fmla="*/ 172 w 196"/>
                <a:gd name="T57" fmla="*/ 111 h 138"/>
                <a:gd name="T58" fmla="*/ 179 w 196"/>
                <a:gd name="T59" fmla="*/ 103 h 138"/>
                <a:gd name="T60" fmla="*/ 185 w 196"/>
                <a:gd name="T61" fmla="*/ 94 h 138"/>
                <a:gd name="T62" fmla="*/ 191 w 196"/>
                <a:gd name="T63" fmla="*/ 83 h 138"/>
                <a:gd name="T64" fmla="*/ 196 w 196"/>
                <a:gd name="T65" fmla="*/ 72 h 138"/>
                <a:gd name="T66" fmla="*/ 8 w 1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 h="138">
                  <a:moveTo>
                    <a:pt x="8" y="0"/>
                  </a:moveTo>
                  <a:lnTo>
                    <a:pt x="4" y="12"/>
                  </a:lnTo>
                  <a:lnTo>
                    <a:pt x="2" y="23"/>
                  </a:lnTo>
                  <a:lnTo>
                    <a:pt x="0" y="34"/>
                  </a:lnTo>
                  <a:lnTo>
                    <a:pt x="0" y="44"/>
                  </a:lnTo>
                  <a:lnTo>
                    <a:pt x="1" y="54"/>
                  </a:lnTo>
                  <a:lnTo>
                    <a:pt x="3" y="64"/>
                  </a:lnTo>
                  <a:lnTo>
                    <a:pt x="6" y="73"/>
                  </a:lnTo>
                  <a:lnTo>
                    <a:pt x="10" y="81"/>
                  </a:lnTo>
                  <a:lnTo>
                    <a:pt x="15" y="90"/>
                  </a:lnTo>
                  <a:lnTo>
                    <a:pt x="20" y="98"/>
                  </a:lnTo>
                  <a:lnTo>
                    <a:pt x="26" y="105"/>
                  </a:lnTo>
                  <a:lnTo>
                    <a:pt x="34" y="111"/>
                  </a:lnTo>
                  <a:lnTo>
                    <a:pt x="41" y="117"/>
                  </a:lnTo>
                  <a:lnTo>
                    <a:pt x="49" y="122"/>
                  </a:lnTo>
                  <a:lnTo>
                    <a:pt x="57" y="126"/>
                  </a:lnTo>
                  <a:lnTo>
                    <a:pt x="66" y="130"/>
                  </a:lnTo>
                  <a:lnTo>
                    <a:pt x="75" y="133"/>
                  </a:lnTo>
                  <a:lnTo>
                    <a:pt x="84" y="135"/>
                  </a:lnTo>
                  <a:lnTo>
                    <a:pt x="93" y="137"/>
                  </a:lnTo>
                  <a:lnTo>
                    <a:pt x="102" y="138"/>
                  </a:lnTo>
                  <a:lnTo>
                    <a:pt x="112" y="137"/>
                  </a:lnTo>
                  <a:lnTo>
                    <a:pt x="121" y="136"/>
                  </a:lnTo>
                  <a:lnTo>
                    <a:pt x="130" y="134"/>
                  </a:lnTo>
                  <a:lnTo>
                    <a:pt x="139" y="132"/>
                  </a:lnTo>
                  <a:lnTo>
                    <a:pt x="147" y="128"/>
                  </a:lnTo>
                  <a:lnTo>
                    <a:pt x="156" y="123"/>
                  </a:lnTo>
                  <a:lnTo>
                    <a:pt x="165" y="117"/>
                  </a:lnTo>
                  <a:lnTo>
                    <a:pt x="172" y="111"/>
                  </a:lnTo>
                  <a:lnTo>
                    <a:pt x="179" y="103"/>
                  </a:lnTo>
                  <a:lnTo>
                    <a:pt x="185" y="94"/>
                  </a:lnTo>
                  <a:lnTo>
                    <a:pt x="191" y="83"/>
                  </a:lnTo>
                  <a:lnTo>
                    <a:pt x="196" y="7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8" name="Freeform 76"/>
            <p:cNvSpPr>
              <a:spLocks/>
            </p:cNvSpPr>
            <p:nvPr/>
          </p:nvSpPr>
          <p:spPr bwMode="auto">
            <a:xfrm>
              <a:off x="1091" y="3306"/>
              <a:ext cx="7" cy="5"/>
            </a:xfrm>
            <a:custGeom>
              <a:avLst/>
              <a:gdLst>
                <a:gd name="T0" fmla="*/ 392 w 392"/>
                <a:gd name="T1" fmla="*/ 129 h 275"/>
                <a:gd name="T2" fmla="*/ 386 w 392"/>
                <a:gd name="T3" fmla="*/ 118 h 275"/>
                <a:gd name="T4" fmla="*/ 381 w 392"/>
                <a:gd name="T5" fmla="*/ 107 h 275"/>
                <a:gd name="T6" fmla="*/ 375 w 392"/>
                <a:gd name="T7" fmla="*/ 97 h 275"/>
                <a:gd name="T8" fmla="*/ 370 w 392"/>
                <a:gd name="T9" fmla="*/ 87 h 275"/>
                <a:gd name="T10" fmla="*/ 363 w 392"/>
                <a:gd name="T11" fmla="*/ 78 h 275"/>
                <a:gd name="T12" fmla="*/ 357 w 392"/>
                <a:gd name="T13" fmla="*/ 70 h 275"/>
                <a:gd name="T14" fmla="*/ 350 w 392"/>
                <a:gd name="T15" fmla="*/ 62 h 275"/>
                <a:gd name="T16" fmla="*/ 343 w 392"/>
                <a:gd name="T17" fmla="*/ 54 h 275"/>
                <a:gd name="T18" fmla="*/ 336 w 392"/>
                <a:gd name="T19" fmla="*/ 46 h 275"/>
                <a:gd name="T20" fmla="*/ 328 w 392"/>
                <a:gd name="T21" fmla="*/ 40 h 275"/>
                <a:gd name="T22" fmla="*/ 320 w 392"/>
                <a:gd name="T23" fmla="*/ 34 h 275"/>
                <a:gd name="T24" fmla="*/ 313 w 392"/>
                <a:gd name="T25" fmla="*/ 28 h 275"/>
                <a:gd name="T26" fmla="*/ 296 w 392"/>
                <a:gd name="T27" fmla="*/ 19 h 275"/>
                <a:gd name="T28" fmla="*/ 279 w 392"/>
                <a:gd name="T29" fmla="*/ 11 h 275"/>
                <a:gd name="T30" fmla="*/ 260 w 392"/>
                <a:gd name="T31" fmla="*/ 6 h 275"/>
                <a:gd name="T32" fmla="*/ 242 w 392"/>
                <a:gd name="T33" fmla="*/ 2 h 275"/>
                <a:gd name="T34" fmla="*/ 223 w 392"/>
                <a:gd name="T35" fmla="*/ 0 h 275"/>
                <a:gd name="T36" fmla="*/ 205 w 392"/>
                <a:gd name="T37" fmla="*/ 0 h 275"/>
                <a:gd name="T38" fmla="*/ 186 w 392"/>
                <a:gd name="T39" fmla="*/ 1 h 275"/>
                <a:gd name="T40" fmla="*/ 168 w 392"/>
                <a:gd name="T41" fmla="*/ 4 h 275"/>
                <a:gd name="T42" fmla="*/ 150 w 392"/>
                <a:gd name="T43" fmla="*/ 8 h 275"/>
                <a:gd name="T44" fmla="*/ 131 w 392"/>
                <a:gd name="T45" fmla="*/ 14 h 275"/>
                <a:gd name="T46" fmla="*/ 114 w 392"/>
                <a:gd name="T47" fmla="*/ 22 h 275"/>
                <a:gd name="T48" fmla="*/ 97 w 392"/>
                <a:gd name="T49" fmla="*/ 31 h 275"/>
                <a:gd name="T50" fmla="*/ 82 w 392"/>
                <a:gd name="T51" fmla="*/ 41 h 275"/>
                <a:gd name="T52" fmla="*/ 67 w 392"/>
                <a:gd name="T53" fmla="*/ 52 h 275"/>
                <a:gd name="T54" fmla="*/ 54 w 392"/>
                <a:gd name="T55" fmla="*/ 66 h 275"/>
                <a:gd name="T56" fmla="*/ 42 w 392"/>
                <a:gd name="T57" fmla="*/ 80 h 275"/>
                <a:gd name="T58" fmla="*/ 31 w 392"/>
                <a:gd name="T59" fmla="*/ 95 h 275"/>
                <a:gd name="T60" fmla="*/ 21 w 392"/>
                <a:gd name="T61" fmla="*/ 111 h 275"/>
                <a:gd name="T62" fmla="*/ 17 w 392"/>
                <a:gd name="T63" fmla="*/ 120 h 275"/>
                <a:gd name="T64" fmla="*/ 14 w 392"/>
                <a:gd name="T65" fmla="*/ 128 h 275"/>
                <a:gd name="T66" fmla="*/ 10 w 392"/>
                <a:gd name="T67" fmla="*/ 137 h 275"/>
                <a:gd name="T68" fmla="*/ 7 w 392"/>
                <a:gd name="T69" fmla="*/ 147 h 275"/>
                <a:gd name="T70" fmla="*/ 4 w 392"/>
                <a:gd name="T71" fmla="*/ 157 h 275"/>
                <a:gd name="T72" fmla="*/ 3 w 392"/>
                <a:gd name="T73" fmla="*/ 166 h 275"/>
                <a:gd name="T74" fmla="*/ 1 w 392"/>
                <a:gd name="T75" fmla="*/ 176 h 275"/>
                <a:gd name="T76" fmla="*/ 1 w 392"/>
                <a:gd name="T77" fmla="*/ 186 h 275"/>
                <a:gd name="T78" fmla="*/ 0 w 392"/>
                <a:gd name="T79" fmla="*/ 197 h 275"/>
                <a:gd name="T80" fmla="*/ 1 w 392"/>
                <a:gd name="T81" fmla="*/ 207 h 275"/>
                <a:gd name="T82" fmla="*/ 2 w 392"/>
                <a:gd name="T83" fmla="*/ 218 h 275"/>
                <a:gd name="T84" fmla="*/ 3 w 392"/>
                <a:gd name="T85" fmla="*/ 229 h 275"/>
                <a:gd name="T86" fmla="*/ 6 w 392"/>
                <a:gd name="T87" fmla="*/ 241 h 275"/>
                <a:gd name="T88" fmla="*/ 8 w 392"/>
                <a:gd name="T89" fmla="*/ 252 h 275"/>
                <a:gd name="T90" fmla="*/ 13 w 392"/>
                <a:gd name="T91" fmla="*/ 263 h 275"/>
                <a:gd name="T92" fmla="*/ 17 w 392"/>
                <a:gd name="T93" fmla="*/ 275 h 275"/>
                <a:gd name="T94" fmla="*/ 392 w 392"/>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275">
                  <a:moveTo>
                    <a:pt x="392" y="129"/>
                  </a:moveTo>
                  <a:lnTo>
                    <a:pt x="386" y="118"/>
                  </a:lnTo>
                  <a:lnTo>
                    <a:pt x="381" y="107"/>
                  </a:lnTo>
                  <a:lnTo>
                    <a:pt x="375" y="97"/>
                  </a:lnTo>
                  <a:lnTo>
                    <a:pt x="370" y="87"/>
                  </a:lnTo>
                  <a:lnTo>
                    <a:pt x="363" y="78"/>
                  </a:lnTo>
                  <a:lnTo>
                    <a:pt x="357" y="70"/>
                  </a:lnTo>
                  <a:lnTo>
                    <a:pt x="350" y="62"/>
                  </a:lnTo>
                  <a:lnTo>
                    <a:pt x="343" y="54"/>
                  </a:lnTo>
                  <a:lnTo>
                    <a:pt x="336" y="46"/>
                  </a:lnTo>
                  <a:lnTo>
                    <a:pt x="328" y="40"/>
                  </a:lnTo>
                  <a:lnTo>
                    <a:pt x="320" y="34"/>
                  </a:lnTo>
                  <a:lnTo>
                    <a:pt x="313" y="28"/>
                  </a:lnTo>
                  <a:lnTo>
                    <a:pt x="296" y="19"/>
                  </a:lnTo>
                  <a:lnTo>
                    <a:pt x="279" y="11"/>
                  </a:lnTo>
                  <a:lnTo>
                    <a:pt x="260" y="6"/>
                  </a:lnTo>
                  <a:lnTo>
                    <a:pt x="242" y="2"/>
                  </a:lnTo>
                  <a:lnTo>
                    <a:pt x="223" y="0"/>
                  </a:lnTo>
                  <a:lnTo>
                    <a:pt x="205" y="0"/>
                  </a:lnTo>
                  <a:lnTo>
                    <a:pt x="186" y="1"/>
                  </a:lnTo>
                  <a:lnTo>
                    <a:pt x="168" y="4"/>
                  </a:lnTo>
                  <a:lnTo>
                    <a:pt x="150" y="8"/>
                  </a:lnTo>
                  <a:lnTo>
                    <a:pt x="131" y="14"/>
                  </a:lnTo>
                  <a:lnTo>
                    <a:pt x="114" y="22"/>
                  </a:lnTo>
                  <a:lnTo>
                    <a:pt x="97" y="31"/>
                  </a:lnTo>
                  <a:lnTo>
                    <a:pt x="82" y="41"/>
                  </a:lnTo>
                  <a:lnTo>
                    <a:pt x="67" y="52"/>
                  </a:lnTo>
                  <a:lnTo>
                    <a:pt x="54" y="66"/>
                  </a:lnTo>
                  <a:lnTo>
                    <a:pt x="42" y="80"/>
                  </a:lnTo>
                  <a:lnTo>
                    <a:pt x="31" y="95"/>
                  </a:lnTo>
                  <a:lnTo>
                    <a:pt x="21" y="111"/>
                  </a:lnTo>
                  <a:lnTo>
                    <a:pt x="17" y="120"/>
                  </a:lnTo>
                  <a:lnTo>
                    <a:pt x="14" y="128"/>
                  </a:lnTo>
                  <a:lnTo>
                    <a:pt x="10" y="137"/>
                  </a:lnTo>
                  <a:lnTo>
                    <a:pt x="7" y="147"/>
                  </a:lnTo>
                  <a:lnTo>
                    <a:pt x="4" y="157"/>
                  </a:lnTo>
                  <a:lnTo>
                    <a:pt x="3" y="166"/>
                  </a:lnTo>
                  <a:lnTo>
                    <a:pt x="1" y="176"/>
                  </a:lnTo>
                  <a:lnTo>
                    <a:pt x="1" y="186"/>
                  </a:lnTo>
                  <a:lnTo>
                    <a:pt x="0" y="197"/>
                  </a:lnTo>
                  <a:lnTo>
                    <a:pt x="1" y="207"/>
                  </a:lnTo>
                  <a:lnTo>
                    <a:pt x="2" y="218"/>
                  </a:lnTo>
                  <a:lnTo>
                    <a:pt x="3" y="229"/>
                  </a:lnTo>
                  <a:lnTo>
                    <a:pt x="6" y="241"/>
                  </a:lnTo>
                  <a:lnTo>
                    <a:pt x="8" y="252"/>
                  </a:lnTo>
                  <a:lnTo>
                    <a:pt x="13" y="263"/>
                  </a:lnTo>
                  <a:lnTo>
                    <a:pt x="17" y="275"/>
                  </a:lnTo>
                  <a:lnTo>
                    <a:pt x="392" y="1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9" name="Freeform 77"/>
            <p:cNvSpPr>
              <a:spLocks/>
            </p:cNvSpPr>
            <p:nvPr/>
          </p:nvSpPr>
          <p:spPr bwMode="auto">
            <a:xfrm>
              <a:off x="1091" y="3308"/>
              <a:ext cx="41" cy="23"/>
            </a:xfrm>
            <a:custGeom>
              <a:avLst/>
              <a:gdLst>
                <a:gd name="T0" fmla="*/ 1910 w 2298"/>
                <a:gd name="T1" fmla="*/ 51 h 1296"/>
                <a:gd name="T2" fmla="*/ 1839 w 2298"/>
                <a:gd name="T3" fmla="*/ 192 h 1296"/>
                <a:gd name="T4" fmla="*/ 1771 w 2298"/>
                <a:gd name="T5" fmla="*/ 317 h 1296"/>
                <a:gd name="T6" fmla="*/ 1703 w 2298"/>
                <a:gd name="T7" fmla="*/ 428 h 1296"/>
                <a:gd name="T8" fmla="*/ 1637 w 2298"/>
                <a:gd name="T9" fmla="*/ 526 h 1296"/>
                <a:gd name="T10" fmla="*/ 1573 w 2298"/>
                <a:gd name="T11" fmla="*/ 610 h 1296"/>
                <a:gd name="T12" fmla="*/ 1513 w 2298"/>
                <a:gd name="T13" fmla="*/ 680 h 1296"/>
                <a:gd name="T14" fmla="*/ 1455 w 2298"/>
                <a:gd name="T15" fmla="*/ 739 h 1296"/>
                <a:gd name="T16" fmla="*/ 1400 w 2298"/>
                <a:gd name="T17" fmla="*/ 787 h 1296"/>
                <a:gd name="T18" fmla="*/ 1348 w 2298"/>
                <a:gd name="T19" fmla="*/ 824 h 1296"/>
                <a:gd name="T20" fmla="*/ 1301 w 2298"/>
                <a:gd name="T21" fmla="*/ 851 h 1296"/>
                <a:gd name="T22" fmla="*/ 1257 w 2298"/>
                <a:gd name="T23" fmla="*/ 872 h 1296"/>
                <a:gd name="T24" fmla="*/ 1216 w 2298"/>
                <a:gd name="T25" fmla="*/ 884 h 1296"/>
                <a:gd name="T26" fmla="*/ 1179 w 2298"/>
                <a:gd name="T27" fmla="*/ 891 h 1296"/>
                <a:gd name="T28" fmla="*/ 1143 w 2298"/>
                <a:gd name="T29" fmla="*/ 892 h 1296"/>
                <a:gd name="T30" fmla="*/ 1107 w 2298"/>
                <a:gd name="T31" fmla="*/ 890 h 1296"/>
                <a:gd name="T32" fmla="*/ 1071 w 2298"/>
                <a:gd name="T33" fmla="*/ 883 h 1296"/>
                <a:gd name="T34" fmla="*/ 1035 w 2298"/>
                <a:gd name="T35" fmla="*/ 872 h 1296"/>
                <a:gd name="T36" fmla="*/ 998 w 2298"/>
                <a:gd name="T37" fmla="*/ 856 h 1296"/>
                <a:gd name="T38" fmla="*/ 960 w 2298"/>
                <a:gd name="T39" fmla="*/ 835 h 1296"/>
                <a:gd name="T40" fmla="*/ 909 w 2298"/>
                <a:gd name="T41" fmla="*/ 801 h 1296"/>
                <a:gd name="T42" fmla="*/ 829 w 2298"/>
                <a:gd name="T43" fmla="*/ 735 h 1296"/>
                <a:gd name="T44" fmla="*/ 753 w 2298"/>
                <a:gd name="T45" fmla="*/ 655 h 1296"/>
                <a:gd name="T46" fmla="*/ 680 w 2298"/>
                <a:gd name="T47" fmla="*/ 566 h 1296"/>
                <a:gd name="T48" fmla="*/ 612 w 2298"/>
                <a:gd name="T49" fmla="*/ 470 h 1296"/>
                <a:gd name="T50" fmla="*/ 551 w 2298"/>
                <a:gd name="T51" fmla="*/ 374 h 1296"/>
                <a:gd name="T52" fmla="*/ 483 w 2298"/>
                <a:gd name="T53" fmla="*/ 252 h 1296"/>
                <a:gd name="T54" fmla="*/ 410 w 2298"/>
                <a:gd name="T55" fmla="*/ 102 h 1296"/>
                <a:gd name="T56" fmla="*/ 0 w 2298"/>
                <a:gd name="T57" fmla="*/ 165 h 1296"/>
                <a:gd name="T58" fmla="*/ 66 w 2298"/>
                <a:gd name="T59" fmla="*/ 319 h 1296"/>
                <a:gd name="T60" fmla="*/ 164 w 2298"/>
                <a:gd name="T61" fmla="*/ 507 h 1296"/>
                <a:gd name="T62" fmla="*/ 229 w 2298"/>
                <a:gd name="T63" fmla="*/ 618 h 1296"/>
                <a:gd name="T64" fmla="*/ 304 w 2298"/>
                <a:gd name="T65" fmla="*/ 732 h 1296"/>
                <a:gd name="T66" fmla="*/ 389 w 2298"/>
                <a:gd name="T67" fmla="*/ 847 h 1296"/>
                <a:gd name="T68" fmla="*/ 484 w 2298"/>
                <a:gd name="T69" fmla="*/ 958 h 1296"/>
                <a:gd name="T70" fmla="*/ 592 w 2298"/>
                <a:gd name="T71" fmla="*/ 1064 h 1296"/>
                <a:gd name="T72" fmla="*/ 711 w 2298"/>
                <a:gd name="T73" fmla="*/ 1154 h 1296"/>
                <a:gd name="T74" fmla="*/ 779 w 2298"/>
                <a:gd name="T75" fmla="*/ 1196 h 1296"/>
                <a:gd name="T76" fmla="*/ 849 w 2298"/>
                <a:gd name="T77" fmla="*/ 1230 h 1296"/>
                <a:gd name="T78" fmla="*/ 923 w 2298"/>
                <a:gd name="T79" fmla="*/ 1260 h 1296"/>
                <a:gd name="T80" fmla="*/ 1002 w 2298"/>
                <a:gd name="T81" fmla="*/ 1280 h 1296"/>
                <a:gd name="T82" fmla="*/ 1083 w 2298"/>
                <a:gd name="T83" fmla="*/ 1292 h 1296"/>
                <a:gd name="T84" fmla="*/ 1166 w 2298"/>
                <a:gd name="T85" fmla="*/ 1295 h 1296"/>
                <a:gd name="T86" fmla="*/ 1253 w 2298"/>
                <a:gd name="T87" fmla="*/ 1287 h 1296"/>
                <a:gd name="T88" fmla="*/ 1339 w 2298"/>
                <a:gd name="T89" fmla="*/ 1268 h 1296"/>
                <a:gd name="T90" fmla="*/ 1425 w 2298"/>
                <a:gd name="T91" fmla="*/ 1237 h 1296"/>
                <a:gd name="T92" fmla="*/ 1510 w 2298"/>
                <a:gd name="T93" fmla="*/ 1197 h 1296"/>
                <a:gd name="T94" fmla="*/ 1593 w 2298"/>
                <a:gd name="T95" fmla="*/ 1144 h 1296"/>
                <a:gd name="T96" fmla="*/ 1675 w 2298"/>
                <a:gd name="T97" fmla="*/ 1082 h 1296"/>
                <a:gd name="T98" fmla="*/ 1755 w 2298"/>
                <a:gd name="T99" fmla="*/ 1009 h 1296"/>
                <a:gd name="T100" fmla="*/ 1834 w 2298"/>
                <a:gd name="T101" fmla="*/ 925 h 1296"/>
                <a:gd name="T102" fmla="*/ 1913 w 2298"/>
                <a:gd name="T103" fmla="*/ 829 h 1296"/>
                <a:gd name="T104" fmla="*/ 1989 w 2298"/>
                <a:gd name="T105" fmla="*/ 723 h 1296"/>
                <a:gd name="T106" fmla="*/ 2067 w 2298"/>
                <a:gd name="T107" fmla="*/ 605 h 1296"/>
                <a:gd name="T108" fmla="*/ 2144 w 2298"/>
                <a:gd name="T109" fmla="*/ 473 h 1296"/>
                <a:gd name="T110" fmla="*/ 2220 w 2298"/>
                <a:gd name="T111" fmla="*/ 329 h 1296"/>
                <a:gd name="T112" fmla="*/ 2298 w 2298"/>
                <a:gd name="T113" fmla="*/ 171 h 1296"/>
                <a:gd name="T114" fmla="*/ 1933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3" y="0"/>
                  </a:moveTo>
                  <a:lnTo>
                    <a:pt x="1933" y="0"/>
                  </a:lnTo>
                  <a:lnTo>
                    <a:pt x="1910" y="51"/>
                  </a:lnTo>
                  <a:lnTo>
                    <a:pt x="1886" y="99"/>
                  </a:lnTo>
                  <a:lnTo>
                    <a:pt x="1862" y="146"/>
                  </a:lnTo>
                  <a:lnTo>
                    <a:pt x="1839" y="192"/>
                  </a:lnTo>
                  <a:lnTo>
                    <a:pt x="1816" y="236"/>
                  </a:lnTo>
                  <a:lnTo>
                    <a:pt x="1793" y="277"/>
                  </a:lnTo>
                  <a:lnTo>
                    <a:pt x="1771" y="317"/>
                  </a:lnTo>
                  <a:lnTo>
                    <a:pt x="1747" y="356"/>
                  </a:lnTo>
                  <a:lnTo>
                    <a:pt x="1725" y="393"/>
                  </a:lnTo>
                  <a:lnTo>
                    <a:pt x="1703" y="428"/>
                  </a:lnTo>
                  <a:lnTo>
                    <a:pt x="1681" y="462"/>
                  </a:lnTo>
                  <a:lnTo>
                    <a:pt x="1659" y="494"/>
                  </a:lnTo>
                  <a:lnTo>
                    <a:pt x="1637" y="526"/>
                  </a:lnTo>
                  <a:lnTo>
                    <a:pt x="1615" y="555"/>
                  </a:lnTo>
                  <a:lnTo>
                    <a:pt x="1594" y="583"/>
                  </a:lnTo>
                  <a:lnTo>
                    <a:pt x="1573" y="610"/>
                  </a:lnTo>
                  <a:lnTo>
                    <a:pt x="1553" y="635"/>
                  </a:lnTo>
                  <a:lnTo>
                    <a:pt x="1533" y="658"/>
                  </a:lnTo>
                  <a:lnTo>
                    <a:pt x="1513" y="680"/>
                  </a:lnTo>
                  <a:lnTo>
                    <a:pt x="1492" y="702"/>
                  </a:lnTo>
                  <a:lnTo>
                    <a:pt x="1473" y="722"/>
                  </a:lnTo>
                  <a:lnTo>
                    <a:pt x="1455" y="739"/>
                  </a:lnTo>
                  <a:lnTo>
                    <a:pt x="1436" y="757"/>
                  </a:lnTo>
                  <a:lnTo>
                    <a:pt x="1417" y="772"/>
                  </a:lnTo>
                  <a:lnTo>
                    <a:pt x="1400" y="787"/>
                  </a:lnTo>
                  <a:lnTo>
                    <a:pt x="1382" y="801"/>
                  </a:lnTo>
                  <a:lnTo>
                    <a:pt x="1365" y="813"/>
                  </a:lnTo>
                  <a:lnTo>
                    <a:pt x="1348" y="824"/>
                  </a:lnTo>
                  <a:lnTo>
                    <a:pt x="1332" y="834"/>
                  </a:lnTo>
                  <a:lnTo>
                    <a:pt x="1316" y="843"/>
                  </a:lnTo>
                  <a:lnTo>
                    <a:pt x="1301" y="851"/>
                  </a:lnTo>
                  <a:lnTo>
                    <a:pt x="1286" y="859"/>
                  </a:lnTo>
                  <a:lnTo>
                    <a:pt x="1271" y="865"/>
                  </a:lnTo>
                  <a:lnTo>
                    <a:pt x="1257" y="872"/>
                  </a:lnTo>
                  <a:lnTo>
                    <a:pt x="1242" y="876"/>
                  </a:lnTo>
                  <a:lnTo>
                    <a:pt x="1229" y="880"/>
                  </a:lnTo>
                  <a:lnTo>
                    <a:pt x="1216" y="884"/>
                  </a:lnTo>
                  <a:lnTo>
                    <a:pt x="1204" y="886"/>
                  </a:lnTo>
                  <a:lnTo>
                    <a:pt x="1191" y="889"/>
                  </a:lnTo>
                  <a:lnTo>
                    <a:pt x="1179" y="891"/>
                  </a:lnTo>
                  <a:lnTo>
                    <a:pt x="1167" y="892"/>
                  </a:lnTo>
                  <a:lnTo>
                    <a:pt x="1156" y="893"/>
                  </a:lnTo>
                  <a:lnTo>
                    <a:pt x="1143" y="892"/>
                  </a:lnTo>
                  <a:lnTo>
                    <a:pt x="1131" y="892"/>
                  </a:lnTo>
                  <a:lnTo>
                    <a:pt x="1119" y="892"/>
                  </a:lnTo>
                  <a:lnTo>
                    <a:pt x="1107" y="890"/>
                  </a:lnTo>
                  <a:lnTo>
                    <a:pt x="1095" y="888"/>
                  </a:lnTo>
                  <a:lnTo>
                    <a:pt x="1083" y="886"/>
                  </a:lnTo>
                  <a:lnTo>
                    <a:pt x="1071" y="883"/>
                  </a:lnTo>
                  <a:lnTo>
                    <a:pt x="1060" y="880"/>
                  </a:lnTo>
                  <a:lnTo>
                    <a:pt x="1048" y="876"/>
                  </a:lnTo>
                  <a:lnTo>
                    <a:pt x="1035" y="872"/>
                  </a:lnTo>
                  <a:lnTo>
                    <a:pt x="1023" y="866"/>
                  </a:lnTo>
                  <a:lnTo>
                    <a:pt x="1011" y="861"/>
                  </a:lnTo>
                  <a:lnTo>
                    <a:pt x="998" y="856"/>
                  </a:lnTo>
                  <a:lnTo>
                    <a:pt x="985" y="849"/>
                  </a:lnTo>
                  <a:lnTo>
                    <a:pt x="972" y="842"/>
                  </a:lnTo>
                  <a:lnTo>
                    <a:pt x="960" y="835"/>
                  </a:lnTo>
                  <a:lnTo>
                    <a:pt x="947" y="827"/>
                  </a:lnTo>
                  <a:lnTo>
                    <a:pt x="936" y="821"/>
                  </a:lnTo>
                  <a:lnTo>
                    <a:pt x="909" y="801"/>
                  </a:lnTo>
                  <a:lnTo>
                    <a:pt x="882" y="782"/>
                  </a:lnTo>
                  <a:lnTo>
                    <a:pt x="855" y="758"/>
                  </a:lnTo>
                  <a:lnTo>
                    <a:pt x="829" y="735"/>
                  </a:lnTo>
                  <a:lnTo>
                    <a:pt x="804" y="710"/>
                  </a:lnTo>
                  <a:lnTo>
                    <a:pt x="778" y="683"/>
                  </a:lnTo>
                  <a:lnTo>
                    <a:pt x="753" y="655"/>
                  </a:lnTo>
                  <a:lnTo>
                    <a:pt x="727" y="626"/>
                  </a:lnTo>
                  <a:lnTo>
                    <a:pt x="703" y="597"/>
                  </a:lnTo>
                  <a:lnTo>
                    <a:pt x="680" y="566"/>
                  </a:lnTo>
                  <a:lnTo>
                    <a:pt x="657" y="534"/>
                  </a:lnTo>
                  <a:lnTo>
                    <a:pt x="634" y="503"/>
                  </a:lnTo>
                  <a:lnTo>
                    <a:pt x="612" y="470"/>
                  </a:lnTo>
                  <a:lnTo>
                    <a:pt x="591" y="438"/>
                  </a:lnTo>
                  <a:lnTo>
                    <a:pt x="571" y="406"/>
                  </a:lnTo>
                  <a:lnTo>
                    <a:pt x="551" y="374"/>
                  </a:lnTo>
                  <a:lnTo>
                    <a:pt x="533" y="342"/>
                  </a:lnTo>
                  <a:lnTo>
                    <a:pt x="517" y="312"/>
                  </a:lnTo>
                  <a:lnTo>
                    <a:pt x="483" y="252"/>
                  </a:lnTo>
                  <a:lnTo>
                    <a:pt x="454" y="195"/>
                  </a:lnTo>
                  <a:lnTo>
                    <a:pt x="430" y="145"/>
                  </a:lnTo>
                  <a:lnTo>
                    <a:pt x="410" y="102"/>
                  </a:lnTo>
                  <a:lnTo>
                    <a:pt x="382" y="38"/>
                  </a:lnTo>
                  <a:lnTo>
                    <a:pt x="375" y="19"/>
                  </a:lnTo>
                  <a:lnTo>
                    <a:pt x="0" y="165"/>
                  </a:lnTo>
                  <a:lnTo>
                    <a:pt x="12" y="196"/>
                  </a:lnTo>
                  <a:lnTo>
                    <a:pt x="43" y="267"/>
                  </a:lnTo>
                  <a:lnTo>
                    <a:pt x="66" y="319"/>
                  </a:lnTo>
                  <a:lnTo>
                    <a:pt x="95" y="375"/>
                  </a:lnTo>
                  <a:lnTo>
                    <a:pt x="128" y="439"/>
                  </a:lnTo>
                  <a:lnTo>
                    <a:pt x="164" y="507"/>
                  </a:lnTo>
                  <a:lnTo>
                    <a:pt x="185" y="544"/>
                  </a:lnTo>
                  <a:lnTo>
                    <a:pt x="207" y="580"/>
                  </a:lnTo>
                  <a:lnTo>
                    <a:pt x="229" y="618"/>
                  </a:lnTo>
                  <a:lnTo>
                    <a:pt x="253" y="655"/>
                  </a:lnTo>
                  <a:lnTo>
                    <a:pt x="278" y="694"/>
                  </a:lnTo>
                  <a:lnTo>
                    <a:pt x="304" y="732"/>
                  </a:lnTo>
                  <a:lnTo>
                    <a:pt x="331" y="770"/>
                  </a:lnTo>
                  <a:lnTo>
                    <a:pt x="359" y="809"/>
                  </a:lnTo>
                  <a:lnTo>
                    <a:pt x="389" y="847"/>
                  </a:lnTo>
                  <a:lnTo>
                    <a:pt x="419" y="885"/>
                  </a:lnTo>
                  <a:lnTo>
                    <a:pt x="452" y="922"/>
                  </a:lnTo>
                  <a:lnTo>
                    <a:pt x="484" y="958"/>
                  </a:lnTo>
                  <a:lnTo>
                    <a:pt x="519" y="994"/>
                  </a:lnTo>
                  <a:lnTo>
                    <a:pt x="555" y="1029"/>
                  </a:lnTo>
                  <a:lnTo>
                    <a:pt x="592" y="1064"/>
                  </a:lnTo>
                  <a:lnTo>
                    <a:pt x="632" y="1095"/>
                  </a:lnTo>
                  <a:lnTo>
                    <a:pt x="671" y="1126"/>
                  </a:lnTo>
                  <a:lnTo>
                    <a:pt x="711" y="1154"/>
                  </a:lnTo>
                  <a:lnTo>
                    <a:pt x="734" y="1170"/>
                  </a:lnTo>
                  <a:lnTo>
                    <a:pt x="757" y="1183"/>
                  </a:lnTo>
                  <a:lnTo>
                    <a:pt x="779" y="1196"/>
                  </a:lnTo>
                  <a:lnTo>
                    <a:pt x="802" y="1208"/>
                  </a:lnTo>
                  <a:lnTo>
                    <a:pt x="825" y="1219"/>
                  </a:lnTo>
                  <a:lnTo>
                    <a:pt x="849" y="1230"/>
                  </a:lnTo>
                  <a:lnTo>
                    <a:pt x="873" y="1240"/>
                  </a:lnTo>
                  <a:lnTo>
                    <a:pt x="899" y="1251"/>
                  </a:lnTo>
                  <a:lnTo>
                    <a:pt x="923" y="1260"/>
                  </a:lnTo>
                  <a:lnTo>
                    <a:pt x="948" y="1267"/>
                  </a:lnTo>
                  <a:lnTo>
                    <a:pt x="975" y="1274"/>
                  </a:lnTo>
                  <a:lnTo>
                    <a:pt x="1002" y="1280"/>
                  </a:lnTo>
                  <a:lnTo>
                    <a:pt x="1028" y="1285"/>
                  </a:lnTo>
                  <a:lnTo>
                    <a:pt x="1055" y="1289"/>
                  </a:lnTo>
                  <a:lnTo>
                    <a:pt x="1083" y="1292"/>
                  </a:lnTo>
                  <a:lnTo>
                    <a:pt x="1110" y="1294"/>
                  </a:lnTo>
                  <a:lnTo>
                    <a:pt x="1139" y="1296"/>
                  </a:lnTo>
                  <a:lnTo>
                    <a:pt x="1166" y="1295"/>
                  </a:lnTo>
                  <a:lnTo>
                    <a:pt x="1195" y="1294"/>
                  </a:lnTo>
                  <a:lnTo>
                    <a:pt x="1224" y="1291"/>
                  </a:lnTo>
                  <a:lnTo>
                    <a:pt x="1253" y="1287"/>
                  </a:lnTo>
                  <a:lnTo>
                    <a:pt x="1282" y="1282"/>
                  </a:lnTo>
                  <a:lnTo>
                    <a:pt x="1311" y="1275"/>
                  </a:lnTo>
                  <a:lnTo>
                    <a:pt x="1339" y="1268"/>
                  </a:lnTo>
                  <a:lnTo>
                    <a:pt x="1368" y="1260"/>
                  </a:lnTo>
                  <a:lnTo>
                    <a:pt x="1397" y="1249"/>
                  </a:lnTo>
                  <a:lnTo>
                    <a:pt x="1425" y="1237"/>
                  </a:lnTo>
                  <a:lnTo>
                    <a:pt x="1454" y="1225"/>
                  </a:lnTo>
                  <a:lnTo>
                    <a:pt x="1481" y="1211"/>
                  </a:lnTo>
                  <a:lnTo>
                    <a:pt x="1510" y="1197"/>
                  </a:lnTo>
                  <a:lnTo>
                    <a:pt x="1538" y="1180"/>
                  </a:lnTo>
                  <a:lnTo>
                    <a:pt x="1566" y="1164"/>
                  </a:lnTo>
                  <a:lnTo>
                    <a:pt x="1593" y="1144"/>
                  </a:lnTo>
                  <a:lnTo>
                    <a:pt x="1621" y="1124"/>
                  </a:lnTo>
                  <a:lnTo>
                    <a:pt x="1648" y="1104"/>
                  </a:lnTo>
                  <a:lnTo>
                    <a:pt x="1675" y="1082"/>
                  </a:lnTo>
                  <a:lnTo>
                    <a:pt x="1702" y="1059"/>
                  </a:lnTo>
                  <a:lnTo>
                    <a:pt x="1728" y="1034"/>
                  </a:lnTo>
                  <a:lnTo>
                    <a:pt x="1755" y="1009"/>
                  </a:lnTo>
                  <a:lnTo>
                    <a:pt x="1782" y="982"/>
                  </a:lnTo>
                  <a:lnTo>
                    <a:pt x="1808" y="953"/>
                  </a:lnTo>
                  <a:lnTo>
                    <a:pt x="1834" y="925"/>
                  </a:lnTo>
                  <a:lnTo>
                    <a:pt x="1860" y="894"/>
                  </a:lnTo>
                  <a:lnTo>
                    <a:pt x="1887" y="862"/>
                  </a:lnTo>
                  <a:lnTo>
                    <a:pt x="1913" y="829"/>
                  </a:lnTo>
                  <a:lnTo>
                    <a:pt x="1938" y="796"/>
                  </a:lnTo>
                  <a:lnTo>
                    <a:pt x="1964" y="759"/>
                  </a:lnTo>
                  <a:lnTo>
                    <a:pt x="1989" y="723"/>
                  </a:lnTo>
                  <a:lnTo>
                    <a:pt x="2016" y="684"/>
                  </a:lnTo>
                  <a:lnTo>
                    <a:pt x="2041" y="646"/>
                  </a:lnTo>
                  <a:lnTo>
                    <a:pt x="2067" y="605"/>
                  </a:lnTo>
                  <a:lnTo>
                    <a:pt x="2092" y="562"/>
                  </a:lnTo>
                  <a:lnTo>
                    <a:pt x="2117" y="519"/>
                  </a:lnTo>
                  <a:lnTo>
                    <a:pt x="2144" y="473"/>
                  </a:lnTo>
                  <a:lnTo>
                    <a:pt x="2170" y="427"/>
                  </a:lnTo>
                  <a:lnTo>
                    <a:pt x="2195" y="378"/>
                  </a:lnTo>
                  <a:lnTo>
                    <a:pt x="2220" y="329"/>
                  </a:lnTo>
                  <a:lnTo>
                    <a:pt x="2246" y="278"/>
                  </a:lnTo>
                  <a:lnTo>
                    <a:pt x="2272" y="225"/>
                  </a:lnTo>
                  <a:lnTo>
                    <a:pt x="2298" y="171"/>
                  </a:lnTo>
                  <a:lnTo>
                    <a:pt x="2298" y="171"/>
                  </a:lnTo>
                  <a:lnTo>
                    <a:pt x="1933" y="0"/>
                  </a:lnTo>
                  <a:lnTo>
                    <a:pt x="1933" y="0"/>
                  </a:lnTo>
                  <a:lnTo>
                    <a:pt x="19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0" name="Freeform 78"/>
            <p:cNvSpPr>
              <a:spLocks/>
            </p:cNvSpPr>
            <p:nvPr/>
          </p:nvSpPr>
          <p:spPr bwMode="auto">
            <a:xfrm>
              <a:off x="1126" y="3288"/>
              <a:ext cx="41" cy="23"/>
            </a:xfrm>
            <a:custGeom>
              <a:avLst/>
              <a:gdLst>
                <a:gd name="T0" fmla="*/ 2286 w 2298"/>
                <a:gd name="T1" fmla="*/ 1100 h 1295"/>
                <a:gd name="T2" fmla="*/ 2202 w 2298"/>
                <a:gd name="T3" fmla="*/ 921 h 1295"/>
                <a:gd name="T4" fmla="*/ 2113 w 2298"/>
                <a:gd name="T5" fmla="*/ 753 h 1295"/>
                <a:gd name="T6" fmla="*/ 2045 w 2298"/>
                <a:gd name="T7" fmla="*/ 641 h 1295"/>
                <a:gd name="T8" fmla="*/ 1967 w 2298"/>
                <a:gd name="T9" fmla="*/ 526 h 1295"/>
                <a:gd name="T10" fmla="*/ 1879 w 2298"/>
                <a:gd name="T11" fmla="*/ 411 h 1295"/>
                <a:gd name="T12" fmla="*/ 1779 w 2298"/>
                <a:gd name="T13" fmla="*/ 302 h 1295"/>
                <a:gd name="T14" fmla="*/ 1666 w 2298"/>
                <a:gd name="T15" fmla="*/ 201 h 1295"/>
                <a:gd name="T16" fmla="*/ 1563 w 2298"/>
                <a:gd name="T17" fmla="*/ 126 h 1295"/>
                <a:gd name="T18" fmla="*/ 1496 w 2298"/>
                <a:gd name="T19" fmla="*/ 89 h 1295"/>
                <a:gd name="T20" fmla="*/ 1424 w 2298"/>
                <a:gd name="T21" fmla="*/ 56 h 1295"/>
                <a:gd name="T22" fmla="*/ 1349 w 2298"/>
                <a:gd name="T23" fmla="*/ 29 h 1295"/>
                <a:gd name="T24" fmla="*/ 1269 w 2298"/>
                <a:gd name="T25" fmla="*/ 11 h 1295"/>
                <a:gd name="T26" fmla="*/ 1186 w 2298"/>
                <a:gd name="T27" fmla="*/ 2 h 1295"/>
                <a:gd name="T28" fmla="*/ 1102 w 2298"/>
                <a:gd name="T29" fmla="*/ 2 h 1295"/>
                <a:gd name="T30" fmla="*/ 1016 w 2298"/>
                <a:gd name="T31" fmla="*/ 14 h 1295"/>
                <a:gd name="T32" fmla="*/ 929 w 2298"/>
                <a:gd name="T33" fmla="*/ 36 h 1295"/>
                <a:gd name="T34" fmla="*/ 844 w 2298"/>
                <a:gd name="T35" fmla="*/ 71 h 1295"/>
                <a:gd name="T36" fmla="*/ 759 w 2298"/>
                <a:gd name="T37" fmla="*/ 116 h 1295"/>
                <a:gd name="T38" fmla="*/ 676 w 2298"/>
                <a:gd name="T39" fmla="*/ 172 h 1295"/>
                <a:gd name="T40" fmla="*/ 596 w 2298"/>
                <a:gd name="T41" fmla="*/ 238 h 1295"/>
                <a:gd name="T42" fmla="*/ 515 w 2298"/>
                <a:gd name="T43" fmla="*/ 313 h 1295"/>
                <a:gd name="T44" fmla="*/ 437 w 2298"/>
                <a:gd name="T45" fmla="*/ 401 h 1295"/>
                <a:gd name="T46" fmla="*/ 359 w 2298"/>
                <a:gd name="T47" fmla="*/ 500 h 1295"/>
                <a:gd name="T48" fmla="*/ 281 w 2298"/>
                <a:gd name="T49" fmla="*/ 611 h 1295"/>
                <a:gd name="T50" fmla="*/ 205 w 2298"/>
                <a:gd name="T51" fmla="*/ 733 h 1295"/>
                <a:gd name="T52" fmla="*/ 128 w 2298"/>
                <a:gd name="T53" fmla="*/ 869 h 1295"/>
                <a:gd name="T54" fmla="*/ 51 w 2298"/>
                <a:gd name="T55" fmla="*/ 1018 h 1295"/>
                <a:gd name="T56" fmla="*/ 365 w 2298"/>
                <a:gd name="T57" fmla="*/ 1295 h 1295"/>
                <a:gd name="T58" fmla="*/ 435 w 2298"/>
                <a:gd name="T59" fmla="*/ 1149 h 1295"/>
                <a:gd name="T60" fmla="*/ 504 w 2298"/>
                <a:gd name="T61" fmla="*/ 1018 h 1295"/>
                <a:gd name="T62" fmla="*/ 571 w 2298"/>
                <a:gd name="T63" fmla="*/ 903 h 1295"/>
                <a:gd name="T64" fmla="*/ 638 w 2298"/>
                <a:gd name="T65" fmla="*/ 801 h 1295"/>
                <a:gd name="T66" fmla="*/ 702 w 2298"/>
                <a:gd name="T67" fmla="*/ 713 h 1295"/>
                <a:gd name="T68" fmla="*/ 765 w 2298"/>
                <a:gd name="T69" fmla="*/ 638 h 1295"/>
                <a:gd name="T70" fmla="*/ 823 w 2298"/>
                <a:gd name="T71" fmla="*/ 574 h 1295"/>
                <a:gd name="T72" fmla="*/ 880 w 2298"/>
                <a:gd name="T73" fmla="*/ 524 h 1295"/>
                <a:gd name="T74" fmla="*/ 932 w 2298"/>
                <a:gd name="T75" fmla="*/ 483 h 1295"/>
                <a:gd name="T76" fmla="*/ 981 w 2298"/>
                <a:gd name="T77" fmla="*/ 453 h 1295"/>
                <a:gd name="T78" fmla="*/ 1026 w 2298"/>
                <a:gd name="T79" fmla="*/ 431 h 1295"/>
                <a:gd name="T80" fmla="*/ 1067 w 2298"/>
                <a:gd name="T81" fmla="*/ 416 h 1295"/>
                <a:gd name="T82" fmla="*/ 1106 w 2298"/>
                <a:gd name="T83" fmla="*/ 407 h 1295"/>
                <a:gd name="T84" fmla="*/ 1142 w 2298"/>
                <a:gd name="T85" fmla="*/ 403 h 1295"/>
                <a:gd name="T86" fmla="*/ 1178 w 2298"/>
                <a:gd name="T87" fmla="*/ 404 h 1295"/>
                <a:gd name="T88" fmla="*/ 1214 w 2298"/>
                <a:gd name="T89" fmla="*/ 410 h 1295"/>
                <a:gd name="T90" fmla="*/ 1250 w 2298"/>
                <a:gd name="T91" fmla="*/ 421 h 1295"/>
                <a:gd name="T92" fmla="*/ 1286 w 2298"/>
                <a:gd name="T93" fmla="*/ 435 h 1295"/>
                <a:gd name="T94" fmla="*/ 1324 w 2298"/>
                <a:gd name="T95" fmla="*/ 454 h 1295"/>
                <a:gd name="T96" fmla="*/ 1362 w 2298"/>
                <a:gd name="T97" fmla="*/ 476 h 1295"/>
                <a:gd name="T98" fmla="*/ 1442 w 2298"/>
                <a:gd name="T99" fmla="*/ 538 h 1295"/>
                <a:gd name="T100" fmla="*/ 1520 w 2298"/>
                <a:gd name="T101" fmla="*/ 614 h 1295"/>
                <a:gd name="T102" fmla="*/ 1595 w 2298"/>
                <a:gd name="T103" fmla="*/ 701 h 1295"/>
                <a:gd name="T104" fmla="*/ 1664 w 2298"/>
                <a:gd name="T105" fmla="*/ 794 h 1295"/>
                <a:gd name="T106" fmla="*/ 1728 w 2298"/>
                <a:gd name="T107" fmla="*/ 891 h 1295"/>
                <a:gd name="T108" fmla="*/ 1782 w 2298"/>
                <a:gd name="T109" fmla="*/ 985 h 1295"/>
                <a:gd name="T110" fmla="*/ 1869 w 2298"/>
                <a:gd name="T111" fmla="*/ 1152 h 1295"/>
                <a:gd name="T112" fmla="*/ 1924 w 2298"/>
                <a:gd name="T113" fmla="*/ 1278 h 1295"/>
                <a:gd name="T114" fmla="*/ 2298 w 2298"/>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5">
                  <a:moveTo>
                    <a:pt x="2298" y="1132"/>
                  </a:moveTo>
                  <a:lnTo>
                    <a:pt x="2298" y="1132"/>
                  </a:lnTo>
                  <a:lnTo>
                    <a:pt x="2286" y="1100"/>
                  </a:lnTo>
                  <a:lnTo>
                    <a:pt x="2255" y="1029"/>
                  </a:lnTo>
                  <a:lnTo>
                    <a:pt x="2231" y="979"/>
                  </a:lnTo>
                  <a:lnTo>
                    <a:pt x="2202" y="921"/>
                  </a:lnTo>
                  <a:lnTo>
                    <a:pt x="2170" y="857"/>
                  </a:lnTo>
                  <a:lnTo>
                    <a:pt x="2134" y="791"/>
                  </a:lnTo>
                  <a:lnTo>
                    <a:pt x="2113" y="753"/>
                  </a:lnTo>
                  <a:lnTo>
                    <a:pt x="2092" y="717"/>
                  </a:lnTo>
                  <a:lnTo>
                    <a:pt x="2068" y="679"/>
                  </a:lnTo>
                  <a:lnTo>
                    <a:pt x="2045" y="641"/>
                  </a:lnTo>
                  <a:lnTo>
                    <a:pt x="2020" y="603"/>
                  </a:lnTo>
                  <a:lnTo>
                    <a:pt x="1994" y="565"/>
                  </a:lnTo>
                  <a:lnTo>
                    <a:pt x="1967" y="526"/>
                  </a:lnTo>
                  <a:lnTo>
                    <a:pt x="1939" y="488"/>
                  </a:lnTo>
                  <a:lnTo>
                    <a:pt x="1909" y="450"/>
                  </a:lnTo>
                  <a:lnTo>
                    <a:pt x="1879" y="411"/>
                  </a:lnTo>
                  <a:lnTo>
                    <a:pt x="1846" y="375"/>
                  </a:lnTo>
                  <a:lnTo>
                    <a:pt x="1813" y="338"/>
                  </a:lnTo>
                  <a:lnTo>
                    <a:pt x="1779" y="302"/>
                  </a:lnTo>
                  <a:lnTo>
                    <a:pt x="1743" y="268"/>
                  </a:lnTo>
                  <a:lnTo>
                    <a:pt x="1705" y="234"/>
                  </a:lnTo>
                  <a:lnTo>
                    <a:pt x="1666" y="201"/>
                  </a:lnTo>
                  <a:lnTo>
                    <a:pt x="1626" y="170"/>
                  </a:lnTo>
                  <a:lnTo>
                    <a:pt x="1586" y="142"/>
                  </a:lnTo>
                  <a:lnTo>
                    <a:pt x="1563" y="126"/>
                  </a:lnTo>
                  <a:lnTo>
                    <a:pt x="1541" y="113"/>
                  </a:lnTo>
                  <a:lnTo>
                    <a:pt x="1518" y="100"/>
                  </a:lnTo>
                  <a:lnTo>
                    <a:pt x="1496" y="89"/>
                  </a:lnTo>
                  <a:lnTo>
                    <a:pt x="1473" y="77"/>
                  </a:lnTo>
                  <a:lnTo>
                    <a:pt x="1448" y="66"/>
                  </a:lnTo>
                  <a:lnTo>
                    <a:pt x="1424" y="56"/>
                  </a:lnTo>
                  <a:lnTo>
                    <a:pt x="1400" y="46"/>
                  </a:lnTo>
                  <a:lnTo>
                    <a:pt x="1374" y="37"/>
                  </a:lnTo>
                  <a:lnTo>
                    <a:pt x="1349" y="29"/>
                  </a:lnTo>
                  <a:lnTo>
                    <a:pt x="1322" y="22"/>
                  </a:lnTo>
                  <a:lnTo>
                    <a:pt x="1296" y="16"/>
                  </a:lnTo>
                  <a:lnTo>
                    <a:pt x="1269" y="11"/>
                  </a:lnTo>
                  <a:lnTo>
                    <a:pt x="1242" y="7"/>
                  </a:lnTo>
                  <a:lnTo>
                    <a:pt x="1215" y="4"/>
                  </a:lnTo>
                  <a:lnTo>
                    <a:pt x="1186" y="2"/>
                  </a:lnTo>
                  <a:lnTo>
                    <a:pt x="1158" y="0"/>
                  </a:lnTo>
                  <a:lnTo>
                    <a:pt x="1131" y="1"/>
                  </a:lnTo>
                  <a:lnTo>
                    <a:pt x="1102" y="2"/>
                  </a:lnTo>
                  <a:lnTo>
                    <a:pt x="1073" y="5"/>
                  </a:lnTo>
                  <a:lnTo>
                    <a:pt x="1044" y="9"/>
                  </a:lnTo>
                  <a:lnTo>
                    <a:pt x="1016" y="14"/>
                  </a:lnTo>
                  <a:lnTo>
                    <a:pt x="988" y="21"/>
                  </a:lnTo>
                  <a:lnTo>
                    <a:pt x="958" y="28"/>
                  </a:lnTo>
                  <a:lnTo>
                    <a:pt x="929" y="36"/>
                  </a:lnTo>
                  <a:lnTo>
                    <a:pt x="900" y="48"/>
                  </a:lnTo>
                  <a:lnTo>
                    <a:pt x="872" y="59"/>
                  </a:lnTo>
                  <a:lnTo>
                    <a:pt x="844" y="71"/>
                  </a:lnTo>
                  <a:lnTo>
                    <a:pt x="815" y="85"/>
                  </a:lnTo>
                  <a:lnTo>
                    <a:pt x="787" y="99"/>
                  </a:lnTo>
                  <a:lnTo>
                    <a:pt x="759" y="116"/>
                  </a:lnTo>
                  <a:lnTo>
                    <a:pt x="732" y="132"/>
                  </a:lnTo>
                  <a:lnTo>
                    <a:pt x="703" y="152"/>
                  </a:lnTo>
                  <a:lnTo>
                    <a:pt x="676" y="172"/>
                  </a:lnTo>
                  <a:lnTo>
                    <a:pt x="649" y="192"/>
                  </a:lnTo>
                  <a:lnTo>
                    <a:pt x="622" y="214"/>
                  </a:lnTo>
                  <a:lnTo>
                    <a:pt x="596" y="238"/>
                  </a:lnTo>
                  <a:lnTo>
                    <a:pt x="568" y="261"/>
                  </a:lnTo>
                  <a:lnTo>
                    <a:pt x="542" y="287"/>
                  </a:lnTo>
                  <a:lnTo>
                    <a:pt x="515" y="313"/>
                  </a:lnTo>
                  <a:lnTo>
                    <a:pt x="489" y="342"/>
                  </a:lnTo>
                  <a:lnTo>
                    <a:pt x="463" y="371"/>
                  </a:lnTo>
                  <a:lnTo>
                    <a:pt x="437" y="401"/>
                  </a:lnTo>
                  <a:lnTo>
                    <a:pt x="410" y="434"/>
                  </a:lnTo>
                  <a:lnTo>
                    <a:pt x="385" y="466"/>
                  </a:lnTo>
                  <a:lnTo>
                    <a:pt x="359" y="500"/>
                  </a:lnTo>
                  <a:lnTo>
                    <a:pt x="333" y="536"/>
                  </a:lnTo>
                  <a:lnTo>
                    <a:pt x="307" y="572"/>
                  </a:lnTo>
                  <a:lnTo>
                    <a:pt x="281" y="611"/>
                  </a:lnTo>
                  <a:lnTo>
                    <a:pt x="256" y="650"/>
                  </a:lnTo>
                  <a:lnTo>
                    <a:pt x="231" y="691"/>
                  </a:lnTo>
                  <a:lnTo>
                    <a:pt x="205" y="733"/>
                  </a:lnTo>
                  <a:lnTo>
                    <a:pt x="179" y="776"/>
                  </a:lnTo>
                  <a:lnTo>
                    <a:pt x="153" y="823"/>
                  </a:lnTo>
                  <a:lnTo>
                    <a:pt x="128" y="869"/>
                  </a:lnTo>
                  <a:lnTo>
                    <a:pt x="103" y="917"/>
                  </a:lnTo>
                  <a:lnTo>
                    <a:pt x="77" y="966"/>
                  </a:lnTo>
                  <a:lnTo>
                    <a:pt x="51" y="1018"/>
                  </a:lnTo>
                  <a:lnTo>
                    <a:pt x="26" y="1071"/>
                  </a:lnTo>
                  <a:lnTo>
                    <a:pt x="0" y="1124"/>
                  </a:lnTo>
                  <a:lnTo>
                    <a:pt x="365" y="1295"/>
                  </a:lnTo>
                  <a:lnTo>
                    <a:pt x="388" y="1244"/>
                  </a:lnTo>
                  <a:lnTo>
                    <a:pt x="411" y="1196"/>
                  </a:lnTo>
                  <a:lnTo>
                    <a:pt x="435" y="1149"/>
                  </a:lnTo>
                  <a:lnTo>
                    <a:pt x="458" y="1104"/>
                  </a:lnTo>
                  <a:lnTo>
                    <a:pt x="482" y="1060"/>
                  </a:lnTo>
                  <a:lnTo>
                    <a:pt x="504" y="1018"/>
                  </a:lnTo>
                  <a:lnTo>
                    <a:pt x="527" y="979"/>
                  </a:lnTo>
                  <a:lnTo>
                    <a:pt x="549" y="940"/>
                  </a:lnTo>
                  <a:lnTo>
                    <a:pt x="571" y="903"/>
                  </a:lnTo>
                  <a:lnTo>
                    <a:pt x="595" y="867"/>
                  </a:lnTo>
                  <a:lnTo>
                    <a:pt x="617" y="833"/>
                  </a:lnTo>
                  <a:lnTo>
                    <a:pt x="638" y="801"/>
                  </a:lnTo>
                  <a:lnTo>
                    <a:pt x="660" y="769"/>
                  </a:lnTo>
                  <a:lnTo>
                    <a:pt x="681" y="740"/>
                  </a:lnTo>
                  <a:lnTo>
                    <a:pt x="702" y="713"/>
                  </a:lnTo>
                  <a:lnTo>
                    <a:pt x="724" y="685"/>
                  </a:lnTo>
                  <a:lnTo>
                    <a:pt x="744" y="661"/>
                  </a:lnTo>
                  <a:lnTo>
                    <a:pt x="765" y="638"/>
                  </a:lnTo>
                  <a:lnTo>
                    <a:pt x="784" y="615"/>
                  </a:lnTo>
                  <a:lnTo>
                    <a:pt x="804" y="594"/>
                  </a:lnTo>
                  <a:lnTo>
                    <a:pt x="823" y="574"/>
                  </a:lnTo>
                  <a:lnTo>
                    <a:pt x="843" y="556"/>
                  </a:lnTo>
                  <a:lnTo>
                    <a:pt x="861" y="539"/>
                  </a:lnTo>
                  <a:lnTo>
                    <a:pt x="880" y="524"/>
                  </a:lnTo>
                  <a:lnTo>
                    <a:pt x="898" y="508"/>
                  </a:lnTo>
                  <a:lnTo>
                    <a:pt x="915" y="495"/>
                  </a:lnTo>
                  <a:lnTo>
                    <a:pt x="932" y="483"/>
                  </a:lnTo>
                  <a:lnTo>
                    <a:pt x="948" y="472"/>
                  </a:lnTo>
                  <a:lnTo>
                    <a:pt x="966" y="461"/>
                  </a:lnTo>
                  <a:lnTo>
                    <a:pt x="981" y="453"/>
                  </a:lnTo>
                  <a:lnTo>
                    <a:pt x="996" y="445"/>
                  </a:lnTo>
                  <a:lnTo>
                    <a:pt x="1012" y="437"/>
                  </a:lnTo>
                  <a:lnTo>
                    <a:pt x="1026" y="431"/>
                  </a:lnTo>
                  <a:lnTo>
                    <a:pt x="1040" y="425"/>
                  </a:lnTo>
                  <a:lnTo>
                    <a:pt x="1053" y="421"/>
                  </a:lnTo>
                  <a:lnTo>
                    <a:pt x="1067" y="416"/>
                  </a:lnTo>
                  <a:lnTo>
                    <a:pt x="1080" y="412"/>
                  </a:lnTo>
                  <a:lnTo>
                    <a:pt x="1093" y="410"/>
                  </a:lnTo>
                  <a:lnTo>
                    <a:pt x="1106" y="407"/>
                  </a:lnTo>
                  <a:lnTo>
                    <a:pt x="1118" y="405"/>
                  </a:lnTo>
                  <a:lnTo>
                    <a:pt x="1130" y="404"/>
                  </a:lnTo>
                  <a:lnTo>
                    <a:pt x="1142" y="403"/>
                  </a:lnTo>
                  <a:lnTo>
                    <a:pt x="1155" y="404"/>
                  </a:lnTo>
                  <a:lnTo>
                    <a:pt x="1166" y="404"/>
                  </a:lnTo>
                  <a:lnTo>
                    <a:pt x="1178" y="404"/>
                  </a:lnTo>
                  <a:lnTo>
                    <a:pt x="1190" y="406"/>
                  </a:lnTo>
                  <a:lnTo>
                    <a:pt x="1201" y="408"/>
                  </a:lnTo>
                  <a:lnTo>
                    <a:pt x="1214" y="410"/>
                  </a:lnTo>
                  <a:lnTo>
                    <a:pt x="1226" y="413"/>
                  </a:lnTo>
                  <a:lnTo>
                    <a:pt x="1238" y="416"/>
                  </a:lnTo>
                  <a:lnTo>
                    <a:pt x="1250" y="421"/>
                  </a:lnTo>
                  <a:lnTo>
                    <a:pt x="1262" y="425"/>
                  </a:lnTo>
                  <a:lnTo>
                    <a:pt x="1274" y="430"/>
                  </a:lnTo>
                  <a:lnTo>
                    <a:pt x="1286" y="435"/>
                  </a:lnTo>
                  <a:lnTo>
                    <a:pt x="1299" y="441"/>
                  </a:lnTo>
                  <a:lnTo>
                    <a:pt x="1311" y="447"/>
                  </a:lnTo>
                  <a:lnTo>
                    <a:pt x="1324" y="454"/>
                  </a:lnTo>
                  <a:lnTo>
                    <a:pt x="1338" y="461"/>
                  </a:lnTo>
                  <a:lnTo>
                    <a:pt x="1351" y="469"/>
                  </a:lnTo>
                  <a:lnTo>
                    <a:pt x="1362" y="476"/>
                  </a:lnTo>
                  <a:lnTo>
                    <a:pt x="1390" y="495"/>
                  </a:lnTo>
                  <a:lnTo>
                    <a:pt x="1416" y="516"/>
                  </a:lnTo>
                  <a:lnTo>
                    <a:pt x="1442" y="538"/>
                  </a:lnTo>
                  <a:lnTo>
                    <a:pt x="1469" y="561"/>
                  </a:lnTo>
                  <a:lnTo>
                    <a:pt x="1494" y="586"/>
                  </a:lnTo>
                  <a:lnTo>
                    <a:pt x="1520" y="614"/>
                  </a:lnTo>
                  <a:lnTo>
                    <a:pt x="1545" y="641"/>
                  </a:lnTo>
                  <a:lnTo>
                    <a:pt x="1570" y="670"/>
                  </a:lnTo>
                  <a:lnTo>
                    <a:pt x="1595" y="701"/>
                  </a:lnTo>
                  <a:lnTo>
                    <a:pt x="1618" y="731"/>
                  </a:lnTo>
                  <a:lnTo>
                    <a:pt x="1641" y="762"/>
                  </a:lnTo>
                  <a:lnTo>
                    <a:pt x="1664" y="794"/>
                  </a:lnTo>
                  <a:lnTo>
                    <a:pt x="1686" y="827"/>
                  </a:lnTo>
                  <a:lnTo>
                    <a:pt x="1706" y="859"/>
                  </a:lnTo>
                  <a:lnTo>
                    <a:pt x="1728" y="891"/>
                  </a:lnTo>
                  <a:lnTo>
                    <a:pt x="1747" y="923"/>
                  </a:lnTo>
                  <a:lnTo>
                    <a:pt x="1765" y="954"/>
                  </a:lnTo>
                  <a:lnTo>
                    <a:pt x="1782" y="985"/>
                  </a:lnTo>
                  <a:lnTo>
                    <a:pt x="1815" y="1045"/>
                  </a:lnTo>
                  <a:lnTo>
                    <a:pt x="1845" y="1102"/>
                  </a:lnTo>
                  <a:lnTo>
                    <a:pt x="1869" y="1152"/>
                  </a:lnTo>
                  <a:lnTo>
                    <a:pt x="1888" y="1195"/>
                  </a:lnTo>
                  <a:lnTo>
                    <a:pt x="1916" y="1260"/>
                  </a:lnTo>
                  <a:lnTo>
                    <a:pt x="1924" y="1278"/>
                  </a:lnTo>
                  <a:lnTo>
                    <a:pt x="1924" y="1278"/>
                  </a:lnTo>
                  <a:lnTo>
                    <a:pt x="2298" y="1132"/>
                  </a:lnTo>
                  <a:lnTo>
                    <a:pt x="2298" y="1132"/>
                  </a:lnTo>
                  <a:lnTo>
                    <a:pt x="2298" y="1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1" name="Freeform 79"/>
            <p:cNvSpPr>
              <a:spLocks/>
            </p:cNvSpPr>
            <p:nvPr/>
          </p:nvSpPr>
          <p:spPr bwMode="auto">
            <a:xfrm>
              <a:off x="1160" y="3308"/>
              <a:ext cx="41" cy="23"/>
            </a:xfrm>
            <a:custGeom>
              <a:avLst/>
              <a:gdLst>
                <a:gd name="T0" fmla="*/ 1908 w 2296"/>
                <a:gd name="T1" fmla="*/ 51 h 1295"/>
                <a:gd name="T2" fmla="*/ 1839 w 2296"/>
                <a:gd name="T3" fmla="*/ 191 h 1295"/>
                <a:gd name="T4" fmla="*/ 1769 w 2296"/>
                <a:gd name="T5" fmla="*/ 317 h 1295"/>
                <a:gd name="T6" fmla="*/ 1703 w 2296"/>
                <a:gd name="T7" fmla="*/ 429 h 1295"/>
                <a:gd name="T8" fmla="*/ 1636 w 2296"/>
                <a:gd name="T9" fmla="*/ 526 h 1295"/>
                <a:gd name="T10" fmla="*/ 1573 w 2296"/>
                <a:gd name="T11" fmla="*/ 610 h 1295"/>
                <a:gd name="T12" fmla="*/ 1512 w 2296"/>
                <a:gd name="T13" fmla="*/ 680 h 1295"/>
                <a:gd name="T14" fmla="*/ 1455 w 2296"/>
                <a:gd name="T15" fmla="*/ 739 h 1295"/>
                <a:gd name="T16" fmla="*/ 1399 w 2296"/>
                <a:gd name="T17" fmla="*/ 786 h 1295"/>
                <a:gd name="T18" fmla="*/ 1348 w 2296"/>
                <a:gd name="T19" fmla="*/ 823 h 1295"/>
                <a:gd name="T20" fmla="*/ 1300 w 2296"/>
                <a:gd name="T21" fmla="*/ 851 h 1295"/>
                <a:gd name="T22" fmla="*/ 1257 w 2296"/>
                <a:gd name="T23" fmla="*/ 870 h 1295"/>
                <a:gd name="T24" fmla="*/ 1216 w 2296"/>
                <a:gd name="T25" fmla="*/ 883 h 1295"/>
                <a:gd name="T26" fmla="*/ 1180 w 2296"/>
                <a:gd name="T27" fmla="*/ 890 h 1295"/>
                <a:gd name="T28" fmla="*/ 1142 w 2296"/>
                <a:gd name="T29" fmla="*/ 891 h 1295"/>
                <a:gd name="T30" fmla="*/ 1107 w 2296"/>
                <a:gd name="T31" fmla="*/ 889 h 1295"/>
                <a:gd name="T32" fmla="*/ 1072 w 2296"/>
                <a:gd name="T33" fmla="*/ 882 h 1295"/>
                <a:gd name="T34" fmla="*/ 1036 w 2296"/>
                <a:gd name="T35" fmla="*/ 870 h 1295"/>
                <a:gd name="T36" fmla="*/ 998 w 2296"/>
                <a:gd name="T37" fmla="*/ 855 h 1295"/>
                <a:gd name="T38" fmla="*/ 961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3 w 2296"/>
                <a:gd name="T53" fmla="*/ 250 h 1295"/>
                <a:gd name="T54" fmla="*/ 410 w 2296"/>
                <a:gd name="T55" fmla="*/ 100 h 1295"/>
                <a:gd name="T56" fmla="*/ 0 w 2296"/>
                <a:gd name="T57" fmla="*/ 163 h 1295"/>
                <a:gd name="T58" fmla="*/ 67 w 2296"/>
                <a:gd name="T59" fmla="*/ 316 h 1295"/>
                <a:gd name="T60" fmla="*/ 164 w 2296"/>
                <a:gd name="T61" fmla="*/ 504 h 1295"/>
                <a:gd name="T62" fmla="*/ 230 w 2296"/>
                <a:gd name="T63" fmla="*/ 616 h 1295"/>
                <a:gd name="T64" fmla="*/ 305 w 2296"/>
                <a:gd name="T65" fmla="*/ 730 h 1295"/>
                <a:gd name="T66" fmla="*/ 389 w 2296"/>
                <a:gd name="T67" fmla="*/ 845 h 1295"/>
                <a:gd name="T68" fmla="*/ 485 w 2296"/>
                <a:gd name="T69" fmla="*/ 956 h 1295"/>
                <a:gd name="T70" fmla="*/ 592 w 2296"/>
                <a:gd name="T71" fmla="*/ 1061 h 1295"/>
                <a:gd name="T72" fmla="*/ 711 w 2296"/>
                <a:gd name="T73" fmla="*/ 1152 h 1295"/>
                <a:gd name="T74" fmla="*/ 779 w 2296"/>
                <a:gd name="T75" fmla="*/ 1195 h 1295"/>
                <a:gd name="T76" fmla="*/ 849 w 2296"/>
                <a:gd name="T77" fmla="*/ 1229 h 1295"/>
                <a:gd name="T78" fmla="*/ 924 w 2296"/>
                <a:gd name="T79" fmla="*/ 1258 h 1295"/>
                <a:gd name="T80" fmla="*/ 1001 w 2296"/>
                <a:gd name="T81" fmla="*/ 1279 h 1295"/>
                <a:gd name="T82" fmla="*/ 1083 w 2296"/>
                <a:gd name="T83" fmla="*/ 1291 h 1295"/>
                <a:gd name="T84" fmla="*/ 1166 w 2296"/>
                <a:gd name="T85" fmla="*/ 1294 h 1295"/>
                <a:gd name="T86" fmla="*/ 1252 w 2296"/>
                <a:gd name="T87" fmla="*/ 1286 h 1295"/>
                <a:gd name="T88" fmla="*/ 1340 w 2296"/>
                <a:gd name="T89" fmla="*/ 1268 h 1295"/>
                <a:gd name="T90" fmla="*/ 1425 w 2296"/>
                <a:gd name="T91" fmla="*/ 1237 h 1295"/>
                <a:gd name="T92" fmla="*/ 1510 w 2296"/>
                <a:gd name="T93" fmla="*/ 1195 h 1295"/>
                <a:gd name="T94" fmla="*/ 1593 w 2296"/>
                <a:gd name="T95" fmla="*/ 1143 h 1295"/>
                <a:gd name="T96" fmla="*/ 1675 w 2296"/>
                <a:gd name="T97" fmla="*/ 1081 h 1295"/>
                <a:gd name="T98" fmla="*/ 1755 w 2296"/>
                <a:gd name="T99" fmla="*/ 1008 h 1295"/>
                <a:gd name="T100" fmla="*/ 1834 w 2296"/>
                <a:gd name="T101" fmla="*/ 924 h 1295"/>
                <a:gd name="T102" fmla="*/ 1912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2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2" y="0"/>
                  </a:moveTo>
                  <a:lnTo>
                    <a:pt x="1932" y="0"/>
                  </a:lnTo>
                  <a:lnTo>
                    <a:pt x="1908" y="51"/>
                  </a:lnTo>
                  <a:lnTo>
                    <a:pt x="1885" y="99"/>
                  </a:lnTo>
                  <a:lnTo>
                    <a:pt x="1861" y="146"/>
                  </a:lnTo>
                  <a:lnTo>
                    <a:pt x="1839" y="191"/>
                  </a:lnTo>
                  <a:lnTo>
                    <a:pt x="1815" y="235"/>
                  </a:lnTo>
                  <a:lnTo>
                    <a:pt x="1792" y="277"/>
                  </a:lnTo>
                  <a:lnTo>
                    <a:pt x="1769" y="317"/>
                  </a:lnTo>
                  <a:lnTo>
                    <a:pt x="1747" y="355"/>
                  </a:lnTo>
                  <a:lnTo>
                    <a:pt x="1725" y="392"/>
                  </a:lnTo>
                  <a:lnTo>
                    <a:pt x="1703" y="429"/>
                  </a:lnTo>
                  <a:lnTo>
                    <a:pt x="1680" y="462"/>
                  </a:lnTo>
                  <a:lnTo>
                    <a:pt x="1658" y="494"/>
                  </a:lnTo>
                  <a:lnTo>
                    <a:pt x="1636" y="526"/>
                  </a:lnTo>
                  <a:lnTo>
                    <a:pt x="1615" y="555"/>
                  </a:lnTo>
                  <a:lnTo>
                    <a:pt x="1594" y="582"/>
                  </a:lnTo>
                  <a:lnTo>
                    <a:pt x="1573" y="610"/>
                  </a:lnTo>
                  <a:lnTo>
                    <a:pt x="1552" y="635"/>
                  </a:lnTo>
                  <a:lnTo>
                    <a:pt x="1532" y="658"/>
                  </a:lnTo>
                  <a:lnTo>
                    <a:pt x="1512" y="680"/>
                  </a:lnTo>
                  <a:lnTo>
                    <a:pt x="1492" y="702"/>
                  </a:lnTo>
                  <a:lnTo>
                    <a:pt x="1473" y="721"/>
                  </a:lnTo>
                  <a:lnTo>
                    <a:pt x="1455" y="739"/>
                  </a:lnTo>
                  <a:lnTo>
                    <a:pt x="1436" y="756"/>
                  </a:lnTo>
                  <a:lnTo>
                    <a:pt x="1417" y="772"/>
                  </a:lnTo>
                  <a:lnTo>
                    <a:pt x="1399" y="786"/>
                  </a:lnTo>
                  <a:lnTo>
                    <a:pt x="1381" y="801"/>
                  </a:lnTo>
                  <a:lnTo>
                    <a:pt x="1365" y="812"/>
                  </a:lnTo>
                  <a:lnTo>
                    <a:pt x="1348" y="823"/>
                  </a:lnTo>
                  <a:lnTo>
                    <a:pt x="1332" y="834"/>
                  </a:lnTo>
                  <a:lnTo>
                    <a:pt x="1317" y="843"/>
                  </a:lnTo>
                  <a:lnTo>
                    <a:pt x="1300" y="851"/>
                  </a:lnTo>
                  <a:lnTo>
                    <a:pt x="1285" y="858"/>
                  </a:lnTo>
                  <a:lnTo>
                    <a:pt x="1271" y="864"/>
                  </a:lnTo>
                  <a:lnTo>
                    <a:pt x="1257" y="870"/>
                  </a:lnTo>
                  <a:lnTo>
                    <a:pt x="1243" y="874"/>
                  </a:lnTo>
                  <a:lnTo>
                    <a:pt x="1229" y="879"/>
                  </a:lnTo>
                  <a:lnTo>
                    <a:pt x="1216" y="883"/>
                  </a:lnTo>
                  <a:lnTo>
                    <a:pt x="1204" y="886"/>
                  </a:lnTo>
                  <a:lnTo>
                    <a:pt x="1192" y="888"/>
                  </a:lnTo>
                  <a:lnTo>
                    <a:pt x="1180" y="890"/>
                  </a:lnTo>
                  <a:lnTo>
                    <a:pt x="1166" y="891"/>
                  </a:lnTo>
                  <a:lnTo>
                    <a:pt x="1155" y="892"/>
                  </a:lnTo>
                  <a:lnTo>
                    <a:pt x="1142" y="891"/>
                  </a:lnTo>
                  <a:lnTo>
                    <a:pt x="1131" y="891"/>
                  </a:lnTo>
                  <a:lnTo>
                    <a:pt x="1119" y="891"/>
                  </a:lnTo>
                  <a:lnTo>
                    <a:pt x="1107" y="889"/>
                  </a:lnTo>
                  <a:lnTo>
                    <a:pt x="1096" y="887"/>
                  </a:lnTo>
                  <a:lnTo>
                    <a:pt x="1084" y="885"/>
                  </a:lnTo>
                  <a:lnTo>
                    <a:pt x="1072" y="882"/>
                  </a:lnTo>
                  <a:lnTo>
                    <a:pt x="1061" y="878"/>
                  </a:lnTo>
                  <a:lnTo>
                    <a:pt x="1047" y="874"/>
                  </a:lnTo>
                  <a:lnTo>
                    <a:pt x="1036" y="870"/>
                  </a:lnTo>
                  <a:lnTo>
                    <a:pt x="1024" y="865"/>
                  </a:lnTo>
                  <a:lnTo>
                    <a:pt x="1011" y="860"/>
                  </a:lnTo>
                  <a:lnTo>
                    <a:pt x="998" y="855"/>
                  </a:lnTo>
                  <a:lnTo>
                    <a:pt x="986" y="848"/>
                  </a:lnTo>
                  <a:lnTo>
                    <a:pt x="973" y="841"/>
                  </a:lnTo>
                  <a:lnTo>
                    <a:pt x="961" y="834"/>
                  </a:lnTo>
                  <a:lnTo>
                    <a:pt x="947" y="826"/>
                  </a:lnTo>
                  <a:lnTo>
                    <a:pt x="937" y="820"/>
                  </a:lnTo>
                  <a:lnTo>
                    <a:pt x="908" y="800"/>
                  </a:lnTo>
                  <a:lnTo>
                    <a:pt x="882" y="779"/>
                  </a:lnTo>
                  <a:lnTo>
                    <a:pt x="856" y="757"/>
                  </a:lnTo>
                  <a:lnTo>
                    <a:pt x="830" y="734"/>
                  </a:lnTo>
                  <a:lnTo>
                    <a:pt x="804" y="709"/>
                  </a:lnTo>
                  <a:lnTo>
                    <a:pt x="777" y="682"/>
                  </a:lnTo>
                  <a:lnTo>
                    <a:pt x="753" y="654"/>
                  </a:lnTo>
                  <a:lnTo>
                    <a:pt x="728" y="625"/>
                  </a:lnTo>
                  <a:lnTo>
                    <a:pt x="704" y="594"/>
                  </a:lnTo>
                  <a:lnTo>
                    <a:pt x="681" y="564"/>
                  </a:lnTo>
                  <a:lnTo>
                    <a:pt x="657" y="532"/>
                  </a:lnTo>
                  <a:lnTo>
                    <a:pt x="634" y="500"/>
                  </a:lnTo>
                  <a:lnTo>
                    <a:pt x="613" y="469"/>
                  </a:lnTo>
                  <a:lnTo>
                    <a:pt x="592" y="436"/>
                  </a:lnTo>
                  <a:lnTo>
                    <a:pt x="572" y="404"/>
                  </a:lnTo>
                  <a:lnTo>
                    <a:pt x="552" y="372"/>
                  </a:lnTo>
                  <a:lnTo>
                    <a:pt x="533" y="340"/>
                  </a:lnTo>
                  <a:lnTo>
                    <a:pt x="517" y="310"/>
                  </a:lnTo>
                  <a:lnTo>
                    <a:pt x="483" y="250"/>
                  </a:lnTo>
                  <a:lnTo>
                    <a:pt x="455" y="193"/>
                  </a:lnTo>
                  <a:lnTo>
                    <a:pt x="431" y="143"/>
                  </a:lnTo>
                  <a:lnTo>
                    <a:pt x="410" y="100"/>
                  </a:lnTo>
                  <a:lnTo>
                    <a:pt x="382" y="35"/>
                  </a:lnTo>
                  <a:lnTo>
                    <a:pt x="374" y="17"/>
                  </a:lnTo>
                  <a:lnTo>
                    <a:pt x="0" y="163"/>
                  </a:lnTo>
                  <a:lnTo>
                    <a:pt x="12" y="193"/>
                  </a:lnTo>
                  <a:lnTo>
                    <a:pt x="44" y="265"/>
                  </a:lnTo>
                  <a:lnTo>
                    <a:pt x="67" y="316"/>
                  </a:lnTo>
                  <a:lnTo>
                    <a:pt x="96" y="373"/>
                  </a:lnTo>
                  <a:lnTo>
                    <a:pt x="128" y="437"/>
                  </a:lnTo>
                  <a:lnTo>
                    <a:pt x="164" y="504"/>
                  </a:lnTo>
                  <a:lnTo>
                    <a:pt x="186" y="542"/>
                  </a:lnTo>
                  <a:lnTo>
                    <a:pt x="207" y="578"/>
                  </a:lnTo>
                  <a:lnTo>
                    <a:pt x="230" y="616"/>
                  </a:lnTo>
                  <a:lnTo>
                    <a:pt x="253" y="654"/>
                  </a:lnTo>
                  <a:lnTo>
                    <a:pt x="277" y="691"/>
                  </a:lnTo>
                  <a:lnTo>
                    <a:pt x="305" y="730"/>
                  </a:lnTo>
                  <a:lnTo>
                    <a:pt x="331" y="768"/>
                  </a:lnTo>
                  <a:lnTo>
                    <a:pt x="359" y="807"/>
                  </a:lnTo>
                  <a:lnTo>
                    <a:pt x="389" y="845"/>
                  </a:lnTo>
                  <a:lnTo>
                    <a:pt x="420" y="884"/>
                  </a:lnTo>
                  <a:lnTo>
                    <a:pt x="451" y="920"/>
                  </a:lnTo>
                  <a:lnTo>
                    <a:pt x="485" y="956"/>
                  </a:lnTo>
                  <a:lnTo>
                    <a:pt x="519" y="993"/>
                  </a:lnTo>
                  <a:lnTo>
                    <a:pt x="555" y="1027"/>
                  </a:lnTo>
                  <a:lnTo>
                    <a:pt x="592" y="1061"/>
                  </a:lnTo>
                  <a:lnTo>
                    <a:pt x="630" y="1094"/>
                  </a:lnTo>
                  <a:lnTo>
                    <a:pt x="670" y="1125"/>
                  </a:lnTo>
                  <a:lnTo>
                    <a:pt x="711" y="1152"/>
                  </a:lnTo>
                  <a:lnTo>
                    <a:pt x="735" y="1169"/>
                  </a:lnTo>
                  <a:lnTo>
                    <a:pt x="756" y="1182"/>
                  </a:lnTo>
                  <a:lnTo>
                    <a:pt x="779" y="1195"/>
                  </a:lnTo>
                  <a:lnTo>
                    <a:pt x="802" y="1206"/>
                  </a:lnTo>
                  <a:lnTo>
                    <a:pt x="826" y="1218"/>
                  </a:lnTo>
                  <a:lnTo>
                    <a:pt x="849" y="1229"/>
                  </a:lnTo>
                  <a:lnTo>
                    <a:pt x="873" y="1239"/>
                  </a:lnTo>
                  <a:lnTo>
                    <a:pt x="897" y="1249"/>
                  </a:lnTo>
                  <a:lnTo>
                    <a:pt x="924" y="1258"/>
                  </a:lnTo>
                  <a:lnTo>
                    <a:pt x="949" y="1266"/>
                  </a:lnTo>
                  <a:lnTo>
                    <a:pt x="975" y="1273"/>
                  </a:lnTo>
                  <a:lnTo>
                    <a:pt x="1001" y="1279"/>
                  </a:lnTo>
                  <a:lnTo>
                    <a:pt x="1028" y="1284"/>
                  </a:lnTo>
                  <a:lnTo>
                    <a:pt x="1056" y="1288"/>
                  </a:lnTo>
                  <a:lnTo>
                    <a:pt x="1083" y="1291"/>
                  </a:lnTo>
                  <a:lnTo>
                    <a:pt x="1111" y="1293"/>
                  </a:lnTo>
                  <a:lnTo>
                    <a:pt x="1139" y="1295"/>
                  </a:lnTo>
                  <a:lnTo>
                    <a:pt x="1166" y="1294"/>
                  </a:lnTo>
                  <a:lnTo>
                    <a:pt x="1196" y="1293"/>
                  </a:lnTo>
                  <a:lnTo>
                    <a:pt x="1224" y="1290"/>
                  </a:lnTo>
                  <a:lnTo>
                    <a:pt x="1252" y="1286"/>
                  </a:lnTo>
                  <a:lnTo>
                    <a:pt x="1281" y="1281"/>
                  </a:lnTo>
                  <a:lnTo>
                    <a:pt x="1311" y="1275"/>
                  </a:lnTo>
                  <a:lnTo>
                    <a:pt x="1340" y="1268"/>
                  </a:lnTo>
                  <a:lnTo>
                    <a:pt x="1368" y="1259"/>
                  </a:lnTo>
                  <a:lnTo>
                    <a:pt x="1396" y="1247"/>
                  </a:lnTo>
                  <a:lnTo>
                    <a:pt x="1425" y="1237"/>
                  </a:lnTo>
                  <a:lnTo>
                    <a:pt x="1454" y="1224"/>
                  </a:lnTo>
                  <a:lnTo>
                    <a:pt x="1482" y="1211"/>
                  </a:lnTo>
                  <a:lnTo>
                    <a:pt x="1510" y="1195"/>
                  </a:lnTo>
                  <a:lnTo>
                    <a:pt x="1537" y="1180"/>
                  </a:lnTo>
                  <a:lnTo>
                    <a:pt x="1566" y="1163"/>
                  </a:lnTo>
                  <a:lnTo>
                    <a:pt x="1593" y="1143"/>
                  </a:lnTo>
                  <a:lnTo>
                    <a:pt x="1621" y="1124"/>
                  </a:lnTo>
                  <a:lnTo>
                    <a:pt x="1648" y="1103"/>
                  </a:lnTo>
                  <a:lnTo>
                    <a:pt x="1675" y="1081"/>
                  </a:lnTo>
                  <a:lnTo>
                    <a:pt x="1702" y="1057"/>
                  </a:lnTo>
                  <a:lnTo>
                    <a:pt x="1728" y="1034"/>
                  </a:lnTo>
                  <a:lnTo>
                    <a:pt x="1755" y="1008"/>
                  </a:lnTo>
                  <a:lnTo>
                    <a:pt x="1781" y="981"/>
                  </a:lnTo>
                  <a:lnTo>
                    <a:pt x="1808" y="953"/>
                  </a:lnTo>
                  <a:lnTo>
                    <a:pt x="1834" y="924"/>
                  </a:lnTo>
                  <a:lnTo>
                    <a:pt x="1860" y="894"/>
                  </a:lnTo>
                  <a:lnTo>
                    <a:pt x="1886" y="862"/>
                  </a:lnTo>
                  <a:lnTo>
                    <a:pt x="1912" y="829"/>
                  </a:lnTo>
                  <a:lnTo>
                    <a:pt x="1938" y="795"/>
                  </a:lnTo>
                  <a:lnTo>
                    <a:pt x="1964" y="759"/>
                  </a:lnTo>
                  <a:lnTo>
                    <a:pt x="1989" y="723"/>
                  </a:lnTo>
                  <a:lnTo>
                    <a:pt x="2015" y="684"/>
                  </a:lnTo>
                  <a:lnTo>
                    <a:pt x="2040" y="645"/>
                  </a:lnTo>
                  <a:lnTo>
                    <a:pt x="2066" y="604"/>
                  </a:lnTo>
                  <a:lnTo>
                    <a:pt x="2092" y="562"/>
                  </a:lnTo>
                  <a:lnTo>
                    <a:pt x="2117" y="518"/>
                  </a:lnTo>
                  <a:lnTo>
                    <a:pt x="2143" y="472"/>
                  </a:lnTo>
                  <a:lnTo>
                    <a:pt x="2168" y="426"/>
                  </a:lnTo>
                  <a:lnTo>
                    <a:pt x="2194" y="378"/>
                  </a:lnTo>
                  <a:lnTo>
                    <a:pt x="2220" y="329"/>
                  </a:lnTo>
                  <a:lnTo>
                    <a:pt x="2245" y="277"/>
                  </a:lnTo>
                  <a:lnTo>
                    <a:pt x="2270" y="224"/>
                  </a:lnTo>
                  <a:lnTo>
                    <a:pt x="2296" y="171"/>
                  </a:lnTo>
                  <a:lnTo>
                    <a:pt x="2296" y="171"/>
                  </a:lnTo>
                  <a:lnTo>
                    <a:pt x="1932" y="0"/>
                  </a:lnTo>
                  <a:lnTo>
                    <a:pt x="1932" y="0"/>
                  </a:lnTo>
                  <a:lnTo>
                    <a:pt x="19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2" name="Freeform 80"/>
            <p:cNvSpPr>
              <a:spLocks/>
            </p:cNvSpPr>
            <p:nvPr/>
          </p:nvSpPr>
          <p:spPr bwMode="auto">
            <a:xfrm>
              <a:off x="1194" y="3288"/>
              <a:ext cx="41" cy="23"/>
            </a:xfrm>
            <a:custGeom>
              <a:avLst/>
              <a:gdLst>
                <a:gd name="T0" fmla="*/ 2282 w 2294"/>
                <a:gd name="T1" fmla="*/ 1114 h 1291"/>
                <a:gd name="T2" fmla="*/ 2199 w 2294"/>
                <a:gd name="T3" fmla="*/ 934 h 1291"/>
                <a:gd name="T4" fmla="*/ 2109 w 2294"/>
                <a:gd name="T5" fmla="*/ 764 h 1291"/>
                <a:gd name="T6" fmla="*/ 2042 w 2294"/>
                <a:gd name="T7" fmla="*/ 652 h 1291"/>
                <a:gd name="T8" fmla="*/ 1964 w 2294"/>
                <a:gd name="T9" fmla="*/ 536 h 1291"/>
                <a:gd name="T10" fmla="*/ 1876 w 2294"/>
                <a:gd name="T11" fmla="*/ 420 h 1291"/>
                <a:gd name="T12" fmla="*/ 1777 w 2294"/>
                <a:gd name="T13" fmla="*/ 308 h 1291"/>
                <a:gd name="T14" fmla="*/ 1666 w 2294"/>
                <a:gd name="T15" fmla="*/ 206 h 1291"/>
                <a:gd name="T16" fmla="*/ 1562 w 2294"/>
                <a:gd name="T17" fmla="*/ 131 h 1291"/>
                <a:gd name="T18" fmla="*/ 1495 w 2294"/>
                <a:gd name="T19" fmla="*/ 92 h 1291"/>
                <a:gd name="T20" fmla="*/ 1425 w 2294"/>
                <a:gd name="T21" fmla="*/ 58 h 1291"/>
                <a:gd name="T22" fmla="*/ 1349 w 2294"/>
                <a:gd name="T23" fmla="*/ 30 h 1291"/>
                <a:gd name="T24" fmla="*/ 1271 w 2294"/>
                <a:gd name="T25" fmla="*/ 12 h 1291"/>
                <a:gd name="T26" fmla="*/ 1187 w 2294"/>
                <a:gd name="T27" fmla="*/ 2 h 1291"/>
                <a:gd name="T28" fmla="*/ 1103 w 2294"/>
                <a:gd name="T29" fmla="*/ 2 h 1291"/>
                <a:gd name="T30" fmla="*/ 1017 w 2294"/>
                <a:gd name="T31" fmla="*/ 13 h 1291"/>
                <a:gd name="T32" fmla="*/ 929 w 2294"/>
                <a:gd name="T33" fmla="*/ 35 h 1291"/>
                <a:gd name="T34" fmla="*/ 843 w 2294"/>
                <a:gd name="T35" fmla="*/ 68 h 1291"/>
                <a:gd name="T36" fmla="*/ 760 w 2294"/>
                <a:gd name="T37" fmla="*/ 112 h 1291"/>
                <a:gd name="T38" fmla="*/ 677 w 2294"/>
                <a:gd name="T39" fmla="*/ 168 h 1291"/>
                <a:gd name="T40" fmla="*/ 595 w 2294"/>
                <a:gd name="T41" fmla="*/ 232 h 1291"/>
                <a:gd name="T42" fmla="*/ 516 w 2294"/>
                <a:gd name="T43" fmla="*/ 309 h 1291"/>
                <a:gd name="T44" fmla="*/ 437 w 2294"/>
                <a:gd name="T45" fmla="*/ 396 h 1291"/>
                <a:gd name="T46" fmla="*/ 358 w 2294"/>
                <a:gd name="T47" fmla="*/ 495 h 1291"/>
                <a:gd name="T48" fmla="*/ 282 w 2294"/>
                <a:gd name="T49" fmla="*/ 605 h 1291"/>
                <a:gd name="T50" fmla="*/ 205 w 2294"/>
                <a:gd name="T51" fmla="*/ 728 h 1291"/>
                <a:gd name="T52" fmla="*/ 128 w 2294"/>
                <a:gd name="T53" fmla="*/ 864 h 1291"/>
                <a:gd name="T54" fmla="*/ 51 w 2294"/>
                <a:gd name="T55" fmla="*/ 1013 h 1291"/>
                <a:gd name="T56" fmla="*/ 364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8 w 2294"/>
                <a:gd name="T73" fmla="*/ 520 h 1291"/>
                <a:gd name="T74" fmla="*/ 931 w 2294"/>
                <a:gd name="T75" fmla="*/ 480 h 1291"/>
                <a:gd name="T76" fmla="*/ 979 w 2294"/>
                <a:gd name="T77" fmla="*/ 450 h 1291"/>
                <a:gd name="T78" fmla="*/ 1025 w 2294"/>
                <a:gd name="T79" fmla="*/ 429 h 1291"/>
                <a:gd name="T80" fmla="*/ 1065 w 2294"/>
                <a:gd name="T81" fmla="*/ 414 h 1291"/>
                <a:gd name="T82" fmla="*/ 1103 w 2294"/>
                <a:gd name="T83" fmla="*/ 406 h 1291"/>
                <a:gd name="T84" fmla="*/ 1140 w 2294"/>
                <a:gd name="T85" fmla="*/ 404 h 1291"/>
                <a:gd name="T86" fmla="*/ 1175 w 2294"/>
                <a:gd name="T87" fmla="*/ 405 h 1291"/>
                <a:gd name="T88" fmla="*/ 1210 w 2294"/>
                <a:gd name="T89" fmla="*/ 410 h 1291"/>
                <a:gd name="T90" fmla="*/ 1245 w 2294"/>
                <a:gd name="T91" fmla="*/ 422 h 1291"/>
                <a:gd name="T92" fmla="*/ 1283 w 2294"/>
                <a:gd name="T93" fmla="*/ 436 h 1291"/>
                <a:gd name="T94" fmla="*/ 1320 w 2294"/>
                <a:gd name="T95" fmla="*/ 455 h 1291"/>
                <a:gd name="T96" fmla="*/ 1357 w 2294"/>
                <a:gd name="T97" fmla="*/ 478 h 1291"/>
                <a:gd name="T98" fmla="*/ 1438 w 2294"/>
                <a:gd name="T99" fmla="*/ 541 h 1291"/>
                <a:gd name="T100" fmla="*/ 1516 w 2294"/>
                <a:gd name="T101" fmla="*/ 618 h 1291"/>
                <a:gd name="T102" fmla="*/ 1590 w 2294"/>
                <a:gd name="T103" fmla="*/ 706 h 1291"/>
                <a:gd name="T104" fmla="*/ 1660 w 2294"/>
                <a:gd name="T105" fmla="*/ 802 h 1291"/>
                <a:gd name="T106" fmla="*/ 1722 w 2294"/>
                <a:gd name="T107" fmla="*/ 900 h 1291"/>
                <a:gd name="T108" fmla="*/ 1778 w 2294"/>
                <a:gd name="T109" fmla="*/ 994 h 1291"/>
                <a:gd name="T110" fmla="*/ 1863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2" y="1114"/>
                  </a:lnTo>
                  <a:lnTo>
                    <a:pt x="2251" y="1043"/>
                  </a:lnTo>
                  <a:lnTo>
                    <a:pt x="2227" y="992"/>
                  </a:lnTo>
                  <a:lnTo>
                    <a:pt x="2199" y="934"/>
                  </a:lnTo>
                  <a:lnTo>
                    <a:pt x="2166" y="869"/>
                  </a:lnTo>
                  <a:lnTo>
                    <a:pt x="2129" y="802"/>
                  </a:lnTo>
                  <a:lnTo>
                    <a:pt x="2109" y="764"/>
                  </a:lnTo>
                  <a:lnTo>
                    <a:pt x="2088" y="727"/>
                  </a:lnTo>
                  <a:lnTo>
                    <a:pt x="2065" y="689"/>
                  </a:lnTo>
                  <a:lnTo>
                    <a:pt x="2042" y="652"/>
                  </a:lnTo>
                  <a:lnTo>
                    <a:pt x="2017" y="614"/>
                  </a:lnTo>
                  <a:lnTo>
                    <a:pt x="1991" y="574"/>
                  </a:lnTo>
                  <a:lnTo>
                    <a:pt x="1964" y="536"/>
                  </a:lnTo>
                  <a:lnTo>
                    <a:pt x="1936" y="496"/>
                  </a:lnTo>
                  <a:lnTo>
                    <a:pt x="1907" y="458"/>
                  </a:lnTo>
                  <a:lnTo>
                    <a:pt x="1876" y="420"/>
                  </a:lnTo>
                  <a:lnTo>
                    <a:pt x="1844" y="382"/>
                  </a:lnTo>
                  <a:lnTo>
                    <a:pt x="1812" y="345"/>
                  </a:lnTo>
                  <a:lnTo>
                    <a:pt x="1777" y="308"/>
                  </a:lnTo>
                  <a:lnTo>
                    <a:pt x="1741" y="273"/>
                  </a:lnTo>
                  <a:lnTo>
                    <a:pt x="1704" y="240"/>
                  </a:lnTo>
                  <a:lnTo>
                    <a:pt x="1666" y="206"/>
                  </a:lnTo>
                  <a:lnTo>
                    <a:pt x="1626" y="175"/>
                  </a:lnTo>
                  <a:lnTo>
                    <a:pt x="1586" y="147"/>
                  </a:lnTo>
                  <a:lnTo>
                    <a:pt x="1562" y="131"/>
                  </a:lnTo>
                  <a:lnTo>
                    <a:pt x="1541" y="117"/>
                  </a:lnTo>
                  <a:lnTo>
                    <a:pt x="1519" y="105"/>
                  </a:lnTo>
                  <a:lnTo>
                    <a:pt x="1495" y="92"/>
                  </a:lnTo>
                  <a:lnTo>
                    <a:pt x="1472" y="80"/>
                  </a:lnTo>
                  <a:lnTo>
                    <a:pt x="1448" y="69"/>
                  </a:lnTo>
                  <a:lnTo>
                    <a:pt x="1425" y="58"/>
                  </a:lnTo>
                  <a:lnTo>
                    <a:pt x="1400" y="48"/>
                  </a:lnTo>
                  <a:lnTo>
                    <a:pt x="1374" y="39"/>
                  </a:lnTo>
                  <a:lnTo>
                    <a:pt x="1349" y="30"/>
                  </a:lnTo>
                  <a:lnTo>
                    <a:pt x="1324" y="24"/>
                  </a:lnTo>
                  <a:lnTo>
                    <a:pt x="1297" y="17"/>
                  </a:lnTo>
                  <a:lnTo>
                    <a:pt x="1271" y="12"/>
                  </a:lnTo>
                  <a:lnTo>
                    <a:pt x="1242" y="7"/>
                  </a:lnTo>
                  <a:lnTo>
                    <a:pt x="1215" y="4"/>
                  </a:lnTo>
                  <a:lnTo>
                    <a:pt x="1187" y="2"/>
                  </a:lnTo>
                  <a:lnTo>
                    <a:pt x="1159" y="0"/>
                  </a:lnTo>
                  <a:lnTo>
                    <a:pt x="1131" y="0"/>
                  </a:lnTo>
                  <a:lnTo>
                    <a:pt x="1103" y="2"/>
                  </a:lnTo>
                  <a:lnTo>
                    <a:pt x="1074" y="4"/>
                  </a:lnTo>
                  <a:lnTo>
                    <a:pt x="1045" y="7"/>
                  </a:lnTo>
                  <a:lnTo>
                    <a:pt x="1017" y="13"/>
                  </a:lnTo>
                  <a:lnTo>
                    <a:pt x="987" y="18"/>
                  </a:lnTo>
                  <a:lnTo>
                    <a:pt x="958" y="26"/>
                  </a:lnTo>
                  <a:lnTo>
                    <a:pt x="929" y="35"/>
                  </a:lnTo>
                  <a:lnTo>
                    <a:pt x="901" y="44"/>
                  </a:lnTo>
                  <a:lnTo>
                    <a:pt x="871" y="56"/>
                  </a:lnTo>
                  <a:lnTo>
                    <a:pt x="843" y="68"/>
                  </a:lnTo>
                  <a:lnTo>
                    <a:pt x="815" y="82"/>
                  </a:lnTo>
                  <a:lnTo>
                    <a:pt x="788" y="97"/>
                  </a:lnTo>
                  <a:lnTo>
                    <a:pt x="760" y="112"/>
                  </a:lnTo>
                  <a:lnTo>
                    <a:pt x="731" y="129"/>
                  </a:lnTo>
                  <a:lnTo>
                    <a:pt x="704" y="148"/>
                  </a:lnTo>
                  <a:lnTo>
                    <a:pt x="677" y="168"/>
                  </a:lnTo>
                  <a:lnTo>
                    <a:pt x="650" y="188"/>
                  </a:lnTo>
                  <a:lnTo>
                    <a:pt x="622" y="210"/>
                  </a:lnTo>
                  <a:lnTo>
                    <a:pt x="595" y="232"/>
                  </a:lnTo>
                  <a:lnTo>
                    <a:pt x="568" y="258"/>
                  </a:lnTo>
                  <a:lnTo>
                    <a:pt x="542" y="283"/>
                  </a:lnTo>
                  <a:lnTo>
                    <a:pt x="516" y="309"/>
                  </a:lnTo>
                  <a:lnTo>
                    <a:pt x="489" y="338"/>
                  </a:lnTo>
                  <a:lnTo>
                    <a:pt x="463" y="367"/>
                  </a:lnTo>
                  <a:lnTo>
                    <a:pt x="437" y="396"/>
                  </a:lnTo>
                  <a:lnTo>
                    <a:pt x="411" y="428"/>
                  </a:lnTo>
                  <a:lnTo>
                    <a:pt x="385" y="462"/>
                  </a:lnTo>
                  <a:lnTo>
                    <a:pt x="358" y="495"/>
                  </a:lnTo>
                  <a:lnTo>
                    <a:pt x="333" y="531"/>
                  </a:lnTo>
                  <a:lnTo>
                    <a:pt x="308" y="567"/>
                  </a:lnTo>
                  <a:lnTo>
                    <a:pt x="282" y="605"/>
                  </a:lnTo>
                  <a:lnTo>
                    <a:pt x="256" y="645"/>
                  </a:lnTo>
                  <a:lnTo>
                    <a:pt x="230" y="686"/>
                  </a:lnTo>
                  <a:lnTo>
                    <a:pt x="205" y="728"/>
                  </a:lnTo>
                  <a:lnTo>
                    <a:pt x="179" y="771"/>
                  </a:lnTo>
                  <a:lnTo>
                    <a:pt x="154" y="818"/>
                  </a:lnTo>
                  <a:lnTo>
                    <a:pt x="128" y="864"/>
                  </a:lnTo>
                  <a:lnTo>
                    <a:pt x="102" y="912"/>
                  </a:lnTo>
                  <a:lnTo>
                    <a:pt x="76" y="961"/>
                  </a:lnTo>
                  <a:lnTo>
                    <a:pt x="51" y="1013"/>
                  </a:lnTo>
                  <a:lnTo>
                    <a:pt x="26" y="1065"/>
                  </a:lnTo>
                  <a:lnTo>
                    <a:pt x="0" y="1119"/>
                  </a:lnTo>
                  <a:lnTo>
                    <a:pt x="364" y="1290"/>
                  </a:lnTo>
                  <a:lnTo>
                    <a:pt x="388" y="1239"/>
                  </a:lnTo>
                  <a:lnTo>
                    <a:pt x="412" y="1191"/>
                  </a:lnTo>
                  <a:lnTo>
                    <a:pt x="435" y="1144"/>
                  </a:lnTo>
                  <a:lnTo>
                    <a:pt x="458" y="1099"/>
                  </a:lnTo>
                  <a:lnTo>
                    <a:pt x="481" y="1055"/>
                  </a:lnTo>
                  <a:lnTo>
                    <a:pt x="505" y="1013"/>
                  </a:lnTo>
                  <a:lnTo>
                    <a:pt x="527" y="973"/>
                  </a:lnTo>
                  <a:lnTo>
                    <a:pt x="550" y="935"/>
                  </a:lnTo>
                  <a:lnTo>
                    <a:pt x="572" y="898"/>
                  </a:lnTo>
                  <a:lnTo>
                    <a:pt x="594" y="862"/>
                  </a:lnTo>
                  <a:lnTo>
                    <a:pt x="616" y="828"/>
                  </a:lnTo>
                  <a:lnTo>
                    <a:pt x="638" y="797"/>
                  </a:lnTo>
                  <a:lnTo>
                    <a:pt x="660" y="765"/>
                  </a:lnTo>
                  <a:lnTo>
                    <a:pt x="681" y="736"/>
                  </a:lnTo>
                  <a:lnTo>
                    <a:pt x="702" y="708"/>
                  </a:lnTo>
                  <a:lnTo>
                    <a:pt x="723" y="682"/>
                  </a:lnTo>
                  <a:lnTo>
                    <a:pt x="743" y="657"/>
                  </a:lnTo>
                  <a:lnTo>
                    <a:pt x="764" y="633"/>
                  </a:lnTo>
                  <a:lnTo>
                    <a:pt x="784" y="611"/>
                  </a:lnTo>
                  <a:lnTo>
                    <a:pt x="804" y="590"/>
                  </a:lnTo>
                  <a:lnTo>
                    <a:pt x="823" y="570"/>
                  </a:lnTo>
                  <a:lnTo>
                    <a:pt x="842" y="553"/>
                  </a:lnTo>
                  <a:lnTo>
                    <a:pt x="860" y="536"/>
                  </a:lnTo>
                  <a:lnTo>
                    <a:pt x="878" y="520"/>
                  </a:lnTo>
                  <a:lnTo>
                    <a:pt x="897" y="505"/>
                  </a:lnTo>
                  <a:lnTo>
                    <a:pt x="914" y="492"/>
                  </a:lnTo>
                  <a:lnTo>
                    <a:pt x="931" y="480"/>
                  </a:lnTo>
                  <a:lnTo>
                    <a:pt x="947" y="469"/>
                  </a:lnTo>
                  <a:lnTo>
                    <a:pt x="964" y="459"/>
                  </a:lnTo>
                  <a:lnTo>
                    <a:pt x="979" y="450"/>
                  </a:lnTo>
                  <a:lnTo>
                    <a:pt x="994" y="442"/>
                  </a:lnTo>
                  <a:lnTo>
                    <a:pt x="1011" y="436"/>
                  </a:lnTo>
                  <a:lnTo>
                    <a:pt x="1025" y="429"/>
                  </a:lnTo>
                  <a:lnTo>
                    <a:pt x="1038" y="424"/>
                  </a:lnTo>
                  <a:lnTo>
                    <a:pt x="1052" y="418"/>
                  </a:lnTo>
                  <a:lnTo>
                    <a:pt x="1065" y="414"/>
                  </a:lnTo>
                  <a:lnTo>
                    <a:pt x="1078" y="411"/>
                  </a:lnTo>
                  <a:lnTo>
                    <a:pt x="1090" y="408"/>
                  </a:lnTo>
                  <a:lnTo>
                    <a:pt x="1103" y="406"/>
                  </a:lnTo>
                  <a:lnTo>
                    <a:pt x="1115" y="405"/>
                  </a:lnTo>
                  <a:lnTo>
                    <a:pt x="1126" y="404"/>
                  </a:lnTo>
                  <a:lnTo>
                    <a:pt x="1140" y="404"/>
                  </a:lnTo>
                  <a:lnTo>
                    <a:pt x="1152" y="404"/>
                  </a:lnTo>
                  <a:lnTo>
                    <a:pt x="1164" y="404"/>
                  </a:lnTo>
                  <a:lnTo>
                    <a:pt x="1175" y="405"/>
                  </a:lnTo>
                  <a:lnTo>
                    <a:pt x="1186" y="406"/>
                  </a:lnTo>
                  <a:lnTo>
                    <a:pt x="1198" y="408"/>
                  </a:lnTo>
                  <a:lnTo>
                    <a:pt x="1210" y="410"/>
                  </a:lnTo>
                  <a:lnTo>
                    <a:pt x="1221" y="413"/>
                  </a:lnTo>
                  <a:lnTo>
                    <a:pt x="1233" y="417"/>
                  </a:lnTo>
                  <a:lnTo>
                    <a:pt x="1245" y="422"/>
                  </a:lnTo>
                  <a:lnTo>
                    <a:pt x="1258" y="426"/>
                  </a:lnTo>
                  <a:lnTo>
                    <a:pt x="1271" y="431"/>
                  </a:lnTo>
                  <a:lnTo>
                    <a:pt x="1283" y="436"/>
                  </a:lnTo>
                  <a:lnTo>
                    <a:pt x="1296" y="442"/>
                  </a:lnTo>
                  <a:lnTo>
                    <a:pt x="1308" y="448"/>
                  </a:lnTo>
                  <a:lnTo>
                    <a:pt x="1320" y="455"/>
                  </a:lnTo>
                  <a:lnTo>
                    <a:pt x="1333" y="463"/>
                  </a:lnTo>
                  <a:lnTo>
                    <a:pt x="1346" y="471"/>
                  </a:lnTo>
                  <a:lnTo>
                    <a:pt x="1357" y="478"/>
                  </a:lnTo>
                  <a:lnTo>
                    <a:pt x="1386" y="498"/>
                  </a:lnTo>
                  <a:lnTo>
                    <a:pt x="1412" y="519"/>
                  </a:lnTo>
                  <a:lnTo>
                    <a:pt x="1438" y="541"/>
                  </a:lnTo>
                  <a:lnTo>
                    <a:pt x="1464" y="565"/>
                  </a:lnTo>
                  <a:lnTo>
                    <a:pt x="1490" y="591"/>
                  </a:lnTo>
                  <a:lnTo>
                    <a:pt x="1516" y="618"/>
                  </a:lnTo>
                  <a:lnTo>
                    <a:pt x="1541" y="646"/>
                  </a:lnTo>
                  <a:lnTo>
                    <a:pt x="1566" y="675"/>
                  </a:lnTo>
                  <a:lnTo>
                    <a:pt x="1590" y="706"/>
                  </a:lnTo>
                  <a:lnTo>
                    <a:pt x="1613" y="738"/>
                  </a:lnTo>
                  <a:lnTo>
                    <a:pt x="1636" y="769"/>
                  </a:lnTo>
                  <a:lnTo>
                    <a:pt x="1660" y="802"/>
                  </a:lnTo>
                  <a:lnTo>
                    <a:pt x="1682" y="834"/>
                  </a:lnTo>
                  <a:lnTo>
                    <a:pt x="1702" y="866"/>
                  </a:lnTo>
                  <a:lnTo>
                    <a:pt x="1722" y="900"/>
                  </a:lnTo>
                  <a:lnTo>
                    <a:pt x="1741" y="932"/>
                  </a:lnTo>
                  <a:lnTo>
                    <a:pt x="1760" y="963"/>
                  </a:lnTo>
                  <a:lnTo>
                    <a:pt x="1778" y="994"/>
                  </a:lnTo>
                  <a:lnTo>
                    <a:pt x="1811" y="1056"/>
                  </a:lnTo>
                  <a:lnTo>
                    <a:pt x="1839" y="1112"/>
                  </a:lnTo>
                  <a:lnTo>
                    <a:pt x="1863" y="1164"/>
                  </a:lnTo>
                  <a:lnTo>
                    <a:pt x="1882" y="1206"/>
                  </a:lnTo>
                  <a:lnTo>
                    <a:pt x="1912" y="1273"/>
                  </a:lnTo>
                  <a:lnTo>
                    <a:pt x="1919" y="1290"/>
                  </a:lnTo>
                  <a:lnTo>
                    <a:pt x="1919" y="1291"/>
                  </a:lnTo>
                  <a:lnTo>
                    <a:pt x="1919" y="1290"/>
                  </a:lnTo>
                  <a:lnTo>
                    <a:pt x="1919" y="1290"/>
                  </a:lnTo>
                  <a:lnTo>
                    <a:pt x="1919" y="1291"/>
                  </a:lnTo>
                  <a:lnTo>
                    <a:pt x="2294" y="1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3" name="Freeform 81"/>
            <p:cNvSpPr>
              <a:spLocks/>
            </p:cNvSpPr>
            <p:nvPr/>
          </p:nvSpPr>
          <p:spPr bwMode="auto">
            <a:xfrm>
              <a:off x="1229" y="3308"/>
              <a:ext cx="41" cy="23"/>
            </a:xfrm>
            <a:custGeom>
              <a:avLst/>
              <a:gdLst>
                <a:gd name="T0" fmla="*/ 1908 w 2296"/>
                <a:gd name="T1" fmla="*/ 51 h 1295"/>
                <a:gd name="T2" fmla="*/ 1838 w 2296"/>
                <a:gd name="T3" fmla="*/ 192 h 1295"/>
                <a:gd name="T4" fmla="*/ 1769 w 2296"/>
                <a:gd name="T5" fmla="*/ 317 h 1295"/>
                <a:gd name="T6" fmla="*/ 1701 w 2296"/>
                <a:gd name="T7" fmla="*/ 428 h 1295"/>
                <a:gd name="T8" fmla="*/ 1636 w 2296"/>
                <a:gd name="T9" fmla="*/ 526 h 1295"/>
                <a:gd name="T10" fmla="*/ 1572 w 2296"/>
                <a:gd name="T11" fmla="*/ 610 h 1295"/>
                <a:gd name="T12" fmla="*/ 1511 w 2296"/>
                <a:gd name="T13" fmla="*/ 680 h 1295"/>
                <a:gd name="T14" fmla="*/ 1453 w 2296"/>
                <a:gd name="T15" fmla="*/ 739 h 1295"/>
                <a:gd name="T16" fmla="*/ 1398 w 2296"/>
                <a:gd name="T17" fmla="*/ 787 h 1295"/>
                <a:gd name="T18" fmla="*/ 1347 w 2296"/>
                <a:gd name="T19" fmla="*/ 824 h 1295"/>
                <a:gd name="T20" fmla="*/ 1300 w 2296"/>
                <a:gd name="T21" fmla="*/ 851 h 1295"/>
                <a:gd name="T22" fmla="*/ 1256 w 2296"/>
                <a:gd name="T23" fmla="*/ 872 h 1295"/>
                <a:gd name="T24" fmla="*/ 1215 w 2296"/>
                <a:gd name="T25" fmla="*/ 884 h 1295"/>
                <a:gd name="T26" fmla="*/ 1178 w 2296"/>
                <a:gd name="T27" fmla="*/ 890 h 1295"/>
                <a:gd name="T28" fmla="*/ 1142 w 2296"/>
                <a:gd name="T29" fmla="*/ 892 h 1295"/>
                <a:gd name="T30" fmla="*/ 1107 w 2296"/>
                <a:gd name="T31" fmla="*/ 890 h 1295"/>
                <a:gd name="T32" fmla="*/ 1071 w 2296"/>
                <a:gd name="T33" fmla="*/ 883 h 1295"/>
                <a:gd name="T34" fmla="*/ 1035 w 2296"/>
                <a:gd name="T35" fmla="*/ 872 h 1295"/>
                <a:gd name="T36" fmla="*/ 998 w 2296"/>
                <a:gd name="T37" fmla="*/ 855 h 1295"/>
                <a:gd name="T38" fmla="*/ 960 w 2296"/>
                <a:gd name="T39" fmla="*/ 835 h 1295"/>
                <a:gd name="T40" fmla="*/ 908 w 2296"/>
                <a:gd name="T41" fmla="*/ 801 h 1295"/>
                <a:gd name="T42" fmla="*/ 829 w 2296"/>
                <a:gd name="T43" fmla="*/ 735 h 1295"/>
                <a:gd name="T44" fmla="*/ 753 w 2296"/>
                <a:gd name="T45" fmla="*/ 654 h 1295"/>
                <a:gd name="T46" fmla="*/ 680 w 2296"/>
                <a:gd name="T47" fmla="*/ 564 h 1295"/>
                <a:gd name="T48" fmla="*/ 613 w 2296"/>
                <a:gd name="T49" fmla="*/ 469 h 1295"/>
                <a:gd name="T50" fmla="*/ 551 w 2296"/>
                <a:gd name="T51" fmla="*/ 372 h 1295"/>
                <a:gd name="T52" fmla="*/ 484 w 2296"/>
                <a:gd name="T53" fmla="*/ 250 h 1295"/>
                <a:gd name="T54" fmla="*/ 410 w 2296"/>
                <a:gd name="T55" fmla="*/ 101 h 1295"/>
                <a:gd name="T56" fmla="*/ 0 w 2296"/>
                <a:gd name="T57" fmla="*/ 163 h 1295"/>
                <a:gd name="T58" fmla="*/ 67 w 2296"/>
                <a:gd name="T59" fmla="*/ 317 h 1295"/>
                <a:gd name="T60" fmla="*/ 164 w 2296"/>
                <a:gd name="T61" fmla="*/ 506 h 1295"/>
                <a:gd name="T62" fmla="*/ 230 w 2296"/>
                <a:gd name="T63" fmla="*/ 616 h 1295"/>
                <a:gd name="T64" fmla="*/ 304 w 2296"/>
                <a:gd name="T65" fmla="*/ 730 h 1295"/>
                <a:gd name="T66" fmla="*/ 389 w 2296"/>
                <a:gd name="T67" fmla="*/ 845 h 1295"/>
                <a:gd name="T68" fmla="*/ 484 w 2296"/>
                <a:gd name="T69" fmla="*/ 957 h 1295"/>
                <a:gd name="T70" fmla="*/ 591 w 2296"/>
                <a:gd name="T71" fmla="*/ 1063 h 1295"/>
                <a:gd name="T72" fmla="*/ 709 w 2296"/>
                <a:gd name="T73" fmla="*/ 1153 h 1295"/>
                <a:gd name="T74" fmla="*/ 779 w 2296"/>
                <a:gd name="T75" fmla="*/ 1194 h 1295"/>
                <a:gd name="T76" fmla="*/ 848 w 2296"/>
                <a:gd name="T77" fmla="*/ 1230 h 1295"/>
                <a:gd name="T78" fmla="*/ 922 w 2296"/>
                <a:gd name="T79" fmla="*/ 1259 h 1295"/>
                <a:gd name="T80" fmla="*/ 1000 w 2296"/>
                <a:gd name="T81" fmla="*/ 1280 h 1295"/>
                <a:gd name="T82" fmla="*/ 1082 w 2296"/>
                <a:gd name="T83" fmla="*/ 1292 h 1295"/>
                <a:gd name="T84" fmla="*/ 1165 w 2296"/>
                <a:gd name="T85" fmla="*/ 1294 h 1295"/>
                <a:gd name="T86" fmla="*/ 1252 w 2296"/>
                <a:gd name="T87" fmla="*/ 1286 h 1295"/>
                <a:gd name="T88" fmla="*/ 1338 w 2296"/>
                <a:gd name="T89" fmla="*/ 1268 h 1295"/>
                <a:gd name="T90" fmla="*/ 1424 w 2296"/>
                <a:gd name="T91" fmla="*/ 1237 h 1295"/>
                <a:gd name="T92" fmla="*/ 1509 w 2296"/>
                <a:gd name="T93" fmla="*/ 1196 h 1295"/>
                <a:gd name="T94" fmla="*/ 1592 w 2296"/>
                <a:gd name="T95" fmla="*/ 1144 h 1295"/>
                <a:gd name="T96" fmla="*/ 1674 w 2296"/>
                <a:gd name="T97" fmla="*/ 1082 h 1295"/>
                <a:gd name="T98" fmla="*/ 1754 w 2296"/>
                <a:gd name="T99" fmla="*/ 1009 h 1295"/>
                <a:gd name="T100" fmla="*/ 1833 w 2296"/>
                <a:gd name="T101" fmla="*/ 925 h 1295"/>
                <a:gd name="T102" fmla="*/ 1911 w 2296"/>
                <a:gd name="T103" fmla="*/ 829 h 1295"/>
                <a:gd name="T104" fmla="*/ 1989 w 2296"/>
                <a:gd name="T105" fmla="*/ 723 h 1295"/>
                <a:gd name="T106" fmla="*/ 2065 w 2296"/>
                <a:gd name="T107" fmla="*/ 605 h 1295"/>
                <a:gd name="T108" fmla="*/ 2143 w 2296"/>
                <a:gd name="T109" fmla="*/ 473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2"/>
                  </a:lnTo>
                  <a:lnTo>
                    <a:pt x="1814" y="236"/>
                  </a:lnTo>
                  <a:lnTo>
                    <a:pt x="1792" y="277"/>
                  </a:lnTo>
                  <a:lnTo>
                    <a:pt x="1769" y="317"/>
                  </a:lnTo>
                  <a:lnTo>
                    <a:pt x="1747" y="356"/>
                  </a:lnTo>
                  <a:lnTo>
                    <a:pt x="1724" y="393"/>
                  </a:lnTo>
                  <a:lnTo>
                    <a:pt x="1701" y="428"/>
                  </a:lnTo>
                  <a:lnTo>
                    <a:pt x="1679" y="462"/>
                  </a:lnTo>
                  <a:lnTo>
                    <a:pt x="1658" y="494"/>
                  </a:lnTo>
                  <a:lnTo>
                    <a:pt x="1636" y="526"/>
                  </a:lnTo>
                  <a:lnTo>
                    <a:pt x="1615" y="555"/>
                  </a:lnTo>
                  <a:lnTo>
                    <a:pt x="1593" y="583"/>
                  </a:lnTo>
                  <a:lnTo>
                    <a:pt x="1572" y="610"/>
                  </a:lnTo>
                  <a:lnTo>
                    <a:pt x="1552" y="635"/>
                  </a:lnTo>
                  <a:lnTo>
                    <a:pt x="1531" y="658"/>
                  </a:lnTo>
                  <a:lnTo>
                    <a:pt x="1511" y="680"/>
                  </a:lnTo>
                  <a:lnTo>
                    <a:pt x="1492" y="702"/>
                  </a:lnTo>
                  <a:lnTo>
                    <a:pt x="1472" y="721"/>
                  </a:lnTo>
                  <a:lnTo>
                    <a:pt x="1453" y="739"/>
                  </a:lnTo>
                  <a:lnTo>
                    <a:pt x="1435" y="757"/>
                  </a:lnTo>
                  <a:lnTo>
                    <a:pt x="1416" y="772"/>
                  </a:lnTo>
                  <a:lnTo>
                    <a:pt x="1398" y="787"/>
                  </a:lnTo>
                  <a:lnTo>
                    <a:pt x="1381" y="801"/>
                  </a:lnTo>
                  <a:lnTo>
                    <a:pt x="1364" y="813"/>
                  </a:lnTo>
                  <a:lnTo>
                    <a:pt x="1347" y="824"/>
                  </a:lnTo>
                  <a:lnTo>
                    <a:pt x="1331" y="834"/>
                  </a:lnTo>
                  <a:lnTo>
                    <a:pt x="1315" y="843"/>
                  </a:lnTo>
                  <a:lnTo>
                    <a:pt x="1300" y="851"/>
                  </a:lnTo>
                  <a:lnTo>
                    <a:pt x="1285" y="858"/>
                  </a:lnTo>
                  <a:lnTo>
                    <a:pt x="1270" y="865"/>
                  </a:lnTo>
                  <a:lnTo>
                    <a:pt x="1256" y="872"/>
                  </a:lnTo>
                  <a:lnTo>
                    <a:pt x="1243" y="876"/>
                  </a:lnTo>
                  <a:lnTo>
                    <a:pt x="1228" y="880"/>
                  </a:lnTo>
                  <a:lnTo>
                    <a:pt x="1215" y="884"/>
                  </a:lnTo>
                  <a:lnTo>
                    <a:pt x="1203" y="886"/>
                  </a:lnTo>
                  <a:lnTo>
                    <a:pt x="1190" y="889"/>
                  </a:lnTo>
                  <a:lnTo>
                    <a:pt x="1178" y="890"/>
                  </a:lnTo>
                  <a:lnTo>
                    <a:pt x="1166" y="891"/>
                  </a:lnTo>
                  <a:lnTo>
                    <a:pt x="1154" y="892"/>
                  </a:lnTo>
                  <a:lnTo>
                    <a:pt x="1142" y="892"/>
                  </a:lnTo>
                  <a:lnTo>
                    <a:pt x="1130" y="892"/>
                  </a:lnTo>
                  <a:lnTo>
                    <a:pt x="1119" y="891"/>
                  </a:lnTo>
                  <a:lnTo>
                    <a:pt x="1107" y="890"/>
                  </a:lnTo>
                  <a:lnTo>
                    <a:pt x="1094" y="888"/>
                  </a:lnTo>
                  <a:lnTo>
                    <a:pt x="1083" y="885"/>
                  </a:lnTo>
                  <a:lnTo>
                    <a:pt x="1071" y="883"/>
                  </a:lnTo>
                  <a:lnTo>
                    <a:pt x="1059" y="880"/>
                  </a:lnTo>
                  <a:lnTo>
                    <a:pt x="1047" y="876"/>
                  </a:lnTo>
                  <a:lnTo>
                    <a:pt x="1035" y="872"/>
                  </a:lnTo>
                  <a:lnTo>
                    <a:pt x="1023" y="866"/>
                  </a:lnTo>
                  <a:lnTo>
                    <a:pt x="1010" y="860"/>
                  </a:lnTo>
                  <a:lnTo>
                    <a:pt x="998" y="855"/>
                  </a:lnTo>
                  <a:lnTo>
                    <a:pt x="986" y="849"/>
                  </a:lnTo>
                  <a:lnTo>
                    <a:pt x="972" y="842"/>
                  </a:lnTo>
                  <a:lnTo>
                    <a:pt x="960" y="835"/>
                  </a:lnTo>
                  <a:lnTo>
                    <a:pt x="946" y="827"/>
                  </a:lnTo>
                  <a:lnTo>
                    <a:pt x="936" y="820"/>
                  </a:lnTo>
                  <a:lnTo>
                    <a:pt x="908" y="801"/>
                  </a:lnTo>
                  <a:lnTo>
                    <a:pt x="882" y="781"/>
                  </a:lnTo>
                  <a:lnTo>
                    <a:pt x="856" y="757"/>
                  </a:lnTo>
                  <a:lnTo>
                    <a:pt x="829" y="735"/>
                  </a:lnTo>
                  <a:lnTo>
                    <a:pt x="803" y="709"/>
                  </a:lnTo>
                  <a:lnTo>
                    <a:pt x="778" y="682"/>
                  </a:lnTo>
                  <a:lnTo>
                    <a:pt x="753" y="654"/>
                  </a:lnTo>
                  <a:lnTo>
                    <a:pt x="728" y="626"/>
                  </a:lnTo>
                  <a:lnTo>
                    <a:pt x="703" y="596"/>
                  </a:lnTo>
                  <a:lnTo>
                    <a:pt x="680" y="564"/>
                  </a:lnTo>
                  <a:lnTo>
                    <a:pt x="657" y="534"/>
                  </a:lnTo>
                  <a:lnTo>
                    <a:pt x="634" y="502"/>
                  </a:lnTo>
                  <a:lnTo>
                    <a:pt x="613" y="469"/>
                  </a:lnTo>
                  <a:lnTo>
                    <a:pt x="591" y="437"/>
                  </a:lnTo>
                  <a:lnTo>
                    <a:pt x="571" y="404"/>
                  </a:lnTo>
                  <a:lnTo>
                    <a:pt x="551" y="372"/>
                  </a:lnTo>
                  <a:lnTo>
                    <a:pt x="533" y="342"/>
                  </a:lnTo>
                  <a:lnTo>
                    <a:pt x="517" y="311"/>
                  </a:lnTo>
                  <a:lnTo>
                    <a:pt x="484" y="250"/>
                  </a:lnTo>
                  <a:lnTo>
                    <a:pt x="454" y="194"/>
                  </a:lnTo>
                  <a:lnTo>
                    <a:pt x="430" y="144"/>
                  </a:lnTo>
                  <a:lnTo>
                    <a:pt x="410" y="101"/>
                  </a:lnTo>
                  <a:lnTo>
                    <a:pt x="383" y="37"/>
                  </a:lnTo>
                  <a:lnTo>
                    <a:pt x="375" y="17"/>
                  </a:lnTo>
                  <a:lnTo>
                    <a:pt x="0" y="163"/>
                  </a:lnTo>
                  <a:lnTo>
                    <a:pt x="13" y="194"/>
                  </a:lnTo>
                  <a:lnTo>
                    <a:pt x="44" y="265"/>
                  </a:lnTo>
                  <a:lnTo>
                    <a:pt x="67" y="317"/>
                  </a:lnTo>
                  <a:lnTo>
                    <a:pt x="95" y="374"/>
                  </a:lnTo>
                  <a:lnTo>
                    <a:pt x="128" y="438"/>
                  </a:lnTo>
                  <a:lnTo>
                    <a:pt x="164" y="506"/>
                  </a:lnTo>
                  <a:lnTo>
                    <a:pt x="185" y="542"/>
                  </a:lnTo>
                  <a:lnTo>
                    <a:pt x="207" y="579"/>
                  </a:lnTo>
                  <a:lnTo>
                    <a:pt x="230" y="616"/>
                  </a:lnTo>
                  <a:lnTo>
                    <a:pt x="253" y="654"/>
                  </a:lnTo>
                  <a:lnTo>
                    <a:pt x="278" y="692"/>
                  </a:lnTo>
                  <a:lnTo>
                    <a:pt x="304" y="730"/>
                  </a:lnTo>
                  <a:lnTo>
                    <a:pt x="330" y="768"/>
                  </a:lnTo>
                  <a:lnTo>
                    <a:pt x="359" y="808"/>
                  </a:lnTo>
                  <a:lnTo>
                    <a:pt x="389" y="845"/>
                  </a:lnTo>
                  <a:lnTo>
                    <a:pt x="419" y="883"/>
                  </a:lnTo>
                  <a:lnTo>
                    <a:pt x="450" y="921"/>
                  </a:lnTo>
                  <a:lnTo>
                    <a:pt x="484" y="957"/>
                  </a:lnTo>
                  <a:lnTo>
                    <a:pt x="519" y="993"/>
                  </a:lnTo>
                  <a:lnTo>
                    <a:pt x="554" y="1028"/>
                  </a:lnTo>
                  <a:lnTo>
                    <a:pt x="591" y="1063"/>
                  </a:lnTo>
                  <a:lnTo>
                    <a:pt x="630" y="1094"/>
                  </a:lnTo>
                  <a:lnTo>
                    <a:pt x="670" y="1125"/>
                  </a:lnTo>
                  <a:lnTo>
                    <a:pt x="709" y="1153"/>
                  </a:lnTo>
                  <a:lnTo>
                    <a:pt x="734" y="1168"/>
                  </a:lnTo>
                  <a:lnTo>
                    <a:pt x="756" y="1182"/>
                  </a:lnTo>
                  <a:lnTo>
                    <a:pt x="779" y="1194"/>
                  </a:lnTo>
                  <a:lnTo>
                    <a:pt x="801" y="1207"/>
                  </a:lnTo>
                  <a:lnTo>
                    <a:pt x="824" y="1218"/>
                  </a:lnTo>
                  <a:lnTo>
                    <a:pt x="848" y="1230"/>
                  </a:lnTo>
                  <a:lnTo>
                    <a:pt x="872" y="1240"/>
                  </a:lnTo>
                  <a:lnTo>
                    <a:pt x="897" y="1250"/>
                  </a:lnTo>
                  <a:lnTo>
                    <a:pt x="922" y="1259"/>
                  </a:lnTo>
                  <a:lnTo>
                    <a:pt x="947" y="1266"/>
                  </a:lnTo>
                  <a:lnTo>
                    <a:pt x="973" y="1274"/>
                  </a:lnTo>
                  <a:lnTo>
                    <a:pt x="1000" y="1280"/>
                  </a:lnTo>
                  <a:lnTo>
                    <a:pt x="1027" y="1285"/>
                  </a:lnTo>
                  <a:lnTo>
                    <a:pt x="1054" y="1289"/>
                  </a:lnTo>
                  <a:lnTo>
                    <a:pt x="1082" y="1292"/>
                  </a:lnTo>
                  <a:lnTo>
                    <a:pt x="1110" y="1294"/>
                  </a:lnTo>
                  <a:lnTo>
                    <a:pt x="1138" y="1295"/>
                  </a:lnTo>
                  <a:lnTo>
                    <a:pt x="1165" y="1294"/>
                  </a:lnTo>
                  <a:lnTo>
                    <a:pt x="1194" y="1293"/>
                  </a:lnTo>
                  <a:lnTo>
                    <a:pt x="1222" y="1291"/>
                  </a:lnTo>
                  <a:lnTo>
                    <a:pt x="1252" y="1286"/>
                  </a:lnTo>
                  <a:lnTo>
                    <a:pt x="1280" y="1282"/>
                  </a:lnTo>
                  <a:lnTo>
                    <a:pt x="1310" y="1275"/>
                  </a:lnTo>
                  <a:lnTo>
                    <a:pt x="1338" y="1268"/>
                  </a:lnTo>
                  <a:lnTo>
                    <a:pt x="1367" y="1259"/>
                  </a:lnTo>
                  <a:lnTo>
                    <a:pt x="1396" y="1249"/>
                  </a:lnTo>
                  <a:lnTo>
                    <a:pt x="1424" y="1237"/>
                  </a:lnTo>
                  <a:lnTo>
                    <a:pt x="1453" y="1224"/>
                  </a:lnTo>
                  <a:lnTo>
                    <a:pt x="1480" y="1211"/>
                  </a:lnTo>
                  <a:lnTo>
                    <a:pt x="1509" y="1196"/>
                  </a:lnTo>
                  <a:lnTo>
                    <a:pt x="1537" y="1180"/>
                  </a:lnTo>
                  <a:lnTo>
                    <a:pt x="1564" y="1163"/>
                  </a:lnTo>
                  <a:lnTo>
                    <a:pt x="1592" y="1144"/>
                  </a:lnTo>
                  <a:lnTo>
                    <a:pt x="1620" y="1124"/>
                  </a:lnTo>
                  <a:lnTo>
                    <a:pt x="1647" y="1104"/>
                  </a:lnTo>
                  <a:lnTo>
                    <a:pt x="1674" y="1082"/>
                  </a:lnTo>
                  <a:lnTo>
                    <a:pt x="1700" y="1059"/>
                  </a:lnTo>
                  <a:lnTo>
                    <a:pt x="1727" y="1034"/>
                  </a:lnTo>
                  <a:lnTo>
                    <a:pt x="1754" y="1009"/>
                  </a:lnTo>
                  <a:lnTo>
                    <a:pt x="1781" y="982"/>
                  </a:lnTo>
                  <a:lnTo>
                    <a:pt x="1807" y="953"/>
                  </a:lnTo>
                  <a:lnTo>
                    <a:pt x="1833" y="925"/>
                  </a:lnTo>
                  <a:lnTo>
                    <a:pt x="1858" y="894"/>
                  </a:lnTo>
                  <a:lnTo>
                    <a:pt x="1886" y="862"/>
                  </a:lnTo>
                  <a:lnTo>
                    <a:pt x="1911" y="829"/>
                  </a:lnTo>
                  <a:lnTo>
                    <a:pt x="1937" y="795"/>
                  </a:lnTo>
                  <a:lnTo>
                    <a:pt x="1963" y="759"/>
                  </a:lnTo>
                  <a:lnTo>
                    <a:pt x="1989" y="723"/>
                  </a:lnTo>
                  <a:lnTo>
                    <a:pt x="2015" y="684"/>
                  </a:lnTo>
                  <a:lnTo>
                    <a:pt x="2040" y="646"/>
                  </a:lnTo>
                  <a:lnTo>
                    <a:pt x="2065" y="605"/>
                  </a:lnTo>
                  <a:lnTo>
                    <a:pt x="2091" y="562"/>
                  </a:lnTo>
                  <a:lnTo>
                    <a:pt x="2117" y="519"/>
                  </a:lnTo>
                  <a:lnTo>
                    <a:pt x="2143" y="473"/>
                  </a:lnTo>
                  <a:lnTo>
                    <a:pt x="2168" y="426"/>
                  </a:lnTo>
                  <a:lnTo>
                    <a:pt x="2193" y="378"/>
                  </a:lnTo>
                  <a:lnTo>
                    <a:pt x="2219" y="329"/>
                  </a:lnTo>
                  <a:lnTo>
                    <a:pt x="2245" y="278"/>
                  </a:lnTo>
                  <a:lnTo>
                    <a:pt x="2270" y="225"/>
                  </a:lnTo>
                  <a:lnTo>
                    <a:pt x="2296" y="171"/>
                  </a:lnTo>
                  <a:lnTo>
                    <a:pt x="2296" y="171"/>
                  </a:lnTo>
                  <a:lnTo>
                    <a:pt x="1931" y="0"/>
                  </a:lnTo>
                  <a:lnTo>
                    <a:pt x="1931" y="0"/>
                  </a:lnTo>
                  <a:lnTo>
                    <a:pt x="19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4" name="Freeform 82"/>
            <p:cNvSpPr>
              <a:spLocks/>
            </p:cNvSpPr>
            <p:nvPr/>
          </p:nvSpPr>
          <p:spPr bwMode="auto">
            <a:xfrm>
              <a:off x="1263" y="3288"/>
              <a:ext cx="41" cy="23"/>
            </a:xfrm>
            <a:custGeom>
              <a:avLst/>
              <a:gdLst>
                <a:gd name="T0" fmla="*/ 2251 w 2294"/>
                <a:gd name="T1" fmla="*/ 1029 h 1295"/>
                <a:gd name="T2" fmla="*/ 2167 w 2294"/>
                <a:gd name="T3" fmla="*/ 856 h 1295"/>
                <a:gd name="T4" fmla="*/ 2088 w 2294"/>
                <a:gd name="T5" fmla="*/ 715 h 1295"/>
                <a:gd name="T6" fmla="*/ 2018 w 2294"/>
                <a:gd name="T7" fmla="*/ 603 h 1295"/>
                <a:gd name="T8" fmla="*/ 1936 w 2294"/>
                <a:gd name="T9" fmla="*/ 487 h 1295"/>
                <a:gd name="T10" fmla="*/ 1845 w 2294"/>
                <a:gd name="T11" fmla="*/ 374 h 1295"/>
                <a:gd name="T12" fmla="*/ 1741 w 2294"/>
                <a:gd name="T13" fmla="*/ 267 h 1295"/>
                <a:gd name="T14" fmla="*/ 1625 w 2294"/>
                <a:gd name="T15" fmla="*/ 170 h 1295"/>
                <a:gd name="T16" fmla="*/ 1540 w 2294"/>
                <a:gd name="T17" fmla="*/ 113 h 1295"/>
                <a:gd name="T18" fmla="*/ 1471 w 2294"/>
                <a:gd name="T19" fmla="*/ 77 h 1295"/>
                <a:gd name="T20" fmla="*/ 1398 w 2294"/>
                <a:gd name="T21" fmla="*/ 46 h 1295"/>
                <a:gd name="T22" fmla="*/ 1322 w 2294"/>
                <a:gd name="T23" fmla="*/ 21 h 1295"/>
                <a:gd name="T24" fmla="*/ 1241 w 2294"/>
                <a:gd name="T25" fmla="*/ 7 h 1295"/>
                <a:gd name="T26" fmla="*/ 1157 w 2294"/>
                <a:gd name="T27" fmla="*/ 0 h 1295"/>
                <a:gd name="T28" fmla="*/ 1073 w 2294"/>
                <a:gd name="T29" fmla="*/ 5 h 1295"/>
                <a:gd name="T30" fmla="*/ 986 w 2294"/>
                <a:gd name="T31" fmla="*/ 20 h 1295"/>
                <a:gd name="T32" fmla="*/ 900 w 2294"/>
                <a:gd name="T33" fmla="*/ 48 h 1295"/>
                <a:gd name="T34" fmla="*/ 815 w 2294"/>
                <a:gd name="T35" fmla="*/ 84 h 1295"/>
                <a:gd name="T36" fmla="*/ 731 w 2294"/>
                <a:gd name="T37" fmla="*/ 132 h 1295"/>
                <a:gd name="T38" fmla="*/ 649 w 2294"/>
                <a:gd name="T39" fmla="*/ 192 h 1295"/>
                <a:gd name="T40" fmla="*/ 569 w 2294"/>
                <a:gd name="T41" fmla="*/ 262 h 1295"/>
                <a:gd name="T42" fmla="*/ 489 w 2294"/>
                <a:gd name="T43" fmla="*/ 342 h 1295"/>
                <a:gd name="T44" fmla="*/ 411 w 2294"/>
                <a:gd name="T45" fmla="*/ 434 h 1295"/>
                <a:gd name="T46" fmla="*/ 334 w 2294"/>
                <a:gd name="T47" fmla="*/ 536 h 1295"/>
                <a:gd name="T48" fmla="*/ 256 w 2294"/>
                <a:gd name="T49" fmla="*/ 651 h 1295"/>
                <a:gd name="T50" fmla="*/ 179 w 2294"/>
                <a:gd name="T51" fmla="*/ 776 h 1295"/>
                <a:gd name="T52" fmla="*/ 103 w 2294"/>
                <a:gd name="T53" fmla="*/ 917 h 1295"/>
                <a:gd name="T54" fmla="*/ 26 w 2294"/>
                <a:gd name="T55" fmla="*/ 1071 h 1295"/>
                <a:gd name="T56" fmla="*/ 388 w 2294"/>
                <a:gd name="T57" fmla="*/ 1244 h 1295"/>
                <a:gd name="T58" fmla="*/ 459 w 2294"/>
                <a:gd name="T59" fmla="*/ 1104 h 1295"/>
                <a:gd name="T60" fmla="*/ 527 w 2294"/>
                <a:gd name="T61" fmla="*/ 979 h 1295"/>
                <a:gd name="T62" fmla="*/ 595 w 2294"/>
                <a:gd name="T63" fmla="*/ 866 h 1295"/>
                <a:gd name="T64" fmla="*/ 660 w 2294"/>
                <a:gd name="T65" fmla="*/ 769 h 1295"/>
                <a:gd name="T66" fmla="*/ 724 w 2294"/>
                <a:gd name="T67" fmla="*/ 685 h 1295"/>
                <a:gd name="T68" fmla="*/ 785 w 2294"/>
                <a:gd name="T69" fmla="*/ 615 h 1295"/>
                <a:gd name="T70" fmla="*/ 843 w 2294"/>
                <a:gd name="T71" fmla="*/ 555 h 1295"/>
                <a:gd name="T72" fmla="*/ 898 w 2294"/>
                <a:gd name="T73" fmla="*/ 508 h 1295"/>
                <a:gd name="T74" fmla="*/ 950 w 2294"/>
                <a:gd name="T75" fmla="*/ 472 h 1295"/>
                <a:gd name="T76" fmla="*/ 997 w 2294"/>
                <a:gd name="T77" fmla="*/ 444 h 1295"/>
                <a:gd name="T78" fmla="*/ 1040 w 2294"/>
                <a:gd name="T79" fmla="*/ 425 h 1295"/>
                <a:gd name="T80" fmla="*/ 1081 w 2294"/>
                <a:gd name="T81" fmla="*/ 411 h 1295"/>
                <a:gd name="T82" fmla="*/ 1118 w 2294"/>
                <a:gd name="T83" fmla="*/ 405 h 1295"/>
                <a:gd name="T84" fmla="*/ 1154 w 2294"/>
                <a:gd name="T85" fmla="*/ 404 h 1295"/>
                <a:gd name="T86" fmla="*/ 1190 w 2294"/>
                <a:gd name="T87" fmla="*/ 405 h 1295"/>
                <a:gd name="T88" fmla="*/ 1225 w 2294"/>
                <a:gd name="T89" fmla="*/ 413 h 1295"/>
                <a:gd name="T90" fmla="*/ 1261 w 2294"/>
                <a:gd name="T91" fmla="*/ 425 h 1295"/>
                <a:gd name="T92" fmla="*/ 1298 w 2294"/>
                <a:gd name="T93" fmla="*/ 440 h 1295"/>
                <a:gd name="T94" fmla="*/ 1336 w 2294"/>
                <a:gd name="T95" fmla="*/ 460 h 1295"/>
                <a:gd name="T96" fmla="*/ 1388 w 2294"/>
                <a:gd name="T97" fmla="*/ 494 h 1295"/>
                <a:gd name="T98" fmla="*/ 1466 w 2294"/>
                <a:gd name="T99" fmla="*/ 560 h 1295"/>
                <a:gd name="T100" fmla="*/ 1542 w 2294"/>
                <a:gd name="T101" fmla="*/ 640 h 1295"/>
                <a:gd name="T102" fmla="*/ 1616 w 2294"/>
                <a:gd name="T103" fmla="*/ 730 h 1295"/>
                <a:gd name="T104" fmla="*/ 1682 w 2294"/>
                <a:gd name="T105" fmla="*/ 825 h 1295"/>
                <a:gd name="T106" fmla="*/ 1744 w 2294"/>
                <a:gd name="T107" fmla="*/ 922 h 1295"/>
                <a:gd name="T108" fmla="*/ 1811 w 2294"/>
                <a:gd name="T109" fmla="*/ 1044 h 1295"/>
                <a:gd name="T110" fmla="*/ 1885 w 2294"/>
                <a:gd name="T111" fmla="*/ 1193 h 1295"/>
                <a:gd name="T112" fmla="*/ 2294 w 2294"/>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4" h="1295">
                  <a:moveTo>
                    <a:pt x="2294" y="1130"/>
                  </a:moveTo>
                  <a:lnTo>
                    <a:pt x="2282" y="1100"/>
                  </a:lnTo>
                  <a:lnTo>
                    <a:pt x="2251" y="1029"/>
                  </a:lnTo>
                  <a:lnTo>
                    <a:pt x="2228" y="977"/>
                  </a:lnTo>
                  <a:lnTo>
                    <a:pt x="2200" y="920"/>
                  </a:lnTo>
                  <a:lnTo>
                    <a:pt x="2167" y="856"/>
                  </a:lnTo>
                  <a:lnTo>
                    <a:pt x="2131" y="789"/>
                  </a:lnTo>
                  <a:lnTo>
                    <a:pt x="2110" y="751"/>
                  </a:lnTo>
                  <a:lnTo>
                    <a:pt x="2088" y="715"/>
                  </a:lnTo>
                  <a:lnTo>
                    <a:pt x="2065" y="678"/>
                  </a:lnTo>
                  <a:lnTo>
                    <a:pt x="2042" y="640"/>
                  </a:lnTo>
                  <a:lnTo>
                    <a:pt x="2018" y="603"/>
                  </a:lnTo>
                  <a:lnTo>
                    <a:pt x="1992" y="564"/>
                  </a:lnTo>
                  <a:lnTo>
                    <a:pt x="1965" y="526"/>
                  </a:lnTo>
                  <a:lnTo>
                    <a:pt x="1936" y="487"/>
                  </a:lnTo>
                  <a:lnTo>
                    <a:pt x="1906" y="449"/>
                  </a:lnTo>
                  <a:lnTo>
                    <a:pt x="1876" y="411"/>
                  </a:lnTo>
                  <a:lnTo>
                    <a:pt x="1845" y="374"/>
                  </a:lnTo>
                  <a:lnTo>
                    <a:pt x="1811" y="338"/>
                  </a:lnTo>
                  <a:lnTo>
                    <a:pt x="1777" y="301"/>
                  </a:lnTo>
                  <a:lnTo>
                    <a:pt x="1741" y="267"/>
                  </a:lnTo>
                  <a:lnTo>
                    <a:pt x="1705" y="233"/>
                  </a:lnTo>
                  <a:lnTo>
                    <a:pt x="1665" y="200"/>
                  </a:lnTo>
                  <a:lnTo>
                    <a:pt x="1625" y="170"/>
                  </a:lnTo>
                  <a:lnTo>
                    <a:pt x="1585" y="142"/>
                  </a:lnTo>
                  <a:lnTo>
                    <a:pt x="1561" y="126"/>
                  </a:lnTo>
                  <a:lnTo>
                    <a:pt x="1540" y="113"/>
                  </a:lnTo>
                  <a:lnTo>
                    <a:pt x="1518" y="100"/>
                  </a:lnTo>
                  <a:lnTo>
                    <a:pt x="1495" y="88"/>
                  </a:lnTo>
                  <a:lnTo>
                    <a:pt x="1471" y="77"/>
                  </a:lnTo>
                  <a:lnTo>
                    <a:pt x="1448" y="65"/>
                  </a:lnTo>
                  <a:lnTo>
                    <a:pt x="1422" y="55"/>
                  </a:lnTo>
                  <a:lnTo>
                    <a:pt x="1398" y="46"/>
                  </a:lnTo>
                  <a:lnTo>
                    <a:pt x="1373" y="36"/>
                  </a:lnTo>
                  <a:lnTo>
                    <a:pt x="1348" y="29"/>
                  </a:lnTo>
                  <a:lnTo>
                    <a:pt x="1322" y="21"/>
                  </a:lnTo>
                  <a:lnTo>
                    <a:pt x="1295" y="15"/>
                  </a:lnTo>
                  <a:lnTo>
                    <a:pt x="1268" y="10"/>
                  </a:lnTo>
                  <a:lnTo>
                    <a:pt x="1241" y="7"/>
                  </a:lnTo>
                  <a:lnTo>
                    <a:pt x="1214" y="4"/>
                  </a:lnTo>
                  <a:lnTo>
                    <a:pt x="1186" y="1"/>
                  </a:lnTo>
                  <a:lnTo>
                    <a:pt x="1157" y="0"/>
                  </a:lnTo>
                  <a:lnTo>
                    <a:pt x="1130" y="1"/>
                  </a:lnTo>
                  <a:lnTo>
                    <a:pt x="1102" y="2"/>
                  </a:lnTo>
                  <a:lnTo>
                    <a:pt x="1073" y="5"/>
                  </a:lnTo>
                  <a:lnTo>
                    <a:pt x="1044" y="9"/>
                  </a:lnTo>
                  <a:lnTo>
                    <a:pt x="1015" y="13"/>
                  </a:lnTo>
                  <a:lnTo>
                    <a:pt x="986" y="20"/>
                  </a:lnTo>
                  <a:lnTo>
                    <a:pt x="958" y="27"/>
                  </a:lnTo>
                  <a:lnTo>
                    <a:pt x="928" y="36"/>
                  </a:lnTo>
                  <a:lnTo>
                    <a:pt x="900" y="48"/>
                  </a:lnTo>
                  <a:lnTo>
                    <a:pt x="872" y="58"/>
                  </a:lnTo>
                  <a:lnTo>
                    <a:pt x="843" y="71"/>
                  </a:lnTo>
                  <a:lnTo>
                    <a:pt x="815" y="84"/>
                  </a:lnTo>
                  <a:lnTo>
                    <a:pt x="786" y="100"/>
                  </a:lnTo>
                  <a:lnTo>
                    <a:pt x="759" y="115"/>
                  </a:lnTo>
                  <a:lnTo>
                    <a:pt x="731" y="132"/>
                  </a:lnTo>
                  <a:lnTo>
                    <a:pt x="704" y="152"/>
                  </a:lnTo>
                  <a:lnTo>
                    <a:pt x="676" y="171"/>
                  </a:lnTo>
                  <a:lnTo>
                    <a:pt x="649" y="192"/>
                  </a:lnTo>
                  <a:lnTo>
                    <a:pt x="622" y="214"/>
                  </a:lnTo>
                  <a:lnTo>
                    <a:pt x="596" y="238"/>
                  </a:lnTo>
                  <a:lnTo>
                    <a:pt x="569" y="262"/>
                  </a:lnTo>
                  <a:lnTo>
                    <a:pt x="542" y="287"/>
                  </a:lnTo>
                  <a:lnTo>
                    <a:pt x="515" y="314"/>
                  </a:lnTo>
                  <a:lnTo>
                    <a:pt x="489" y="342"/>
                  </a:lnTo>
                  <a:lnTo>
                    <a:pt x="463" y="371"/>
                  </a:lnTo>
                  <a:lnTo>
                    <a:pt x="438" y="401"/>
                  </a:lnTo>
                  <a:lnTo>
                    <a:pt x="411" y="434"/>
                  </a:lnTo>
                  <a:lnTo>
                    <a:pt x="385" y="466"/>
                  </a:lnTo>
                  <a:lnTo>
                    <a:pt x="359" y="500"/>
                  </a:lnTo>
                  <a:lnTo>
                    <a:pt x="334" y="536"/>
                  </a:lnTo>
                  <a:lnTo>
                    <a:pt x="309" y="572"/>
                  </a:lnTo>
                  <a:lnTo>
                    <a:pt x="282" y="611"/>
                  </a:lnTo>
                  <a:lnTo>
                    <a:pt x="256" y="651"/>
                  </a:lnTo>
                  <a:lnTo>
                    <a:pt x="231" y="691"/>
                  </a:lnTo>
                  <a:lnTo>
                    <a:pt x="206" y="733"/>
                  </a:lnTo>
                  <a:lnTo>
                    <a:pt x="179" y="776"/>
                  </a:lnTo>
                  <a:lnTo>
                    <a:pt x="154" y="823"/>
                  </a:lnTo>
                  <a:lnTo>
                    <a:pt x="128" y="869"/>
                  </a:lnTo>
                  <a:lnTo>
                    <a:pt x="103" y="917"/>
                  </a:lnTo>
                  <a:lnTo>
                    <a:pt x="77" y="966"/>
                  </a:lnTo>
                  <a:lnTo>
                    <a:pt x="51" y="1018"/>
                  </a:lnTo>
                  <a:lnTo>
                    <a:pt x="26" y="1071"/>
                  </a:lnTo>
                  <a:lnTo>
                    <a:pt x="0" y="1124"/>
                  </a:lnTo>
                  <a:lnTo>
                    <a:pt x="365" y="1295"/>
                  </a:lnTo>
                  <a:lnTo>
                    <a:pt x="388" y="1244"/>
                  </a:lnTo>
                  <a:lnTo>
                    <a:pt x="412" y="1196"/>
                  </a:lnTo>
                  <a:lnTo>
                    <a:pt x="436" y="1149"/>
                  </a:lnTo>
                  <a:lnTo>
                    <a:pt x="459" y="1104"/>
                  </a:lnTo>
                  <a:lnTo>
                    <a:pt x="482" y="1060"/>
                  </a:lnTo>
                  <a:lnTo>
                    <a:pt x="505" y="1018"/>
                  </a:lnTo>
                  <a:lnTo>
                    <a:pt x="527" y="979"/>
                  </a:lnTo>
                  <a:lnTo>
                    <a:pt x="550" y="940"/>
                  </a:lnTo>
                  <a:lnTo>
                    <a:pt x="573" y="903"/>
                  </a:lnTo>
                  <a:lnTo>
                    <a:pt x="595" y="866"/>
                  </a:lnTo>
                  <a:lnTo>
                    <a:pt x="617" y="833"/>
                  </a:lnTo>
                  <a:lnTo>
                    <a:pt x="638" y="801"/>
                  </a:lnTo>
                  <a:lnTo>
                    <a:pt x="660" y="769"/>
                  </a:lnTo>
                  <a:lnTo>
                    <a:pt x="681" y="740"/>
                  </a:lnTo>
                  <a:lnTo>
                    <a:pt x="703" y="713"/>
                  </a:lnTo>
                  <a:lnTo>
                    <a:pt x="724" y="685"/>
                  </a:lnTo>
                  <a:lnTo>
                    <a:pt x="744" y="660"/>
                  </a:lnTo>
                  <a:lnTo>
                    <a:pt x="765" y="638"/>
                  </a:lnTo>
                  <a:lnTo>
                    <a:pt x="785" y="615"/>
                  </a:lnTo>
                  <a:lnTo>
                    <a:pt x="804" y="593"/>
                  </a:lnTo>
                  <a:lnTo>
                    <a:pt x="824" y="574"/>
                  </a:lnTo>
                  <a:lnTo>
                    <a:pt x="843" y="555"/>
                  </a:lnTo>
                  <a:lnTo>
                    <a:pt x="862" y="539"/>
                  </a:lnTo>
                  <a:lnTo>
                    <a:pt x="880" y="523"/>
                  </a:lnTo>
                  <a:lnTo>
                    <a:pt x="898" y="508"/>
                  </a:lnTo>
                  <a:lnTo>
                    <a:pt x="915" y="494"/>
                  </a:lnTo>
                  <a:lnTo>
                    <a:pt x="932" y="483"/>
                  </a:lnTo>
                  <a:lnTo>
                    <a:pt x="950" y="472"/>
                  </a:lnTo>
                  <a:lnTo>
                    <a:pt x="965" y="461"/>
                  </a:lnTo>
                  <a:lnTo>
                    <a:pt x="982" y="452"/>
                  </a:lnTo>
                  <a:lnTo>
                    <a:pt x="997" y="444"/>
                  </a:lnTo>
                  <a:lnTo>
                    <a:pt x="1011" y="437"/>
                  </a:lnTo>
                  <a:lnTo>
                    <a:pt x="1026" y="431"/>
                  </a:lnTo>
                  <a:lnTo>
                    <a:pt x="1040" y="425"/>
                  </a:lnTo>
                  <a:lnTo>
                    <a:pt x="1054" y="420"/>
                  </a:lnTo>
                  <a:lnTo>
                    <a:pt x="1068" y="415"/>
                  </a:lnTo>
                  <a:lnTo>
                    <a:pt x="1081" y="411"/>
                  </a:lnTo>
                  <a:lnTo>
                    <a:pt x="1094" y="409"/>
                  </a:lnTo>
                  <a:lnTo>
                    <a:pt x="1106" y="406"/>
                  </a:lnTo>
                  <a:lnTo>
                    <a:pt x="1118" y="405"/>
                  </a:lnTo>
                  <a:lnTo>
                    <a:pt x="1130" y="404"/>
                  </a:lnTo>
                  <a:lnTo>
                    <a:pt x="1141" y="403"/>
                  </a:lnTo>
                  <a:lnTo>
                    <a:pt x="1154" y="404"/>
                  </a:lnTo>
                  <a:lnTo>
                    <a:pt x="1165" y="403"/>
                  </a:lnTo>
                  <a:lnTo>
                    <a:pt x="1177" y="404"/>
                  </a:lnTo>
                  <a:lnTo>
                    <a:pt x="1190" y="405"/>
                  </a:lnTo>
                  <a:lnTo>
                    <a:pt x="1201" y="408"/>
                  </a:lnTo>
                  <a:lnTo>
                    <a:pt x="1213" y="410"/>
                  </a:lnTo>
                  <a:lnTo>
                    <a:pt x="1225" y="413"/>
                  </a:lnTo>
                  <a:lnTo>
                    <a:pt x="1236" y="415"/>
                  </a:lnTo>
                  <a:lnTo>
                    <a:pt x="1249" y="420"/>
                  </a:lnTo>
                  <a:lnTo>
                    <a:pt x="1261" y="425"/>
                  </a:lnTo>
                  <a:lnTo>
                    <a:pt x="1273" y="429"/>
                  </a:lnTo>
                  <a:lnTo>
                    <a:pt x="1285" y="435"/>
                  </a:lnTo>
                  <a:lnTo>
                    <a:pt x="1298" y="440"/>
                  </a:lnTo>
                  <a:lnTo>
                    <a:pt x="1310" y="446"/>
                  </a:lnTo>
                  <a:lnTo>
                    <a:pt x="1323" y="453"/>
                  </a:lnTo>
                  <a:lnTo>
                    <a:pt x="1336" y="460"/>
                  </a:lnTo>
                  <a:lnTo>
                    <a:pt x="1349" y="468"/>
                  </a:lnTo>
                  <a:lnTo>
                    <a:pt x="1360" y="475"/>
                  </a:lnTo>
                  <a:lnTo>
                    <a:pt x="1388" y="494"/>
                  </a:lnTo>
                  <a:lnTo>
                    <a:pt x="1413" y="515"/>
                  </a:lnTo>
                  <a:lnTo>
                    <a:pt x="1439" y="537"/>
                  </a:lnTo>
                  <a:lnTo>
                    <a:pt x="1466" y="560"/>
                  </a:lnTo>
                  <a:lnTo>
                    <a:pt x="1492" y="585"/>
                  </a:lnTo>
                  <a:lnTo>
                    <a:pt x="1517" y="612"/>
                  </a:lnTo>
                  <a:lnTo>
                    <a:pt x="1542" y="640"/>
                  </a:lnTo>
                  <a:lnTo>
                    <a:pt x="1568" y="669"/>
                  </a:lnTo>
                  <a:lnTo>
                    <a:pt x="1592" y="700"/>
                  </a:lnTo>
                  <a:lnTo>
                    <a:pt x="1616" y="730"/>
                  </a:lnTo>
                  <a:lnTo>
                    <a:pt x="1639" y="761"/>
                  </a:lnTo>
                  <a:lnTo>
                    <a:pt x="1661" y="793"/>
                  </a:lnTo>
                  <a:lnTo>
                    <a:pt x="1682" y="825"/>
                  </a:lnTo>
                  <a:lnTo>
                    <a:pt x="1704" y="857"/>
                  </a:lnTo>
                  <a:lnTo>
                    <a:pt x="1724" y="890"/>
                  </a:lnTo>
                  <a:lnTo>
                    <a:pt x="1744" y="922"/>
                  </a:lnTo>
                  <a:lnTo>
                    <a:pt x="1762" y="953"/>
                  </a:lnTo>
                  <a:lnTo>
                    <a:pt x="1778" y="983"/>
                  </a:lnTo>
                  <a:lnTo>
                    <a:pt x="1811" y="1044"/>
                  </a:lnTo>
                  <a:lnTo>
                    <a:pt x="1841" y="1100"/>
                  </a:lnTo>
                  <a:lnTo>
                    <a:pt x="1865" y="1150"/>
                  </a:lnTo>
                  <a:lnTo>
                    <a:pt x="1885" y="1193"/>
                  </a:lnTo>
                  <a:lnTo>
                    <a:pt x="1912" y="1258"/>
                  </a:lnTo>
                  <a:lnTo>
                    <a:pt x="1920" y="1276"/>
                  </a:lnTo>
                  <a:lnTo>
                    <a:pt x="2294" y="1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5" name="Freeform 83"/>
            <p:cNvSpPr>
              <a:spLocks/>
            </p:cNvSpPr>
            <p:nvPr/>
          </p:nvSpPr>
          <p:spPr bwMode="auto">
            <a:xfrm>
              <a:off x="1297" y="3308"/>
              <a:ext cx="7" cy="5"/>
            </a:xfrm>
            <a:custGeom>
              <a:avLst/>
              <a:gdLst>
                <a:gd name="T0" fmla="*/ 0 w 390"/>
                <a:gd name="T1" fmla="*/ 146 h 276"/>
                <a:gd name="T2" fmla="*/ 5 w 390"/>
                <a:gd name="T3" fmla="*/ 157 h 276"/>
                <a:gd name="T4" fmla="*/ 10 w 390"/>
                <a:gd name="T5" fmla="*/ 168 h 276"/>
                <a:gd name="T6" fmla="*/ 15 w 390"/>
                <a:gd name="T7" fmla="*/ 178 h 276"/>
                <a:gd name="T8" fmla="*/ 21 w 390"/>
                <a:gd name="T9" fmla="*/ 188 h 276"/>
                <a:gd name="T10" fmla="*/ 28 w 390"/>
                <a:gd name="T11" fmla="*/ 197 h 276"/>
                <a:gd name="T12" fmla="*/ 34 w 390"/>
                <a:gd name="T13" fmla="*/ 206 h 276"/>
                <a:gd name="T14" fmla="*/ 41 w 390"/>
                <a:gd name="T15" fmla="*/ 214 h 276"/>
                <a:gd name="T16" fmla="*/ 48 w 390"/>
                <a:gd name="T17" fmla="*/ 222 h 276"/>
                <a:gd name="T18" fmla="*/ 56 w 390"/>
                <a:gd name="T19" fmla="*/ 229 h 276"/>
                <a:gd name="T20" fmla="*/ 63 w 390"/>
                <a:gd name="T21" fmla="*/ 236 h 276"/>
                <a:gd name="T22" fmla="*/ 71 w 390"/>
                <a:gd name="T23" fmla="*/ 242 h 276"/>
                <a:gd name="T24" fmla="*/ 79 w 390"/>
                <a:gd name="T25" fmla="*/ 247 h 276"/>
                <a:gd name="T26" fmla="*/ 87 w 390"/>
                <a:gd name="T27" fmla="*/ 252 h 276"/>
                <a:gd name="T28" fmla="*/ 96 w 390"/>
                <a:gd name="T29" fmla="*/ 256 h 276"/>
                <a:gd name="T30" fmla="*/ 104 w 390"/>
                <a:gd name="T31" fmla="*/ 260 h 276"/>
                <a:gd name="T32" fmla="*/ 113 w 390"/>
                <a:gd name="T33" fmla="*/ 264 h 276"/>
                <a:gd name="T34" fmla="*/ 131 w 390"/>
                <a:gd name="T35" fmla="*/ 270 h 276"/>
                <a:gd name="T36" fmla="*/ 149 w 390"/>
                <a:gd name="T37" fmla="*/ 273 h 276"/>
                <a:gd name="T38" fmla="*/ 168 w 390"/>
                <a:gd name="T39" fmla="*/ 275 h 276"/>
                <a:gd name="T40" fmla="*/ 187 w 390"/>
                <a:gd name="T41" fmla="*/ 276 h 276"/>
                <a:gd name="T42" fmla="*/ 205 w 390"/>
                <a:gd name="T43" fmla="*/ 274 h 276"/>
                <a:gd name="T44" fmla="*/ 224 w 390"/>
                <a:gd name="T45" fmla="*/ 272 h 276"/>
                <a:gd name="T46" fmla="*/ 242 w 390"/>
                <a:gd name="T47" fmla="*/ 267 h 276"/>
                <a:gd name="T48" fmla="*/ 259 w 390"/>
                <a:gd name="T49" fmla="*/ 261 h 276"/>
                <a:gd name="T50" fmla="*/ 278 w 390"/>
                <a:gd name="T51" fmla="*/ 254 h 276"/>
                <a:gd name="T52" fmla="*/ 294 w 390"/>
                <a:gd name="T53" fmla="*/ 245 h 276"/>
                <a:gd name="T54" fmla="*/ 310 w 390"/>
                <a:gd name="T55" fmla="*/ 235 h 276"/>
                <a:gd name="T56" fmla="*/ 324 w 390"/>
                <a:gd name="T57" fmla="*/ 223 h 276"/>
                <a:gd name="T58" fmla="*/ 338 w 390"/>
                <a:gd name="T59" fmla="*/ 209 h 276"/>
                <a:gd name="T60" fmla="*/ 350 w 390"/>
                <a:gd name="T61" fmla="*/ 195 h 276"/>
                <a:gd name="T62" fmla="*/ 361 w 390"/>
                <a:gd name="T63" fmla="*/ 180 h 276"/>
                <a:gd name="T64" fmla="*/ 370 w 390"/>
                <a:gd name="T65" fmla="*/ 164 h 276"/>
                <a:gd name="T66" fmla="*/ 374 w 390"/>
                <a:gd name="T67" fmla="*/ 156 h 276"/>
                <a:gd name="T68" fmla="*/ 378 w 390"/>
                <a:gd name="T69" fmla="*/ 147 h 276"/>
                <a:gd name="T70" fmla="*/ 381 w 390"/>
                <a:gd name="T71" fmla="*/ 138 h 276"/>
                <a:gd name="T72" fmla="*/ 384 w 390"/>
                <a:gd name="T73" fmla="*/ 129 h 276"/>
                <a:gd name="T74" fmla="*/ 386 w 390"/>
                <a:gd name="T75" fmla="*/ 119 h 276"/>
                <a:gd name="T76" fmla="*/ 388 w 390"/>
                <a:gd name="T77" fmla="*/ 109 h 276"/>
                <a:gd name="T78" fmla="*/ 389 w 390"/>
                <a:gd name="T79" fmla="*/ 99 h 276"/>
                <a:gd name="T80" fmla="*/ 390 w 390"/>
                <a:gd name="T81" fmla="*/ 89 h 276"/>
                <a:gd name="T82" fmla="*/ 390 w 390"/>
                <a:gd name="T83" fmla="*/ 79 h 276"/>
                <a:gd name="T84" fmla="*/ 390 w 390"/>
                <a:gd name="T85" fmla="*/ 68 h 276"/>
                <a:gd name="T86" fmla="*/ 389 w 390"/>
                <a:gd name="T87" fmla="*/ 58 h 276"/>
                <a:gd name="T88" fmla="*/ 387 w 390"/>
                <a:gd name="T89" fmla="*/ 47 h 276"/>
                <a:gd name="T90" fmla="*/ 385 w 390"/>
                <a:gd name="T91" fmla="*/ 36 h 276"/>
                <a:gd name="T92" fmla="*/ 382 w 390"/>
                <a:gd name="T93" fmla="*/ 23 h 276"/>
                <a:gd name="T94" fmla="*/ 379 w 390"/>
                <a:gd name="T95" fmla="*/ 12 h 276"/>
                <a:gd name="T96" fmla="*/ 374 w 390"/>
                <a:gd name="T97" fmla="*/ 0 h 276"/>
                <a:gd name="T98" fmla="*/ 0 w 390"/>
                <a:gd name="T99" fmla="*/ 1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6">
                  <a:moveTo>
                    <a:pt x="0" y="146"/>
                  </a:moveTo>
                  <a:lnTo>
                    <a:pt x="5" y="157"/>
                  </a:lnTo>
                  <a:lnTo>
                    <a:pt x="10" y="168"/>
                  </a:lnTo>
                  <a:lnTo>
                    <a:pt x="15" y="178"/>
                  </a:lnTo>
                  <a:lnTo>
                    <a:pt x="21" y="188"/>
                  </a:lnTo>
                  <a:lnTo>
                    <a:pt x="28" y="197"/>
                  </a:lnTo>
                  <a:lnTo>
                    <a:pt x="34" y="206"/>
                  </a:lnTo>
                  <a:lnTo>
                    <a:pt x="41" y="214"/>
                  </a:lnTo>
                  <a:lnTo>
                    <a:pt x="48" y="222"/>
                  </a:lnTo>
                  <a:lnTo>
                    <a:pt x="56" y="229"/>
                  </a:lnTo>
                  <a:lnTo>
                    <a:pt x="63" y="236"/>
                  </a:lnTo>
                  <a:lnTo>
                    <a:pt x="71" y="242"/>
                  </a:lnTo>
                  <a:lnTo>
                    <a:pt x="79" y="247"/>
                  </a:lnTo>
                  <a:lnTo>
                    <a:pt x="87" y="252"/>
                  </a:lnTo>
                  <a:lnTo>
                    <a:pt x="96" y="256"/>
                  </a:lnTo>
                  <a:lnTo>
                    <a:pt x="104" y="260"/>
                  </a:lnTo>
                  <a:lnTo>
                    <a:pt x="113" y="264"/>
                  </a:lnTo>
                  <a:lnTo>
                    <a:pt x="131" y="270"/>
                  </a:lnTo>
                  <a:lnTo>
                    <a:pt x="149" y="273"/>
                  </a:lnTo>
                  <a:lnTo>
                    <a:pt x="168" y="275"/>
                  </a:lnTo>
                  <a:lnTo>
                    <a:pt x="187" y="276"/>
                  </a:lnTo>
                  <a:lnTo>
                    <a:pt x="205" y="274"/>
                  </a:lnTo>
                  <a:lnTo>
                    <a:pt x="224" y="272"/>
                  </a:lnTo>
                  <a:lnTo>
                    <a:pt x="242" y="267"/>
                  </a:lnTo>
                  <a:lnTo>
                    <a:pt x="259" y="261"/>
                  </a:lnTo>
                  <a:lnTo>
                    <a:pt x="278" y="254"/>
                  </a:lnTo>
                  <a:lnTo>
                    <a:pt x="294" y="245"/>
                  </a:lnTo>
                  <a:lnTo>
                    <a:pt x="310" y="235"/>
                  </a:lnTo>
                  <a:lnTo>
                    <a:pt x="324" y="223"/>
                  </a:lnTo>
                  <a:lnTo>
                    <a:pt x="338" y="209"/>
                  </a:lnTo>
                  <a:lnTo>
                    <a:pt x="350" y="195"/>
                  </a:lnTo>
                  <a:lnTo>
                    <a:pt x="361" y="180"/>
                  </a:lnTo>
                  <a:lnTo>
                    <a:pt x="370" y="164"/>
                  </a:lnTo>
                  <a:lnTo>
                    <a:pt x="374" y="156"/>
                  </a:lnTo>
                  <a:lnTo>
                    <a:pt x="378" y="147"/>
                  </a:lnTo>
                  <a:lnTo>
                    <a:pt x="381" y="138"/>
                  </a:lnTo>
                  <a:lnTo>
                    <a:pt x="384" y="129"/>
                  </a:lnTo>
                  <a:lnTo>
                    <a:pt x="386" y="119"/>
                  </a:lnTo>
                  <a:lnTo>
                    <a:pt x="388" y="109"/>
                  </a:lnTo>
                  <a:lnTo>
                    <a:pt x="389" y="99"/>
                  </a:lnTo>
                  <a:lnTo>
                    <a:pt x="390" y="89"/>
                  </a:lnTo>
                  <a:lnTo>
                    <a:pt x="390" y="79"/>
                  </a:lnTo>
                  <a:lnTo>
                    <a:pt x="390" y="68"/>
                  </a:lnTo>
                  <a:lnTo>
                    <a:pt x="389" y="58"/>
                  </a:lnTo>
                  <a:lnTo>
                    <a:pt x="387" y="47"/>
                  </a:lnTo>
                  <a:lnTo>
                    <a:pt x="385" y="36"/>
                  </a:lnTo>
                  <a:lnTo>
                    <a:pt x="382" y="23"/>
                  </a:lnTo>
                  <a:lnTo>
                    <a:pt x="379" y="12"/>
                  </a:lnTo>
                  <a:lnTo>
                    <a:pt x="374" y="0"/>
                  </a:lnTo>
                  <a:lnTo>
                    <a:pt x="0"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6" name="Freeform 84"/>
            <p:cNvSpPr>
              <a:spLocks/>
            </p:cNvSpPr>
            <p:nvPr/>
          </p:nvSpPr>
          <p:spPr bwMode="auto">
            <a:xfrm>
              <a:off x="1295" y="3308"/>
              <a:ext cx="4" cy="2"/>
            </a:xfrm>
            <a:custGeom>
              <a:avLst/>
              <a:gdLst>
                <a:gd name="T0" fmla="*/ 187 w 195"/>
                <a:gd name="T1" fmla="*/ 138 h 138"/>
                <a:gd name="T2" fmla="*/ 191 w 195"/>
                <a:gd name="T3" fmla="*/ 125 h 138"/>
                <a:gd name="T4" fmla="*/ 194 w 195"/>
                <a:gd name="T5" fmla="*/ 114 h 138"/>
                <a:gd name="T6" fmla="*/ 195 w 195"/>
                <a:gd name="T7" fmla="*/ 104 h 138"/>
                <a:gd name="T8" fmla="*/ 195 w 195"/>
                <a:gd name="T9" fmla="*/ 93 h 138"/>
                <a:gd name="T10" fmla="*/ 194 w 195"/>
                <a:gd name="T11" fmla="*/ 83 h 138"/>
                <a:gd name="T12" fmla="*/ 192 w 195"/>
                <a:gd name="T13" fmla="*/ 74 h 138"/>
                <a:gd name="T14" fmla="*/ 189 w 195"/>
                <a:gd name="T15" fmla="*/ 65 h 138"/>
                <a:gd name="T16" fmla="*/ 185 w 195"/>
                <a:gd name="T17" fmla="*/ 56 h 138"/>
                <a:gd name="T18" fmla="*/ 181 w 195"/>
                <a:gd name="T19" fmla="*/ 48 h 138"/>
                <a:gd name="T20" fmla="*/ 175 w 195"/>
                <a:gd name="T21" fmla="*/ 39 h 138"/>
                <a:gd name="T22" fmla="*/ 169 w 195"/>
                <a:gd name="T23" fmla="*/ 33 h 138"/>
                <a:gd name="T24" fmla="*/ 162 w 195"/>
                <a:gd name="T25" fmla="*/ 26 h 138"/>
                <a:gd name="T26" fmla="*/ 155 w 195"/>
                <a:gd name="T27" fmla="*/ 20 h 138"/>
                <a:gd name="T28" fmla="*/ 147 w 195"/>
                <a:gd name="T29" fmla="*/ 15 h 138"/>
                <a:gd name="T30" fmla="*/ 139 w 195"/>
                <a:gd name="T31" fmla="*/ 11 h 138"/>
                <a:gd name="T32" fmla="*/ 129 w 195"/>
                <a:gd name="T33" fmla="*/ 7 h 138"/>
                <a:gd name="T34" fmla="*/ 121 w 195"/>
                <a:gd name="T35" fmla="*/ 4 h 138"/>
                <a:gd name="T36" fmla="*/ 111 w 195"/>
                <a:gd name="T37" fmla="*/ 2 h 138"/>
                <a:gd name="T38" fmla="*/ 102 w 195"/>
                <a:gd name="T39" fmla="*/ 0 h 138"/>
                <a:gd name="T40" fmla="*/ 93 w 195"/>
                <a:gd name="T41" fmla="*/ 0 h 138"/>
                <a:gd name="T42" fmla="*/ 84 w 195"/>
                <a:gd name="T43" fmla="*/ 0 h 138"/>
                <a:gd name="T44" fmla="*/ 75 w 195"/>
                <a:gd name="T45" fmla="*/ 1 h 138"/>
                <a:gd name="T46" fmla="*/ 65 w 195"/>
                <a:gd name="T47" fmla="*/ 3 h 138"/>
                <a:gd name="T48" fmla="*/ 57 w 195"/>
                <a:gd name="T49" fmla="*/ 6 h 138"/>
                <a:gd name="T50" fmla="*/ 48 w 195"/>
                <a:gd name="T51" fmla="*/ 9 h 138"/>
                <a:gd name="T52" fmla="*/ 40 w 195"/>
                <a:gd name="T53" fmla="*/ 14 h 138"/>
                <a:gd name="T54" fmla="*/ 32 w 195"/>
                <a:gd name="T55" fmla="*/ 20 h 138"/>
                <a:gd name="T56" fmla="*/ 24 w 195"/>
                <a:gd name="T57" fmla="*/ 27 h 138"/>
                <a:gd name="T58" fmla="*/ 17 w 195"/>
                <a:gd name="T59" fmla="*/ 34 h 138"/>
                <a:gd name="T60" fmla="*/ 11 w 195"/>
                <a:gd name="T61" fmla="*/ 43 h 138"/>
                <a:gd name="T62" fmla="*/ 4 w 195"/>
                <a:gd name="T63" fmla="*/ 54 h 138"/>
                <a:gd name="T64" fmla="*/ 0 w 195"/>
                <a:gd name="T65" fmla="*/ 65 h 138"/>
                <a:gd name="T66" fmla="*/ 187 w 195"/>
                <a:gd name="T6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8">
                  <a:moveTo>
                    <a:pt x="187" y="138"/>
                  </a:moveTo>
                  <a:lnTo>
                    <a:pt x="191" y="125"/>
                  </a:lnTo>
                  <a:lnTo>
                    <a:pt x="194" y="114"/>
                  </a:lnTo>
                  <a:lnTo>
                    <a:pt x="195" y="104"/>
                  </a:lnTo>
                  <a:lnTo>
                    <a:pt x="195" y="93"/>
                  </a:lnTo>
                  <a:lnTo>
                    <a:pt x="194" y="83"/>
                  </a:lnTo>
                  <a:lnTo>
                    <a:pt x="192" y="74"/>
                  </a:lnTo>
                  <a:lnTo>
                    <a:pt x="189" y="65"/>
                  </a:lnTo>
                  <a:lnTo>
                    <a:pt x="185" y="56"/>
                  </a:lnTo>
                  <a:lnTo>
                    <a:pt x="181" y="48"/>
                  </a:lnTo>
                  <a:lnTo>
                    <a:pt x="175" y="39"/>
                  </a:lnTo>
                  <a:lnTo>
                    <a:pt x="169" y="33"/>
                  </a:lnTo>
                  <a:lnTo>
                    <a:pt x="162" y="26"/>
                  </a:lnTo>
                  <a:lnTo>
                    <a:pt x="155" y="20"/>
                  </a:lnTo>
                  <a:lnTo>
                    <a:pt x="147" y="15"/>
                  </a:lnTo>
                  <a:lnTo>
                    <a:pt x="139" y="11"/>
                  </a:lnTo>
                  <a:lnTo>
                    <a:pt x="129" y="7"/>
                  </a:lnTo>
                  <a:lnTo>
                    <a:pt x="121" y="4"/>
                  </a:lnTo>
                  <a:lnTo>
                    <a:pt x="111" y="2"/>
                  </a:lnTo>
                  <a:lnTo>
                    <a:pt x="102" y="0"/>
                  </a:lnTo>
                  <a:lnTo>
                    <a:pt x="93" y="0"/>
                  </a:lnTo>
                  <a:lnTo>
                    <a:pt x="84" y="0"/>
                  </a:lnTo>
                  <a:lnTo>
                    <a:pt x="75" y="1"/>
                  </a:lnTo>
                  <a:lnTo>
                    <a:pt x="65" y="3"/>
                  </a:lnTo>
                  <a:lnTo>
                    <a:pt x="57" y="6"/>
                  </a:lnTo>
                  <a:lnTo>
                    <a:pt x="48" y="9"/>
                  </a:lnTo>
                  <a:lnTo>
                    <a:pt x="40" y="14"/>
                  </a:lnTo>
                  <a:lnTo>
                    <a:pt x="32" y="20"/>
                  </a:lnTo>
                  <a:lnTo>
                    <a:pt x="24" y="27"/>
                  </a:lnTo>
                  <a:lnTo>
                    <a:pt x="17" y="34"/>
                  </a:lnTo>
                  <a:lnTo>
                    <a:pt x="11" y="43"/>
                  </a:lnTo>
                  <a:lnTo>
                    <a:pt x="4" y="54"/>
                  </a:lnTo>
                  <a:lnTo>
                    <a:pt x="0" y="65"/>
                  </a:lnTo>
                  <a:lnTo>
                    <a:pt x="1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7" name="Freeform 85"/>
            <p:cNvSpPr>
              <a:spLocks/>
            </p:cNvSpPr>
            <p:nvPr/>
          </p:nvSpPr>
          <p:spPr bwMode="auto">
            <a:xfrm>
              <a:off x="1261" y="3309"/>
              <a:ext cx="38" cy="20"/>
            </a:xfrm>
            <a:custGeom>
              <a:avLst/>
              <a:gdLst>
                <a:gd name="T0" fmla="*/ 25 w 2113"/>
                <a:gd name="T1" fmla="*/ 138 h 1152"/>
                <a:gd name="T2" fmla="*/ 100 w 2113"/>
                <a:gd name="T3" fmla="*/ 288 h 1152"/>
                <a:gd name="T4" fmla="*/ 176 w 2113"/>
                <a:gd name="T5" fmla="*/ 425 h 1152"/>
                <a:gd name="T6" fmla="*/ 250 w 2113"/>
                <a:gd name="T7" fmla="*/ 547 h 1152"/>
                <a:gd name="T8" fmla="*/ 324 w 2113"/>
                <a:gd name="T9" fmla="*/ 658 h 1152"/>
                <a:gd name="T10" fmla="*/ 398 w 2113"/>
                <a:gd name="T11" fmla="*/ 756 h 1152"/>
                <a:gd name="T12" fmla="*/ 472 w 2113"/>
                <a:gd name="T13" fmla="*/ 843 h 1152"/>
                <a:gd name="T14" fmla="*/ 546 w 2113"/>
                <a:gd name="T15" fmla="*/ 917 h 1152"/>
                <a:gd name="T16" fmla="*/ 620 w 2113"/>
                <a:gd name="T17" fmla="*/ 981 h 1152"/>
                <a:gd name="T18" fmla="*/ 695 w 2113"/>
                <a:gd name="T19" fmla="*/ 1035 h 1152"/>
                <a:gd name="T20" fmla="*/ 769 w 2113"/>
                <a:gd name="T21" fmla="*/ 1078 h 1152"/>
                <a:gd name="T22" fmla="*/ 845 w 2113"/>
                <a:gd name="T23" fmla="*/ 1112 h 1152"/>
                <a:gd name="T24" fmla="*/ 919 w 2113"/>
                <a:gd name="T25" fmla="*/ 1134 h 1152"/>
                <a:gd name="T26" fmla="*/ 993 w 2113"/>
                <a:gd name="T27" fmla="*/ 1148 h 1152"/>
                <a:gd name="T28" fmla="*/ 1067 w 2113"/>
                <a:gd name="T29" fmla="*/ 1152 h 1152"/>
                <a:gd name="T30" fmla="*/ 1138 w 2113"/>
                <a:gd name="T31" fmla="*/ 1146 h 1152"/>
                <a:gd name="T32" fmla="*/ 1207 w 2113"/>
                <a:gd name="T33" fmla="*/ 1133 h 1152"/>
                <a:gd name="T34" fmla="*/ 1274 w 2113"/>
                <a:gd name="T35" fmla="*/ 1113 h 1152"/>
                <a:gd name="T36" fmla="*/ 1338 w 2113"/>
                <a:gd name="T37" fmla="*/ 1085 h 1152"/>
                <a:gd name="T38" fmla="*/ 1399 w 2113"/>
                <a:gd name="T39" fmla="*/ 1053 h 1152"/>
                <a:gd name="T40" fmla="*/ 1476 w 2113"/>
                <a:gd name="T41" fmla="*/ 1001 h 1152"/>
                <a:gd name="T42" fmla="*/ 1583 w 2113"/>
                <a:gd name="T43" fmla="*/ 912 h 1152"/>
                <a:gd name="T44" fmla="*/ 1679 w 2113"/>
                <a:gd name="T45" fmla="*/ 812 h 1152"/>
                <a:gd name="T46" fmla="*/ 1767 w 2113"/>
                <a:gd name="T47" fmla="*/ 705 h 1152"/>
                <a:gd name="T48" fmla="*/ 1845 w 2113"/>
                <a:gd name="T49" fmla="*/ 595 h 1152"/>
                <a:gd name="T50" fmla="*/ 1913 w 2113"/>
                <a:gd name="T51" fmla="*/ 486 h 1152"/>
                <a:gd name="T52" fmla="*/ 1990 w 2113"/>
                <a:gd name="T53" fmla="*/ 349 h 1152"/>
                <a:gd name="T54" fmla="*/ 2072 w 2113"/>
                <a:gd name="T55" fmla="*/ 183 h 1152"/>
                <a:gd name="T56" fmla="*/ 1926 w 2113"/>
                <a:gd name="T57" fmla="*/ 13 h 1152"/>
                <a:gd name="T58" fmla="*/ 1868 w 2113"/>
                <a:gd name="T59" fmla="*/ 145 h 1152"/>
                <a:gd name="T60" fmla="*/ 1778 w 2113"/>
                <a:gd name="T61" fmla="*/ 318 h 1152"/>
                <a:gd name="T62" fmla="*/ 1721 w 2113"/>
                <a:gd name="T63" fmla="*/ 416 h 1152"/>
                <a:gd name="T64" fmla="*/ 1655 w 2113"/>
                <a:gd name="T65" fmla="*/ 516 h 1152"/>
                <a:gd name="T66" fmla="*/ 1582 w 2113"/>
                <a:gd name="T67" fmla="*/ 616 h 1152"/>
                <a:gd name="T68" fmla="*/ 1502 w 2113"/>
                <a:gd name="T69" fmla="*/ 709 h 1152"/>
                <a:gd name="T70" fmla="*/ 1417 w 2113"/>
                <a:gd name="T71" fmla="*/ 792 h 1152"/>
                <a:gd name="T72" fmla="*/ 1327 w 2113"/>
                <a:gd name="T73" fmla="*/ 861 h 1152"/>
                <a:gd name="T74" fmla="*/ 1282 w 2113"/>
                <a:gd name="T75" fmla="*/ 888 h 1152"/>
                <a:gd name="T76" fmla="*/ 1236 w 2113"/>
                <a:gd name="T77" fmla="*/ 910 h 1152"/>
                <a:gd name="T78" fmla="*/ 1190 w 2113"/>
                <a:gd name="T79" fmla="*/ 929 h 1152"/>
                <a:gd name="T80" fmla="*/ 1143 w 2113"/>
                <a:gd name="T81" fmla="*/ 941 h 1152"/>
                <a:gd name="T82" fmla="*/ 1097 w 2113"/>
                <a:gd name="T83" fmla="*/ 949 h 1152"/>
                <a:gd name="T84" fmla="*/ 1048 w 2113"/>
                <a:gd name="T85" fmla="*/ 950 h 1152"/>
                <a:gd name="T86" fmla="*/ 1000 w 2113"/>
                <a:gd name="T87" fmla="*/ 945 h 1152"/>
                <a:gd name="T88" fmla="*/ 950 w 2113"/>
                <a:gd name="T89" fmla="*/ 934 h 1152"/>
                <a:gd name="T90" fmla="*/ 896 w 2113"/>
                <a:gd name="T91" fmla="*/ 915 h 1152"/>
                <a:gd name="T92" fmla="*/ 842 w 2113"/>
                <a:gd name="T93" fmla="*/ 889 h 1152"/>
                <a:gd name="T94" fmla="*/ 784 w 2113"/>
                <a:gd name="T95" fmla="*/ 853 h 1152"/>
                <a:gd name="T96" fmla="*/ 725 w 2113"/>
                <a:gd name="T97" fmla="*/ 806 h 1152"/>
                <a:gd name="T98" fmla="*/ 662 w 2113"/>
                <a:gd name="T99" fmla="*/ 750 h 1152"/>
                <a:gd name="T100" fmla="*/ 598 w 2113"/>
                <a:gd name="T101" fmla="*/ 682 h 1152"/>
                <a:gd name="T102" fmla="*/ 532 w 2113"/>
                <a:gd name="T103" fmla="*/ 602 h 1152"/>
                <a:gd name="T104" fmla="*/ 465 w 2113"/>
                <a:gd name="T105" fmla="*/ 508 h 1152"/>
                <a:gd name="T106" fmla="*/ 395 w 2113"/>
                <a:gd name="T107" fmla="*/ 403 h 1152"/>
                <a:gd name="T108" fmla="*/ 326 w 2113"/>
                <a:gd name="T109" fmla="*/ 283 h 1152"/>
                <a:gd name="T110" fmla="*/ 254 w 2113"/>
                <a:gd name="T111" fmla="*/ 148 h 1152"/>
                <a:gd name="T112" fmla="*/ 183 w 2113"/>
                <a:gd name="T113" fmla="*/ 0 h 1152"/>
                <a:gd name="T114" fmla="*/ 0 w 2113"/>
                <a:gd name="T115" fmla="*/ 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3" h="1152">
                  <a:moveTo>
                    <a:pt x="0" y="84"/>
                  </a:moveTo>
                  <a:lnTo>
                    <a:pt x="0" y="84"/>
                  </a:lnTo>
                  <a:lnTo>
                    <a:pt x="25" y="138"/>
                  </a:lnTo>
                  <a:lnTo>
                    <a:pt x="51" y="190"/>
                  </a:lnTo>
                  <a:lnTo>
                    <a:pt x="75" y="240"/>
                  </a:lnTo>
                  <a:lnTo>
                    <a:pt x="100" y="288"/>
                  </a:lnTo>
                  <a:lnTo>
                    <a:pt x="125" y="335"/>
                  </a:lnTo>
                  <a:lnTo>
                    <a:pt x="150" y="381"/>
                  </a:lnTo>
                  <a:lnTo>
                    <a:pt x="176" y="425"/>
                  </a:lnTo>
                  <a:lnTo>
                    <a:pt x="200" y="468"/>
                  </a:lnTo>
                  <a:lnTo>
                    <a:pt x="225" y="508"/>
                  </a:lnTo>
                  <a:lnTo>
                    <a:pt x="250" y="547"/>
                  </a:lnTo>
                  <a:lnTo>
                    <a:pt x="274" y="586"/>
                  </a:lnTo>
                  <a:lnTo>
                    <a:pt x="300" y="623"/>
                  </a:lnTo>
                  <a:lnTo>
                    <a:pt x="324" y="658"/>
                  </a:lnTo>
                  <a:lnTo>
                    <a:pt x="349" y="692"/>
                  </a:lnTo>
                  <a:lnTo>
                    <a:pt x="373" y="724"/>
                  </a:lnTo>
                  <a:lnTo>
                    <a:pt x="398" y="756"/>
                  </a:lnTo>
                  <a:lnTo>
                    <a:pt x="423" y="786"/>
                  </a:lnTo>
                  <a:lnTo>
                    <a:pt x="448" y="815"/>
                  </a:lnTo>
                  <a:lnTo>
                    <a:pt x="472" y="843"/>
                  </a:lnTo>
                  <a:lnTo>
                    <a:pt x="497" y="868"/>
                  </a:lnTo>
                  <a:lnTo>
                    <a:pt x="521" y="893"/>
                  </a:lnTo>
                  <a:lnTo>
                    <a:pt x="546" y="917"/>
                  </a:lnTo>
                  <a:lnTo>
                    <a:pt x="571" y="940"/>
                  </a:lnTo>
                  <a:lnTo>
                    <a:pt x="596" y="961"/>
                  </a:lnTo>
                  <a:lnTo>
                    <a:pt x="620" y="981"/>
                  </a:lnTo>
                  <a:lnTo>
                    <a:pt x="645" y="1000"/>
                  </a:lnTo>
                  <a:lnTo>
                    <a:pt x="670" y="1019"/>
                  </a:lnTo>
                  <a:lnTo>
                    <a:pt x="695" y="1035"/>
                  </a:lnTo>
                  <a:lnTo>
                    <a:pt x="720" y="1051"/>
                  </a:lnTo>
                  <a:lnTo>
                    <a:pt x="745" y="1065"/>
                  </a:lnTo>
                  <a:lnTo>
                    <a:pt x="769" y="1078"/>
                  </a:lnTo>
                  <a:lnTo>
                    <a:pt x="794" y="1090"/>
                  </a:lnTo>
                  <a:lnTo>
                    <a:pt x="820" y="1101"/>
                  </a:lnTo>
                  <a:lnTo>
                    <a:pt x="845" y="1112"/>
                  </a:lnTo>
                  <a:lnTo>
                    <a:pt x="869" y="1121"/>
                  </a:lnTo>
                  <a:lnTo>
                    <a:pt x="894" y="1128"/>
                  </a:lnTo>
                  <a:lnTo>
                    <a:pt x="919" y="1134"/>
                  </a:lnTo>
                  <a:lnTo>
                    <a:pt x="944" y="1140"/>
                  </a:lnTo>
                  <a:lnTo>
                    <a:pt x="969" y="1145"/>
                  </a:lnTo>
                  <a:lnTo>
                    <a:pt x="993" y="1148"/>
                  </a:lnTo>
                  <a:lnTo>
                    <a:pt x="1018" y="1150"/>
                  </a:lnTo>
                  <a:lnTo>
                    <a:pt x="1042" y="1151"/>
                  </a:lnTo>
                  <a:lnTo>
                    <a:pt x="1067" y="1152"/>
                  </a:lnTo>
                  <a:lnTo>
                    <a:pt x="1091" y="1151"/>
                  </a:lnTo>
                  <a:lnTo>
                    <a:pt x="1114" y="1149"/>
                  </a:lnTo>
                  <a:lnTo>
                    <a:pt x="1138" y="1146"/>
                  </a:lnTo>
                  <a:lnTo>
                    <a:pt x="1161" y="1143"/>
                  </a:lnTo>
                  <a:lnTo>
                    <a:pt x="1185" y="1139"/>
                  </a:lnTo>
                  <a:lnTo>
                    <a:pt x="1207" y="1133"/>
                  </a:lnTo>
                  <a:lnTo>
                    <a:pt x="1230" y="1127"/>
                  </a:lnTo>
                  <a:lnTo>
                    <a:pt x="1252" y="1121"/>
                  </a:lnTo>
                  <a:lnTo>
                    <a:pt x="1274" y="1113"/>
                  </a:lnTo>
                  <a:lnTo>
                    <a:pt x="1295" y="1104"/>
                  </a:lnTo>
                  <a:lnTo>
                    <a:pt x="1317" y="1095"/>
                  </a:lnTo>
                  <a:lnTo>
                    <a:pt x="1338" y="1085"/>
                  </a:lnTo>
                  <a:lnTo>
                    <a:pt x="1359" y="1075"/>
                  </a:lnTo>
                  <a:lnTo>
                    <a:pt x="1379" y="1064"/>
                  </a:lnTo>
                  <a:lnTo>
                    <a:pt x="1399" y="1053"/>
                  </a:lnTo>
                  <a:lnTo>
                    <a:pt x="1418" y="1041"/>
                  </a:lnTo>
                  <a:lnTo>
                    <a:pt x="1440" y="1028"/>
                  </a:lnTo>
                  <a:lnTo>
                    <a:pt x="1476" y="1001"/>
                  </a:lnTo>
                  <a:lnTo>
                    <a:pt x="1513" y="973"/>
                  </a:lnTo>
                  <a:lnTo>
                    <a:pt x="1548" y="944"/>
                  </a:lnTo>
                  <a:lnTo>
                    <a:pt x="1583" y="912"/>
                  </a:lnTo>
                  <a:lnTo>
                    <a:pt x="1616" y="880"/>
                  </a:lnTo>
                  <a:lnTo>
                    <a:pt x="1648" y="847"/>
                  </a:lnTo>
                  <a:lnTo>
                    <a:pt x="1679" y="812"/>
                  </a:lnTo>
                  <a:lnTo>
                    <a:pt x="1710" y="777"/>
                  </a:lnTo>
                  <a:lnTo>
                    <a:pt x="1739" y="742"/>
                  </a:lnTo>
                  <a:lnTo>
                    <a:pt x="1767" y="705"/>
                  </a:lnTo>
                  <a:lnTo>
                    <a:pt x="1794" y="669"/>
                  </a:lnTo>
                  <a:lnTo>
                    <a:pt x="1821" y="631"/>
                  </a:lnTo>
                  <a:lnTo>
                    <a:pt x="1845" y="595"/>
                  </a:lnTo>
                  <a:lnTo>
                    <a:pt x="1869" y="559"/>
                  </a:lnTo>
                  <a:lnTo>
                    <a:pt x="1892" y="521"/>
                  </a:lnTo>
                  <a:lnTo>
                    <a:pt x="1913" y="486"/>
                  </a:lnTo>
                  <a:lnTo>
                    <a:pt x="1935" y="450"/>
                  </a:lnTo>
                  <a:lnTo>
                    <a:pt x="1955" y="415"/>
                  </a:lnTo>
                  <a:lnTo>
                    <a:pt x="1990" y="349"/>
                  </a:lnTo>
                  <a:lnTo>
                    <a:pt x="2021" y="288"/>
                  </a:lnTo>
                  <a:lnTo>
                    <a:pt x="2048" y="232"/>
                  </a:lnTo>
                  <a:lnTo>
                    <a:pt x="2072" y="183"/>
                  </a:lnTo>
                  <a:lnTo>
                    <a:pt x="2102" y="114"/>
                  </a:lnTo>
                  <a:lnTo>
                    <a:pt x="2113" y="86"/>
                  </a:lnTo>
                  <a:lnTo>
                    <a:pt x="1926" y="13"/>
                  </a:lnTo>
                  <a:lnTo>
                    <a:pt x="1917" y="34"/>
                  </a:lnTo>
                  <a:lnTo>
                    <a:pt x="1888" y="101"/>
                  </a:lnTo>
                  <a:lnTo>
                    <a:pt x="1868" y="145"/>
                  </a:lnTo>
                  <a:lnTo>
                    <a:pt x="1842" y="198"/>
                  </a:lnTo>
                  <a:lnTo>
                    <a:pt x="1813" y="255"/>
                  </a:lnTo>
                  <a:lnTo>
                    <a:pt x="1778" y="318"/>
                  </a:lnTo>
                  <a:lnTo>
                    <a:pt x="1760" y="349"/>
                  </a:lnTo>
                  <a:lnTo>
                    <a:pt x="1741" y="383"/>
                  </a:lnTo>
                  <a:lnTo>
                    <a:pt x="1721" y="416"/>
                  </a:lnTo>
                  <a:lnTo>
                    <a:pt x="1700" y="449"/>
                  </a:lnTo>
                  <a:lnTo>
                    <a:pt x="1678" y="483"/>
                  </a:lnTo>
                  <a:lnTo>
                    <a:pt x="1655" y="516"/>
                  </a:lnTo>
                  <a:lnTo>
                    <a:pt x="1631" y="551"/>
                  </a:lnTo>
                  <a:lnTo>
                    <a:pt x="1607" y="584"/>
                  </a:lnTo>
                  <a:lnTo>
                    <a:pt x="1582" y="616"/>
                  </a:lnTo>
                  <a:lnTo>
                    <a:pt x="1555" y="648"/>
                  </a:lnTo>
                  <a:lnTo>
                    <a:pt x="1529" y="679"/>
                  </a:lnTo>
                  <a:lnTo>
                    <a:pt x="1502" y="709"/>
                  </a:lnTo>
                  <a:lnTo>
                    <a:pt x="1474" y="739"/>
                  </a:lnTo>
                  <a:lnTo>
                    <a:pt x="1446" y="766"/>
                  </a:lnTo>
                  <a:lnTo>
                    <a:pt x="1417" y="792"/>
                  </a:lnTo>
                  <a:lnTo>
                    <a:pt x="1387" y="816"/>
                  </a:lnTo>
                  <a:lnTo>
                    <a:pt x="1358" y="840"/>
                  </a:lnTo>
                  <a:lnTo>
                    <a:pt x="1327" y="861"/>
                  </a:lnTo>
                  <a:lnTo>
                    <a:pt x="1313" y="870"/>
                  </a:lnTo>
                  <a:lnTo>
                    <a:pt x="1297" y="879"/>
                  </a:lnTo>
                  <a:lnTo>
                    <a:pt x="1282" y="888"/>
                  </a:lnTo>
                  <a:lnTo>
                    <a:pt x="1267" y="896"/>
                  </a:lnTo>
                  <a:lnTo>
                    <a:pt x="1251" y="903"/>
                  </a:lnTo>
                  <a:lnTo>
                    <a:pt x="1236" y="910"/>
                  </a:lnTo>
                  <a:lnTo>
                    <a:pt x="1221" y="917"/>
                  </a:lnTo>
                  <a:lnTo>
                    <a:pt x="1206" y="924"/>
                  </a:lnTo>
                  <a:lnTo>
                    <a:pt x="1190" y="929"/>
                  </a:lnTo>
                  <a:lnTo>
                    <a:pt x="1174" y="934"/>
                  </a:lnTo>
                  <a:lnTo>
                    <a:pt x="1159" y="938"/>
                  </a:lnTo>
                  <a:lnTo>
                    <a:pt x="1143" y="941"/>
                  </a:lnTo>
                  <a:lnTo>
                    <a:pt x="1128" y="944"/>
                  </a:lnTo>
                  <a:lnTo>
                    <a:pt x="1112" y="947"/>
                  </a:lnTo>
                  <a:lnTo>
                    <a:pt x="1097" y="949"/>
                  </a:lnTo>
                  <a:lnTo>
                    <a:pt x="1081" y="950"/>
                  </a:lnTo>
                  <a:lnTo>
                    <a:pt x="1065" y="950"/>
                  </a:lnTo>
                  <a:lnTo>
                    <a:pt x="1048" y="950"/>
                  </a:lnTo>
                  <a:lnTo>
                    <a:pt x="1032" y="949"/>
                  </a:lnTo>
                  <a:lnTo>
                    <a:pt x="1016" y="948"/>
                  </a:lnTo>
                  <a:lnTo>
                    <a:pt x="1000" y="945"/>
                  </a:lnTo>
                  <a:lnTo>
                    <a:pt x="983" y="942"/>
                  </a:lnTo>
                  <a:lnTo>
                    <a:pt x="967" y="939"/>
                  </a:lnTo>
                  <a:lnTo>
                    <a:pt x="950" y="934"/>
                  </a:lnTo>
                  <a:lnTo>
                    <a:pt x="933" y="929"/>
                  </a:lnTo>
                  <a:lnTo>
                    <a:pt x="914" y="923"/>
                  </a:lnTo>
                  <a:lnTo>
                    <a:pt x="896" y="915"/>
                  </a:lnTo>
                  <a:lnTo>
                    <a:pt x="879" y="907"/>
                  </a:lnTo>
                  <a:lnTo>
                    <a:pt x="860" y="898"/>
                  </a:lnTo>
                  <a:lnTo>
                    <a:pt x="842" y="889"/>
                  </a:lnTo>
                  <a:lnTo>
                    <a:pt x="823" y="878"/>
                  </a:lnTo>
                  <a:lnTo>
                    <a:pt x="804" y="866"/>
                  </a:lnTo>
                  <a:lnTo>
                    <a:pt x="784" y="853"/>
                  </a:lnTo>
                  <a:lnTo>
                    <a:pt x="764" y="839"/>
                  </a:lnTo>
                  <a:lnTo>
                    <a:pt x="745" y="823"/>
                  </a:lnTo>
                  <a:lnTo>
                    <a:pt x="725" y="806"/>
                  </a:lnTo>
                  <a:lnTo>
                    <a:pt x="704" y="789"/>
                  </a:lnTo>
                  <a:lnTo>
                    <a:pt x="684" y="770"/>
                  </a:lnTo>
                  <a:lnTo>
                    <a:pt x="662" y="750"/>
                  </a:lnTo>
                  <a:lnTo>
                    <a:pt x="641" y="728"/>
                  </a:lnTo>
                  <a:lnTo>
                    <a:pt x="620" y="706"/>
                  </a:lnTo>
                  <a:lnTo>
                    <a:pt x="598" y="682"/>
                  </a:lnTo>
                  <a:lnTo>
                    <a:pt x="577" y="657"/>
                  </a:lnTo>
                  <a:lnTo>
                    <a:pt x="555" y="629"/>
                  </a:lnTo>
                  <a:lnTo>
                    <a:pt x="532" y="602"/>
                  </a:lnTo>
                  <a:lnTo>
                    <a:pt x="510" y="572"/>
                  </a:lnTo>
                  <a:lnTo>
                    <a:pt x="487" y="541"/>
                  </a:lnTo>
                  <a:lnTo>
                    <a:pt x="465" y="508"/>
                  </a:lnTo>
                  <a:lnTo>
                    <a:pt x="442" y="475"/>
                  </a:lnTo>
                  <a:lnTo>
                    <a:pt x="418" y="439"/>
                  </a:lnTo>
                  <a:lnTo>
                    <a:pt x="395" y="403"/>
                  </a:lnTo>
                  <a:lnTo>
                    <a:pt x="372" y="363"/>
                  </a:lnTo>
                  <a:lnTo>
                    <a:pt x="349" y="324"/>
                  </a:lnTo>
                  <a:lnTo>
                    <a:pt x="326" y="283"/>
                  </a:lnTo>
                  <a:lnTo>
                    <a:pt x="303" y="240"/>
                  </a:lnTo>
                  <a:lnTo>
                    <a:pt x="278" y="195"/>
                  </a:lnTo>
                  <a:lnTo>
                    <a:pt x="254" y="148"/>
                  </a:lnTo>
                  <a:lnTo>
                    <a:pt x="230" y="101"/>
                  </a:lnTo>
                  <a:lnTo>
                    <a:pt x="206" y="51"/>
                  </a:lnTo>
                  <a:lnTo>
                    <a:pt x="183" y="0"/>
                  </a:lnTo>
                  <a:lnTo>
                    <a:pt x="183"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8" name="Freeform 86"/>
            <p:cNvSpPr>
              <a:spLocks/>
            </p:cNvSpPr>
            <p:nvPr/>
          </p:nvSpPr>
          <p:spPr bwMode="auto">
            <a:xfrm>
              <a:off x="1227" y="3289"/>
              <a:ext cx="37" cy="21"/>
            </a:xfrm>
            <a:custGeom>
              <a:avLst/>
              <a:gdLst>
                <a:gd name="T0" fmla="*/ 196 w 2115"/>
                <a:gd name="T1" fmla="*/ 1118 h 1150"/>
                <a:gd name="T2" fmla="*/ 271 w 2115"/>
                <a:gd name="T3" fmla="*/ 955 h 1150"/>
                <a:gd name="T4" fmla="*/ 353 w 2115"/>
                <a:gd name="T5" fmla="*/ 803 h 1150"/>
                <a:gd name="T6" fmla="*/ 414 w 2115"/>
                <a:gd name="T7" fmla="*/ 704 h 1150"/>
                <a:gd name="T8" fmla="*/ 483 w 2115"/>
                <a:gd name="T9" fmla="*/ 603 h 1150"/>
                <a:gd name="T10" fmla="*/ 558 w 2115"/>
                <a:gd name="T11" fmla="*/ 505 h 1150"/>
                <a:gd name="T12" fmla="*/ 640 w 2115"/>
                <a:gd name="T13" fmla="*/ 415 h 1150"/>
                <a:gd name="T14" fmla="*/ 727 w 2115"/>
                <a:gd name="T15" fmla="*/ 336 h 1150"/>
                <a:gd name="T16" fmla="*/ 801 w 2115"/>
                <a:gd name="T17" fmla="*/ 282 h 1150"/>
                <a:gd name="T18" fmla="*/ 848 w 2115"/>
                <a:gd name="T19" fmla="*/ 256 h 1150"/>
                <a:gd name="T20" fmla="*/ 893 w 2115"/>
                <a:gd name="T21" fmla="*/ 235 h 1150"/>
                <a:gd name="T22" fmla="*/ 940 w 2115"/>
                <a:gd name="T23" fmla="*/ 218 h 1150"/>
                <a:gd name="T24" fmla="*/ 987 w 2115"/>
                <a:gd name="T25" fmla="*/ 208 h 1150"/>
                <a:gd name="T26" fmla="*/ 1034 w 2115"/>
                <a:gd name="T27" fmla="*/ 202 h 1150"/>
                <a:gd name="T28" fmla="*/ 1082 w 2115"/>
                <a:gd name="T29" fmla="*/ 203 h 1150"/>
                <a:gd name="T30" fmla="*/ 1132 w 2115"/>
                <a:gd name="T31" fmla="*/ 209 h 1150"/>
                <a:gd name="T32" fmla="*/ 1182 w 2115"/>
                <a:gd name="T33" fmla="*/ 224 h 1150"/>
                <a:gd name="T34" fmla="*/ 1236 w 2115"/>
                <a:gd name="T35" fmla="*/ 245 h 1150"/>
                <a:gd name="T36" fmla="*/ 1292 w 2115"/>
                <a:gd name="T37" fmla="*/ 274 h 1150"/>
                <a:gd name="T38" fmla="*/ 1350 w 2115"/>
                <a:gd name="T39" fmla="*/ 312 h 1150"/>
                <a:gd name="T40" fmla="*/ 1411 w 2115"/>
                <a:gd name="T41" fmla="*/ 362 h 1150"/>
                <a:gd name="T42" fmla="*/ 1474 w 2115"/>
                <a:gd name="T43" fmla="*/ 423 h 1150"/>
                <a:gd name="T44" fmla="*/ 1538 w 2115"/>
                <a:gd name="T45" fmla="*/ 495 h 1150"/>
                <a:gd name="T46" fmla="*/ 1605 w 2115"/>
                <a:gd name="T47" fmla="*/ 579 h 1150"/>
                <a:gd name="T48" fmla="*/ 1672 w 2115"/>
                <a:gd name="T49" fmla="*/ 676 h 1150"/>
                <a:gd name="T50" fmla="*/ 1742 w 2115"/>
                <a:gd name="T51" fmla="*/ 787 h 1150"/>
                <a:gd name="T52" fmla="*/ 1812 w 2115"/>
                <a:gd name="T53" fmla="*/ 911 h 1150"/>
                <a:gd name="T54" fmla="*/ 1884 w 2115"/>
                <a:gd name="T55" fmla="*/ 1050 h 1150"/>
                <a:gd name="T56" fmla="*/ 2115 w 2115"/>
                <a:gd name="T57" fmla="*/ 1066 h 1150"/>
                <a:gd name="T58" fmla="*/ 2039 w 2115"/>
                <a:gd name="T59" fmla="*/ 911 h 1150"/>
                <a:gd name="T60" fmla="*/ 1964 w 2115"/>
                <a:gd name="T61" fmla="*/ 770 h 1150"/>
                <a:gd name="T62" fmla="*/ 1890 w 2115"/>
                <a:gd name="T63" fmla="*/ 643 h 1150"/>
                <a:gd name="T64" fmla="*/ 1815 w 2115"/>
                <a:gd name="T65" fmla="*/ 528 h 1150"/>
                <a:gd name="T66" fmla="*/ 1741 w 2115"/>
                <a:gd name="T67" fmla="*/ 427 h 1150"/>
                <a:gd name="T68" fmla="*/ 1667 w 2115"/>
                <a:gd name="T69" fmla="*/ 337 h 1150"/>
                <a:gd name="T70" fmla="*/ 1592 w 2115"/>
                <a:gd name="T71" fmla="*/ 258 h 1150"/>
                <a:gd name="T72" fmla="*/ 1519 w 2115"/>
                <a:gd name="T73" fmla="*/ 190 h 1150"/>
                <a:gd name="T74" fmla="*/ 1444 w 2115"/>
                <a:gd name="T75" fmla="*/ 134 h 1150"/>
                <a:gd name="T76" fmla="*/ 1370 w 2115"/>
                <a:gd name="T77" fmla="*/ 86 h 1150"/>
                <a:gd name="T78" fmla="*/ 1295 w 2115"/>
                <a:gd name="T79" fmla="*/ 51 h 1150"/>
                <a:gd name="T80" fmla="*/ 1221 w 2115"/>
                <a:gd name="T81" fmla="*/ 24 h 1150"/>
                <a:gd name="T82" fmla="*/ 1145 w 2115"/>
                <a:gd name="T83" fmla="*/ 7 h 1150"/>
                <a:gd name="T84" fmla="*/ 1071 w 2115"/>
                <a:gd name="T85" fmla="*/ 1 h 1150"/>
                <a:gd name="T86" fmla="*/ 1000 w 2115"/>
                <a:gd name="T87" fmla="*/ 3 h 1150"/>
                <a:gd name="T88" fmla="*/ 929 w 2115"/>
                <a:gd name="T89" fmla="*/ 13 h 1150"/>
                <a:gd name="T90" fmla="*/ 862 w 2115"/>
                <a:gd name="T91" fmla="*/ 31 h 1150"/>
                <a:gd name="T92" fmla="*/ 797 w 2115"/>
                <a:gd name="T93" fmla="*/ 57 h 1150"/>
                <a:gd name="T94" fmla="*/ 736 w 2115"/>
                <a:gd name="T95" fmla="*/ 88 h 1150"/>
                <a:gd name="T96" fmla="*/ 675 w 2115"/>
                <a:gd name="T97" fmla="*/ 124 h 1150"/>
                <a:gd name="T98" fmla="*/ 565 w 2115"/>
                <a:gd name="T99" fmla="*/ 208 h 1150"/>
                <a:gd name="T100" fmla="*/ 466 w 2115"/>
                <a:gd name="T101" fmla="*/ 305 h 1150"/>
                <a:gd name="T102" fmla="*/ 375 w 2115"/>
                <a:gd name="T103" fmla="*/ 412 h 1150"/>
                <a:gd name="T104" fmla="*/ 293 w 2115"/>
                <a:gd name="T105" fmla="*/ 521 h 1150"/>
                <a:gd name="T106" fmla="*/ 222 w 2115"/>
                <a:gd name="T107" fmla="*/ 631 h 1150"/>
                <a:gd name="T108" fmla="*/ 159 w 2115"/>
                <a:gd name="T109" fmla="*/ 737 h 1150"/>
                <a:gd name="T110" fmla="*/ 64 w 2115"/>
                <a:gd name="T111" fmla="*/ 921 h 1150"/>
                <a:gd name="T112" fmla="*/ 0 w 2115"/>
                <a:gd name="T113" fmla="*/ 1068 h 1150"/>
                <a:gd name="T114" fmla="*/ 187 w 2115"/>
                <a:gd name="T115" fmla="*/ 113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150">
                  <a:moveTo>
                    <a:pt x="187" y="1139"/>
                  </a:moveTo>
                  <a:lnTo>
                    <a:pt x="187" y="1139"/>
                  </a:lnTo>
                  <a:lnTo>
                    <a:pt x="196" y="1118"/>
                  </a:lnTo>
                  <a:lnTo>
                    <a:pt x="225" y="1052"/>
                  </a:lnTo>
                  <a:lnTo>
                    <a:pt x="246" y="1007"/>
                  </a:lnTo>
                  <a:lnTo>
                    <a:pt x="271" y="955"/>
                  </a:lnTo>
                  <a:lnTo>
                    <a:pt x="301" y="898"/>
                  </a:lnTo>
                  <a:lnTo>
                    <a:pt x="334" y="834"/>
                  </a:lnTo>
                  <a:lnTo>
                    <a:pt x="353" y="803"/>
                  </a:lnTo>
                  <a:lnTo>
                    <a:pt x="373" y="770"/>
                  </a:lnTo>
                  <a:lnTo>
                    <a:pt x="393" y="737"/>
                  </a:lnTo>
                  <a:lnTo>
                    <a:pt x="414" y="704"/>
                  </a:lnTo>
                  <a:lnTo>
                    <a:pt x="435" y="669"/>
                  </a:lnTo>
                  <a:lnTo>
                    <a:pt x="458" y="636"/>
                  </a:lnTo>
                  <a:lnTo>
                    <a:pt x="483" y="603"/>
                  </a:lnTo>
                  <a:lnTo>
                    <a:pt x="507" y="569"/>
                  </a:lnTo>
                  <a:lnTo>
                    <a:pt x="532" y="537"/>
                  </a:lnTo>
                  <a:lnTo>
                    <a:pt x="558" y="505"/>
                  </a:lnTo>
                  <a:lnTo>
                    <a:pt x="584" y="473"/>
                  </a:lnTo>
                  <a:lnTo>
                    <a:pt x="612" y="444"/>
                  </a:lnTo>
                  <a:lnTo>
                    <a:pt x="640" y="415"/>
                  </a:lnTo>
                  <a:lnTo>
                    <a:pt x="668" y="386"/>
                  </a:lnTo>
                  <a:lnTo>
                    <a:pt x="697" y="361"/>
                  </a:lnTo>
                  <a:lnTo>
                    <a:pt x="727" y="336"/>
                  </a:lnTo>
                  <a:lnTo>
                    <a:pt x="757" y="312"/>
                  </a:lnTo>
                  <a:lnTo>
                    <a:pt x="787" y="291"/>
                  </a:lnTo>
                  <a:lnTo>
                    <a:pt x="801" y="282"/>
                  </a:lnTo>
                  <a:lnTo>
                    <a:pt x="816" y="273"/>
                  </a:lnTo>
                  <a:lnTo>
                    <a:pt x="832" y="264"/>
                  </a:lnTo>
                  <a:lnTo>
                    <a:pt x="848" y="256"/>
                  </a:lnTo>
                  <a:lnTo>
                    <a:pt x="863" y="249"/>
                  </a:lnTo>
                  <a:lnTo>
                    <a:pt x="878" y="242"/>
                  </a:lnTo>
                  <a:lnTo>
                    <a:pt x="893" y="235"/>
                  </a:lnTo>
                  <a:lnTo>
                    <a:pt x="909" y="229"/>
                  </a:lnTo>
                  <a:lnTo>
                    <a:pt x="924" y="224"/>
                  </a:lnTo>
                  <a:lnTo>
                    <a:pt x="940" y="218"/>
                  </a:lnTo>
                  <a:lnTo>
                    <a:pt x="955" y="214"/>
                  </a:lnTo>
                  <a:lnTo>
                    <a:pt x="972" y="210"/>
                  </a:lnTo>
                  <a:lnTo>
                    <a:pt x="987" y="208"/>
                  </a:lnTo>
                  <a:lnTo>
                    <a:pt x="1002" y="205"/>
                  </a:lnTo>
                  <a:lnTo>
                    <a:pt x="1018" y="203"/>
                  </a:lnTo>
                  <a:lnTo>
                    <a:pt x="1034" y="202"/>
                  </a:lnTo>
                  <a:lnTo>
                    <a:pt x="1049" y="202"/>
                  </a:lnTo>
                  <a:lnTo>
                    <a:pt x="1066" y="202"/>
                  </a:lnTo>
                  <a:lnTo>
                    <a:pt x="1082" y="203"/>
                  </a:lnTo>
                  <a:lnTo>
                    <a:pt x="1099" y="204"/>
                  </a:lnTo>
                  <a:lnTo>
                    <a:pt x="1115" y="207"/>
                  </a:lnTo>
                  <a:lnTo>
                    <a:pt x="1132" y="209"/>
                  </a:lnTo>
                  <a:lnTo>
                    <a:pt x="1148" y="213"/>
                  </a:lnTo>
                  <a:lnTo>
                    <a:pt x="1165" y="218"/>
                  </a:lnTo>
                  <a:lnTo>
                    <a:pt x="1182" y="224"/>
                  </a:lnTo>
                  <a:lnTo>
                    <a:pt x="1200" y="230"/>
                  </a:lnTo>
                  <a:lnTo>
                    <a:pt x="1217" y="237"/>
                  </a:lnTo>
                  <a:lnTo>
                    <a:pt x="1236" y="245"/>
                  </a:lnTo>
                  <a:lnTo>
                    <a:pt x="1254" y="253"/>
                  </a:lnTo>
                  <a:lnTo>
                    <a:pt x="1273" y="263"/>
                  </a:lnTo>
                  <a:lnTo>
                    <a:pt x="1292" y="274"/>
                  </a:lnTo>
                  <a:lnTo>
                    <a:pt x="1311" y="286"/>
                  </a:lnTo>
                  <a:lnTo>
                    <a:pt x="1330" y="299"/>
                  </a:lnTo>
                  <a:lnTo>
                    <a:pt x="1350" y="312"/>
                  </a:lnTo>
                  <a:lnTo>
                    <a:pt x="1370" y="329"/>
                  </a:lnTo>
                  <a:lnTo>
                    <a:pt x="1390" y="345"/>
                  </a:lnTo>
                  <a:lnTo>
                    <a:pt x="1411" y="362"/>
                  </a:lnTo>
                  <a:lnTo>
                    <a:pt x="1431" y="381"/>
                  </a:lnTo>
                  <a:lnTo>
                    <a:pt x="1452" y="401"/>
                  </a:lnTo>
                  <a:lnTo>
                    <a:pt x="1474" y="423"/>
                  </a:lnTo>
                  <a:lnTo>
                    <a:pt x="1495" y="446"/>
                  </a:lnTo>
                  <a:lnTo>
                    <a:pt x="1516" y="469"/>
                  </a:lnTo>
                  <a:lnTo>
                    <a:pt x="1538" y="495"/>
                  </a:lnTo>
                  <a:lnTo>
                    <a:pt x="1560" y="522"/>
                  </a:lnTo>
                  <a:lnTo>
                    <a:pt x="1582" y="550"/>
                  </a:lnTo>
                  <a:lnTo>
                    <a:pt x="1605" y="579"/>
                  </a:lnTo>
                  <a:lnTo>
                    <a:pt x="1627" y="611"/>
                  </a:lnTo>
                  <a:lnTo>
                    <a:pt x="1650" y="643"/>
                  </a:lnTo>
                  <a:lnTo>
                    <a:pt x="1672" y="676"/>
                  </a:lnTo>
                  <a:lnTo>
                    <a:pt x="1695" y="712"/>
                  </a:lnTo>
                  <a:lnTo>
                    <a:pt x="1718" y="748"/>
                  </a:lnTo>
                  <a:lnTo>
                    <a:pt x="1742" y="787"/>
                  </a:lnTo>
                  <a:lnTo>
                    <a:pt x="1765" y="827"/>
                  </a:lnTo>
                  <a:lnTo>
                    <a:pt x="1789" y="868"/>
                  </a:lnTo>
                  <a:lnTo>
                    <a:pt x="1812" y="911"/>
                  </a:lnTo>
                  <a:lnTo>
                    <a:pt x="1836" y="956"/>
                  </a:lnTo>
                  <a:lnTo>
                    <a:pt x="1860" y="1002"/>
                  </a:lnTo>
                  <a:lnTo>
                    <a:pt x="1884" y="1050"/>
                  </a:lnTo>
                  <a:lnTo>
                    <a:pt x="1908" y="1100"/>
                  </a:lnTo>
                  <a:lnTo>
                    <a:pt x="1932" y="1150"/>
                  </a:lnTo>
                  <a:lnTo>
                    <a:pt x="2115" y="1066"/>
                  </a:lnTo>
                  <a:lnTo>
                    <a:pt x="2089" y="1013"/>
                  </a:lnTo>
                  <a:lnTo>
                    <a:pt x="2064" y="961"/>
                  </a:lnTo>
                  <a:lnTo>
                    <a:pt x="2039" y="911"/>
                  </a:lnTo>
                  <a:lnTo>
                    <a:pt x="2014" y="862"/>
                  </a:lnTo>
                  <a:lnTo>
                    <a:pt x="1990" y="816"/>
                  </a:lnTo>
                  <a:lnTo>
                    <a:pt x="1964" y="770"/>
                  </a:lnTo>
                  <a:lnTo>
                    <a:pt x="1939" y="726"/>
                  </a:lnTo>
                  <a:lnTo>
                    <a:pt x="1914" y="683"/>
                  </a:lnTo>
                  <a:lnTo>
                    <a:pt x="1890" y="643"/>
                  </a:lnTo>
                  <a:lnTo>
                    <a:pt x="1865" y="603"/>
                  </a:lnTo>
                  <a:lnTo>
                    <a:pt x="1840" y="565"/>
                  </a:lnTo>
                  <a:lnTo>
                    <a:pt x="1815" y="528"/>
                  </a:lnTo>
                  <a:lnTo>
                    <a:pt x="1791" y="492"/>
                  </a:lnTo>
                  <a:lnTo>
                    <a:pt x="1766" y="459"/>
                  </a:lnTo>
                  <a:lnTo>
                    <a:pt x="1741" y="427"/>
                  </a:lnTo>
                  <a:lnTo>
                    <a:pt x="1716" y="395"/>
                  </a:lnTo>
                  <a:lnTo>
                    <a:pt x="1691" y="365"/>
                  </a:lnTo>
                  <a:lnTo>
                    <a:pt x="1667" y="337"/>
                  </a:lnTo>
                  <a:lnTo>
                    <a:pt x="1643" y="309"/>
                  </a:lnTo>
                  <a:lnTo>
                    <a:pt x="1618" y="282"/>
                  </a:lnTo>
                  <a:lnTo>
                    <a:pt x="1592" y="258"/>
                  </a:lnTo>
                  <a:lnTo>
                    <a:pt x="1568" y="234"/>
                  </a:lnTo>
                  <a:lnTo>
                    <a:pt x="1543" y="211"/>
                  </a:lnTo>
                  <a:lnTo>
                    <a:pt x="1519" y="190"/>
                  </a:lnTo>
                  <a:lnTo>
                    <a:pt x="1494" y="170"/>
                  </a:lnTo>
                  <a:lnTo>
                    <a:pt x="1469" y="151"/>
                  </a:lnTo>
                  <a:lnTo>
                    <a:pt x="1444" y="134"/>
                  </a:lnTo>
                  <a:lnTo>
                    <a:pt x="1419" y="116"/>
                  </a:lnTo>
                  <a:lnTo>
                    <a:pt x="1395" y="101"/>
                  </a:lnTo>
                  <a:lnTo>
                    <a:pt x="1370" y="86"/>
                  </a:lnTo>
                  <a:lnTo>
                    <a:pt x="1344" y="73"/>
                  </a:lnTo>
                  <a:lnTo>
                    <a:pt x="1320" y="62"/>
                  </a:lnTo>
                  <a:lnTo>
                    <a:pt x="1295" y="51"/>
                  </a:lnTo>
                  <a:lnTo>
                    <a:pt x="1270" y="41"/>
                  </a:lnTo>
                  <a:lnTo>
                    <a:pt x="1245" y="31"/>
                  </a:lnTo>
                  <a:lnTo>
                    <a:pt x="1221" y="24"/>
                  </a:lnTo>
                  <a:lnTo>
                    <a:pt x="1194" y="17"/>
                  </a:lnTo>
                  <a:lnTo>
                    <a:pt x="1170" y="12"/>
                  </a:lnTo>
                  <a:lnTo>
                    <a:pt x="1145" y="7"/>
                  </a:lnTo>
                  <a:lnTo>
                    <a:pt x="1121" y="4"/>
                  </a:lnTo>
                  <a:lnTo>
                    <a:pt x="1097" y="2"/>
                  </a:lnTo>
                  <a:lnTo>
                    <a:pt x="1071" y="1"/>
                  </a:lnTo>
                  <a:lnTo>
                    <a:pt x="1048" y="0"/>
                  </a:lnTo>
                  <a:lnTo>
                    <a:pt x="1024" y="1"/>
                  </a:lnTo>
                  <a:lnTo>
                    <a:pt x="1000" y="3"/>
                  </a:lnTo>
                  <a:lnTo>
                    <a:pt x="977" y="6"/>
                  </a:lnTo>
                  <a:lnTo>
                    <a:pt x="952" y="9"/>
                  </a:lnTo>
                  <a:lnTo>
                    <a:pt x="929" y="13"/>
                  </a:lnTo>
                  <a:lnTo>
                    <a:pt x="907" y="19"/>
                  </a:lnTo>
                  <a:lnTo>
                    <a:pt x="884" y="25"/>
                  </a:lnTo>
                  <a:lnTo>
                    <a:pt x="862" y="31"/>
                  </a:lnTo>
                  <a:lnTo>
                    <a:pt x="840" y="40"/>
                  </a:lnTo>
                  <a:lnTo>
                    <a:pt x="818" y="48"/>
                  </a:lnTo>
                  <a:lnTo>
                    <a:pt x="797" y="57"/>
                  </a:lnTo>
                  <a:lnTo>
                    <a:pt x="776" y="67"/>
                  </a:lnTo>
                  <a:lnTo>
                    <a:pt x="756" y="77"/>
                  </a:lnTo>
                  <a:lnTo>
                    <a:pt x="736" y="88"/>
                  </a:lnTo>
                  <a:lnTo>
                    <a:pt x="715" y="99"/>
                  </a:lnTo>
                  <a:lnTo>
                    <a:pt x="695" y="111"/>
                  </a:lnTo>
                  <a:lnTo>
                    <a:pt x="675" y="124"/>
                  </a:lnTo>
                  <a:lnTo>
                    <a:pt x="638" y="151"/>
                  </a:lnTo>
                  <a:lnTo>
                    <a:pt x="602" y="179"/>
                  </a:lnTo>
                  <a:lnTo>
                    <a:pt x="565" y="208"/>
                  </a:lnTo>
                  <a:lnTo>
                    <a:pt x="531" y="240"/>
                  </a:lnTo>
                  <a:lnTo>
                    <a:pt x="498" y="272"/>
                  </a:lnTo>
                  <a:lnTo>
                    <a:pt x="466" y="305"/>
                  </a:lnTo>
                  <a:lnTo>
                    <a:pt x="434" y="340"/>
                  </a:lnTo>
                  <a:lnTo>
                    <a:pt x="404" y="375"/>
                  </a:lnTo>
                  <a:lnTo>
                    <a:pt x="375" y="412"/>
                  </a:lnTo>
                  <a:lnTo>
                    <a:pt x="347" y="448"/>
                  </a:lnTo>
                  <a:lnTo>
                    <a:pt x="319" y="484"/>
                  </a:lnTo>
                  <a:lnTo>
                    <a:pt x="293" y="521"/>
                  </a:lnTo>
                  <a:lnTo>
                    <a:pt x="269" y="558"/>
                  </a:lnTo>
                  <a:lnTo>
                    <a:pt x="245" y="595"/>
                  </a:lnTo>
                  <a:lnTo>
                    <a:pt x="222" y="631"/>
                  </a:lnTo>
                  <a:lnTo>
                    <a:pt x="200" y="666"/>
                  </a:lnTo>
                  <a:lnTo>
                    <a:pt x="179" y="702"/>
                  </a:lnTo>
                  <a:lnTo>
                    <a:pt x="159" y="737"/>
                  </a:lnTo>
                  <a:lnTo>
                    <a:pt x="124" y="803"/>
                  </a:lnTo>
                  <a:lnTo>
                    <a:pt x="92" y="864"/>
                  </a:lnTo>
                  <a:lnTo>
                    <a:pt x="64" y="921"/>
                  </a:lnTo>
                  <a:lnTo>
                    <a:pt x="42" y="970"/>
                  </a:lnTo>
                  <a:lnTo>
                    <a:pt x="11" y="1039"/>
                  </a:lnTo>
                  <a:lnTo>
                    <a:pt x="0" y="1068"/>
                  </a:lnTo>
                  <a:lnTo>
                    <a:pt x="0" y="1068"/>
                  </a:lnTo>
                  <a:lnTo>
                    <a:pt x="187" y="1139"/>
                  </a:lnTo>
                  <a:lnTo>
                    <a:pt x="187" y="1139"/>
                  </a:lnTo>
                  <a:lnTo>
                    <a:pt x="187" y="1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9" name="Freeform 87"/>
            <p:cNvSpPr>
              <a:spLocks/>
            </p:cNvSpPr>
            <p:nvPr/>
          </p:nvSpPr>
          <p:spPr bwMode="auto">
            <a:xfrm>
              <a:off x="1192" y="3308"/>
              <a:ext cx="38" cy="21"/>
            </a:xfrm>
            <a:custGeom>
              <a:avLst/>
              <a:gdLst>
                <a:gd name="T0" fmla="*/ 25 w 2111"/>
                <a:gd name="T1" fmla="*/ 139 h 1152"/>
                <a:gd name="T2" fmla="*/ 100 w 2111"/>
                <a:gd name="T3" fmla="*/ 289 h 1152"/>
                <a:gd name="T4" fmla="*/ 175 w 2111"/>
                <a:gd name="T5" fmla="*/ 426 h 1152"/>
                <a:gd name="T6" fmla="*/ 250 w 2111"/>
                <a:gd name="T7" fmla="*/ 548 h 1152"/>
                <a:gd name="T8" fmla="*/ 323 w 2111"/>
                <a:gd name="T9" fmla="*/ 659 h 1152"/>
                <a:gd name="T10" fmla="*/ 398 w 2111"/>
                <a:gd name="T11" fmla="*/ 757 h 1152"/>
                <a:gd name="T12" fmla="*/ 471 w 2111"/>
                <a:gd name="T13" fmla="*/ 843 h 1152"/>
                <a:gd name="T14" fmla="*/ 546 w 2111"/>
                <a:gd name="T15" fmla="*/ 918 h 1152"/>
                <a:gd name="T16" fmla="*/ 619 w 2111"/>
                <a:gd name="T17" fmla="*/ 982 h 1152"/>
                <a:gd name="T18" fmla="*/ 694 w 2111"/>
                <a:gd name="T19" fmla="*/ 1036 h 1152"/>
                <a:gd name="T20" fmla="*/ 769 w 2111"/>
                <a:gd name="T21" fmla="*/ 1078 h 1152"/>
                <a:gd name="T22" fmla="*/ 843 w 2111"/>
                <a:gd name="T23" fmla="*/ 1111 h 1152"/>
                <a:gd name="T24" fmla="*/ 918 w 2111"/>
                <a:gd name="T25" fmla="*/ 1135 h 1152"/>
                <a:gd name="T26" fmla="*/ 992 w 2111"/>
                <a:gd name="T27" fmla="*/ 1148 h 1152"/>
                <a:gd name="T28" fmla="*/ 1066 w 2111"/>
                <a:gd name="T29" fmla="*/ 1152 h 1152"/>
                <a:gd name="T30" fmla="*/ 1137 w 2111"/>
                <a:gd name="T31" fmla="*/ 1146 h 1152"/>
                <a:gd name="T32" fmla="*/ 1206 w 2111"/>
                <a:gd name="T33" fmla="*/ 1133 h 1152"/>
                <a:gd name="T34" fmla="*/ 1273 w 2111"/>
                <a:gd name="T35" fmla="*/ 1112 h 1152"/>
                <a:gd name="T36" fmla="*/ 1337 w 2111"/>
                <a:gd name="T37" fmla="*/ 1085 h 1152"/>
                <a:gd name="T38" fmla="*/ 1398 w 2111"/>
                <a:gd name="T39" fmla="*/ 1053 h 1152"/>
                <a:gd name="T40" fmla="*/ 1475 w 2111"/>
                <a:gd name="T41" fmla="*/ 1001 h 1152"/>
                <a:gd name="T42" fmla="*/ 1582 w 2111"/>
                <a:gd name="T43" fmla="*/ 912 h 1152"/>
                <a:gd name="T44" fmla="*/ 1679 w 2111"/>
                <a:gd name="T45" fmla="*/ 811 h 1152"/>
                <a:gd name="T46" fmla="*/ 1766 w 2111"/>
                <a:gd name="T47" fmla="*/ 704 h 1152"/>
                <a:gd name="T48" fmla="*/ 1843 w 2111"/>
                <a:gd name="T49" fmla="*/ 594 h 1152"/>
                <a:gd name="T50" fmla="*/ 1912 w 2111"/>
                <a:gd name="T51" fmla="*/ 485 h 1152"/>
                <a:gd name="T52" fmla="*/ 1988 w 2111"/>
                <a:gd name="T53" fmla="*/ 348 h 1152"/>
                <a:gd name="T54" fmla="*/ 2070 w 2111"/>
                <a:gd name="T55" fmla="*/ 181 h 1152"/>
                <a:gd name="T56" fmla="*/ 1924 w 2111"/>
                <a:gd name="T57" fmla="*/ 12 h 1152"/>
                <a:gd name="T58" fmla="*/ 1865 w 2111"/>
                <a:gd name="T59" fmla="*/ 144 h 1152"/>
                <a:gd name="T60" fmla="*/ 1777 w 2111"/>
                <a:gd name="T61" fmla="*/ 317 h 1152"/>
                <a:gd name="T62" fmla="*/ 1719 w 2111"/>
                <a:gd name="T63" fmla="*/ 415 h 1152"/>
                <a:gd name="T64" fmla="*/ 1654 w 2111"/>
                <a:gd name="T65" fmla="*/ 516 h 1152"/>
                <a:gd name="T66" fmla="*/ 1580 w 2111"/>
                <a:gd name="T67" fmla="*/ 615 h 1152"/>
                <a:gd name="T68" fmla="*/ 1500 w 2111"/>
                <a:gd name="T69" fmla="*/ 708 h 1152"/>
                <a:gd name="T70" fmla="*/ 1415 w 2111"/>
                <a:gd name="T71" fmla="*/ 791 h 1152"/>
                <a:gd name="T72" fmla="*/ 1325 w 2111"/>
                <a:gd name="T73" fmla="*/ 861 h 1152"/>
                <a:gd name="T74" fmla="*/ 1281 w 2111"/>
                <a:gd name="T75" fmla="*/ 888 h 1152"/>
                <a:gd name="T76" fmla="*/ 1234 w 2111"/>
                <a:gd name="T77" fmla="*/ 910 h 1152"/>
                <a:gd name="T78" fmla="*/ 1188 w 2111"/>
                <a:gd name="T79" fmla="*/ 928 h 1152"/>
                <a:gd name="T80" fmla="*/ 1142 w 2111"/>
                <a:gd name="T81" fmla="*/ 941 h 1152"/>
                <a:gd name="T82" fmla="*/ 1095 w 2111"/>
                <a:gd name="T83" fmla="*/ 949 h 1152"/>
                <a:gd name="T84" fmla="*/ 1047 w 2111"/>
                <a:gd name="T85" fmla="*/ 950 h 1152"/>
                <a:gd name="T86" fmla="*/ 998 w 2111"/>
                <a:gd name="T87" fmla="*/ 946 h 1152"/>
                <a:gd name="T88" fmla="*/ 948 w 2111"/>
                <a:gd name="T89" fmla="*/ 934 h 1152"/>
                <a:gd name="T90" fmla="*/ 896 w 2111"/>
                <a:gd name="T91" fmla="*/ 915 h 1152"/>
                <a:gd name="T92" fmla="*/ 841 w 2111"/>
                <a:gd name="T93" fmla="*/ 889 h 1152"/>
                <a:gd name="T94" fmla="*/ 784 w 2111"/>
                <a:gd name="T95" fmla="*/ 853 h 1152"/>
                <a:gd name="T96" fmla="*/ 724 w 2111"/>
                <a:gd name="T97" fmla="*/ 807 h 1152"/>
                <a:gd name="T98" fmla="*/ 662 w 2111"/>
                <a:gd name="T99" fmla="*/ 751 h 1152"/>
                <a:gd name="T100" fmla="*/ 597 w 2111"/>
                <a:gd name="T101" fmla="*/ 682 h 1152"/>
                <a:gd name="T102" fmla="*/ 532 w 2111"/>
                <a:gd name="T103" fmla="*/ 602 h 1152"/>
                <a:gd name="T104" fmla="*/ 464 w 2111"/>
                <a:gd name="T105" fmla="*/ 509 h 1152"/>
                <a:gd name="T106" fmla="*/ 396 w 2111"/>
                <a:gd name="T107" fmla="*/ 404 h 1152"/>
                <a:gd name="T108" fmla="*/ 325 w 2111"/>
                <a:gd name="T109" fmla="*/ 284 h 1152"/>
                <a:gd name="T110" fmla="*/ 255 w 2111"/>
                <a:gd name="T111" fmla="*/ 149 h 1152"/>
                <a:gd name="T112" fmla="*/ 182 w 2111"/>
                <a:gd name="T113" fmla="*/ 0 h 1152"/>
                <a:gd name="T114" fmla="*/ 0 w 2111"/>
                <a:gd name="T115" fmla="*/ 8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1" h="1152">
                  <a:moveTo>
                    <a:pt x="0" y="86"/>
                  </a:moveTo>
                  <a:lnTo>
                    <a:pt x="0" y="86"/>
                  </a:lnTo>
                  <a:lnTo>
                    <a:pt x="25" y="139"/>
                  </a:lnTo>
                  <a:lnTo>
                    <a:pt x="50" y="191"/>
                  </a:lnTo>
                  <a:lnTo>
                    <a:pt x="75" y="241"/>
                  </a:lnTo>
                  <a:lnTo>
                    <a:pt x="100" y="289"/>
                  </a:lnTo>
                  <a:lnTo>
                    <a:pt x="125" y="336"/>
                  </a:lnTo>
                  <a:lnTo>
                    <a:pt x="150" y="382"/>
                  </a:lnTo>
                  <a:lnTo>
                    <a:pt x="175" y="426"/>
                  </a:lnTo>
                  <a:lnTo>
                    <a:pt x="200" y="469"/>
                  </a:lnTo>
                  <a:lnTo>
                    <a:pt x="224" y="509"/>
                  </a:lnTo>
                  <a:lnTo>
                    <a:pt x="250" y="548"/>
                  </a:lnTo>
                  <a:lnTo>
                    <a:pt x="274" y="587"/>
                  </a:lnTo>
                  <a:lnTo>
                    <a:pt x="299" y="623"/>
                  </a:lnTo>
                  <a:lnTo>
                    <a:pt x="323" y="659"/>
                  </a:lnTo>
                  <a:lnTo>
                    <a:pt x="348" y="693"/>
                  </a:lnTo>
                  <a:lnTo>
                    <a:pt x="373" y="725"/>
                  </a:lnTo>
                  <a:lnTo>
                    <a:pt x="398" y="757"/>
                  </a:lnTo>
                  <a:lnTo>
                    <a:pt x="422" y="787"/>
                  </a:lnTo>
                  <a:lnTo>
                    <a:pt x="447" y="815"/>
                  </a:lnTo>
                  <a:lnTo>
                    <a:pt x="471" y="843"/>
                  </a:lnTo>
                  <a:lnTo>
                    <a:pt x="496" y="870"/>
                  </a:lnTo>
                  <a:lnTo>
                    <a:pt x="521" y="894"/>
                  </a:lnTo>
                  <a:lnTo>
                    <a:pt x="546" y="918"/>
                  </a:lnTo>
                  <a:lnTo>
                    <a:pt x="570" y="941"/>
                  </a:lnTo>
                  <a:lnTo>
                    <a:pt x="595" y="962"/>
                  </a:lnTo>
                  <a:lnTo>
                    <a:pt x="619" y="982"/>
                  </a:lnTo>
                  <a:lnTo>
                    <a:pt x="645" y="1000"/>
                  </a:lnTo>
                  <a:lnTo>
                    <a:pt x="669" y="1018"/>
                  </a:lnTo>
                  <a:lnTo>
                    <a:pt x="694" y="1036"/>
                  </a:lnTo>
                  <a:lnTo>
                    <a:pt x="719" y="1051"/>
                  </a:lnTo>
                  <a:lnTo>
                    <a:pt x="744" y="1065"/>
                  </a:lnTo>
                  <a:lnTo>
                    <a:pt x="769" y="1078"/>
                  </a:lnTo>
                  <a:lnTo>
                    <a:pt x="794" y="1090"/>
                  </a:lnTo>
                  <a:lnTo>
                    <a:pt x="819" y="1101"/>
                  </a:lnTo>
                  <a:lnTo>
                    <a:pt x="843" y="1111"/>
                  </a:lnTo>
                  <a:lnTo>
                    <a:pt x="868" y="1121"/>
                  </a:lnTo>
                  <a:lnTo>
                    <a:pt x="894" y="1128"/>
                  </a:lnTo>
                  <a:lnTo>
                    <a:pt x="918" y="1135"/>
                  </a:lnTo>
                  <a:lnTo>
                    <a:pt x="943" y="1140"/>
                  </a:lnTo>
                  <a:lnTo>
                    <a:pt x="968" y="1144"/>
                  </a:lnTo>
                  <a:lnTo>
                    <a:pt x="992" y="1148"/>
                  </a:lnTo>
                  <a:lnTo>
                    <a:pt x="1018" y="1150"/>
                  </a:lnTo>
                  <a:lnTo>
                    <a:pt x="1042" y="1151"/>
                  </a:lnTo>
                  <a:lnTo>
                    <a:pt x="1066" y="1152"/>
                  </a:lnTo>
                  <a:lnTo>
                    <a:pt x="1089" y="1151"/>
                  </a:lnTo>
                  <a:lnTo>
                    <a:pt x="1113" y="1149"/>
                  </a:lnTo>
                  <a:lnTo>
                    <a:pt x="1137" y="1146"/>
                  </a:lnTo>
                  <a:lnTo>
                    <a:pt x="1161" y="1143"/>
                  </a:lnTo>
                  <a:lnTo>
                    <a:pt x="1184" y="1138"/>
                  </a:lnTo>
                  <a:lnTo>
                    <a:pt x="1206" y="1133"/>
                  </a:lnTo>
                  <a:lnTo>
                    <a:pt x="1229" y="1127"/>
                  </a:lnTo>
                  <a:lnTo>
                    <a:pt x="1251" y="1120"/>
                  </a:lnTo>
                  <a:lnTo>
                    <a:pt x="1273" y="1112"/>
                  </a:lnTo>
                  <a:lnTo>
                    <a:pt x="1295" y="1104"/>
                  </a:lnTo>
                  <a:lnTo>
                    <a:pt x="1316" y="1095"/>
                  </a:lnTo>
                  <a:lnTo>
                    <a:pt x="1337" y="1085"/>
                  </a:lnTo>
                  <a:lnTo>
                    <a:pt x="1357" y="1075"/>
                  </a:lnTo>
                  <a:lnTo>
                    <a:pt x="1378" y="1064"/>
                  </a:lnTo>
                  <a:lnTo>
                    <a:pt x="1398" y="1053"/>
                  </a:lnTo>
                  <a:lnTo>
                    <a:pt x="1418" y="1041"/>
                  </a:lnTo>
                  <a:lnTo>
                    <a:pt x="1438" y="1027"/>
                  </a:lnTo>
                  <a:lnTo>
                    <a:pt x="1475" y="1001"/>
                  </a:lnTo>
                  <a:lnTo>
                    <a:pt x="1512" y="973"/>
                  </a:lnTo>
                  <a:lnTo>
                    <a:pt x="1547" y="944"/>
                  </a:lnTo>
                  <a:lnTo>
                    <a:pt x="1582" y="912"/>
                  </a:lnTo>
                  <a:lnTo>
                    <a:pt x="1614" y="879"/>
                  </a:lnTo>
                  <a:lnTo>
                    <a:pt x="1648" y="846"/>
                  </a:lnTo>
                  <a:lnTo>
                    <a:pt x="1679" y="811"/>
                  </a:lnTo>
                  <a:lnTo>
                    <a:pt x="1708" y="776"/>
                  </a:lnTo>
                  <a:lnTo>
                    <a:pt x="1737" y="740"/>
                  </a:lnTo>
                  <a:lnTo>
                    <a:pt x="1766" y="704"/>
                  </a:lnTo>
                  <a:lnTo>
                    <a:pt x="1793" y="667"/>
                  </a:lnTo>
                  <a:lnTo>
                    <a:pt x="1818" y="630"/>
                  </a:lnTo>
                  <a:lnTo>
                    <a:pt x="1843" y="594"/>
                  </a:lnTo>
                  <a:lnTo>
                    <a:pt x="1867" y="557"/>
                  </a:lnTo>
                  <a:lnTo>
                    <a:pt x="1890" y="520"/>
                  </a:lnTo>
                  <a:lnTo>
                    <a:pt x="1912" y="485"/>
                  </a:lnTo>
                  <a:lnTo>
                    <a:pt x="1933" y="449"/>
                  </a:lnTo>
                  <a:lnTo>
                    <a:pt x="1953" y="414"/>
                  </a:lnTo>
                  <a:lnTo>
                    <a:pt x="1988" y="348"/>
                  </a:lnTo>
                  <a:lnTo>
                    <a:pt x="2020" y="287"/>
                  </a:lnTo>
                  <a:lnTo>
                    <a:pt x="2047" y="231"/>
                  </a:lnTo>
                  <a:lnTo>
                    <a:pt x="2070" y="181"/>
                  </a:lnTo>
                  <a:lnTo>
                    <a:pt x="2100" y="112"/>
                  </a:lnTo>
                  <a:lnTo>
                    <a:pt x="2111" y="83"/>
                  </a:lnTo>
                  <a:lnTo>
                    <a:pt x="1924" y="12"/>
                  </a:lnTo>
                  <a:lnTo>
                    <a:pt x="1915" y="33"/>
                  </a:lnTo>
                  <a:lnTo>
                    <a:pt x="1887" y="100"/>
                  </a:lnTo>
                  <a:lnTo>
                    <a:pt x="1865" y="144"/>
                  </a:lnTo>
                  <a:lnTo>
                    <a:pt x="1840" y="197"/>
                  </a:lnTo>
                  <a:lnTo>
                    <a:pt x="1811" y="254"/>
                  </a:lnTo>
                  <a:lnTo>
                    <a:pt x="1777" y="317"/>
                  </a:lnTo>
                  <a:lnTo>
                    <a:pt x="1759" y="348"/>
                  </a:lnTo>
                  <a:lnTo>
                    <a:pt x="1739" y="382"/>
                  </a:lnTo>
                  <a:lnTo>
                    <a:pt x="1719" y="415"/>
                  </a:lnTo>
                  <a:lnTo>
                    <a:pt x="1698" y="448"/>
                  </a:lnTo>
                  <a:lnTo>
                    <a:pt x="1676" y="483"/>
                  </a:lnTo>
                  <a:lnTo>
                    <a:pt x="1654" y="516"/>
                  </a:lnTo>
                  <a:lnTo>
                    <a:pt x="1629" y="549"/>
                  </a:lnTo>
                  <a:lnTo>
                    <a:pt x="1605" y="583"/>
                  </a:lnTo>
                  <a:lnTo>
                    <a:pt x="1580" y="615"/>
                  </a:lnTo>
                  <a:lnTo>
                    <a:pt x="1554" y="647"/>
                  </a:lnTo>
                  <a:lnTo>
                    <a:pt x="1528" y="678"/>
                  </a:lnTo>
                  <a:lnTo>
                    <a:pt x="1500" y="708"/>
                  </a:lnTo>
                  <a:lnTo>
                    <a:pt x="1472" y="737"/>
                  </a:lnTo>
                  <a:lnTo>
                    <a:pt x="1444" y="765"/>
                  </a:lnTo>
                  <a:lnTo>
                    <a:pt x="1415" y="791"/>
                  </a:lnTo>
                  <a:lnTo>
                    <a:pt x="1386" y="816"/>
                  </a:lnTo>
                  <a:lnTo>
                    <a:pt x="1356" y="839"/>
                  </a:lnTo>
                  <a:lnTo>
                    <a:pt x="1325" y="861"/>
                  </a:lnTo>
                  <a:lnTo>
                    <a:pt x="1311" y="870"/>
                  </a:lnTo>
                  <a:lnTo>
                    <a:pt x="1296" y="879"/>
                  </a:lnTo>
                  <a:lnTo>
                    <a:pt x="1281" y="888"/>
                  </a:lnTo>
                  <a:lnTo>
                    <a:pt x="1266" y="896"/>
                  </a:lnTo>
                  <a:lnTo>
                    <a:pt x="1250" y="903"/>
                  </a:lnTo>
                  <a:lnTo>
                    <a:pt x="1234" y="910"/>
                  </a:lnTo>
                  <a:lnTo>
                    <a:pt x="1219" y="917"/>
                  </a:lnTo>
                  <a:lnTo>
                    <a:pt x="1204" y="922"/>
                  </a:lnTo>
                  <a:lnTo>
                    <a:pt x="1188" y="928"/>
                  </a:lnTo>
                  <a:lnTo>
                    <a:pt x="1173" y="934"/>
                  </a:lnTo>
                  <a:lnTo>
                    <a:pt x="1158" y="938"/>
                  </a:lnTo>
                  <a:lnTo>
                    <a:pt x="1142" y="941"/>
                  </a:lnTo>
                  <a:lnTo>
                    <a:pt x="1126" y="944"/>
                  </a:lnTo>
                  <a:lnTo>
                    <a:pt x="1111" y="947"/>
                  </a:lnTo>
                  <a:lnTo>
                    <a:pt x="1095" y="949"/>
                  </a:lnTo>
                  <a:lnTo>
                    <a:pt x="1079" y="950"/>
                  </a:lnTo>
                  <a:lnTo>
                    <a:pt x="1063" y="950"/>
                  </a:lnTo>
                  <a:lnTo>
                    <a:pt x="1047" y="950"/>
                  </a:lnTo>
                  <a:lnTo>
                    <a:pt x="1032" y="949"/>
                  </a:lnTo>
                  <a:lnTo>
                    <a:pt x="1015" y="948"/>
                  </a:lnTo>
                  <a:lnTo>
                    <a:pt x="998" y="946"/>
                  </a:lnTo>
                  <a:lnTo>
                    <a:pt x="982" y="942"/>
                  </a:lnTo>
                  <a:lnTo>
                    <a:pt x="965" y="939"/>
                  </a:lnTo>
                  <a:lnTo>
                    <a:pt x="948" y="934"/>
                  </a:lnTo>
                  <a:lnTo>
                    <a:pt x="931" y="928"/>
                  </a:lnTo>
                  <a:lnTo>
                    <a:pt x="914" y="922"/>
                  </a:lnTo>
                  <a:lnTo>
                    <a:pt x="896" y="915"/>
                  </a:lnTo>
                  <a:lnTo>
                    <a:pt x="878" y="907"/>
                  </a:lnTo>
                  <a:lnTo>
                    <a:pt x="859" y="899"/>
                  </a:lnTo>
                  <a:lnTo>
                    <a:pt x="841" y="889"/>
                  </a:lnTo>
                  <a:lnTo>
                    <a:pt x="822" y="878"/>
                  </a:lnTo>
                  <a:lnTo>
                    <a:pt x="803" y="866"/>
                  </a:lnTo>
                  <a:lnTo>
                    <a:pt x="784" y="853"/>
                  </a:lnTo>
                  <a:lnTo>
                    <a:pt x="764" y="839"/>
                  </a:lnTo>
                  <a:lnTo>
                    <a:pt x="743" y="823"/>
                  </a:lnTo>
                  <a:lnTo>
                    <a:pt x="724" y="807"/>
                  </a:lnTo>
                  <a:lnTo>
                    <a:pt x="703" y="790"/>
                  </a:lnTo>
                  <a:lnTo>
                    <a:pt x="683" y="771"/>
                  </a:lnTo>
                  <a:lnTo>
                    <a:pt x="662" y="751"/>
                  </a:lnTo>
                  <a:lnTo>
                    <a:pt x="641" y="729"/>
                  </a:lnTo>
                  <a:lnTo>
                    <a:pt x="619" y="706"/>
                  </a:lnTo>
                  <a:lnTo>
                    <a:pt x="597" y="682"/>
                  </a:lnTo>
                  <a:lnTo>
                    <a:pt x="576" y="658"/>
                  </a:lnTo>
                  <a:lnTo>
                    <a:pt x="554" y="630"/>
                  </a:lnTo>
                  <a:lnTo>
                    <a:pt x="532" y="602"/>
                  </a:lnTo>
                  <a:lnTo>
                    <a:pt x="510" y="573"/>
                  </a:lnTo>
                  <a:lnTo>
                    <a:pt x="487" y="542"/>
                  </a:lnTo>
                  <a:lnTo>
                    <a:pt x="464" y="509"/>
                  </a:lnTo>
                  <a:lnTo>
                    <a:pt x="441" y="476"/>
                  </a:lnTo>
                  <a:lnTo>
                    <a:pt x="419" y="440"/>
                  </a:lnTo>
                  <a:lnTo>
                    <a:pt x="396" y="404"/>
                  </a:lnTo>
                  <a:lnTo>
                    <a:pt x="373" y="364"/>
                  </a:lnTo>
                  <a:lnTo>
                    <a:pt x="348" y="325"/>
                  </a:lnTo>
                  <a:lnTo>
                    <a:pt x="325" y="284"/>
                  </a:lnTo>
                  <a:lnTo>
                    <a:pt x="302" y="241"/>
                  </a:lnTo>
                  <a:lnTo>
                    <a:pt x="278" y="196"/>
                  </a:lnTo>
                  <a:lnTo>
                    <a:pt x="255" y="149"/>
                  </a:lnTo>
                  <a:lnTo>
                    <a:pt x="230" y="102"/>
                  </a:lnTo>
                  <a:lnTo>
                    <a:pt x="206" y="52"/>
                  </a:lnTo>
                  <a:lnTo>
                    <a:pt x="182" y="0"/>
                  </a:lnTo>
                  <a:lnTo>
                    <a:pt x="182" y="0"/>
                  </a:lnTo>
                  <a:lnTo>
                    <a:pt x="0" y="86"/>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0" name="Freeform 88"/>
            <p:cNvSpPr>
              <a:spLocks/>
            </p:cNvSpPr>
            <p:nvPr/>
          </p:nvSpPr>
          <p:spPr bwMode="auto">
            <a:xfrm>
              <a:off x="1158" y="3289"/>
              <a:ext cx="37" cy="21"/>
            </a:xfrm>
            <a:custGeom>
              <a:avLst/>
              <a:gdLst>
                <a:gd name="T0" fmla="*/ 196 w 2109"/>
                <a:gd name="T1" fmla="*/ 1131 h 1153"/>
                <a:gd name="T2" fmla="*/ 271 w 2109"/>
                <a:gd name="T3" fmla="*/ 966 h 1153"/>
                <a:gd name="T4" fmla="*/ 353 w 2109"/>
                <a:gd name="T5" fmla="*/ 813 h 1153"/>
                <a:gd name="T6" fmla="*/ 414 w 2109"/>
                <a:gd name="T7" fmla="*/ 712 h 1153"/>
                <a:gd name="T8" fmla="*/ 481 w 2109"/>
                <a:gd name="T9" fmla="*/ 610 h 1153"/>
                <a:gd name="T10" fmla="*/ 557 w 2109"/>
                <a:gd name="T11" fmla="*/ 511 h 1153"/>
                <a:gd name="T12" fmla="*/ 638 w 2109"/>
                <a:gd name="T13" fmla="*/ 420 h 1153"/>
                <a:gd name="T14" fmla="*/ 725 w 2109"/>
                <a:gd name="T15" fmla="*/ 340 h 1153"/>
                <a:gd name="T16" fmla="*/ 800 w 2109"/>
                <a:gd name="T17" fmla="*/ 284 h 1153"/>
                <a:gd name="T18" fmla="*/ 845 w 2109"/>
                <a:gd name="T19" fmla="*/ 258 h 1153"/>
                <a:gd name="T20" fmla="*/ 891 w 2109"/>
                <a:gd name="T21" fmla="*/ 237 h 1153"/>
                <a:gd name="T22" fmla="*/ 938 w 2109"/>
                <a:gd name="T23" fmla="*/ 219 h 1153"/>
                <a:gd name="T24" fmla="*/ 984 w 2109"/>
                <a:gd name="T25" fmla="*/ 208 h 1153"/>
                <a:gd name="T26" fmla="*/ 1031 w 2109"/>
                <a:gd name="T27" fmla="*/ 202 h 1153"/>
                <a:gd name="T28" fmla="*/ 1080 w 2109"/>
                <a:gd name="T29" fmla="*/ 202 h 1153"/>
                <a:gd name="T30" fmla="*/ 1128 w 2109"/>
                <a:gd name="T31" fmla="*/ 208 h 1153"/>
                <a:gd name="T32" fmla="*/ 1179 w 2109"/>
                <a:gd name="T33" fmla="*/ 221 h 1153"/>
                <a:gd name="T34" fmla="*/ 1232 w 2109"/>
                <a:gd name="T35" fmla="*/ 243 h 1153"/>
                <a:gd name="T36" fmla="*/ 1287 w 2109"/>
                <a:gd name="T37" fmla="*/ 271 h 1153"/>
                <a:gd name="T38" fmla="*/ 1346 w 2109"/>
                <a:gd name="T39" fmla="*/ 310 h 1153"/>
                <a:gd name="T40" fmla="*/ 1406 w 2109"/>
                <a:gd name="T41" fmla="*/ 359 h 1153"/>
                <a:gd name="T42" fmla="*/ 1469 w 2109"/>
                <a:gd name="T43" fmla="*/ 419 h 1153"/>
                <a:gd name="T44" fmla="*/ 1533 w 2109"/>
                <a:gd name="T45" fmla="*/ 490 h 1153"/>
                <a:gd name="T46" fmla="*/ 1600 w 2109"/>
                <a:gd name="T47" fmla="*/ 574 h 1153"/>
                <a:gd name="T48" fmla="*/ 1667 w 2109"/>
                <a:gd name="T49" fmla="*/ 671 h 1153"/>
                <a:gd name="T50" fmla="*/ 1737 w 2109"/>
                <a:gd name="T51" fmla="*/ 782 h 1153"/>
                <a:gd name="T52" fmla="*/ 1807 w 2109"/>
                <a:gd name="T53" fmla="*/ 906 h 1153"/>
                <a:gd name="T54" fmla="*/ 1879 w 2109"/>
                <a:gd name="T55" fmla="*/ 1045 h 1153"/>
                <a:gd name="T56" fmla="*/ 2109 w 2109"/>
                <a:gd name="T57" fmla="*/ 1060 h 1153"/>
                <a:gd name="T58" fmla="*/ 2034 w 2109"/>
                <a:gd name="T59" fmla="*/ 906 h 1153"/>
                <a:gd name="T60" fmla="*/ 1959 w 2109"/>
                <a:gd name="T61" fmla="*/ 765 h 1153"/>
                <a:gd name="T62" fmla="*/ 1884 w 2109"/>
                <a:gd name="T63" fmla="*/ 638 h 1153"/>
                <a:gd name="T64" fmla="*/ 1810 w 2109"/>
                <a:gd name="T65" fmla="*/ 524 h 1153"/>
                <a:gd name="T66" fmla="*/ 1736 w 2109"/>
                <a:gd name="T67" fmla="*/ 422 h 1153"/>
                <a:gd name="T68" fmla="*/ 1661 w 2109"/>
                <a:gd name="T69" fmla="*/ 332 h 1153"/>
                <a:gd name="T70" fmla="*/ 1588 w 2109"/>
                <a:gd name="T71" fmla="*/ 254 h 1153"/>
                <a:gd name="T72" fmla="*/ 1514 w 2109"/>
                <a:gd name="T73" fmla="*/ 187 h 1153"/>
                <a:gd name="T74" fmla="*/ 1440 w 2109"/>
                <a:gd name="T75" fmla="*/ 130 h 1153"/>
                <a:gd name="T76" fmla="*/ 1365 w 2109"/>
                <a:gd name="T77" fmla="*/ 84 h 1153"/>
                <a:gd name="T78" fmla="*/ 1290 w 2109"/>
                <a:gd name="T79" fmla="*/ 48 h 1153"/>
                <a:gd name="T80" fmla="*/ 1215 w 2109"/>
                <a:gd name="T81" fmla="*/ 22 h 1153"/>
                <a:gd name="T82" fmla="*/ 1140 w 2109"/>
                <a:gd name="T83" fmla="*/ 6 h 1153"/>
                <a:gd name="T84" fmla="*/ 1067 w 2109"/>
                <a:gd name="T85" fmla="*/ 0 h 1153"/>
                <a:gd name="T86" fmla="*/ 995 w 2109"/>
                <a:gd name="T87" fmla="*/ 3 h 1153"/>
                <a:gd name="T88" fmla="*/ 926 w 2109"/>
                <a:gd name="T89" fmla="*/ 14 h 1153"/>
                <a:gd name="T90" fmla="*/ 858 w 2109"/>
                <a:gd name="T91" fmla="*/ 33 h 1153"/>
                <a:gd name="T92" fmla="*/ 794 w 2109"/>
                <a:gd name="T93" fmla="*/ 59 h 1153"/>
                <a:gd name="T94" fmla="*/ 731 w 2109"/>
                <a:gd name="T95" fmla="*/ 91 h 1153"/>
                <a:gd name="T96" fmla="*/ 672 w 2109"/>
                <a:gd name="T97" fmla="*/ 128 h 1153"/>
                <a:gd name="T98" fmla="*/ 563 w 2109"/>
                <a:gd name="T99" fmla="*/ 213 h 1153"/>
                <a:gd name="T100" fmla="*/ 463 w 2109"/>
                <a:gd name="T101" fmla="*/ 312 h 1153"/>
                <a:gd name="T102" fmla="*/ 372 w 2109"/>
                <a:gd name="T103" fmla="*/ 419 h 1153"/>
                <a:gd name="T104" fmla="*/ 292 w 2109"/>
                <a:gd name="T105" fmla="*/ 530 h 1153"/>
                <a:gd name="T106" fmla="*/ 220 w 2109"/>
                <a:gd name="T107" fmla="*/ 641 h 1153"/>
                <a:gd name="T108" fmla="*/ 159 w 2109"/>
                <a:gd name="T109" fmla="*/ 748 h 1153"/>
                <a:gd name="T110" fmla="*/ 64 w 2109"/>
                <a:gd name="T111" fmla="*/ 933 h 1153"/>
                <a:gd name="T112" fmla="*/ 0 w 2109"/>
                <a:gd name="T113" fmla="*/ 1082 h 1153"/>
                <a:gd name="T114" fmla="*/ 187 w 2109"/>
                <a:gd name="T115"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9" h="1153">
                  <a:moveTo>
                    <a:pt x="187" y="1153"/>
                  </a:moveTo>
                  <a:lnTo>
                    <a:pt x="187" y="1153"/>
                  </a:lnTo>
                  <a:lnTo>
                    <a:pt x="196" y="1131"/>
                  </a:lnTo>
                  <a:lnTo>
                    <a:pt x="225" y="1065"/>
                  </a:lnTo>
                  <a:lnTo>
                    <a:pt x="245" y="1019"/>
                  </a:lnTo>
                  <a:lnTo>
                    <a:pt x="271" y="966"/>
                  </a:lnTo>
                  <a:lnTo>
                    <a:pt x="301" y="908"/>
                  </a:lnTo>
                  <a:lnTo>
                    <a:pt x="335" y="845"/>
                  </a:lnTo>
                  <a:lnTo>
                    <a:pt x="353" y="813"/>
                  </a:lnTo>
                  <a:lnTo>
                    <a:pt x="372" y="779"/>
                  </a:lnTo>
                  <a:lnTo>
                    <a:pt x="392" y="746"/>
                  </a:lnTo>
                  <a:lnTo>
                    <a:pt x="414" y="712"/>
                  </a:lnTo>
                  <a:lnTo>
                    <a:pt x="435" y="677"/>
                  </a:lnTo>
                  <a:lnTo>
                    <a:pt x="458" y="644"/>
                  </a:lnTo>
                  <a:lnTo>
                    <a:pt x="481" y="610"/>
                  </a:lnTo>
                  <a:lnTo>
                    <a:pt x="506" y="576"/>
                  </a:lnTo>
                  <a:lnTo>
                    <a:pt x="530" y="543"/>
                  </a:lnTo>
                  <a:lnTo>
                    <a:pt x="557" y="511"/>
                  </a:lnTo>
                  <a:lnTo>
                    <a:pt x="583" y="479"/>
                  </a:lnTo>
                  <a:lnTo>
                    <a:pt x="610" y="449"/>
                  </a:lnTo>
                  <a:lnTo>
                    <a:pt x="638" y="420"/>
                  </a:lnTo>
                  <a:lnTo>
                    <a:pt x="667" y="391"/>
                  </a:lnTo>
                  <a:lnTo>
                    <a:pt x="696" y="364"/>
                  </a:lnTo>
                  <a:lnTo>
                    <a:pt x="725" y="340"/>
                  </a:lnTo>
                  <a:lnTo>
                    <a:pt x="755" y="316"/>
                  </a:lnTo>
                  <a:lnTo>
                    <a:pt x="785" y="294"/>
                  </a:lnTo>
                  <a:lnTo>
                    <a:pt x="800" y="284"/>
                  </a:lnTo>
                  <a:lnTo>
                    <a:pt x="815" y="275"/>
                  </a:lnTo>
                  <a:lnTo>
                    <a:pt x="830" y="266"/>
                  </a:lnTo>
                  <a:lnTo>
                    <a:pt x="845" y="258"/>
                  </a:lnTo>
                  <a:lnTo>
                    <a:pt x="860" y="250"/>
                  </a:lnTo>
                  <a:lnTo>
                    <a:pt x="876" y="243"/>
                  </a:lnTo>
                  <a:lnTo>
                    <a:pt x="891" y="237"/>
                  </a:lnTo>
                  <a:lnTo>
                    <a:pt x="906" y="230"/>
                  </a:lnTo>
                  <a:lnTo>
                    <a:pt x="923" y="224"/>
                  </a:lnTo>
                  <a:lnTo>
                    <a:pt x="938" y="219"/>
                  </a:lnTo>
                  <a:lnTo>
                    <a:pt x="953" y="215"/>
                  </a:lnTo>
                  <a:lnTo>
                    <a:pt x="969" y="211"/>
                  </a:lnTo>
                  <a:lnTo>
                    <a:pt x="984" y="208"/>
                  </a:lnTo>
                  <a:lnTo>
                    <a:pt x="1000" y="205"/>
                  </a:lnTo>
                  <a:lnTo>
                    <a:pt x="1015" y="203"/>
                  </a:lnTo>
                  <a:lnTo>
                    <a:pt x="1031" y="202"/>
                  </a:lnTo>
                  <a:lnTo>
                    <a:pt x="1047" y="202"/>
                  </a:lnTo>
                  <a:lnTo>
                    <a:pt x="1063" y="202"/>
                  </a:lnTo>
                  <a:lnTo>
                    <a:pt x="1080" y="202"/>
                  </a:lnTo>
                  <a:lnTo>
                    <a:pt x="1095" y="203"/>
                  </a:lnTo>
                  <a:lnTo>
                    <a:pt x="1112" y="206"/>
                  </a:lnTo>
                  <a:lnTo>
                    <a:pt x="1128" y="208"/>
                  </a:lnTo>
                  <a:lnTo>
                    <a:pt x="1144" y="212"/>
                  </a:lnTo>
                  <a:lnTo>
                    <a:pt x="1161" y="216"/>
                  </a:lnTo>
                  <a:lnTo>
                    <a:pt x="1179" y="221"/>
                  </a:lnTo>
                  <a:lnTo>
                    <a:pt x="1197" y="228"/>
                  </a:lnTo>
                  <a:lnTo>
                    <a:pt x="1214" y="235"/>
                  </a:lnTo>
                  <a:lnTo>
                    <a:pt x="1232" y="243"/>
                  </a:lnTo>
                  <a:lnTo>
                    <a:pt x="1250" y="251"/>
                  </a:lnTo>
                  <a:lnTo>
                    <a:pt x="1269" y="261"/>
                  </a:lnTo>
                  <a:lnTo>
                    <a:pt x="1287" y="271"/>
                  </a:lnTo>
                  <a:lnTo>
                    <a:pt x="1307" y="283"/>
                  </a:lnTo>
                  <a:lnTo>
                    <a:pt x="1326" y="296"/>
                  </a:lnTo>
                  <a:lnTo>
                    <a:pt x="1346" y="310"/>
                  </a:lnTo>
                  <a:lnTo>
                    <a:pt x="1366" y="326"/>
                  </a:lnTo>
                  <a:lnTo>
                    <a:pt x="1385" y="342"/>
                  </a:lnTo>
                  <a:lnTo>
                    <a:pt x="1406" y="359"/>
                  </a:lnTo>
                  <a:lnTo>
                    <a:pt x="1427" y="378"/>
                  </a:lnTo>
                  <a:lnTo>
                    <a:pt x="1448" y="397"/>
                  </a:lnTo>
                  <a:lnTo>
                    <a:pt x="1469" y="419"/>
                  </a:lnTo>
                  <a:lnTo>
                    <a:pt x="1490" y="442"/>
                  </a:lnTo>
                  <a:lnTo>
                    <a:pt x="1511" y="465"/>
                  </a:lnTo>
                  <a:lnTo>
                    <a:pt x="1533" y="490"/>
                  </a:lnTo>
                  <a:lnTo>
                    <a:pt x="1555" y="518"/>
                  </a:lnTo>
                  <a:lnTo>
                    <a:pt x="1577" y="545"/>
                  </a:lnTo>
                  <a:lnTo>
                    <a:pt x="1600" y="574"/>
                  </a:lnTo>
                  <a:lnTo>
                    <a:pt x="1622" y="606"/>
                  </a:lnTo>
                  <a:lnTo>
                    <a:pt x="1645" y="638"/>
                  </a:lnTo>
                  <a:lnTo>
                    <a:pt x="1667" y="671"/>
                  </a:lnTo>
                  <a:lnTo>
                    <a:pt x="1691" y="707"/>
                  </a:lnTo>
                  <a:lnTo>
                    <a:pt x="1714" y="744"/>
                  </a:lnTo>
                  <a:lnTo>
                    <a:pt x="1737" y="782"/>
                  </a:lnTo>
                  <a:lnTo>
                    <a:pt x="1760" y="822"/>
                  </a:lnTo>
                  <a:lnTo>
                    <a:pt x="1783" y="863"/>
                  </a:lnTo>
                  <a:lnTo>
                    <a:pt x="1807" y="906"/>
                  </a:lnTo>
                  <a:lnTo>
                    <a:pt x="1831" y="950"/>
                  </a:lnTo>
                  <a:lnTo>
                    <a:pt x="1855" y="998"/>
                  </a:lnTo>
                  <a:lnTo>
                    <a:pt x="1879" y="1045"/>
                  </a:lnTo>
                  <a:lnTo>
                    <a:pt x="1902" y="1095"/>
                  </a:lnTo>
                  <a:lnTo>
                    <a:pt x="1927" y="1146"/>
                  </a:lnTo>
                  <a:lnTo>
                    <a:pt x="2109" y="1060"/>
                  </a:lnTo>
                  <a:lnTo>
                    <a:pt x="2084" y="1008"/>
                  </a:lnTo>
                  <a:lnTo>
                    <a:pt x="2059" y="956"/>
                  </a:lnTo>
                  <a:lnTo>
                    <a:pt x="2034" y="906"/>
                  </a:lnTo>
                  <a:lnTo>
                    <a:pt x="2009" y="857"/>
                  </a:lnTo>
                  <a:lnTo>
                    <a:pt x="1984" y="811"/>
                  </a:lnTo>
                  <a:lnTo>
                    <a:pt x="1959" y="765"/>
                  </a:lnTo>
                  <a:lnTo>
                    <a:pt x="1934" y="721"/>
                  </a:lnTo>
                  <a:lnTo>
                    <a:pt x="1909" y="678"/>
                  </a:lnTo>
                  <a:lnTo>
                    <a:pt x="1884" y="638"/>
                  </a:lnTo>
                  <a:lnTo>
                    <a:pt x="1860" y="599"/>
                  </a:lnTo>
                  <a:lnTo>
                    <a:pt x="1835" y="560"/>
                  </a:lnTo>
                  <a:lnTo>
                    <a:pt x="1810" y="524"/>
                  </a:lnTo>
                  <a:lnTo>
                    <a:pt x="1785" y="488"/>
                  </a:lnTo>
                  <a:lnTo>
                    <a:pt x="1761" y="455"/>
                  </a:lnTo>
                  <a:lnTo>
                    <a:pt x="1736" y="422"/>
                  </a:lnTo>
                  <a:lnTo>
                    <a:pt x="1712" y="390"/>
                  </a:lnTo>
                  <a:lnTo>
                    <a:pt x="1687" y="361"/>
                  </a:lnTo>
                  <a:lnTo>
                    <a:pt x="1661" y="332"/>
                  </a:lnTo>
                  <a:lnTo>
                    <a:pt x="1637" y="305"/>
                  </a:lnTo>
                  <a:lnTo>
                    <a:pt x="1613" y="278"/>
                  </a:lnTo>
                  <a:lnTo>
                    <a:pt x="1588" y="254"/>
                  </a:lnTo>
                  <a:lnTo>
                    <a:pt x="1564" y="231"/>
                  </a:lnTo>
                  <a:lnTo>
                    <a:pt x="1538" y="207"/>
                  </a:lnTo>
                  <a:lnTo>
                    <a:pt x="1514" y="187"/>
                  </a:lnTo>
                  <a:lnTo>
                    <a:pt x="1489" y="167"/>
                  </a:lnTo>
                  <a:lnTo>
                    <a:pt x="1465" y="148"/>
                  </a:lnTo>
                  <a:lnTo>
                    <a:pt x="1440" y="130"/>
                  </a:lnTo>
                  <a:lnTo>
                    <a:pt x="1415" y="113"/>
                  </a:lnTo>
                  <a:lnTo>
                    <a:pt x="1390" y="98"/>
                  </a:lnTo>
                  <a:lnTo>
                    <a:pt x="1365" y="84"/>
                  </a:lnTo>
                  <a:lnTo>
                    <a:pt x="1340" y="71"/>
                  </a:lnTo>
                  <a:lnTo>
                    <a:pt x="1316" y="59"/>
                  </a:lnTo>
                  <a:lnTo>
                    <a:pt x="1290" y="48"/>
                  </a:lnTo>
                  <a:lnTo>
                    <a:pt x="1265" y="38"/>
                  </a:lnTo>
                  <a:lnTo>
                    <a:pt x="1240" y="29"/>
                  </a:lnTo>
                  <a:lnTo>
                    <a:pt x="1215" y="22"/>
                  </a:lnTo>
                  <a:lnTo>
                    <a:pt x="1191" y="15"/>
                  </a:lnTo>
                  <a:lnTo>
                    <a:pt x="1166" y="10"/>
                  </a:lnTo>
                  <a:lnTo>
                    <a:pt x="1140" y="6"/>
                  </a:lnTo>
                  <a:lnTo>
                    <a:pt x="1116" y="3"/>
                  </a:lnTo>
                  <a:lnTo>
                    <a:pt x="1091" y="1"/>
                  </a:lnTo>
                  <a:lnTo>
                    <a:pt x="1067" y="0"/>
                  </a:lnTo>
                  <a:lnTo>
                    <a:pt x="1043" y="0"/>
                  </a:lnTo>
                  <a:lnTo>
                    <a:pt x="1019" y="1"/>
                  </a:lnTo>
                  <a:lnTo>
                    <a:pt x="995" y="3"/>
                  </a:lnTo>
                  <a:lnTo>
                    <a:pt x="972" y="6"/>
                  </a:lnTo>
                  <a:lnTo>
                    <a:pt x="948" y="10"/>
                  </a:lnTo>
                  <a:lnTo>
                    <a:pt x="926" y="14"/>
                  </a:lnTo>
                  <a:lnTo>
                    <a:pt x="902" y="20"/>
                  </a:lnTo>
                  <a:lnTo>
                    <a:pt x="880" y="26"/>
                  </a:lnTo>
                  <a:lnTo>
                    <a:pt x="858" y="33"/>
                  </a:lnTo>
                  <a:lnTo>
                    <a:pt x="836" y="42"/>
                  </a:lnTo>
                  <a:lnTo>
                    <a:pt x="815" y="50"/>
                  </a:lnTo>
                  <a:lnTo>
                    <a:pt x="794" y="59"/>
                  </a:lnTo>
                  <a:lnTo>
                    <a:pt x="772" y="70"/>
                  </a:lnTo>
                  <a:lnTo>
                    <a:pt x="752" y="80"/>
                  </a:lnTo>
                  <a:lnTo>
                    <a:pt x="731" y="91"/>
                  </a:lnTo>
                  <a:lnTo>
                    <a:pt x="711" y="102"/>
                  </a:lnTo>
                  <a:lnTo>
                    <a:pt x="692" y="115"/>
                  </a:lnTo>
                  <a:lnTo>
                    <a:pt x="672" y="128"/>
                  </a:lnTo>
                  <a:lnTo>
                    <a:pt x="634" y="155"/>
                  </a:lnTo>
                  <a:lnTo>
                    <a:pt x="598" y="183"/>
                  </a:lnTo>
                  <a:lnTo>
                    <a:pt x="563" y="213"/>
                  </a:lnTo>
                  <a:lnTo>
                    <a:pt x="528" y="245"/>
                  </a:lnTo>
                  <a:lnTo>
                    <a:pt x="495" y="278"/>
                  </a:lnTo>
                  <a:lnTo>
                    <a:pt x="463" y="312"/>
                  </a:lnTo>
                  <a:lnTo>
                    <a:pt x="432" y="347"/>
                  </a:lnTo>
                  <a:lnTo>
                    <a:pt x="401" y="383"/>
                  </a:lnTo>
                  <a:lnTo>
                    <a:pt x="372" y="419"/>
                  </a:lnTo>
                  <a:lnTo>
                    <a:pt x="345" y="456"/>
                  </a:lnTo>
                  <a:lnTo>
                    <a:pt x="318" y="492"/>
                  </a:lnTo>
                  <a:lnTo>
                    <a:pt x="292" y="530"/>
                  </a:lnTo>
                  <a:lnTo>
                    <a:pt x="267" y="567"/>
                  </a:lnTo>
                  <a:lnTo>
                    <a:pt x="243" y="605"/>
                  </a:lnTo>
                  <a:lnTo>
                    <a:pt x="220" y="641"/>
                  </a:lnTo>
                  <a:lnTo>
                    <a:pt x="199" y="677"/>
                  </a:lnTo>
                  <a:lnTo>
                    <a:pt x="178" y="713"/>
                  </a:lnTo>
                  <a:lnTo>
                    <a:pt x="159" y="748"/>
                  </a:lnTo>
                  <a:lnTo>
                    <a:pt x="122" y="815"/>
                  </a:lnTo>
                  <a:lnTo>
                    <a:pt x="91" y="878"/>
                  </a:lnTo>
                  <a:lnTo>
                    <a:pt x="64" y="933"/>
                  </a:lnTo>
                  <a:lnTo>
                    <a:pt x="42" y="983"/>
                  </a:lnTo>
                  <a:lnTo>
                    <a:pt x="11" y="1052"/>
                  </a:lnTo>
                  <a:lnTo>
                    <a:pt x="0" y="1082"/>
                  </a:lnTo>
                  <a:lnTo>
                    <a:pt x="0" y="1081"/>
                  </a:lnTo>
                  <a:lnTo>
                    <a:pt x="187" y="1153"/>
                  </a:lnTo>
                  <a:lnTo>
                    <a:pt x="187" y="1153"/>
                  </a:lnTo>
                  <a:lnTo>
                    <a:pt x="187" y="1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1" name="Freeform 89"/>
            <p:cNvSpPr>
              <a:spLocks/>
            </p:cNvSpPr>
            <p:nvPr/>
          </p:nvSpPr>
          <p:spPr bwMode="auto">
            <a:xfrm>
              <a:off x="1123" y="3309"/>
              <a:ext cx="38" cy="20"/>
            </a:xfrm>
            <a:custGeom>
              <a:avLst/>
              <a:gdLst>
                <a:gd name="T0" fmla="*/ 25 w 2110"/>
                <a:gd name="T1" fmla="*/ 138 h 1151"/>
                <a:gd name="T2" fmla="*/ 100 w 2110"/>
                <a:gd name="T3" fmla="*/ 288 h 1151"/>
                <a:gd name="T4" fmla="*/ 174 w 2110"/>
                <a:gd name="T5" fmla="*/ 425 h 1151"/>
                <a:gd name="T6" fmla="*/ 249 w 2110"/>
                <a:gd name="T7" fmla="*/ 547 h 1151"/>
                <a:gd name="T8" fmla="*/ 324 w 2110"/>
                <a:gd name="T9" fmla="*/ 658 h 1151"/>
                <a:gd name="T10" fmla="*/ 397 w 2110"/>
                <a:gd name="T11" fmla="*/ 756 h 1151"/>
                <a:gd name="T12" fmla="*/ 472 w 2110"/>
                <a:gd name="T13" fmla="*/ 843 h 1151"/>
                <a:gd name="T14" fmla="*/ 545 w 2110"/>
                <a:gd name="T15" fmla="*/ 917 h 1151"/>
                <a:gd name="T16" fmla="*/ 620 w 2110"/>
                <a:gd name="T17" fmla="*/ 981 h 1151"/>
                <a:gd name="T18" fmla="*/ 695 w 2110"/>
                <a:gd name="T19" fmla="*/ 1035 h 1151"/>
                <a:gd name="T20" fmla="*/ 769 w 2110"/>
                <a:gd name="T21" fmla="*/ 1078 h 1151"/>
                <a:gd name="T22" fmla="*/ 844 w 2110"/>
                <a:gd name="T23" fmla="*/ 1111 h 1151"/>
                <a:gd name="T24" fmla="*/ 918 w 2110"/>
                <a:gd name="T25" fmla="*/ 1134 h 1151"/>
                <a:gd name="T26" fmla="*/ 993 w 2110"/>
                <a:gd name="T27" fmla="*/ 1147 h 1151"/>
                <a:gd name="T28" fmla="*/ 1065 w 2110"/>
                <a:gd name="T29" fmla="*/ 1151 h 1151"/>
                <a:gd name="T30" fmla="*/ 1137 w 2110"/>
                <a:gd name="T31" fmla="*/ 1146 h 1151"/>
                <a:gd name="T32" fmla="*/ 1206 w 2110"/>
                <a:gd name="T33" fmla="*/ 1133 h 1151"/>
                <a:gd name="T34" fmla="*/ 1273 w 2110"/>
                <a:gd name="T35" fmla="*/ 1112 h 1151"/>
                <a:gd name="T36" fmla="*/ 1337 w 2110"/>
                <a:gd name="T37" fmla="*/ 1084 h 1151"/>
                <a:gd name="T38" fmla="*/ 1398 w 2110"/>
                <a:gd name="T39" fmla="*/ 1052 h 1151"/>
                <a:gd name="T40" fmla="*/ 1475 w 2110"/>
                <a:gd name="T41" fmla="*/ 1001 h 1151"/>
                <a:gd name="T42" fmla="*/ 1582 w 2110"/>
                <a:gd name="T43" fmla="*/ 911 h 1151"/>
                <a:gd name="T44" fmla="*/ 1678 w 2110"/>
                <a:gd name="T45" fmla="*/ 811 h 1151"/>
                <a:gd name="T46" fmla="*/ 1765 w 2110"/>
                <a:gd name="T47" fmla="*/ 703 h 1151"/>
                <a:gd name="T48" fmla="*/ 1843 w 2110"/>
                <a:gd name="T49" fmla="*/ 593 h 1151"/>
                <a:gd name="T50" fmla="*/ 1911 w 2110"/>
                <a:gd name="T51" fmla="*/ 484 h 1151"/>
                <a:gd name="T52" fmla="*/ 1988 w 2110"/>
                <a:gd name="T53" fmla="*/ 347 h 1151"/>
                <a:gd name="T54" fmla="*/ 2068 w 2110"/>
                <a:gd name="T55" fmla="*/ 181 h 1151"/>
                <a:gd name="T56" fmla="*/ 1923 w 2110"/>
                <a:gd name="T57" fmla="*/ 11 h 1151"/>
                <a:gd name="T58" fmla="*/ 1865 w 2110"/>
                <a:gd name="T59" fmla="*/ 143 h 1151"/>
                <a:gd name="T60" fmla="*/ 1775 w 2110"/>
                <a:gd name="T61" fmla="*/ 316 h 1151"/>
                <a:gd name="T62" fmla="*/ 1719 w 2110"/>
                <a:gd name="T63" fmla="*/ 414 h 1151"/>
                <a:gd name="T64" fmla="*/ 1652 w 2110"/>
                <a:gd name="T65" fmla="*/ 515 h 1151"/>
                <a:gd name="T66" fmla="*/ 1580 w 2110"/>
                <a:gd name="T67" fmla="*/ 615 h 1151"/>
                <a:gd name="T68" fmla="*/ 1500 w 2110"/>
                <a:gd name="T69" fmla="*/ 708 h 1151"/>
                <a:gd name="T70" fmla="*/ 1414 w 2110"/>
                <a:gd name="T71" fmla="*/ 791 h 1151"/>
                <a:gd name="T72" fmla="*/ 1325 w 2110"/>
                <a:gd name="T73" fmla="*/ 860 h 1151"/>
                <a:gd name="T74" fmla="*/ 1280 w 2110"/>
                <a:gd name="T75" fmla="*/ 887 h 1151"/>
                <a:gd name="T76" fmla="*/ 1235 w 2110"/>
                <a:gd name="T77" fmla="*/ 910 h 1151"/>
                <a:gd name="T78" fmla="*/ 1188 w 2110"/>
                <a:gd name="T79" fmla="*/ 928 h 1151"/>
                <a:gd name="T80" fmla="*/ 1142 w 2110"/>
                <a:gd name="T81" fmla="*/ 941 h 1151"/>
                <a:gd name="T82" fmla="*/ 1095 w 2110"/>
                <a:gd name="T83" fmla="*/ 948 h 1151"/>
                <a:gd name="T84" fmla="*/ 1047 w 2110"/>
                <a:gd name="T85" fmla="*/ 950 h 1151"/>
                <a:gd name="T86" fmla="*/ 999 w 2110"/>
                <a:gd name="T87" fmla="*/ 945 h 1151"/>
                <a:gd name="T88" fmla="*/ 949 w 2110"/>
                <a:gd name="T89" fmla="*/ 934 h 1151"/>
                <a:gd name="T90" fmla="*/ 896 w 2110"/>
                <a:gd name="T91" fmla="*/ 915 h 1151"/>
                <a:gd name="T92" fmla="*/ 841 w 2110"/>
                <a:gd name="T93" fmla="*/ 888 h 1151"/>
                <a:gd name="T94" fmla="*/ 783 w 2110"/>
                <a:gd name="T95" fmla="*/ 853 h 1151"/>
                <a:gd name="T96" fmla="*/ 724 w 2110"/>
                <a:gd name="T97" fmla="*/ 806 h 1151"/>
                <a:gd name="T98" fmla="*/ 661 w 2110"/>
                <a:gd name="T99" fmla="*/ 750 h 1151"/>
                <a:gd name="T100" fmla="*/ 598 w 2110"/>
                <a:gd name="T101" fmla="*/ 682 h 1151"/>
                <a:gd name="T102" fmla="*/ 531 w 2110"/>
                <a:gd name="T103" fmla="*/ 601 h 1151"/>
                <a:gd name="T104" fmla="*/ 464 w 2110"/>
                <a:gd name="T105" fmla="*/ 508 h 1151"/>
                <a:gd name="T106" fmla="*/ 395 w 2110"/>
                <a:gd name="T107" fmla="*/ 403 h 1151"/>
                <a:gd name="T108" fmla="*/ 326 w 2110"/>
                <a:gd name="T109" fmla="*/ 283 h 1151"/>
                <a:gd name="T110" fmla="*/ 254 w 2110"/>
                <a:gd name="T111" fmla="*/ 148 h 1151"/>
                <a:gd name="T112" fmla="*/ 182 w 2110"/>
                <a:gd name="T113" fmla="*/ 0 h 1151"/>
                <a:gd name="T114" fmla="*/ 0 w 2110"/>
                <a:gd name="T115" fmla="*/ 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0" h="1151">
                  <a:moveTo>
                    <a:pt x="0" y="84"/>
                  </a:moveTo>
                  <a:lnTo>
                    <a:pt x="0" y="84"/>
                  </a:lnTo>
                  <a:lnTo>
                    <a:pt x="25" y="138"/>
                  </a:lnTo>
                  <a:lnTo>
                    <a:pt x="49" y="190"/>
                  </a:lnTo>
                  <a:lnTo>
                    <a:pt x="75" y="240"/>
                  </a:lnTo>
                  <a:lnTo>
                    <a:pt x="100" y="288"/>
                  </a:lnTo>
                  <a:lnTo>
                    <a:pt x="125" y="335"/>
                  </a:lnTo>
                  <a:lnTo>
                    <a:pt x="150" y="381"/>
                  </a:lnTo>
                  <a:lnTo>
                    <a:pt x="174" y="425"/>
                  </a:lnTo>
                  <a:lnTo>
                    <a:pt x="200" y="468"/>
                  </a:lnTo>
                  <a:lnTo>
                    <a:pt x="225" y="508"/>
                  </a:lnTo>
                  <a:lnTo>
                    <a:pt x="249" y="547"/>
                  </a:lnTo>
                  <a:lnTo>
                    <a:pt x="274" y="586"/>
                  </a:lnTo>
                  <a:lnTo>
                    <a:pt x="298" y="623"/>
                  </a:lnTo>
                  <a:lnTo>
                    <a:pt x="324" y="658"/>
                  </a:lnTo>
                  <a:lnTo>
                    <a:pt x="348" y="692"/>
                  </a:lnTo>
                  <a:lnTo>
                    <a:pt x="373" y="724"/>
                  </a:lnTo>
                  <a:lnTo>
                    <a:pt x="397" y="756"/>
                  </a:lnTo>
                  <a:lnTo>
                    <a:pt x="422" y="786"/>
                  </a:lnTo>
                  <a:lnTo>
                    <a:pt x="447" y="815"/>
                  </a:lnTo>
                  <a:lnTo>
                    <a:pt x="472" y="843"/>
                  </a:lnTo>
                  <a:lnTo>
                    <a:pt x="496" y="868"/>
                  </a:lnTo>
                  <a:lnTo>
                    <a:pt x="521" y="893"/>
                  </a:lnTo>
                  <a:lnTo>
                    <a:pt x="545" y="917"/>
                  </a:lnTo>
                  <a:lnTo>
                    <a:pt x="571" y="940"/>
                  </a:lnTo>
                  <a:lnTo>
                    <a:pt x="595" y="961"/>
                  </a:lnTo>
                  <a:lnTo>
                    <a:pt x="620" y="981"/>
                  </a:lnTo>
                  <a:lnTo>
                    <a:pt x="644" y="1000"/>
                  </a:lnTo>
                  <a:lnTo>
                    <a:pt x="669" y="1019"/>
                  </a:lnTo>
                  <a:lnTo>
                    <a:pt x="695" y="1035"/>
                  </a:lnTo>
                  <a:lnTo>
                    <a:pt x="719" y="1050"/>
                  </a:lnTo>
                  <a:lnTo>
                    <a:pt x="744" y="1065"/>
                  </a:lnTo>
                  <a:lnTo>
                    <a:pt x="769" y="1078"/>
                  </a:lnTo>
                  <a:lnTo>
                    <a:pt x="793" y="1090"/>
                  </a:lnTo>
                  <a:lnTo>
                    <a:pt x="818" y="1101"/>
                  </a:lnTo>
                  <a:lnTo>
                    <a:pt x="844" y="1111"/>
                  </a:lnTo>
                  <a:lnTo>
                    <a:pt x="869" y="1120"/>
                  </a:lnTo>
                  <a:lnTo>
                    <a:pt x="893" y="1128"/>
                  </a:lnTo>
                  <a:lnTo>
                    <a:pt x="918" y="1134"/>
                  </a:lnTo>
                  <a:lnTo>
                    <a:pt x="943" y="1140"/>
                  </a:lnTo>
                  <a:lnTo>
                    <a:pt x="968" y="1144"/>
                  </a:lnTo>
                  <a:lnTo>
                    <a:pt x="993" y="1147"/>
                  </a:lnTo>
                  <a:lnTo>
                    <a:pt x="1017" y="1150"/>
                  </a:lnTo>
                  <a:lnTo>
                    <a:pt x="1041" y="1151"/>
                  </a:lnTo>
                  <a:lnTo>
                    <a:pt x="1065" y="1151"/>
                  </a:lnTo>
                  <a:lnTo>
                    <a:pt x="1090" y="1150"/>
                  </a:lnTo>
                  <a:lnTo>
                    <a:pt x="1113" y="1148"/>
                  </a:lnTo>
                  <a:lnTo>
                    <a:pt x="1137" y="1146"/>
                  </a:lnTo>
                  <a:lnTo>
                    <a:pt x="1160" y="1142"/>
                  </a:lnTo>
                  <a:lnTo>
                    <a:pt x="1183" y="1138"/>
                  </a:lnTo>
                  <a:lnTo>
                    <a:pt x="1206" y="1133"/>
                  </a:lnTo>
                  <a:lnTo>
                    <a:pt x="1229" y="1126"/>
                  </a:lnTo>
                  <a:lnTo>
                    <a:pt x="1251" y="1120"/>
                  </a:lnTo>
                  <a:lnTo>
                    <a:pt x="1273" y="1112"/>
                  </a:lnTo>
                  <a:lnTo>
                    <a:pt x="1294" y="1103"/>
                  </a:lnTo>
                  <a:lnTo>
                    <a:pt x="1315" y="1094"/>
                  </a:lnTo>
                  <a:lnTo>
                    <a:pt x="1337" y="1084"/>
                  </a:lnTo>
                  <a:lnTo>
                    <a:pt x="1357" y="1074"/>
                  </a:lnTo>
                  <a:lnTo>
                    <a:pt x="1378" y="1063"/>
                  </a:lnTo>
                  <a:lnTo>
                    <a:pt x="1398" y="1052"/>
                  </a:lnTo>
                  <a:lnTo>
                    <a:pt x="1417" y="1040"/>
                  </a:lnTo>
                  <a:lnTo>
                    <a:pt x="1437" y="1027"/>
                  </a:lnTo>
                  <a:lnTo>
                    <a:pt x="1475" y="1001"/>
                  </a:lnTo>
                  <a:lnTo>
                    <a:pt x="1511" y="972"/>
                  </a:lnTo>
                  <a:lnTo>
                    <a:pt x="1546" y="943"/>
                  </a:lnTo>
                  <a:lnTo>
                    <a:pt x="1582" y="911"/>
                  </a:lnTo>
                  <a:lnTo>
                    <a:pt x="1615" y="879"/>
                  </a:lnTo>
                  <a:lnTo>
                    <a:pt x="1647" y="846"/>
                  </a:lnTo>
                  <a:lnTo>
                    <a:pt x="1678" y="811"/>
                  </a:lnTo>
                  <a:lnTo>
                    <a:pt x="1708" y="776"/>
                  </a:lnTo>
                  <a:lnTo>
                    <a:pt x="1737" y="740"/>
                  </a:lnTo>
                  <a:lnTo>
                    <a:pt x="1765" y="703"/>
                  </a:lnTo>
                  <a:lnTo>
                    <a:pt x="1792" y="667"/>
                  </a:lnTo>
                  <a:lnTo>
                    <a:pt x="1817" y="630"/>
                  </a:lnTo>
                  <a:lnTo>
                    <a:pt x="1843" y="593"/>
                  </a:lnTo>
                  <a:lnTo>
                    <a:pt x="1867" y="557"/>
                  </a:lnTo>
                  <a:lnTo>
                    <a:pt x="1889" y="520"/>
                  </a:lnTo>
                  <a:lnTo>
                    <a:pt x="1911" y="484"/>
                  </a:lnTo>
                  <a:lnTo>
                    <a:pt x="1931" y="448"/>
                  </a:lnTo>
                  <a:lnTo>
                    <a:pt x="1951" y="413"/>
                  </a:lnTo>
                  <a:lnTo>
                    <a:pt x="1988" y="347"/>
                  </a:lnTo>
                  <a:lnTo>
                    <a:pt x="2019" y="286"/>
                  </a:lnTo>
                  <a:lnTo>
                    <a:pt x="2046" y="230"/>
                  </a:lnTo>
                  <a:lnTo>
                    <a:pt x="2068" y="181"/>
                  </a:lnTo>
                  <a:lnTo>
                    <a:pt x="2099" y="112"/>
                  </a:lnTo>
                  <a:lnTo>
                    <a:pt x="2110" y="83"/>
                  </a:lnTo>
                  <a:lnTo>
                    <a:pt x="1923" y="11"/>
                  </a:lnTo>
                  <a:lnTo>
                    <a:pt x="1914" y="33"/>
                  </a:lnTo>
                  <a:lnTo>
                    <a:pt x="1885" y="99"/>
                  </a:lnTo>
                  <a:lnTo>
                    <a:pt x="1865" y="143"/>
                  </a:lnTo>
                  <a:lnTo>
                    <a:pt x="1840" y="196"/>
                  </a:lnTo>
                  <a:lnTo>
                    <a:pt x="1809" y="253"/>
                  </a:lnTo>
                  <a:lnTo>
                    <a:pt x="1775" y="316"/>
                  </a:lnTo>
                  <a:lnTo>
                    <a:pt x="1758" y="348"/>
                  </a:lnTo>
                  <a:lnTo>
                    <a:pt x="1739" y="381"/>
                  </a:lnTo>
                  <a:lnTo>
                    <a:pt x="1719" y="414"/>
                  </a:lnTo>
                  <a:lnTo>
                    <a:pt x="1697" y="448"/>
                  </a:lnTo>
                  <a:lnTo>
                    <a:pt x="1675" y="482"/>
                  </a:lnTo>
                  <a:lnTo>
                    <a:pt x="1652" y="515"/>
                  </a:lnTo>
                  <a:lnTo>
                    <a:pt x="1629" y="550"/>
                  </a:lnTo>
                  <a:lnTo>
                    <a:pt x="1605" y="582"/>
                  </a:lnTo>
                  <a:lnTo>
                    <a:pt x="1580" y="615"/>
                  </a:lnTo>
                  <a:lnTo>
                    <a:pt x="1553" y="647"/>
                  </a:lnTo>
                  <a:lnTo>
                    <a:pt x="1527" y="678"/>
                  </a:lnTo>
                  <a:lnTo>
                    <a:pt x="1500" y="708"/>
                  </a:lnTo>
                  <a:lnTo>
                    <a:pt x="1472" y="738"/>
                  </a:lnTo>
                  <a:lnTo>
                    <a:pt x="1443" y="765"/>
                  </a:lnTo>
                  <a:lnTo>
                    <a:pt x="1414" y="791"/>
                  </a:lnTo>
                  <a:lnTo>
                    <a:pt x="1385" y="815"/>
                  </a:lnTo>
                  <a:lnTo>
                    <a:pt x="1356" y="839"/>
                  </a:lnTo>
                  <a:lnTo>
                    <a:pt x="1325" y="860"/>
                  </a:lnTo>
                  <a:lnTo>
                    <a:pt x="1310" y="869"/>
                  </a:lnTo>
                  <a:lnTo>
                    <a:pt x="1295" y="878"/>
                  </a:lnTo>
                  <a:lnTo>
                    <a:pt x="1280" y="887"/>
                  </a:lnTo>
                  <a:lnTo>
                    <a:pt x="1265" y="895"/>
                  </a:lnTo>
                  <a:lnTo>
                    <a:pt x="1250" y="903"/>
                  </a:lnTo>
                  <a:lnTo>
                    <a:pt x="1235" y="910"/>
                  </a:lnTo>
                  <a:lnTo>
                    <a:pt x="1219" y="916"/>
                  </a:lnTo>
                  <a:lnTo>
                    <a:pt x="1204" y="923"/>
                  </a:lnTo>
                  <a:lnTo>
                    <a:pt x="1188" y="928"/>
                  </a:lnTo>
                  <a:lnTo>
                    <a:pt x="1172" y="933"/>
                  </a:lnTo>
                  <a:lnTo>
                    <a:pt x="1157" y="937"/>
                  </a:lnTo>
                  <a:lnTo>
                    <a:pt x="1142" y="941"/>
                  </a:lnTo>
                  <a:lnTo>
                    <a:pt x="1126" y="944"/>
                  </a:lnTo>
                  <a:lnTo>
                    <a:pt x="1111" y="946"/>
                  </a:lnTo>
                  <a:lnTo>
                    <a:pt x="1095" y="948"/>
                  </a:lnTo>
                  <a:lnTo>
                    <a:pt x="1080" y="949"/>
                  </a:lnTo>
                  <a:lnTo>
                    <a:pt x="1063" y="949"/>
                  </a:lnTo>
                  <a:lnTo>
                    <a:pt x="1047" y="950"/>
                  </a:lnTo>
                  <a:lnTo>
                    <a:pt x="1031" y="949"/>
                  </a:lnTo>
                  <a:lnTo>
                    <a:pt x="1015" y="947"/>
                  </a:lnTo>
                  <a:lnTo>
                    <a:pt x="999" y="945"/>
                  </a:lnTo>
                  <a:lnTo>
                    <a:pt x="982" y="942"/>
                  </a:lnTo>
                  <a:lnTo>
                    <a:pt x="966" y="939"/>
                  </a:lnTo>
                  <a:lnTo>
                    <a:pt x="949" y="934"/>
                  </a:lnTo>
                  <a:lnTo>
                    <a:pt x="930" y="929"/>
                  </a:lnTo>
                  <a:lnTo>
                    <a:pt x="913" y="923"/>
                  </a:lnTo>
                  <a:lnTo>
                    <a:pt x="896" y="915"/>
                  </a:lnTo>
                  <a:lnTo>
                    <a:pt x="878" y="907"/>
                  </a:lnTo>
                  <a:lnTo>
                    <a:pt x="859" y="898"/>
                  </a:lnTo>
                  <a:lnTo>
                    <a:pt x="841" y="888"/>
                  </a:lnTo>
                  <a:lnTo>
                    <a:pt x="822" y="877"/>
                  </a:lnTo>
                  <a:lnTo>
                    <a:pt x="802" y="865"/>
                  </a:lnTo>
                  <a:lnTo>
                    <a:pt x="783" y="853"/>
                  </a:lnTo>
                  <a:lnTo>
                    <a:pt x="764" y="839"/>
                  </a:lnTo>
                  <a:lnTo>
                    <a:pt x="744" y="823"/>
                  </a:lnTo>
                  <a:lnTo>
                    <a:pt x="724" y="806"/>
                  </a:lnTo>
                  <a:lnTo>
                    <a:pt x="704" y="789"/>
                  </a:lnTo>
                  <a:lnTo>
                    <a:pt x="682" y="770"/>
                  </a:lnTo>
                  <a:lnTo>
                    <a:pt x="661" y="750"/>
                  </a:lnTo>
                  <a:lnTo>
                    <a:pt x="641" y="728"/>
                  </a:lnTo>
                  <a:lnTo>
                    <a:pt x="619" y="706"/>
                  </a:lnTo>
                  <a:lnTo>
                    <a:pt x="598" y="682"/>
                  </a:lnTo>
                  <a:lnTo>
                    <a:pt x="576" y="657"/>
                  </a:lnTo>
                  <a:lnTo>
                    <a:pt x="553" y="629"/>
                  </a:lnTo>
                  <a:lnTo>
                    <a:pt x="531" y="601"/>
                  </a:lnTo>
                  <a:lnTo>
                    <a:pt x="509" y="572"/>
                  </a:lnTo>
                  <a:lnTo>
                    <a:pt x="487" y="541"/>
                  </a:lnTo>
                  <a:lnTo>
                    <a:pt x="464" y="508"/>
                  </a:lnTo>
                  <a:lnTo>
                    <a:pt x="441" y="475"/>
                  </a:lnTo>
                  <a:lnTo>
                    <a:pt x="418" y="439"/>
                  </a:lnTo>
                  <a:lnTo>
                    <a:pt x="395" y="403"/>
                  </a:lnTo>
                  <a:lnTo>
                    <a:pt x="372" y="363"/>
                  </a:lnTo>
                  <a:lnTo>
                    <a:pt x="349" y="324"/>
                  </a:lnTo>
                  <a:lnTo>
                    <a:pt x="326" y="283"/>
                  </a:lnTo>
                  <a:lnTo>
                    <a:pt x="301" y="240"/>
                  </a:lnTo>
                  <a:lnTo>
                    <a:pt x="278" y="195"/>
                  </a:lnTo>
                  <a:lnTo>
                    <a:pt x="254" y="148"/>
                  </a:lnTo>
                  <a:lnTo>
                    <a:pt x="230" y="101"/>
                  </a:lnTo>
                  <a:lnTo>
                    <a:pt x="206" y="51"/>
                  </a:lnTo>
                  <a:lnTo>
                    <a:pt x="182" y="0"/>
                  </a:lnTo>
                  <a:lnTo>
                    <a:pt x="182" y="0"/>
                  </a:lnTo>
                  <a:lnTo>
                    <a:pt x="0" y="84"/>
                  </a:lnTo>
                  <a:lnTo>
                    <a:pt x="0"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2" name="Freeform 90"/>
            <p:cNvSpPr>
              <a:spLocks/>
            </p:cNvSpPr>
            <p:nvPr/>
          </p:nvSpPr>
          <p:spPr bwMode="auto">
            <a:xfrm>
              <a:off x="1089" y="3289"/>
              <a:ext cx="38" cy="21"/>
            </a:xfrm>
            <a:custGeom>
              <a:avLst/>
              <a:gdLst>
                <a:gd name="T0" fmla="*/ 224 w 2109"/>
                <a:gd name="T1" fmla="*/ 1050 h 1150"/>
                <a:gd name="T2" fmla="*/ 300 w 2109"/>
                <a:gd name="T3" fmla="*/ 896 h 1150"/>
                <a:gd name="T4" fmla="*/ 371 w 2109"/>
                <a:gd name="T5" fmla="*/ 768 h 1150"/>
                <a:gd name="T6" fmla="*/ 434 w 2109"/>
                <a:gd name="T7" fmla="*/ 668 h 1150"/>
                <a:gd name="T8" fmla="*/ 505 w 2109"/>
                <a:gd name="T9" fmla="*/ 568 h 1150"/>
                <a:gd name="T10" fmla="*/ 582 w 2109"/>
                <a:gd name="T11" fmla="*/ 472 h 1150"/>
                <a:gd name="T12" fmla="*/ 666 w 2109"/>
                <a:gd name="T13" fmla="*/ 385 h 1150"/>
                <a:gd name="T14" fmla="*/ 754 w 2109"/>
                <a:gd name="T15" fmla="*/ 312 h 1150"/>
                <a:gd name="T16" fmla="*/ 813 w 2109"/>
                <a:gd name="T17" fmla="*/ 272 h 1150"/>
                <a:gd name="T18" fmla="*/ 860 w 2109"/>
                <a:gd name="T19" fmla="*/ 248 h 1150"/>
                <a:gd name="T20" fmla="*/ 905 w 2109"/>
                <a:gd name="T21" fmla="*/ 229 h 1150"/>
                <a:gd name="T22" fmla="*/ 951 w 2109"/>
                <a:gd name="T23" fmla="*/ 214 h 1150"/>
                <a:gd name="T24" fmla="*/ 998 w 2109"/>
                <a:gd name="T25" fmla="*/ 205 h 1150"/>
                <a:gd name="T26" fmla="*/ 1045 w 2109"/>
                <a:gd name="T27" fmla="*/ 202 h 1150"/>
                <a:gd name="T28" fmla="*/ 1093 w 2109"/>
                <a:gd name="T29" fmla="*/ 204 h 1150"/>
                <a:gd name="T30" fmla="*/ 1144 w 2109"/>
                <a:gd name="T31" fmla="*/ 213 h 1150"/>
                <a:gd name="T32" fmla="*/ 1195 w 2109"/>
                <a:gd name="T33" fmla="*/ 229 h 1150"/>
                <a:gd name="T34" fmla="*/ 1249 w 2109"/>
                <a:gd name="T35" fmla="*/ 253 h 1150"/>
                <a:gd name="T36" fmla="*/ 1305 w 2109"/>
                <a:gd name="T37" fmla="*/ 286 h 1150"/>
                <a:gd name="T38" fmla="*/ 1365 w 2109"/>
                <a:gd name="T39" fmla="*/ 329 h 1150"/>
                <a:gd name="T40" fmla="*/ 1426 w 2109"/>
                <a:gd name="T41" fmla="*/ 381 h 1150"/>
                <a:gd name="T42" fmla="*/ 1490 w 2109"/>
                <a:gd name="T43" fmla="*/ 445 h 1150"/>
                <a:gd name="T44" fmla="*/ 1555 w 2109"/>
                <a:gd name="T45" fmla="*/ 522 h 1150"/>
                <a:gd name="T46" fmla="*/ 1622 w 2109"/>
                <a:gd name="T47" fmla="*/ 610 h 1150"/>
                <a:gd name="T48" fmla="*/ 1690 w 2109"/>
                <a:gd name="T49" fmla="*/ 712 h 1150"/>
                <a:gd name="T50" fmla="*/ 1760 w 2109"/>
                <a:gd name="T51" fmla="*/ 827 h 1150"/>
                <a:gd name="T52" fmla="*/ 1831 w 2109"/>
                <a:gd name="T53" fmla="*/ 956 h 1150"/>
                <a:gd name="T54" fmla="*/ 1903 w 2109"/>
                <a:gd name="T55" fmla="*/ 1100 h 1150"/>
                <a:gd name="T56" fmla="*/ 2083 w 2109"/>
                <a:gd name="T57" fmla="*/ 1013 h 1150"/>
                <a:gd name="T58" fmla="*/ 2009 w 2109"/>
                <a:gd name="T59" fmla="*/ 862 h 1150"/>
                <a:gd name="T60" fmla="*/ 1934 w 2109"/>
                <a:gd name="T61" fmla="*/ 726 h 1150"/>
                <a:gd name="T62" fmla="*/ 1859 w 2109"/>
                <a:gd name="T63" fmla="*/ 603 h 1150"/>
                <a:gd name="T64" fmla="*/ 1785 w 2109"/>
                <a:gd name="T65" fmla="*/ 493 h 1150"/>
                <a:gd name="T66" fmla="*/ 1711 w 2109"/>
                <a:gd name="T67" fmla="*/ 395 h 1150"/>
                <a:gd name="T68" fmla="*/ 1637 w 2109"/>
                <a:gd name="T69" fmla="*/ 308 h 1150"/>
                <a:gd name="T70" fmla="*/ 1563 w 2109"/>
                <a:gd name="T71" fmla="*/ 235 h 1150"/>
                <a:gd name="T72" fmla="*/ 1489 w 2109"/>
                <a:gd name="T73" fmla="*/ 170 h 1150"/>
                <a:gd name="T74" fmla="*/ 1415 w 2109"/>
                <a:gd name="T75" fmla="*/ 116 h 1150"/>
                <a:gd name="T76" fmla="*/ 1340 w 2109"/>
                <a:gd name="T77" fmla="*/ 73 h 1150"/>
                <a:gd name="T78" fmla="*/ 1265 w 2109"/>
                <a:gd name="T79" fmla="*/ 41 h 1150"/>
                <a:gd name="T80" fmla="*/ 1190 w 2109"/>
                <a:gd name="T81" fmla="*/ 17 h 1150"/>
                <a:gd name="T82" fmla="*/ 1117 w 2109"/>
                <a:gd name="T83" fmla="*/ 4 h 1150"/>
                <a:gd name="T84" fmla="*/ 1044 w 2109"/>
                <a:gd name="T85" fmla="*/ 0 h 1150"/>
                <a:gd name="T86" fmla="*/ 972 w 2109"/>
                <a:gd name="T87" fmla="*/ 5 h 1150"/>
                <a:gd name="T88" fmla="*/ 903 w 2109"/>
                <a:gd name="T89" fmla="*/ 18 h 1150"/>
                <a:gd name="T90" fmla="*/ 836 w 2109"/>
                <a:gd name="T91" fmla="*/ 39 h 1150"/>
                <a:gd name="T92" fmla="*/ 773 w 2109"/>
                <a:gd name="T93" fmla="*/ 66 h 1150"/>
                <a:gd name="T94" fmla="*/ 711 w 2109"/>
                <a:gd name="T95" fmla="*/ 99 h 1150"/>
                <a:gd name="T96" fmla="*/ 635 w 2109"/>
                <a:gd name="T97" fmla="*/ 150 h 1150"/>
                <a:gd name="T98" fmla="*/ 528 w 2109"/>
                <a:gd name="T99" fmla="*/ 239 h 1150"/>
                <a:gd name="T100" fmla="*/ 431 w 2109"/>
                <a:gd name="T101" fmla="*/ 339 h 1150"/>
                <a:gd name="T102" fmla="*/ 344 w 2109"/>
                <a:gd name="T103" fmla="*/ 447 h 1150"/>
                <a:gd name="T104" fmla="*/ 267 w 2109"/>
                <a:gd name="T105" fmla="*/ 557 h 1150"/>
                <a:gd name="T106" fmla="*/ 198 w 2109"/>
                <a:gd name="T107" fmla="*/ 665 h 1150"/>
                <a:gd name="T108" fmla="*/ 122 w 2109"/>
                <a:gd name="T109" fmla="*/ 802 h 1150"/>
                <a:gd name="T110" fmla="*/ 41 w 2109"/>
                <a:gd name="T111" fmla="*/ 969 h 1150"/>
                <a:gd name="T112" fmla="*/ 187 w 2109"/>
                <a:gd name="T113" fmla="*/ 113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9" h="1150">
                  <a:moveTo>
                    <a:pt x="187" y="1138"/>
                  </a:moveTo>
                  <a:lnTo>
                    <a:pt x="195" y="1116"/>
                  </a:lnTo>
                  <a:lnTo>
                    <a:pt x="224" y="1050"/>
                  </a:lnTo>
                  <a:lnTo>
                    <a:pt x="246" y="1006"/>
                  </a:lnTo>
                  <a:lnTo>
                    <a:pt x="270" y="953"/>
                  </a:lnTo>
                  <a:lnTo>
                    <a:pt x="300" y="896"/>
                  </a:lnTo>
                  <a:lnTo>
                    <a:pt x="334" y="833"/>
                  </a:lnTo>
                  <a:lnTo>
                    <a:pt x="351" y="802"/>
                  </a:lnTo>
                  <a:lnTo>
                    <a:pt x="371" y="768"/>
                  </a:lnTo>
                  <a:lnTo>
                    <a:pt x="391" y="735"/>
                  </a:lnTo>
                  <a:lnTo>
                    <a:pt x="412" y="702"/>
                  </a:lnTo>
                  <a:lnTo>
                    <a:pt x="434" y="668"/>
                  </a:lnTo>
                  <a:lnTo>
                    <a:pt x="456" y="634"/>
                  </a:lnTo>
                  <a:lnTo>
                    <a:pt x="481" y="601"/>
                  </a:lnTo>
                  <a:lnTo>
                    <a:pt x="505" y="568"/>
                  </a:lnTo>
                  <a:lnTo>
                    <a:pt x="530" y="536"/>
                  </a:lnTo>
                  <a:lnTo>
                    <a:pt x="555" y="504"/>
                  </a:lnTo>
                  <a:lnTo>
                    <a:pt x="582" y="472"/>
                  </a:lnTo>
                  <a:lnTo>
                    <a:pt x="610" y="442"/>
                  </a:lnTo>
                  <a:lnTo>
                    <a:pt x="637" y="414"/>
                  </a:lnTo>
                  <a:lnTo>
                    <a:pt x="666" y="385"/>
                  </a:lnTo>
                  <a:lnTo>
                    <a:pt x="694" y="360"/>
                  </a:lnTo>
                  <a:lnTo>
                    <a:pt x="723" y="335"/>
                  </a:lnTo>
                  <a:lnTo>
                    <a:pt x="754" y="312"/>
                  </a:lnTo>
                  <a:lnTo>
                    <a:pt x="784" y="290"/>
                  </a:lnTo>
                  <a:lnTo>
                    <a:pt x="798" y="282"/>
                  </a:lnTo>
                  <a:lnTo>
                    <a:pt x="813" y="272"/>
                  </a:lnTo>
                  <a:lnTo>
                    <a:pt x="828" y="264"/>
                  </a:lnTo>
                  <a:lnTo>
                    <a:pt x="843" y="256"/>
                  </a:lnTo>
                  <a:lnTo>
                    <a:pt x="860" y="248"/>
                  </a:lnTo>
                  <a:lnTo>
                    <a:pt x="875" y="241"/>
                  </a:lnTo>
                  <a:lnTo>
                    <a:pt x="890" y="235"/>
                  </a:lnTo>
                  <a:lnTo>
                    <a:pt x="905" y="229"/>
                  </a:lnTo>
                  <a:lnTo>
                    <a:pt x="920" y="224"/>
                  </a:lnTo>
                  <a:lnTo>
                    <a:pt x="936" y="218"/>
                  </a:lnTo>
                  <a:lnTo>
                    <a:pt x="951" y="214"/>
                  </a:lnTo>
                  <a:lnTo>
                    <a:pt x="966" y="210"/>
                  </a:lnTo>
                  <a:lnTo>
                    <a:pt x="982" y="207"/>
                  </a:lnTo>
                  <a:lnTo>
                    <a:pt x="998" y="205"/>
                  </a:lnTo>
                  <a:lnTo>
                    <a:pt x="1014" y="203"/>
                  </a:lnTo>
                  <a:lnTo>
                    <a:pt x="1030" y="202"/>
                  </a:lnTo>
                  <a:lnTo>
                    <a:pt x="1045" y="202"/>
                  </a:lnTo>
                  <a:lnTo>
                    <a:pt x="1062" y="201"/>
                  </a:lnTo>
                  <a:lnTo>
                    <a:pt x="1077" y="202"/>
                  </a:lnTo>
                  <a:lnTo>
                    <a:pt x="1093" y="204"/>
                  </a:lnTo>
                  <a:lnTo>
                    <a:pt x="1111" y="206"/>
                  </a:lnTo>
                  <a:lnTo>
                    <a:pt x="1127" y="209"/>
                  </a:lnTo>
                  <a:lnTo>
                    <a:pt x="1144" y="213"/>
                  </a:lnTo>
                  <a:lnTo>
                    <a:pt x="1160" y="217"/>
                  </a:lnTo>
                  <a:lnTo>
                    <a:pt x="1177" y="222"/>
                  </a:lnTo>
                  <a:lnTo>
                    <a:pt x="1195" y="229"/>
                  </a:lnTo>
                  <a:lnTo>
                    <a:pt x="1213" y="237"/>
                  </a:lnTo>
                  <a:lnTo>
                    <a:pt x="1230" y="244"/>
                  </a:lnTo>
                  <a:lnTo>
                    <a:pt x="1249" y="253"/>
                  </a:lnTo>
                  <a:lnTo>
                    <a:pt x="1268" y="263"/>
                  </a:lnTo>
                  <a:lnTo>
                    <a:pt x="1287" y="274"/>
                  </a:lnTo>
                  <a:lnTo>
                    <a:pt x="1305" y="286"/>
                  </a:lnTo>
                  <a:lnTo>
                    <a:pt x="1325" y="298"/>
                  </a:lnTo>
                  <a:lnTo>
                    <a:pt x="1344" y="312"/>
                  </a:lnTo>
                  <a:lnTo>
                    <a:pt x="1365" y="329"/>
                  </a:lnTo>
                  <a:lnTo>
                    <a:pt x="1385" y="345"/>
                  </a:lnTo>
                  <a:lnTo>
                    <a:pt x="1406" y="362"/>
                  </a:lnTo>
                  <a:lnTo>
                    <a:pt x="1426" y="381"/>
                  </a:lnTo>
                  <a:lnTo>
                    <a:pt x="1447" y="401"/>
                  </a:lnTo>
                  <a:lnTo>
                    <a:pt x="1468" y="423"/>
                  </a:lnTo>
                  <a:lnTo>
                    <a:pt x="1490" y="445"/>
                  </a:lnTo>
                  <a:lnTo>
                    <a:pt x="1511" y="469"/>
                  </a:lnTo>
                  <a:lnTo>
                    <a:pt x="1533" y="494"/>
                  </a:lnTo>
                  <a:lnTo>
                    <a:pt x="1555" y="522"/>
                  </a:lnTo>
                  <a:lnTo>
                    <a:pt x="1577" y="550"/>
                  </a:lnTo>
                  <a:lnTo>
                    <a:pt x="1599" y="579"/>
                  </a:lnTo>
                  <a:lnTo>
                    <a:pt x="1622" y="610"/>
                  </a:lnTo>
                  <a:lnTo>
                    <a:pt x="1645" y="643"/>
                  </a:lnTo>
                  <a:lnTo>
                    <a:pt x="1667" y="676"/>
                  </a:lnTo>
                  <a:lnTo>
                    <a:pt x="1690" y="712"/>
                  </a:lnTo>
                  <a:lnTo>
                    <a:pt x="1713" y="748"/>
                  </a:lnTo>
                  <a:lnTo>
                    <a:pt x="1736" y="787"/>
                  </a:lnTo>
                  <a:lnTo>
                    <a:pt x="1760" y="827"/>
                  </a:lnTo>
                  <a:lnTo>
                    <a:pt x="1783" y="868"/>
                  </a:lnTo>
                  <a:lnTo>
                    <a:pt x="1807" y="911"/>
                  </a:lnTo>
                  <a:lnTo>
                    <a:pt x="1831" y="956"/>
                  </a:lnTo>
                  <a:lnTo>
                    <a:pt x="1854" y="1002"/>
                  </a:lnTo>
                  <a:lnTo>
                    <a:pt x="1879" y="1050"/>
                  </a:lnTo>
                  <a:lnTo>
                    <a:pt x="1903" y="1100"/>
                  </a:lnTo>
                  <a:lnTo>
                    <a:pt x="1927" y="1150"/>
                  </a:lnTo>
                  <a:lnTo>
                    <a:pt x="2109" y="1066"/>
                  </a:lnTo>
                  <a:lnTo>
                    <a:pt x="2083" y="1013"/>
                  </a:lnTo>
                  <a:lnTo>
                    <a:pt x="2059" y="961"/>
                  </a:lnTo>
                  <a:lnTo>
                    <a:pt x="2034" y="911"/>
                  </a:lnTo>
                  <a:lnTo>
                    <a:pt x="2009" y="862"/>
                  </a:lnTo>
                  <a:lnTo>
                    <a:pt x="1983" y="816"/>
                  </a:lnTo>
                  <a:lnTo>
                    <a:pt x="1958" y="770"/>
                  </a:lnTo>
                  <a:lnTo>
                    <a:pt x="1934" y="726"/>
                  </a:lnTo>
                  <a:lnTo>
                    <a:pt x="1909" y="683"/>
                  </a:lnTo>
                  <a:lnTo>
                    <a:pt x="1884" y="643"/>
                  </a:lnTo>
                  <a:lnTo>
                    <a:pt x="1859" y="603"/>
                  </a:lnTo>
                  <a:lnTo>
                    <a:pt x="1834" y="565"/>
                  </a:lnTo>
                  <a:lnTo>
                    <a:pt x="1810" y="528"/>
                  </a:lnTo>
                  <a:lnTo>
                    <a:pt x="1785" y="493"/>
                  </a:lnTo>
                  <a:lnTo>
                    <a:pt x="1761" y="459"/>
                  </a:lnTo>
                  <a:lnTo>
                    <a:pt x="1735" y="427"/>
                  </a:lnTo>
                  <a:lnTo>
                    <a:pt x="1711" y="395"/>
                  </a:lnTo>
                  <a:lnTo>
                    <a:pt x="1686" y="365"/>
                  </a:lnTo>
                  <a:lnTo>
                    <a:pt x="1662" y="336"/>
                  </a:lnTo>
                  <a:lnTo>
                    <a:pt x="1637" y="308"/>
                  </a:lnTo>
                  <a:lnTo>
                    <a:pt x="1612" y="283"/>
                  </a:lnTo>
                  <a:lnTo>
                    <a:pt x="1587" y="258"/>
                  </a:lnTo>
                  <a:lnTo>
                    <a:pt x="1563" y="235"/>
                  </a:lnTo>
                  <a:lnTo>
                    <a:pt x="1538" y="211"/>
                  </a:lnTo>
                  <a:lnTo>
                    <a:pt x="1514" y="190"/>
                  </a:lnTo>
                  <a:lnTo>
                    <a:pt x="1489" y="170"/>
                  </a:lnTo>
                  <a:lnTo>
                    <a:pt x="1464" y="151"/>
                  </a:lnTo>
                  <a:lnTo>
                    <a:pt x="1440" y="134"/>
                  </a:lnTo>
                  <a:lnTo>
                    <a:pt x="1415" y="116"/>
                  </a:lnTo>
                  <a:lnTo>
                    <a:pt x="1390" y="101"/>
                  </a:lnTo>
                  <a:lnTo>
                    <a:pt x="1366" y="87"/>
                  </a:lnTo>
                  <a:lnTo>
                    <a:pt x="1340" y="73"/>
                  </a:lnTo>
                  <a:lnTo>
                    <a:pt x="1315" y="61"/>
                  </a:lnTo>
                  <a:lnTo>
                    <a:pt x="1290" y="50"/>
                  </a:lnTo>
                  <a:lnTo>
                    <a:pt x="1265" y="41"/>
                  </a:lnTo>
                  <a:lnTo>
                    <a:pt x="1241" y="31"/>
                  </a:lnTo>
                  <a:lnTo>
                    <a:pt x="1215" y="23"/>
                  </a:lnTo>
                  <a:lnTo>
                    <a:pt x="1190" y="17"/>
                  </a:lnTo>
                  <a:lnTo>
                    <a:pt x="1166" y="11"/>
                  </a:lnTo>
                  <a:lnTo>
                    <a:pt x="1141" y="7"/>
                  </a:lnTo>
                  <a:lnTo>
                    <a:pt x="1117" y="4"/>
                  </a:lnTo>
                  <a:lnTo>
                    <a:pt x="1091" y="1"/>
                  </a:lnTo>
                  <a:lnTo>
                    <a:pt x="1067" y="0"/>
                  </a:lnTo>
                  <a:lnTo>
                    <a:pt x="1044" y="0"/>
                  </a:lnTo>
                  <a:lnTo>
                    <a:pt x="1020" y="1"/>
                  </a:lnTo>
                  <a:lnTo>
                    <a:pt x="996" y="3"/>
                  </a:lnTo>
                  <a:lnTo>
                    <a:pt x="972" y="5"/>
                  </a:lnTo>
                  <a:lnTo>
                    <a:pt x="948" y="8"/>
                  </a:lnTo>
                  <a:lnTo>
                    <a:pt x="926" y="13"/>
                  </a:lnTo>
                  <a:lnTo>
                    <a:pt x="903" y="18"/>
                  </a:lnTo>
                  <a:lnTo>
                    <a:pt x="881" y="24"/>
                  </a:lnTo>
                  <a:lnTo>
                    <a:pt x="859" y="31"/>
                  </a:lnTo>
                  <a:lnTo>
                    <a:pt x="836" y="39"/>
                  </a:lnTo>
                  <a:lnTo>
                    <a:pt x="815" y="48"/>
                  </a:lnTo>
                  <a:lnTo>
                    <a:pt x="793" y="57"/>
                  </a:lnTo>
                  <a:lnTo>
                    <a:pt x="773" y="66"/>
                  </a:lnTo>
                  <a:lnTo>
                    <a:pt x="752" y="76"/>
                  </a:lnTo>
                  <a:lnTo>
                    <a:pt x="732" y="87"/>
                  </a:lnTo>
                  <a:lnTo>
                    <a:pt x="711" y="99"/>
                  </a:lnTo>
                  <a:lnTo>
                    <a:pt x="692" y="110"/>
                  </a:lnTo>
                  <a:lnTo>
                    <a:pt x="672" y="124"/>
                  </a:lnTo>
                  <a:lnTo>
                    <a:pt x="635" y="150"/>
                  </a:lnTo>
                  <a:lnTo>
                    <a:pt x="597" y="178"/>
                  </a:lnTo>
                  <a:lnTo>
                    <a:pt x="562" y="207"/>
                  </a:lnTo>
                  <a:lnTo>
                    <a:pt x="528" y="239"/>
                  </a:lnTo>
                  <a:lnTo>
                    <a:pt x="495" y="271"/>
                  </a:lnTo>
                  <a:lnTo>
                    <a:pt x="462" y="305"/>
                  </a:lnTo>
                  <a:lnTo>
                    <a:pt x="431" y="339"/>
                  </a:lnTo>
                  <a:lnTo>
                    <a:pt x="402" y="374"/>
                  </a:lnTo>
                  <a:lnTo>
                    <a:pt x="373" y="411"/>
                  </a:lnTo>
                  <a:lnTo>
                    <a:pt x="344" y="447"/>
                  </a:lnTo>
                  <a:lnTo>
                    <a:pt x="317" y="483"/>
                  </a:lnTo>
                  <a:lnTo>
                    <a:pt x="292" y="520"/>
                  </a:lnTo>
                  <a:lnTo>
                    <a:pt x="267" y="557"/>
                  </a:lnTo>
                  <a:lnTo>
                    <a:pt x="243" y="593"/>
                  </a:lnTo>
                  <a:lnTo>
                    <a:pt x="220" y="630"/>
                  </a:lnTo>
                  <a:lnTo>
                    <a:pt x="198" y="665"/>
                  </a:lnTo>
                  <a:lnTo>
                    <a:pt x="178" y="702"/>
                  </a:lnTo>
                  <a:lnTo>
                    <a:pt x="158" y="736"/>
                  </a:lnTo>
                  <a:lnTo>
                    <a:pt x="122" y="802"/>
                  </a:lnTo>
                  <a:lnTo>
                    <a:pt x="90" y="863"/>
                  </a:lnTo>
                  <a:lnTo>
                    <a:pt x="63" y="919"/>
                  </a:lnTo>
                  <a:lnTo>
                    <a:pt x="41" y="969"/>
                  </a:lnTo>
                  <a:lnTo>
                    <a:pt x="11" y="1037"/>
                  </a:lnTo>
                  <a:lnTo>
                    <a:pt x="0" y="1066"/>
                  </a:lnTo>
                  <a:lnTo>
                    <a:pt x="187" y="1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3" name="Freeform 91"/>
            <p:cNvSpPr>
              <a:spLocks/>
            </p:cNvSpPr>
            <p:nvPr/>
          </p:nvSpPr>
          <p:spPr bwMode="auto">
            <a:xfrm>
              <a:off x="1089" y="3309"/>
              <a:ext cx="3" cy="2"/>
            </a:xfrm>
            <a:custGeom>
              <a:avLst/>
              <a:gdLst>
                <a:gd name="T0" fmla="*/ 8 w 195"/>
                <a:gd name="T1" fmla="*/ 0 h 137"/>
                <a:gd name="T2" fmla="*/ 4 w 195"/>
                <a:gd name="T3" fmla="*/ 12 h 137"/>
                <a:gd name="T4" fmla="*/ 1 w 195"/>
                <a:gd name="T5" fmla="*/ 23 h 137"/>
                <a:gd name="T6" fmla="*/ 0 w 195"/>
                <a:gd name="T7" fmla="*/ 33 h 137"/>
                <a:gd name="T8" fmla="*/ 0 w 195"/>
                <a:gd name="T9" fmla="*/ 44 h 137"/>
                <a:gd name="T10" fmla="*/ 1 w 195"/>
                <a:gd name="T11" fmla="*/ 54 h 137"/>
                <a:gd name="T12" fmla="*/ 3 w 195"/>
                <a:gd name="T13" fmla="*/ 63 h 137"/>
                <a:gd name="T14" fmla="*/ 6 w 195"/>
                <a:gd name="T15" fmla="*/ 72 h 137"/>
                <a:gd name="T16" fmla="*/ 10 w 195"/>
                <a:gd name="T17" fmla="*/ 81 h 137"/>
                <a:gd name="T18" fmla="*/ 15 w 195"/>
                <a:gd name="T19" fmla="*/ 90 h 137"/>
                <a:gd name="T20" fmla="*/ 20 w 195"/>
                <a:gd name="T21" fmla="*/ 98 h 137"/>
                <a:gd name="T22" fmla="*/ 26 w 195"/>
                <a:gd name="T23" fmla="*/ 105 h 137"/>
                <a:gd name="T24" fmla="*/ 33 w 195"/>
                <a:gd name="T25" fmla="*/ 111 h 137"/>
                <a:gd name="T26" fmla="*/ 40 w 195"/>
                <a:gd name="T27" fmla="*/ 117 h 137"/>
                <a:gd name="T28" fmla="*/ 48 w 195"/>
                <a:gd name="T29" fmla="*/ 122 h 137"/>
                <a:gd name="T30" fmla="*/ 56 w 195"/>
                <a:gd name="T31" fmla="*/ 126 h 137"/>
                <a:gd name="T32" fmla="*/ 65 w 195"/>
                <a:gd name="T33" fmla="*/ 130 h 137"/>
                <a:gd name="T34" fmla="*/ 74 w 195"/>
                <a:gd name="T35" fmla="*/ 133 h 137"/>
                <a:gd name="T36" fmla="*/ 83 w 195"/>
                <a:gd name="T37" fmla="*/ 135 h 137"/>
                <a:gd name="T38" fmla="*/ 92 w 195"/>
                <a:gd name="T39" fmla="*/ 137 h 137"/>
                <a:gd name="T40" fmla="*/ 101 w 195"/>
                <a:gd name="T41" fmla="*/ 137 h 137"/>
                <a:gd name="T42" fmla="*/ 111 w 195"/>
                <a:gd name="T43" fmla="*/ 137 h 137"/>
                <a:gd name="T44" fmla="*/ 121 w 195"/>
                <a:gd name="T45" fmla="*/ 136 h 137"/>
                <a:gd name="T46" fmla="*/ 130 w 195"/>
                <a:gd name="T47" fmla="*/ 134 h 137"/>
                <a:gd name="T48" fmla="*/ 139 w 195"/>
                <a:gd name="T49" fmla="*/ 131 h 137"/>
                <a:gd name="T50" fmla="*/ 147 w 195"/>
                <a:gd name="T51" fmla="*/ 128 h 137"/>
                <a:gd name="T52" fmla="*/ 155 w 195"/>
                <a:gd name="T53" fmla="*/ 123 h 137"/>
                <a:gd name="T54" fmla="*/ 163 w 195"/>
                <a:gd name="T55" fmla="*/ 117 h 137"/>
                <a:gd name="T56" fmla="*/ 171 w 195"/>
                <a:gd name="T57" fmla="*/ 110 h 137"/>
                <a:gd name="T58" fmla="*/ 178 w 195"/>
                <a:gd name="T59" fmla="*/ 103 h 137"/>
                <a:gd name="T60" fmla="*/ 184 w 195"/>
                <a:gd name="T61" fmla="*/ 94 h 137"/>
                <a:gd name="T62" fmla="*/ 190 w 195"/>
                <a:gd name="T63" fmla="*/ 83 h 137"/>
                <a:gd name="T64" fmla="*/ 195 w 195"/>
                <a:gd name="T65" fmla="*/ 72 h 137"/>
                <a:gd name="T66" fmla="*/ 8 w 195"/>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37">
                  <a:moveTo>
                    <a:pt x="8" y="0"/>
                  </a:moveTo>
                  <a:lnTo>
                    <a:pt x="4" y="12"/>
                  </a:lnTo>
                  <a:lnTo>
                    <a:pt x="1" y="23"/>
                  </a:lnTo>
                  <a:lnTo>
                    <a:pt x="0" y="33"/>
                  </a:lnTo>
                  <a:lnTo>
                    <a:pt x="0" y="44"/>
                  </a:lnTo>
                  <a:lnTo>
                    <a:pt x="1" y="54"/>
                  </a:lnTo>
                  <a:lnTo>
                    <a:pt x="3" y="63"/>
                  </a:lnTo>
                  <a:lnTo>
                    <a:pt x="6" y="72"/>
                  </a:lnTo>
                  <a:lnTo>
                    <a:pt x="10" y="81"/>
                  </a:lnTo>
                  <a:lnTo>
                    <a:pt x="15" y="90"/>
                  </a:lnTo>
                  <a:lnTo>
                    <a:pt x="20" y="98"/>
                  </a:lnTo>
                  <a:lnTo>
                    <a:pt x="26" y="105"/>
                  </a:lnTo>
                  <a:lnTo>
                    <a:pt x="33" y="111"/>
                  </a:lnTo>
                  <a:lnTo>
                    <a:pt x="40" y="117"/>
                  </a:lnTo>
                  <a:lnTo>
                    <a:pt x="48" y="122"/>
                  </a:lnTo>
                  <a:lnTo>
                    <a:pt x="56" y="126"/>
                  </a:lnTo>
                  <a:lnTo>
                    <a:pt x="65" y="130"/>
                  </a:lnTo>
                  <a:lnTo>
                    <a:pt x="74" y="133"/>
                  </a:lnTo>
                  <a:lnTo>
                    <a:pt x="83" y="135"/>
                  </a:lnTo>
                  <a:lnTo>
                    <a:pt x="92" y="137"/>
                  </a:lnTo>
                  <a:lnTo>
                    <a:pt x="101" y="137"/>
                  </a:lnTo>
                  <a:lnTo>
                    <a:pt x="111" y="137"/>
                  </a:lnTo>
                  <a:lnTo>
                    <a:pt x="121" y="136"/>
                  </a:lnTo>
                  <a:lnTo>
                    <a:pt x="130" y="134"/>
                  </a:lnTo>
                  <a:lnTo>
                    <a:pt x="139" y="131"/>
                  </a:lnTo>
                  <a:lnTo>
                    <a:pt x="147" y="128"/>
                  </a:lnTo>
                  <a:lnTo>
                    <a:pt x="155" y="123"/>
                  </a:lnTo>
                  <a:lnTo>
                    <a:pt x="163" y="117"/>
                  </a:lnTo>
                  <a:lnTo>
                    <a:pt x="171" y="110"/>
                  </a:lnTo>
                  <a:lnTo>
                    <a:pt x="178" y="103"/>
                  </a:lnTo>
                  <a:lnTo>
                    <a:pt x="184" y="94"/>
                  </a:lnTo>
                  <a:lnTo>
                    <a:pt x="190" y="83"/>
                  </a:lnTo>
                  <a:lnTo>
                    <a:pt x="195" y="7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4" name="Freeform 92"/>
            <p:cNvSpPr>
              <a:spLocks/>
            </p:cNvSpPr>
            <p:nvPr/>
          </p:nvSpPr>
          <p:spPr bwMode="auto">
            <a:xfrm>
              <a:off x="1087" y="3306"/>
              <a:ext cx="7" cy="5"/>
            </a:xfrm>
            <a:custGeom>
              <a:avLst/>
              <a:gdLst>
                <a:gd name="T0" fmla="*/ 390 w 390"/>
                <a:gd name="T1" fmla="*/ 129 h 275"/>
                <a:gd name="T2" fmla="*/ 386 w 390"/>
                <a:gd name="T3" fmla="*/ 118 h 275"/>
                <a:gd name="T4" fmla="*/ 381 w 390"/>
                <a:gd name="T5" fmla="*/ 107 h 275"/>
                <a:gd name="T6" fmla="*/ 375 w 390"/>
                <a:gd name="T7" fmla="*/ 97 h 275"/>
                <a:gd name="T8" fmla="*/ 369 w 390"/>
                <a:gd name="T9" fmla="*/ 87 h 275"/>
                <a:gd name="T10" fmla="*/ 363 w 390"/>
                <a:gd name="T11" fmla="*/ 78 h 275"/>
                <a:gd name="T12" fmla="*/ 357 w 390"/>
                <a:gd name="T13" fmla="*/ 70 h 275"/>
                <a:gd name="T14" fmla="*/ 350 w 390"/>
                <a:gd name="T15" fmla="*/ 62 h 275"/>
                <a:gd name="T16" fmla="*/ 343 w 390"/>
                <a:gd name="T17" fmla="*/ 54 h 275"/>
                <a:gd name="T18" fmla="*/ 335 w 390"/>
                <a:gd name="T19" fmla="*/ 46 h 275"/>
                <a:gd name="T20" fmla="*/ 327 w 390"/>
                <a:gd name="T21" fmla="*/ 40 h 275"/>
                <a:gd name="T22" fmla="*/ 319 w 390"/>
                <a:gd name="T23" fmla="*/ 34 h 275"/>
                <a:gd name="T24" fmla="*/ 311 w 390"/>
                <a:gd name="T25" fmla="*/ 28 h 275"/>
                <a:gd name="T26" fmla="*/ 295 w 390"/>
                <a:gd name="T27" fmla="*/ 19 h 275"/>
                <a:gd name="T28" fmla="*/ 277 w 390"/>
                <a:gd name="T29" fmla="*/ 11 h 275"/>
                <a:gd name="T30" fmla="*/ 260 w 390"/>
                <a:gd name="T31" fmla="*/ 6 h 275"/>
                <a:gd name="T32" fmla="*/ 242 w 390"/>
                <a:gd name="T33" fmla="*/ 2 h 275"/>
                <a:gd name="T34" fmla="*/ 223 w 390"/>
                <a:gd name="T35" fmla="*/ 0 h 275"/>
                <a:gd name="T36" fmla="*/ 204 w 390"/>
                <a:gd name="T37" fmla="*/ 0 h 275"/>
                <a:gd name="T38" fmla="*/ 185 w 390"/>
                <a:gd name="T39" fmla="*/ 1 h 275"/>
                <a:gd name="T40" fmla="*/ 167 w 390"/>
                <a:gd name="T41" fmla="*/ 4 h 275"/>
                <a:gd name="T42" fmla="*/ 148 w 390"/>
                <a:gd name="T43" fmla="*/ 8 h 275"/>
                <a:gd name="T44" fmla="*/ 131 w 390"/>
                <a:gd name="T45" fmla="*/ 14 h 275"/>
                <a:gd name="T46" fmla="*/ 114 w 390"/>
                <a:gd name="T47" fmla="*/ 22 h 275"/>
                <a:gd name="T48" fmla="*/ 97 w 390"/>
                <a:gd name="T49" fmla="*/ 31 h 275"/>
                <a:gd name="T50" fmla="*/ 81 w 390"/>
                <a:gd name="T51" fmla="*/ 41 h 275"/>
                <a:gd name="T52" fmla="*/ 66 w 390"/>
                <a:gd name="T53" fmla="*/ 52 h 275"/>
                <a:gd name="T54" fmla="*/ 53 w 390"/>
                <a:gd name="T55" fmla="*/ 66 h 275"/>
                <a:gd name="T56" fmla="*/ 40 w 390"/>
                <a:gd name="T57" fmla="*/ 80 h 275"/>
                <a:gd name="T58" fmla="*/ 29 w 390"/>
                <a:gd name="T59" fmla="*/ 95 h 275"/>
                <a:gd name="T60" fmla="*/ 20 w 390"/>
                <a:gd name="T61" fmla="*/ 111 h 275"/>
                <a:gd name="T62" fmla="*/ 16 w 390"/>
                <a:gd name="T63" fmla="*/ 120 h 275"/>
                <a:gd name="T64" fmla="*/ 12 w 390"/>
                <a:gd name="T65" fmla="*/ 128 h 275"/>
                <a:gd name="T66" fmla="*/ 9 w 390"/>
                <a:gd name="T67" fmla="*/ 137 h 275"/>
                <a:gd name="T68" fmla="*/ 6 w 390"/>
                <a:gd name="T69" fmla="*/ 147 h 275"/>
                <a:gd name="T70" fmla="*/ 4 w 390"/>
                <a:gd name="T71" fmla="*/ 157 h 275"/>
                <a:gd name="T72" fmla="*/ 2 w 390"/>
                <a:gd name="T73" fmla="*/ 166 h 275"/>
                <a:gd name="T74" fmla="*/ 1 w 390"/>
                <a:gd name="T75" fmla="*/ 176 h 275"/>
                <a:gd name="T76" fmla="*/ 0 w 390"/>
                <a:gd name="T77" fmla="*/ 186 h 275"/>
                <a:gd name="T78" fmla="*/ 0 w 390"/>
                <a:gd name="T79" fmla="*/ 197 h 275"/>
                <a:gd name="T80" fmla="*/ 1 w 390"/>
                <a:gd name="T81" fmla="*/ 207 h 275"/>
                <a:gd name="T82" fmla="*/ 2 w 390"/>
                <a:gd name="T83" fmla="*/ 218 h 275"/>
                <a:gd name="T84" fmla="*/ 3 w 390"/>
                <a:gd name="T85" fmla="*/ 229 h 275"/>
                <a:gd name="T86" fmla="*/ 5 w 390"/>
                <a:gd name="T87" fmla="*/ 241 h 275"/>
                <a:gd name="T88" fmla="*/ 8 w 390"/>
                <a:gd name="T89" fmla="*/ 252 h 275"/>
                <a:gd name="T90" fmla="*/ 12 w 390"/>
                <a:gd name="T91" fmla="*/ 263 h 275"/>
                <a:gd name="T92" fmla="*/ 16 w 390"/>
                <a:gd name="T93" fmla="*/ 275 h 275"/>
                <a:gd name="T94" fmla="*/ 390 w 390"/>
                <a:gd name="T95" fmla="*/ 1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275">
                  <a:moveTo>
                    <a:pt x="390" y="129"/>
                  </a:moveTo>
                  <a:lnTo>
                    <a:pt x="386" y="118"/>
                  </a:lnTo>
                  <a:lnTo>
                    <a:pt x="381" y="107"/>
                  </a:lnTo>
                  <a:lnTo>
                    <a:pt x="375" y="97"/>
                  </a:lnTo>
                  <a:lnTo>
                    <a:pt x="369" y="87"/>
                  </a:lnTo>
                  <a:lnTo>
                    <a:pt x="363" y="78"/>
                  </a:lnTo>
                  <a:lnTo>
                    <a:pt x="357" y="70"/>
                  </a:lnTo>
                  <a:lnTo>
                    <a:pt x="350" y="62"/>
                  </a:lnTo>
                  <a:lnTo>
                    <a:pt x="343" y="54"/>
                  </a:lnTo>
                  <a:lnTo>
                    <a:pt x="335" y="46"/>
                  </a:lnTo>
                  <a:lnTo>
                    <a:pt x="327" y="40"/>
                  </a:lnTo>
                  <a:lnTo>
                    <a:pt x="319" y="34"/>
                  </a:lnTo>
                  <a:lnTo>
                    <a:pt x="311" y="28"/>
                  </a:lnTo>
                  <a:lnTo>
                    <a:pt x="295" y="19"/>
                  </a:lnTo>
                  <a:lnTo>
                    <a:pt x="277" y="11"/>
                  </a:lnTo>
                  <a:lnTo>
                    <a:pt x="260" y="6"/>
                  </a:lnTo>
                  <a:lnTo>
                    <a:pt x="242" y="2"/>
                  </a:lnTo>
                  <a:lnTo>
                    <a:pt x="223" y="0"/>
                  </a:lnTo>
                  <a:lnTo>
                    <a:pt x="204" y="0"/>
                  </a:lnTo>
                  <a:lnTo>
                    <a:pt x="185" y="1"/>
                  </a:lnTo>
                  <a:lnTo>
                    <a:pt x="167" y="4"/>
                  </a:lnTo>
                  <a:lnTo>
                    <a:pt x="148" y="8"/>
                  </a:lnTo>
                  <a:lnTo>
                    <a:pt x="131" y="14"/>
                  </a:lnTo>
                  <a:lnTo>
                    <a:pt x="114" y="22"/>
                  </a:lnTo>
                  <a:lnTo>
                    <a:pt x="97" y="31"/>
                  </a:lnTo>
                  <a:lnTo>
                    <a:pt x="81" y="41"/>
                  </a:lnTo>
                  <a:lnTo>
                    <a:pt x="66" y="52"/>
                  </a:lnTo>
                  <a:lnTo>
                    <a:pt x="53" y="66"/>
                  </a:lnTo>
                  <a:lnTo>
                    <a:pt x="40" y="80"/>
                  </a:lnTo>
                  <a:lnTo>
                    <a:pt x="29" y="95"/>
                  </a:lnTo>
                  <a:lnTo>
                    <a:pt x="20" y="111"/>
                  </a:lnTo>
                  <a:lnTo>
                    <a:pt x="16" y="120"/>
                  </a:lnTo>
                  <a:lnTo>
                    <a:pt x="12" y="128"/>
                  </a:lnTo>
                  <a:lnTo>
                    <a:pt x="9" y="137"/>
                  </a:lnTo>
                  <a:lnTo>
                    <a:pt x="6" y="147"/>
                  </a:lnTo>
                  <a:lnTo>
                    <a:pt x="4" y="157"/>
                  </a:lnTo>
                  <a:lnTo>
                    <a:pt x="2" y="166"/>
                  </a:lnTo>
                  <a:lnTo>
                    <a:pt x="1" y="176"/>
                  </a:lnTo>
                  <a:lnTo>
                    <a:pt x="0" y="186"/>
                  </a:lnTo>
                  <a:lnTo>
                    <a:pt x="0" y="197"/>
                  </a:lnTo>
                  <a:lnTo>
                    <a:pt x="1" y="207"/>
                  </a:lnTo>
                  <a:lnTo>
                    <a:pt x="2" y="218"/>
                  </a:lnTo>
                  <a:lnTo>
                    <a:pt x="3" y="229"/>
                  </a:lnTo>
                  <a:lnTo>
                    <a:pt x="5" y="241"/>
                  </a:lnTo>
                  <a:lnTo>
                    <a:pt x="8" y="252"/>
                  </a:lnTo>
                  <a:lnTo>
                    <a:pt x="12" y="263"/>
                  </a:lnTo>
                  <a:lnTo>
                    <a:pt x="16" y="275"/>
                  </a:lnTo>
                  <a:lnTo>
                    <a:pt x="39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5" name="Freeform 93"/>
            <p:cNvSpPr>
              <a:spLocks/>
            </p:cNvSpPr>
            <p:nvPr/>
          </p:nvSpPr>
          <p:spPr bwMode="auto">
            <a:xfrm>
              <a:off x="1087" y="3308"/>
              <a:ext cx="41" cy="23"/>
            </a:xfrm>
            <a:custGeom>
              <a:avLst/>
              <a:gdLst>
                <a:gd name="T0" fmla="*/ 1910 w 2298"/>
                <a:gd name="T1" fmla="*/ 51 h 1296"/>
                <a:gd name="T2" fmla="*/ 1840 w 2298"/>
                <a:gd name="T3" fmla="*/ 191 h 1296"/>
                <a:gd name="T4" fmla="*/ 1770 w 2298"/>
                <a:gd name="T5" fmla="*/ 317 h 1296"/>
                <a:gd name="T6" fmla="*/ 1703 w 2298"/>
                <a:gd name="T7" fmla="*/ 429 h 1296"/>
                <a:gd name="T8" fmla="*/ 1637 w 2298"/>
                <a:gd name="T9" fmla="*/ 526 h 1296"/>
                <a:gd name="T10" fmla="*/ 1573 w 2298"/>
                <a:gd name="T11" fmla="*/ 610 h 1296"/>
                <a:gd name="T12" fmla="*/ 1513 w 2298"/>
                <a:gd name="T13" fmla="*/ 680 h 1296"/>
                <a:gd name="T14" fmla="*/ 1454 w 2298"/>
                <a:gd name="T15" fmla="*/ 739 h 1296"/>
                <a:gd name="T16" fmla="*/ 1400 w 2298"/>
                <a:gd name="T17" fmla="*/ 787 h 1296"/>
                <a:gd name="T18" fmla="*/ 1349 w 2298"/>
                <a:gd name="T19" fmla="*/ 824 h 1296"/>
                <a:gd name="T20" fmla="*/ 1301 w 2298"/>
                <a:gd name="T21" fmla="*/ 851 h 1296"/>
                <a:gd name="T22" fmla="*/ 1257 w 2298"/>
                <a:gd name="T23" fmla="*/ 872 h 1296"/>
                <a:gd name="T24" fmla="*/ 1217 w 2298"/>
                <a:gd name="T25" fmla="*/ 884 h 1296"/>
                <a:gd name="T26" fmla="*/ 1179 w 2298"/>
                <a:gd name="T27" fmla="*/ 890 h 1296"/>
                <a:gd name="T28" fmla="*/ 1142 w 2298"/>
                <a:gd name="T29" fmla="*/ 892 h 1296"/>
                <a:gd name="T30" fmla="*/ 1108 w 2298"/>
                <a:gd name="T31" fmla="*/ 890 h 1296"/>
                <a:gd name="T32" fmla="*/ 1071 w 2298"/>
                <a:gd name="T33" fmla="*/ 883 h 1296"/>
                <a:gd name="T34" fmla="*/ 1035 w 2298"/>
                <a:gd name="T35" fmla="*/ 872 h 1296"/>
                <a:gd name="T36" fmla="*/ 999 w 2298"/>
                <a:gd name="T37" fmla="*/ 856 h 1296"/>
                <a:gd name="T38" fmla="*/ 960 w 2298"/>
                <a:gd name="T39" fmla="*/ 835 h 1296"/>
                <a:gd name="T40" fmla="*/ 908 w 2298"/>
                <a:gd name="T41" fmla="*/ 801 h 1296"/>
                <a:gd name="T42" fmla="*/ 830 w 2298"/>
                <a:gd name="T43" fmla="*/ 735 h 1296"/>
                <a:gd name="T44" fmla="*/ 752 w 2298"/>
                <a:gd name="T45" fmla="*/ 655 h 1296"/>
                <a:gd name="T46" fmla="*/ 680 w 2298"/>
                <a:gd name="T47" fmla="*/ 565 h 1296"/>
                <a:gd name="T48" fmla="*/ 613 w 2298"/>
                <a:gd name="T49" fmla="*/ 470 h 1296"/>
                <a:gd name="T50" fmla="*/ 551 w 2298"/>
                <a:gd name="T51" fmla="*/ 374 h 1296"/>
                <a:gd name="T52" fmla="*/ 483 w 2298"/>
                <a:gd name="T53" fmla="*/ 252 h 1296"/>
                <a:gd name="T54" fmla="*/ 410 w 2298"/>
                <a:gd name="T55" fmla="*/ 102 h 1296"/>
                <a:gd name="T56" fmla="*/ 0 w 2298"/>
                <a:gd name="T57" fmla="*/ 165 h 1296"/>
                <a:gd name="T58" fmla="*/ 67 w 2298"/>
                <a:gd name="T59" fmla="*/ 319 h 1296"/>
                <a:gd name="T60" fmla="*/ 164 w 2298"/>
                <a:gd name="T61" fmla="*/ 507 h 1296"/>
                <a:gd name="T62" fmla="*/ 230 w 2298"/>
                <a:gd name="T63" fmla="*/ 618 h 1296"/>
                <a:gd name="T64" fmla="*/ 304 w 2298"/>
                <a:gd name="T65" fmla="*/ 732 h 1296"/>
                <a:gd name="T66" fmla="*/ 389 w 2298"/>
                <a:gd name="T67" fmla="*/ 847 h 1296"/>
                <a:gd name="T68" fmla="*/ 485 w 2298"/>
                <a:gd name="T69" fmla="*/ 959 h 1296"/>
                <a:gd name="T70" fmla="*/ 593 w 2298"/>
                <a:gd name="T71" fmla="*/ 1064 h 1296"/>
                <a:gd name="T72" fmla="*/ 712 w 2298"/>
                <a:gd name="T73" fmla="*/ 1154 h 1296"/>
                <a:gd name="T74" fmla="*/ 779 w 2298"/>
                <a:gd name="T75" fmla="*/ 1196 h 1296"/>
                <a:gd name="T76" fmla="*/ 849 w 2298"/>
                <a:gd name="T77" fmla="*/ 1230 h 1296"/>
                <a:gd name="T78" fmla="*/ 923 w 2298"/>
                <a:gd name="T79" fmla="*/ 1259 h 1296"/>
                <a:gd name="T80" fmla="*/ 1002 w 2298"/>
                <a:gd name="T81" fmla="*/ 1280 h 1296"/>
                <a:gd name="T82" fmla="*/ 1083 w 2298"/>
                <a:gd name="T83" fmla="*/ 1292 h 1296"/>
                <a:gd name="T84" fmla="*/ 1166 w 2298"/>
                <a:gd name="T85" fmla="*/ 1295 h 1296"/>
                <a:gd name="T86" fmla="*/ 1253 w 2298"/>
                <a:gd name="T87" fmla="*/ 1287 h 1296"/>
                <a:gd name="T88" fmla="*/ 1340 w 2298"/>
                <a:gd name="T89" fmla="*/ 1268 h 1296"/>
                <a:gd name="T90" fmla="*/ 1425 w 2298"/>
                <a:gd name="T91" fmla="*/ 1237 h 1296"/>
                <a:gd name="T92" fmla="*/ 1511 w 2298"/>
                <a:gd name="T93" fmla="*/ 1196 h 1296"/>
                <a:gd name="T94" fmla="*/ 1594 w 2298"/>
                <a:gd name="T95" fmla="*/ 1144 h 1296"/>
                <a:gd name="T96" fmla="*/ 1675 w 2298"/>
                <a:gd name="T97" fmla="*/ 1082 h 1296"/>
                <a:gd name="T98" fmla="*/ 1756 w 2298"/>
                <a:gd name="T99" fmla="*/ 1008 h 1296"/>
                <a:gd name="T100" fmla="*/ 1835 w 2298"/>
                <a:gd name="T101" fmla="*/ 925 h 1296"/>
                <a:gd name="T102" fmla="*/ 1912 w 2298"/>
                <a:gd name="T103" fmla="*/ 829 h 1296"/>
                <a:gd name="T104" fmla="*/ 1990 w 2298"/>
                <a:gd name="T105" fmla="*/ 723 h 1296"/>
                <a:gd name="T106" fmla="*/ 2066 w 2298"/>
                <a:gd name="T107" fmla="*/ 604 h 1296"/>
                <a:gd name="T108" fmla="*/ 2144 w 2298"/>
                <a:gd name="T109" fmla="*/ 472 h 1296"/>
                <a:gd name="T110" fmla="*/ 2221 w 2298"/>
                <a:gd name="T111" fmla="*/ 329 h 1296"/>
                <a:gd name="T112" fmla="*/ 2298 w 2298"/>
                <a:gd name="T113" fmla="*/ 171 h 1296"/>
                <a:gd name="T114" fmla="*/ 1932 w 2298"/>
                <a:gd name="T11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8" h="1296">
                  <a:moveTo>
                    <a:pt x="1932" y="0"/>
                  </a:moveTo>
                  <a:lnTo>
                    <a:pt x="1932" y="0"/>
                  </a:lnTo>
                  <a:lnTo>
                    <a:pt x="1910" y="51"/>
                  </a:lnTo>
                  <a:lnTo>
                    <a:pt x="1886" y="99"/>
                  </a:lnTo>
                  <a:lnTo>
                    <a:pt x="1862" y="146"/>
                  </a:lnTo>
                  <a:lnTo>
                    <a:pt x="1840" y="191"/>
                  </a:lnTo>
                  <a:lnTo>
                    <a:pt x="1815" y="235"/>
                  </a:lnTo>
                  <a:lnTo>
                    <a:pt x="1793" y="277"/>
                  </a:lnTo>
                  <a:lnTo>
                    <a:pt x="1770" y="317"/>
                  </a:lnTo>
                  <a:lnTo>
                    <a:pt x="1748" y="355"/>
                  </a:lnTo>
                  <a:lnTo>
                    <a:pt x="1726" y="392"/>
                  </a:lnTo>
                  <a:lnTo>
                    <a:pt x="1703" y="429"/>
                  </a:lnTo>
                  <a:lnTo>
                    <a:pt x="1680" y="462"/>
                  </a:lnTo>
                  <a:lnTo>
                    <a:pt x="1659" y="494"/>
                  </a:lnTo>
                  <a:lnTo>
                    <a:pt x="1637" y="526"/>
                  </a:lnTo>
                  <a:lnTo>
                    <a:pt x="1616" y="555"/>
                  </a:lnTo>
                  <a:lnTo>
                    <a:pt x="1595" y="583"/>
                  </a:lnTo>
                  <a:lnTo>
                    <a:pt x="1573" y="610"/>
                  </a:lnTo>
                  <a:lnTo>
                    <a:pt x="1553" y="635"/>
                  </a:lnTo>
                  <a:lnTo>
                    <a:pt x="1532" y="658"/>
                  </a:lnTo>
                  <a:lnTo>
                    <a:pt x="1513" y="680"/>
                  </a:lnTo>
                  <a:lnTo>
                    <a:pt x="1493" y="702"/>
                  </a:lnTo>
                  <a:lnTo>
                    <a:pt x="1474" y="721"/>
                  </a:lnTo>
                  <a:lnTo>
                    <a:pt x="1454" y="739"/>
                  </a:lnTo>
                  <a:lnTo>
                    <a:pt x="1436" y="757"/>
                  </a:lnTo>
                  <a:lnTo>
                    <a:pt x="1417" y="772"/>
                  </a:lnTo>
                  <a:lnTo>
                    <a:pt x="1400" y="787"/>
                  </a:lnTo>
                  <a:lnTo>
                    <a:pt x="1382" y="801"/>
                  </a:lnTo>
                  <a:lnTo>
                    <a:pt x="1366" y="813"/>
                  </a:lnTo>
                  <a:lnTo>
                    <a:pt x="1349" y="824"/>
                  </a:lnTo>
                  <a:lnTo>
                    <a:pt x="1333" y="834"/>
                  </a:lnTo>
                  <a:lnTo>
                    <a:pt x="1315" y="844"/>
                  </a:lnTo>
                  <a:lnTo>
                    <a:pt x="1301" y="851"/>
                  </a:lnTo>
                  <a:lnTo>
                    <a:pt x="1286" y="858"/>
                  </a:lnTo>
                  <a:lnTo>
                    <a:pt x="1271" y="865"/>
                  </a:lnTo>
                  <a:lnTo>
                    <a:pt x="1257" y="872"/>
                  </a:lnTo>
                  <a:lnTo>
                    <a:pt x="1243" y="876"/>
                  </a:lnTo>
                  <a:lnTo>
                    <a:pt x="1230" y="880"/>
                  </a:lnTo>
                  <a:lnTo>
                    <a:pt x="1217" y="884"/>
                  </a:lnTo>
                  <a:lnTo>
                    <a:pt x="1204" y="886"/>
                  </a:lnTo>
                  <a:lnTo>
                    <a:pt x="1191" y="889"/>
                  </a:lnTo>
                  <a:lnTo>
                    <a:pt x="1179" y="890"/>
                  </a:lnTo>
                  <a:lnTo>
                    <a:pt x="1167" y="892"/>
                  </a:lnTo>
                  <a:lnTo>
                    <a:pt x="1155" y="893"/>
                  </a:lnTo>
                  <a:lnTo>
                    <a:pt x="1142" y="892"/>
                  </a:lnTo>
                  <a:lnTo>
                    <a:pt x="1131" y="892"/>
                  </a:lnTo>
                  <a:lnTo>
                    <a:pt x="1119" y="892"/>
                  </a:lnTo>
                  <a:lnTo>
                    <a:pt x="1108" y="890"/>
                  </a:lnTo>
                  <a:lnTo>
                    <a:pt x="1096" y="888"/>
                  </a:lnTo>
                  <a:lnTo>
                    <a:pt x="1084" y="886"/>
                  </a:lnTo>
                  <a:lnTo>
                    <a:pt x="1071" y="883"/>
                  </a:lnTo>
                  <a:lnTo>
                    <a:pt x="1059" y="880"/>
                  </a:lnTo>
                  <a:lnTo>
                    <a:pt x="1047" y="876"/>
                  </a:lnTo>
                  <a:lnTo>
                    <a:pt x="1035" y="872"/>
                  </a:lnTo>
                  <a:lnTo>
                    <a:pt x="1023" y="866"/>
                  </a:lnTo>
                  <a:lnTo>
                    <a:pt x="1011" y="861"/>
                  </a:lnTo>
                  <a:lnTo>
                    <a:pt x="999" y="856"/>
                  </a:lnTo>
                  <a:lnTo>
                    <a:pt x="986" y="849"/>
                  </a:lnTo>
                  <a:lnTo>
                    <a:pt x="973" y="842"/>
                  </a:lnTo>
                  <a:lnTo>
                    <a:pt x="960" y="835"/>
                  </a:lnTo>
                  <a:lnTo>
                    <a:pt x="947" y="827"/>
                  </a:lnTo>
                  <a:lnTo>
                    <a:pt x="936" y="821"/>
                  </a:lnTo>
                  <a:lnTo>
                    <a:pt x="908" y="801"/>
                  </a:lnTo>
                  <a:lnTo>
                    <a:pt x="882" y="781"/>
                  </a:lnTo>
                  <a:lnTo>
                    <a:pt x="856" y="758"/>
                  </a:lnTo>
                  <a:lnTo>
                    <a:pt x="830" y="735"/>
                  </a:lnTo>
                  <a:lnTo>
                    <a:pt x="804" y="710"/>
                  </a:lnTo>
                  <a:lnTo>
                    <a:pt x="778" y="682"/>
                  </a:lnTo>
                  <a:lnTo>
                    <a:pt x="752" y="655"/>
                  </a:lnTo>
                  <a:lnTo>
                    <a:pt x="728" y="626"/>
                  </a:lnTo>
                  <a:lnTo>
                    <a:pt x="704" y="597"/>
                  </a:lnTo>
                  <a:lnTo>
                    <a:pt x="680" y="565"/>
                  </a:lnTo>
                  <a:lnTo>
                    <a:pt x="657" y="534"/>
                  </a:lnTo>
                  <a:lnTo>
                    <a:pt x="634" y="503"/>
                  </a:lnTo>
                  <a:lnTo>
                    <a:pt x="613" y="470"/>
                  </a:lnTo>
                  <a:lnTo>
                    <a:pt x="592" y="438"/>
                  </a:lnTo>
                  <a:lnTo>
                    <a:pt x="571" y="406"/>
                  </a:lnTo>
                  <a:lnTo>
                    <a:pt x="551" y="374"/>
                  </a:lnTo>
                  <a:lnTo>
                    <a:pt x="533" y="342"/>
                  </a:lnTo>
                  <a:lnTo>
                    <a:pt x="517" y="312"/>
                  </a:lnTo>
                  <a:lnTo>
                    <a:pt x="483" y="252"/>
                  </a:lnTo>
                  <a:lnTo>
                    <a:pt x="455" y="195"/>
                  </a:lnTo>
                  <a:lnTo>
                    <a:pt x="429" y="145"/>
                  </a:lnTo>
                  <a:lnTo>
                    <a:pt x="410" y="102"/>
                  </a:lnTo>
                  <a:lnTo>
                    <a:pt x="382" y="38"/>
                  </a:lnTo>
                  <a:lnTo>
                    <a:pt x="374" y="19"/>
                  </a:lnTo>
                  <a:lnTo>
                    <a:pt x="0" y="165"/>
                  </a:lnTo>
                  <a:lnTo>
                    <a:pt x="12" y="196"/>
                  </a:lnTo>
                  <a:lnTo>
                    <a:pt x="43" y="267"/>
                  </a:lnTo>
                  <a:lnTo>
                    <a:pt x="67" y="319"/>
                  </a:lnTo>
                  <a:lnTo>
                    <a:pt x="96" y="375"/>
                  </a:lnTo>
                  <a:lnTo>
                    <a:pt x="128" y="439"/>
                  </a:lnTo>
                  <a:lnTo>
                    <a:pt x="164" y="507"/>
                  </a:lnTo>
                  <a:lnTo>
                    <a:pt x="185" y="544"/>
                  </a:lnTo>
                  <a:lnTo>
                    <a:pt x="207" y="580"/>
                  </a:lnTo>
                  <a:lnTo>
                    <a:pt x="230" y="618"/>
                  </a:lnTo>
                  <a:lnTo>
                    <a:pt x="253" y="655"/>
                  </a:lnTo>
                  <a:lnTo>
                    <a:pt x="278" y="694"/>
                  </a:lnTo>
                  <a:lnTo>
                    <a:pt x="304" y="732"/>
                  </a:lnTo>
                  <a:lnTo>
                    <a:pt x="331" y="770"/>
                  </a:lnTo>
                  <a:lnTo>
                    <a:pt x="359" y="809"/>
                  </a:lnTo>
                  <a:lnTo>
                    <a:pt x="389" y="847"/>
                  </a:lnTo>
                  <a:lnTo>
                    <a:pt x="419" y="885"/>
                  </a:lnTo>
                  <a:lnTo>
                    <a:pt x="452" y="922"/>
                  </a:lnTo>
                  <a:lnTo>
                    <a:pt x="485" y="959"/>
                  </a:lnTo>
                  <a:lnTo>
                    <a:pt x="519" y="994"/>
                  </a:lnTo>
                  <a:lnTo>
                    <a:pt x="555" y="1029"/>
                  </a:lnTo>
                  <a:lnTo>
                    <a:pt x="593" y="1064"/>
                  </a:lnTo>
                  <a:lnTo>
                    <a:pt x="631" y="1095"/>
                  </a:lnTo>
                  <a:lnTo>
                    <a:pt x="671" y="1126"/>
                  </a:lnTo>
                  <a:lnTo>
                    <a:pt x="712" y="1154"/>
                  </a:lnTo>
                  <a:lnTo>
                    <a:pt x="735" y="1170"/>
                  </a:lnTo>
                  <a:lnTo>
                    <a:pt x="757" y="1183"/>
                  </a:lnTo>
                  <a:lnTo>
                    <a:pt x="779" y="1196"/>
                  </a:lnTo>
                  <a:lnTo>
                    <a:pt x="802" y="1208"/>
                  </a:lnTo>
                  <a:lnTo>
                    <a:pt x="826" y="1219"/>
                  </a:lnTo>
                  <a:lnTo>
                    <a:pt x="849" y="1230"/>
                  </a:lnTo>
                  <a:lnTo>
                    <a:pt x="874" y="1240"/>
                  </a:lnTo>
                  <a:lnTo>
                    <a:pt x="898" y="1251"/>
                  </a:lnTo>
                  <a:lnTo>
                    <a:pt x="923" y="1259"/>
                  </a:lnTo>
                  <a:lnTo>
                    <a:pt x="949" y="1268"/>
                  </a:lnTo>
                  <a:lnTo>
                    <a:pt x="976" y="1274"/>
                  </a:lnTo>
                  <a:lnTo>
                    <a:pt x="1002" y="1280"/>
                  </a:lnTo>
                  <a:lnTo>
                    <a:pt x="1028" y="1285"/>
                  </a:lnTo>
                  <a:lnTo>
                    <a:pt x="1055" y="1289"/>
                  </a:lnTo>
                  <a:lnTo>
                    <a:pt x="1083" y="1292"/>
                  </a:lnTo>
                  <a:lnTo>
                    <a:pt x="1111" y="1294"/>
                  </a:lnTo>
                  <a:lnTo>
                    <a:pt x="1139" y="1296"/>
                  </a:lnTo>
                  <a:lnTo>
                    <a:pt x="1166" y="1295"/>
                  </a:lnTo>
                  <a:lnTo>
                    <a:pt x="1195" y="1294"/>
                  </a:lnTo>
                  <a:lnTo>
                    <a:pt x="1225" y="1291"/>
                  </a:lnTo>
                  <a:lnTo>
                    <a:pt x="1253" y="1287"/>
                  </a:lnTo>
                  <a:lnTo>
                    <a:pt x="1282" y="1282"/>
                  </a:lnTo>
                  <a:lnTo>
                    <a:pt x="1311" y="1275"/>
                  </a:lnTo>
                  <a:lnTo>
                    <a:pt x="1340" y="1268"/>
                  </a:lnTo>
                  <a:lnTo>
                    <a:pt x="1369" y="1259"/>
                  </a:lnTo>
                  <a:lnTo>
                    <a:pt x="1397" y="1249"/>
                  </a:lnTo>
                  <a:lnTo>
                    <a:pt x="1425" y="1237"/>
                  </a:lnTo>
                  <a:lnTo>
                    <a:pt x="1454" y="1225"/>
                  </a:lnTo>
                  <a:lnTo>
                    <a:pt x="1482" y="1211"/>
                  </a:lnTo>
                  <a:lnTo>
                    <a:pt x="1511" y="1196"/>
                  </a:lnTo>
                  <a:lnTo>
                    <a:pt x="1538" y="1180"/>
                  </a:lnTo>
                  <a:lnTo>
                    <a:pt x="1565" y="1163"/>
                  </a:lnTo>
                  <a:lnTo>
                    <a:pt x="1594" y="1144"/>
                  </a:lnTo>
                  <a:lnTo>
                    <a:pt x="1621" y="1124"/>
                  </a:lnTo>
                  <a:lnTo>
                    <a:pt x="1648" y="1104"/>
                  </a:lnTo>
                  <a:lnTo>
                    <a:pt x="1675" y="1082"/>
                  </a:lnTo>
                  <a:lnTo>
                    <a:pt x="1702" y="1059"/>
                  </a:lnTo>
                  <a:lnTo>
                    <a:pt x="1729" y="1034"/>
                  </a:lnTo>
                  <a:lnTo>
                    <a:pt x="1756" y="1008"/>
                  </a:lnTo>
                  <a:lnTo>
                    <a:pt x="1782" y="982"/>
                  </a:lnTo>
                  <a:lnTo>
                    <a:pt x="1808" y="953"/>
                  </a:lnTo>
                  <a:lnTo>
                    <a:pt x="1835" y="925"/>
                  </a:lnTo>
                  <a:lnTo>
                    <a:pt x="1861" y="894"/>
                  </a:lnTo>
                  <a:lnTo>
                    <a:pt x="1887" y="862"/>
                  </a:lnTo>
                  <a:lnTo>
                    <a:pt x="1912" y="829"/>
                  </a:lnTo>
                  <a:lnTo>
                    <a:pt x="1938" y="795"/>
                  </a:lnTo>
                  <a:lnTo>
                    <a:pt x="1965" y="759"/>
                  </a:lnTo>
                  <a:lnTo>
                    <a:pt x="1990" y="723"/>
                  </a:lnTo>
                  <a:lnTo>
                    <a:pt x="2016" y="684"/>
                  </a:lnTo>
                  <a:lnTo>
                    <a:pt x="2041" y="645"/>
                  </a:lnTo>
                  <a:lnTo>
                    <a:pt x="2066" y="604"/>
                  </a:lnTo>
                  <a:lnTo>
                    <a:pt x="2093" y="562"/>
                  </a:lnTo>
                  <a:lnTo>
                    <a:pt x="2118" y="519"/>
                  </a:lnTo>
                  <a:lnTo>
                    <a:pt x="2144" y="472"/>
                  </a:lnTo>
                  <a:lnTo>
                    <a:pt x="2170" y="426"/>
                  </a:lnTo>
                  <a:lnTo>
                    <a:pt x="2194" y="378"/>
                  </a:lnTo>
                  <a:lnTo>
                    <a:pt x="2221" y="329"/>
                  </a:lnTo>
                  <a:lnTo>
                    <a:pt x="2246" y="277"/>
                  </a:lnTo>
                  <a:lnTo>
                    <a:pt x="2272" y="225"/>
                  </a:lnTo>
                  <a:lnTo>
                    <a:pt x="2298" y="171"/>
                  </a:lnTo>
                  <a:lnTo>
                    <a:pt x="2298" y="171"/>
                  </a:lnTo>
                  <a:lnTo>
                    <a:pt x="1932" y="0"/>
                  </a:lnTo>
                  <a:lnTo>
                    <a:pt x="1932" y="0"/>
                  </a:lnTo>
                  <a:lnTo>
                    <a:pt x="19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6" name="Freeform 94"/>
            <p:cNvSpPr>
              <a:spLocks/>
            </p:cNvSpPr>
            <p:nvPr/>
          </p:nvSpPr>
          <p:spPr bwMode="auto">
            <a:xfrm>
              <a:off x="1122" y="3288"/>
              <a:ext cx="41" cy="23"/>
            </a:xfrm>
            <a:custGeom>
              <a:avLst/>
              <a:gdLst>
                <a:gd name="T0" fmla="*/ 2287 w 2300"/>
                <a:gd name="T1" fmla="*/ 1100 h 1295"/>
                <a:gd name="T2" fmla="*/ 2204 w 2300"/>
                <a:gd name="T3" fmla="*/ 920 h 1295"/>
                <a:gd name="T4" fmla="*/ 2114 w 2300"/>
                <a:gd name="T5" fmla="*/ 752 h 1295"/>
                <a:gd name="T6" fmla="*/ 2047 w 2300"/>
                <a:gd name="T7" fmla="*/ 641 h 1295"/>
                <a:gd name="T8" fmla="*/ 1968 w 2300"/>
                <a:gd name="T9" fmla="*/ 526 h 1295"/>
                <a:gd name="T10" fmla="*/ 1879 w 2300"/>
                <a:gd name="T11" fmla="*/ 411 h 1295"/>
                <a:gd name="T12" fmla="*/ 1780 w 2300"/>
                <a:gd name="T13" fmla="*/ 302 h 1295"/>
                <a:gd name="T14" fmla="*/ 1668 w 2300"/>
                <a:gd name="T15" fmla="*/ 201 h 1295"/>
                <a:gd name="T16" fmla="*/ 1564 w 2300"/>
                <a:gd name="T17" fmla="*/ 126 h 1295"/>
                <a:gd name="T18" fmla="*/ 1497 w 2300"/>
                <a:gd name="T19" fmla="*/ 88 h 1295"/>
                <a:gd name="T20" fmla="*/ 1426 w 2300"/>
                <a:gd name="T21" fmla="*/ 56 h 1295"/>
                <a:gd name="T22" fmla="*/ 1350 w 2300"/>
                <a:gd name="T23" fmla="*/ 29 h 1295"/>
                <a:gd name="T24" fmla="*/ 1270 w 2300"/>
                <a:gd name="T25" fmla="*/ 11 h 1295"/>
                <a:gd name="T26" fmla="*/ 1188 w 2300"/>
                <a:gd name="T27" fmla="*/ 2 h 1295"/>
                <a:gd name="T28" fmla="*/ 1103 w 2300"/>
                <a:gd name="T29" fmla="*/ 2 h 1295"/>
                <a:gd name="T30" fmla="*/ 1017 w 2300"/>
                <a:gd name="T31" fmla="*/ 14 h 1295"/>
                <a:gd name="T32" fmla="*/ 931 w 2300"/>
                <a:gd name="T33" fmla="*/ 36 h 1295"/>
                <a:gd name="T34" fmla="*/ 844 w 2300"/>
                <a:gd name="T35" fmla="*/ 71 h 1295"/>
                <a:gd name="T36" fmla="*/ 760 w 2300"/>
                <a:gd name="T37" fmla="*/ 115 h 1295"/>
                <a:gd name="T38" fmla="*/ 678 w 2300"/>
                <a:gd name="T39" fmla="*/ 171 h 1295"/>
                <a:gd name="T40" fmla="*/ 596 w 2300"/>
                <a:gd name="T41" fmla="*/ 238 h 1295"/>
                <a:gd name="T42" fmla="*/ 517 w 2300"/>
                <a:gd name="T43" fmla="*/ 313 h 1295"/>
                <a:gd name="T44" fmla="*/ 438 w 2300"/>
                <a:gd name="T45" fmla="*/ 401 h 1295"/>
                <a:gd name="T46" fmla="*/ 360 w 2300"/>
                <a:gd name="T47" fmla="*/ 500 h 1295"/>
                <a:gd name="T48" fmla="*/ 283 w 2300"/>
                <a:gd name="T49" fmla="*/ 611 h 1295"/>
                <a:gd name="T50" fmla="*/ 206 w 2300"/>
                <a:gd name="T51" fmla="*/ 733 h 1295"/>
                <a:gd name="T52" fmla="*/ 128 w 2300"/>
                <a:gd name="T53" fmla="*/ 869 h 1295"/>
                <a:gd name="T54" fmla="*/ 53 w 2300"/>
                <a:gd name="T55" fmla="*/ 1017 h 1295"/>
                <a:gd name="T56" fmla="*/ 366 w 2300"/>
                <a:gd name="T57" fmla="*/ 1295 h 1295"/>
                <a:gd name="T58" fmla="*/ 436 w 2300"/>
                <a:gd name="T59" fmla="*/ 1149 h 1295"/>
                <a:gd name="T60" fmla="*/ 505 w 2300"/>
                <a:gd name="T61" fmla="*/ 1018 h 1295"/>
                <a:gd name="T62" fmla="*/ 573 w 2300"/>
                <a:gd name="T63" fmla="*/ 903 h 1295"/>
                <a:gd name="T64" fmla="*/ 639 w 2300"/>
                <a:gd name="T65" fmla="*/ 801 h 1295"/>
                <a:gd name="T66" fmla="*/ 704 w 2300"/>
                <a:gd name="T67" fmla="*/ 712 h 1295"/>
                <a:gd name="T68" fmla="*/ 765 w 2300"/>
                <a:gd name="T69" fmla="*/ 637 h 1295"/>
                <a:gd name="T70" fmla="*/ 825 w 2300"/>
                <a:gd name="T71" fmla="*/ 574 h 1295"/>
                <a:gd name="T72" fmla="*/ 881 w 2300"/>
                <a:gd name="T73" fmla="*/ 523 h 1295"/>
                <a:gd name="T74" fmla="*/ 934 w 2300"/>
                <a:gd name="T75" fmla="*/ 483 h 1295"/>
                <a:gd name="T76" fmla="*/ 982 w 2300"/>
                <a:gd name="T77" fmla="*/ 453 h 1295"/>
                <a:gd name="T78" fmla="*/ 1027 w 2300"/>
                <a:gd name="T79" fmla="*/ 431 h 1295"/>
                <a:gd name="T80" fmla="*/ 1069 w 2300"/>
                <a:gd name="T81" fmla="*/ 416 h 1295"/>
                <a:gd name="T82" fmla="*/ 1107 w 2300"/>
                <a:gd name="T83" fmla="*/ 407 h 1295"/>
                <a:gd name="T84" fmla="*/ 1143 w 2300"/>
                <a:gd name="T85" fmla="*/ 403 h 1295"/>
                <a:gd name="T86" fmla="*/ 1180 w 2300"/>
                <a:gd name="T87" fmla="*/ 404 h 1295"/>
                <a:gd name="T88" fmla="*/ 1215 w 2300"/>
                <a:gd name="T89" fmla="*/ 410 h 1295"/>
                <a:gd name="T90" fmla="*/ 1251 w 2300"/>
                <a:gd name="T91" fmla="*/ 421 h 1295"/>
                <a:gd name="T92" fmla="*/ 1288 w 2300"/>
                <a:gd name="T93" fmla="*/ 435 h 1295"/>
                <a:gd name="T94" fmla="*/ 1326 w 2300"/>
                <a:gd name="T95" fmla="*/ 454 h 1295"/>
                <a:gd name="T96" fmla="*/ 1363 w 2300"/>
                <a:gd name="T97" fmla="*/ 476 h 1295"/>
                <a:gd name="T98" fmla="*/ 1444 w 2300"/>
                <a:gd name="T99" fmla="*/ 538 h 1295"/>
                <a:gd name="T100" fmla="*/ 1521 w 2300"/>
                <a:gd name="T101" fmla="*/ 614 h 1295"/>
                <a:gd name="T102" fmla="*/ 1596 w 2300"/>
                <a:gd name="T103" fmla="*/ 701 h 1295"/>
                <a:gd name="T104" fmla="*/ 1664 w 2300"/>
                <a:gd name="T105" fmla="*/ 794 h 1295"/>
                <a:gd name="T106" fmla="*/ 1728 w 2300"/>
                <a:gd name="T107" fmla="*/ 891 h 1295"/>
                <a:gd name="T108" fmla="*/ 1782 w 2300"/>
                <a:gd name="T109" fmla="*/ 984 h 1295"/>
                <a:gd name="T110" fmla="*/ 1870 w 2300"/>
                <a:gd name="T111" fmla="*/ 1151 h 1295"/>
                <a:gd name="T112" fmla="*/ 1926 w 2300"/>
                <a:gd name="T113" fmla="*/ 1277 h 1295"/>
                <a:gd name="T114" fmla="*/ 2300 w 2300"/>
                <a:gd name="T115" fmla="*/ 113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0" h="1295">
                  <a:moveTo>
                    <a:pt x="2300" y="1132"/>
                  </a:moveTo>
                  <a:lnTo>
                    <a:pt x="2300" y="1132"/>
                  </a:lnTo>
                  <a:lnTo>
                    <a:pt x="2287" y="1100"/>
                  </a:lnTo>
                  <a:lnTo>
                    <a:pt x="2256" y="1029"/>
                  </a:lnTo>
                  <a:lnTo>
                    <a:pt x="2232" y="979"/>
                  </a:lnTo>
                  <a:lnTo>
                    <a:pt x="2204" y="920"/>
                  </a:lnTo>
                  <a:lnTo>
                    <a:pt x="2172" y="857"/>
                  </a:lnTo>
                  <a:lnTo>
                    <a:pt x="2135" y="790"/>
                  </a:lnTo>
                  <a:lnTo>
                    <a:pt x="2114" y="752"/>
                  </a:lnTo>
                  <a:lnTo>
                    <a:pt x="2092" y="716"/>
                  </a:lnTo>
                  <a:lnTo>
                    <a:pt x="2070" y="679"/>
                  </a:lnTo>
                  <a:lnTo>
                    <a:pt x="2047" y="641"/>
                  </a:lnTo>
                  <a:lnTo>
                    <a:pt x="2020" y="603"/>
                  </a:lnTo>
                  <a:lnTo>
                    <a:pt x="1995" y="565"/>
                  </a:lnTo>
                  <a:lnTo>
                    <a:pt x="1968" y="526"/>
                  </a:lnTo>
                  <a:lnTo>
                    <a:pt x="1940" y="488"/>
                  </a:lnTo>
                  <a:lnTo>
                    <a:pt x="1910" y="450"/>
                  </a:lnTo>
                  <a:lnTo>
                    <a:pt x="1879" y="411"/>
                  </a:lnTo>
                  <a:lnTo>
                    <a:pt x="1847" y="374"/>
                  </a:lnTo>
                  <a:lnTo>
                    <a:pt x="1814" y="338"/>
                  </a:lnTo>
                  <a:lnTo>
                    <a:pt x="1780" y="302"/>
                  </a:lnTo>
                  <a:lnTo>
                    <a:pt x="1743" y="268"/>
                  </a:lnTo>
                  <a:lnTo>
                    <a:pt x="1707" y="234"/>
                  </a:lnTo>
                  <a:lnTo>
                    <a:pt x="1668" y="201"/>
                  </a:lnTo>
                  <a:lnTo>
                    <a:pt x="1627" y="170"/>
                  </a:lnTo>
                  <a:lnTo>
                    <a:pt x="1588" y="142"/>
                  </a:lnTo>
                  <a:lnTo>
                    <a:pt x="1564" y="126"/>
                  </a:lnTo>
                  <a:lnTo>
                    <a:pt x="1542" y="113"/>
                  </a:lnTo>
                  <a:lnTo>
                    <a:pt x="1519" y="100"/>
                  </a:lnTo>
                  <a:lnTo>
                    <a:pt x="1497" y="88"/>
                  </a:lnTo>
                  <a:lnTo>
                    <a:pt x="1473" y="76"/>
                  </a:lnTo>
                  <a:lnTo>
                    <a:pt x="1450" y="66"/>
                  </a:lnTo>
                  <a:lnTo>
                    <a:pt x="1426" y="56"/>
                  </a:lnTo>
                  <a:lnTo>
                    <a:pt x="1401" y="46"/>
                  </a:lnTo>
                  <a:lnTo>
                    <a:pt x="1375" y="37"/>
                  </a:lnTo>
                  <a:lnTo>
                    <a:pt x="1350" y="29"/>
                  </a:lnTo>
                  <a:lnTo>
                    <a:pt x="1324" y="22"/>
                  </a:lnTo>
                  <a:lnTo>
                    <a:pt x="1298" y="16"/>
                  </a:lnTo>
                  <a:lnTo>
                    <a:pt x="1270" y="11"/>
                  </a:lnTo>
                  <a:lnTo>
                    <a:pt x="1243" y="7"/>
                  </a:lnTo>
                  <a:lnTo>
                    <a:pt x="1216" y="4"/>
                  </a:lnTo>
                  <a:lnTo>
                    <a:pt x="1188" y="2"/>
                  </a:lnTo>
                  <a:lnTo>
                    <a:pt x="1159" y="0"/>
                  </a:lnTo>
                  <a:lnTo>
                    <a:pt x="1132" y="1"/>
                  </a:lnTo>
                  <a:lnTo>
                    <a:pt x="1103" y="2"/>
                  </a:lnTo>
                  <a:lnTo>
                    <a:pt x="1075" y="5"/>
                  </a:lnTo>
                  <a:lnTo>
                    <a:pt x="1046" y="8"/>
                  </a:lnTo>
                  <a:lnTo>
                    <a:pt x="1017" y="14"/>
                  </a:lnTo>
                  <a:lnTo>
                    <a:pt x="988" y="21"/>
                  </a:lnTo>
                  <a:lnTo>
                    <a:pt x="959" y="28"/>
                  </a:lnTo>
                  <a:lnTo>
                    <a:pt x="931" y="36"/>
                  </a:lnTo>
                  <a:lnTo>
                    <a:pt x="901" y="47"/>
                  </a:lnTo>
                  <a:lnTo>
                    <a:pt x="873" y="58"/>
                  </a:lnTo>
                  <a:lnTo>
                    <a:pt x="844" y="71"/>
                  </a:lnTo>
                  <a:lnTo>
                    <a:pt x="817" y="85"/>
                  </a:lnTo>
                  <a:lnTo>
                    <a:pt x="789" y="99"/>
                  </a:lnTo>
                  <a:lnTo>
                    <a:pt x="760" y="115"/>
                  </a:lnTo>
                  <a:lnTo>
                    <a:pt x="733" y="132"/>
                  </a:lnTo>
                  <a:lnTo>
                    <a:pt x="705" y="152"/>
                  </a:lnTo>
                  <a:lnTo>
                    <a:pt x="678" y="171"/>
                  </a:lnTo>
                  <a:lnTo>
                    <a:pt x="650" y="192"/>
                  </a:lnTo>
                  <a:lnTo>
                    <a:pt x="623" y="214"/>
                  </a:lnTo>
                  <a:lnTo>
                    <a:pt x="596" y="238"/>
                  </a:lnTo>
                  <a:lnTo>
                    <a:pt x="570" y="261"/>
                  </a:lnTo>
                  <a:lnTo>
                    <a:pt x="543" y="287"/>
                  </a:lnTo>
                  <a:lnTo>
                    <a:pt x="517" y="313"/>
                  </a:lnTo>
                  <a:lnTo>
                    <a:pt x="490" y="342"/>
                  </a:lnTo>
                  <a:lnTo>
                    <a:pt x="464" y="371"/>
                  </a:lnTo>
                  <a:lnTo>
                    <a:pt x="438" y="401"/>
                  </a:lnTo>
                  <a:lnTo>
                    <a:pt x="412" y="433"/>
                  </a:lnTo>
                  <a:lnTo>
                    <a:pt x="386" y="466"/>
                  </a:lnTo>
                  <a:lnTo>
                    <a:pt x="360" y="500"/>
                  </a:lnTo>
                  <a:lnTo>
                    <a:pt x="334" y="535"/>
                  </a:lnTo>
                  <a:lnTo>
                    <a:pt x="309" y="572"/>
                  </a:lnTo>
                  <a:lnTo>
                    <a:pt x="283" y="611"/>
                  </a:lnTo>
                  <a:lnTo>
                    <a:pt x="257" y="650"/>
                  </a:lnTo>
                  <a:lnTo>
                    <a:pt x="232" y="691"/>
                  </a:lnTo>
                  <a:lnTo>
                    <a:pt x="206" y="733"/>
                  </a:lnTo>
                  <a:lnTo>
                    <a:pt x="181" y="776"/>
                  </a:lnTo>
                  <a:lnTo>
                    <a:pt x="155" y="823"/>
                  </a:lnTo>
                  <a:lnTo>
                    <a:pt x="128" y="869"/>
                  </a:lnTo>
                  <a:lnTo>
                    <a:pt x="103" y="916"/>
                  </a:lnTo>
                  <a:lnTo>
                    <a:pt x="78" y="966"/>
                  </a:lnTo>
                  <a:lnTo>
                    <a:pt x="53" y="1017"/>
                  </a:lnTo>
                  <a:lnTo>
                    <a:pt x="26" y="1071"/>
                  </a:lnTo>
                  <a:lnTo>
                    <a:pt x="0" y="1124"/>
                  </a:lnTo>
                  <a:lnTo>
                    <a:pt x="366" y="1295"/>
                  </a:lnTo>
                  <a:lnTo>
                    <a:pt x="388" y="1244"/>
                  </a:lnTo>
                  <a:lnTo>
                    <a:pt x="413" y="1196"/>
                  </a:lnTo>
                  <a:lnTo>
                    <a:pt x="436" y="1149"/>
                  </a:lnTo>
                  <a:lnTo>
                    <a:pt x="459" y="1104"/>
                  </a:lnTo>
                  <a:lnTo>
                    <a:pt x="483" y="1059"/>
                  </a:lnTo>
                  <a:lnTo>
                    <a:pt x="505" y="1018"/>
                  </a:lnTo>
                  <a:lnTo>
                    <a:pt x="528" y="979"/>
                  </a:lnTo>
                  <a:lnTo>
                    <a:pt x="551" y="940"/>
                  </a:lnTo>
                  <a:lnTo>
                    <a:pt x="573" y="903"/>
                  </a:lnTo>
                  <a:lnTo>
                    <a:pt x="595" y="867"/>
                  </a:lnTo>
                  <a:lnTo>
                    <a:pt x="618" y="833"/>
                  </a:lnTo>
                  <a:lnTo>
                    <a:pt x="639" y="801"/>
                  </a:lnTo>
                  <a:lnTo>
                    <a:pt x="662" y="770"/>
                  </a:lnTo>
                  <a:lnTo>
                    <a:pt x="683" y="740"/>
                  </a:lnTo>
                  <a:lnTo>
                    <a:pt x="704" y="712"/>
                  </a:lnTo>
                  <a:lnTo>
                    <a:pt x="725" y="685"/>
                  </a:lnTo>
                  <a:lnTo>
                    <a:pt x="745" y="661"/>
                  </a:lnTo>
                  <a:lnTo>
                    <a:pt x="765" y="637"/>
                  </a:lnTo>
                  <a:lnTo>
                    <a:pt x="786" y="615"/>
                  </a:lnTo>
                  <a:lnTo>
                    <a:pt x="805" y="594"/>
                  </a:lnTo>
                  <a:lnTo>
                    <a:pt x="825" y="574"/>
                  </a:lnTo>
                  <a:lnTo>
                    <a:pt x="844" y="556"/>
                  </a:lnTo>
                  <a:lnTo>
                    <a:pt x="862" y="539"/>
                  </a:lnTo>
                  <a:lnTo>
                    <a:pt x="881" y="523"/>
                  </a:lnTo>
                  <a:lnTo>
                    <a:pt x="898" y="508"/>
                  </a:lnTo>
                  <a:lnTo>
                    <a:pt x="917" y="494"/>
                  </a:lnTo>
                  <a:lnTo>
                    <a:pt x="934" y="483"/>
                  </a:lnTo>
                  <a:lnTo>
                    <a:pt x="950" y="472"/>
                  </a:lnTo>
                  <a:lnTo>
                    <a:pt x="966" y="461"/>
                  </a:lnTo>
                  <a:lnTo>
                    <a:pt x="982" y="453"/>
                  </a:lnTo>
                  <a:lnTo>
                    <a:pt x="997" y="444"/>
                  </a:lnTo>
                  <a:lnTo>
                    <a:pt x="1012" y="437"/>
                  </a:lnTo>
                  <a:lnTo>
                    <a:pt x="1027" y="431"/>
                  </a:lnTo>
                  <a:lnTo>
                    <a:pt x="1042" y="426"/>
                  </a:lnTo>
                  <a:lnTo>
                    <a:pt x="1055" y="421"/>
                  </a:lnTo>
                  <a:lnTo>
                    <a:pt x="1069" y="416"/>
                  </a:lnTo>
                  <a:lnTo>
                    <a:pt x="1081" y="412"/>
                  </a:lnTo>
                  <a:lnTo>
                    <a:pt x="1094" y="409"/>
                  </a:lnTo>
                  <a:lnTo>
                    <a:pt x="1107" y="407"/>
                  </a:lnTo>
                  <a:lnTo>
                    <a:pt x="1119" y="405"/>
                  </a:lnTo>
                  <a:lnTo>
                    <a:pt x="1131" y="404"/>
                  </a:lnTo>
                  <a:lnTo>
                    <a:pt x="1143" y="403"/>
                  </a:lnTo>
                  <a:lnTo>
                    <a:pt x="1156" y="404"/>
                  </a:lnTo>
                  <a:lnTo>
                    <a:pt x="1168" y="404"/>
                  </a:lnTo>
                  <a:lnTo>
                    <a:pt x="1180" y="404"/>
                  </a:lnTo>
                  <a:lnTo>
                    <a:pt x="1192" y="406"/>
                  </a:lnTo>
                  <a:lnTo>
                    <a:pt x="1203" y="408"/>
                  </a:lnTo>
                  <a:lnTo>
                    <a:pt x="1215" y="410"/>
                  </a:lnTo>
                  <a:lnTo>
                    <a:pt x="1226" y="413"/>
                  </a:lnTo>
                  <a:lnTo>
                    <a:pt x="1238" y="416"/>
                  </a:lnTo>
                  <a:lnTo>
                    <a:pt x="1251" y="421"/>
                  </a:lnTo>
                  <a:lnTo>
                    <a:pt x="1262" y="425"/>
                  </a:lnTo>
                  <a:lnTo>
                    <a:pt x="1275" y="430"/>
                  </a:lnTo>
                  <a:lnTo>
                    <a:pt x="1288" y="435"/>
                  </a:lnTo>
                  <a:lnTo>
                    <a:pt x="1301" y="441"/>
                  </a:lnTo>
                  <a:lnTo>
                    <a:pt x="1313" y="447"/>
                  </a:lnTo>
                  <a:lnTo>
                    <a:pt x="1326" y="454"/>
                  </a:lnTo>
                  <a:lnTo>
                    <a:pt x="1339" y="461"/>
                  </a:lnTo>
                  <a:lnTo>
                    <a:pt x="1352" y="469"/>
                  </a:lnTo>
                  <a:lnTo>
                    <a:pt x="1363" y="476"/>
                  </a:lnTo>
                  <a:lnTo>
                    <a:pt x="1391" y="495"/>
                  </a:lnTo>
                  <a:lnTo>
                    <a:pt x="1418" y="516"/>
                  </a:lnTo>
                  <a:lnTo>
                    <a:pt x="1444" y="538"/>
                  </a:lnTo>
                  <a:lnTo>
                    <a:pt x="1470" y="561"/>
                  </a:lnTo>
                  <a:lnTo>
                    <a:pt x="1495" y="586"/>
                  </a:lnTo>
                  <a:lnTo>
                    <a:pt x="1521" y="614"/>
                  </a:lnTo>
                  <a:lnTo>
                    <a:pt x="1547" y="641"/>
                  </a:lnTo>
                  <a:lnTo>
                    <a:pt x="1571" y="670"/>
                  </a:lnTo>
                  <a:lnTo>
                    <a:pt x="1596" y="701"/>
                  </a:lnTo>
                  <a:lnTo>
                    <a:pt x="1619" y="731"/>
                  </a:lnTo>
                  <a:lnTo>
                    <a:pt x="1642" y="762"/>
                  </a:lnTo>
                  <a:lnTo>
                    <a:pt x="1664" y="794"/>
                  </a:lnTo>
                  <a:lnTo>
                    <a:pt x="1688" y="827"/>
                  </a:lnTo>
                  <a:lnTo>
                    <a:pt x="1708" y="858"/>
                  </a:lnTo>
                  <a:lnTo>
                    <a:pt x="1728" y="891"/>
                  </a:lnTo>
                  <a:lnTo>
                    <a:pt x="1748" y="923"/>
                  </a:lnTo>
                  <a:lnTo>
                    <a:pt x="1766" y="954"/>
                  </a:lnTo>
                  <a:lnTo>
                    <a:pt x="1782" y="984"/>
                  </a:lnTo>
                  <a:lnTo>
                    <a:pt x="1817" y="1045"/>
                  </a:lnTo>
                  <a:lnTo>
                    <a:pt x="1845" y="1102"/>
                  </a:lnTo>
                  <a:lnTo>
                    <a:pt x="1870" y="1151"/>
                  </a:lnTo>
                  <a:lnTo>
                    <a:pt x="1889" y="1195"/>
                  </a:lnTo>
                  <a:lnTo>
                    <a:pt x="1918" y="1260"/>
                  </a:lnTo>
                  <a:lnTo>
                    <a:pt x="1926" y="1277"/>
                  </a:lnTo>
                  <a:lnTo>
                    <a:pt x="1926" y="1277"/>
                  </a:lnTo>
                  <a:lnTo>
                    <a:pt x="2300" y="1132"/>
                  </a:lnTo>
                  <a:lnTo>
                    <a:pt x="2300" y="1132"/>
                  </a:lnTo>
                  <a:lnTo>
                    <a:pt x="2300" y="1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7" name="Freeform 95"/>
            <p:cNvSpPr>
              <a:spLocks/>
            </p:cNvSpPr>
            <p:nvPr/>
          </p:nvSpPr>
          <p:spPr bwMode="auto">
            <a:xfrm>
              <a:off x="1156" y="3308"/>
              <a:ext cx="41" cy="23"/>
            </a:xfrm>
            <a:custGeom>
              <a:avLst/>
              <a:gdLst>
                <a:gd name="T0" fmla="*/ 1908 w 2296"/>
                <a:gd name="T1" fmla="*/ 51 h 1295"/>
                <a:gd name="T2" fmla="*/ 1838 w 2296"/>
                <a:gd name="T3" fmla="*/ 191 h 1295"/>
                <a:gd name="T4" fmla="*/ 1769 w 2296"/>
                <a:gd name="T5" fmla="*/ 317 h 1295"/>
                <a:gd name="T6" fmla="*/ 1701 w 2296"/>
                <a:gd name="T7" fmla="*/ 429 h 1295"/>
                <a:gd name="T8" fmla="*/ 1636 w 2296"/>
                <a:gd name="T9" fmla="*/ 526 h 1295"/>
                <a:gd name="T10" fmla="*/ 1572 w 2296"/>
                <a:gd name="T11" fmla="*/ 610 h 1295"/>
                <a:gd name="T12" fmla="*/ 1512 w 2296"/>
                <a:gd name="T13" fmla="*/ 680 h 1295"/>
                <a:gd name="T14" fmla="*/ 1453 w 2296"/>
                <a:gd name="T15" fmla="*/ 739 h 1295"/>
                <a:gd name="T16" fmla="*/ 1399 w 2296"/>
                <a:gd name="T17" fmla="*/ 786 h 1295"/>
                <a:gd name="T18" fmla="*/ 1347 w 2296"/>
                <a:gd name="T19" fmla="*/ 823 h 1295"/>
                <a:gd name="T20" fmla="*/ 1300 w 2296"/>
                <a:gd name="T21" fmla="*/ 851 h 1295"/>
                <a:gd name="T22" fmla="*/ 1256 w 2296"/>
                <a:gd name="T23" fmla="*/ 870 h 1295"/>
                <a:gd name="T24" fmla="*/ 1215 w 2296"/>
                <a:gd name="T25" fmla="*/ 883 h 1295"/>
                <a:gd name="T26" fmla="*/ 1179 w 2296"/>
                <a:gd name="T27" fmla="*/ 890 h 1295"/>
                <a:gd name="T28" fmla="*/ 1143 w 2296"/>
                <a:gd name="T29" fmla="*/ 891 h 1295"/>
                <a:gd name="T30" fmla="*/ 1106 w 2296"/>
                <a:gd name="T31" fmla="*/ 889 h 1295"/>
                <a:gd name="T32" fmla="*/ 1071 w 2296"/>
                <a:gd name="T33" fmla="*/ 882 h 1295"/>
                <a:gd name="T34" fmla="*/ 1036 w 2296"/>
                <a:gd name="T35" fmla="*/ 870 h 1295"/>
                <a:gd name="T36" fmla="*/ 997 w 2296"/>
                <a:gd name="T37" fmla="*/ 855 h 1295"/>
                <a:gd name="T38" fmla="*/ 960 w 2296"/>
                <a:gd name="T39" fmla="*/ 834 h 1295"/>
                <a:gd name="T40" fmla="*/ 908 w 2296"/>
                <a:gd name="T41" fmla="*/ 800 h 1295"/>
                <a:gd name="T42" fmla="*/ 829 w 2296"/>
                <a:gd name="T43" fmla="*/ 734 h 1295"/>
                <a:gd name="T44" fmla="*/ 753 w 2296"/>
                <a:gd name="T45" fmla="*/ 653 h 1295"/>
                <a:gd name="T46" fmla="*/ 680 w 2296"/>
                <a:gd name="T47" fmla="*/ 564 h 1295"/>
                <a:gd name="T48" fmla="*/ 612 w 2296"/>
                <a:gd name="T49" fmla="*/ 468 h 1295"/>
                <a:gd name="T50" fmla="*/ 551 w 2296"/>
                <a:gd name="T51" fmla="*/ 372 h 1295"/>
                <a:gd name="T52" fmla="*/ 482 w 2296"/>
                <a:gd name="T53" fmla="*/ 249 h 1295"/>
                <a:gd name="T54" fmla="*/ 410 w 2296"/>
                <a:gd name="T55" fmla="*/ 100 h 1295"/>
                <a:gd name="T56" fmla="*/ 0 w 2296"/>
                <a:gd name="T57" fmla="*/ 162 h 1295"/>
                <a:gd name="T58" fmla="*/ 66 w 2296"/>
                <a:gd name="T59" fmla="*/ 316 h 1295"/>
                <a:gd name="T60" fmla="*/ 164 w 2296"/>
                <a:gd name="T61" fmla="*/ 504 h 1295"/>
                <a:gd name="T62" fmla="*/ 229 w 2296"/>
                <a:gd name="T63" fmla="*/ 616 h 1295"/>
                <a:gd name="T64" fmla="*/ 303 w 2296"/>
                <a:gd name="T65" fmla="*/ 730 h 1295"/>
                <a:gd name="T66" fmla="*/ 389 w 2296"/>
                <a:gd name="T67" fmla="*/ 845 h 1295"/>
                <a:gd name="T68" fmla="*/ 483 w 2296"/>
                <a:gd name="T69" fmla="*/ 956 h 1295"/>
                <a:gd name="T70" fmla="*/ 591 w 2296"/>
                <a:gd name="T71" fmla="*/ 1061 h 1295"/>
                <a:gd name="T72" fmla="*/ 709 w 2296"/>
                <a:gd name="T73" fmla="*/ 1152 h 1295"/>
                <a:gd name="T74" fmla="*/ 779 w 2296"/>
                <a:gd name="T75" fmla="*/ 1195 h 1295"/>
                <a:gd name="T76" fmla="*/ 848 w 2296"/>
                <a:gd name="T77" fmla="*/ 1229 h 1295"/>
                <a:gd name="T78" fmla="*/ 922 w 2296"/>
                <a:gd name="T79" fmla="*/ 1258 h 1295"/>
                <a:gd name="T80" fmla="*/ 1001 w 2296"/>
                <a:gd name="T81" fmla="*/ 1279 h 1295"/>
                <a:gd name="T82" fmla="*/ 1082 w 2296"/>
                <a:gd name="T83" fmla="*/ 1291 h 1295"/>
                <a:gd name="T84" fmla="*/ 1166 w 2296"/>
                <a:gd name="T85" fmla="*/ 1294 h 1295"/>
                <a:gd name="T86" fmla="*/ 1252 w 2296"/>
                <a:gd name="T87" fmla="*/ 1286 h 1295"/>
                <a:gd name="T88" fmla="*/ 1339 w 2296"/>
                <a:gd name="T89" fmla="*/ 1267 h 1295"/>
                <a:gd name="T90" fmla="*/ 1425 w 2296"/>
                <a:gd name="T91" fmla="*/ 1236 h 1295"/>
                <a:gd name="T92" fmla="*/ 1509 w 2296"/>
                <a:gd name="T93" fmla="*/ 1196 h 1295"/>
                <a:gd name="T94" fmla="*/ 1592 w 2296"/>
                <a:gd name="T95" fmla="*/ 1143 h 1295"/>
                <a:gd name="T96" fmla="*/ 1674 w 2296"/>
                <a:gd name="T97" fmla="*/ 1081 h 1295"/>
                <a:gd name="T98" fmla="*/ 1754 w 2296"/>
                <a:gd name="T99" fmla="*/ 1008 h 1295"/>
                <a:gd name="T100" fmla="*/ 1833 w 2296"/>
                <a:gd name="T101" fmla="*/ 924 h 1295"/>
                <a:gd name="T102" fmla="*/ 1911 w 2296"/>
                <a:gd name="T103" fmla="*/ 829 h 1295"/>
                <a:gd name="T104" fmla="*/ 1988 w 2296"/>
                <a:gd name="T105" fmla="*/ 723 h 1295"/>
                <a:gd name="T106" fmla="*/ 2065 w 2296"/>
                <a:gd name="T107" fmla="*/ 604 h 1295"/>
                <a:gd name="T108" fmla="*/ 2143 w 2296"/>
                <a:gd name="T109" fmla="*/ 472 h 1295"/>
                <a:gd name="T110" fmla="*/ 2219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0" y="146"/>
                  </a:lnTo>
                  <a:lnTo>
                    <a:pt x="1838" y="191"/>
                  </a:lnTo>
                  <a:lnTo>
                    <a:pt x="1814" y="235"/>
                  </a:lnTo>
                  <a:lnTo>
                    <a:pt x="1792" y="277"/>
                  </a:lnTo>
                  <a:lnTo>
                    <a:pt x="1769" y="317"/>
                  </a:lnTo>
                  <a:lnTo>
                    <a:pt x="1746" y="355"/>
                  </a:lnTo>
                  <a:lnTo>
                    <a:pt x="1724" y="392"/>
                  </a:lnTo>
                  <a:lnTo>
                    <a:pt x="1701" y="429"/>
                  </a:lnTo>
                  <a:lnTo>
                    <a:pt x="1679" y="462"/>
                  </a:lnTo>
                  <a:lnTo>
                    <a:pt x="1658" y="494"/>
                  </a:lnTo>
                  <a:lnTo>
                    <a:pt x="1636" y="526"/>
                  </a:lnTo>
                  <a:lnTo>
                    <a:pt x="1614" y="555"/>
                  </a:lnTo>
                  <a:lnTo>
                    <a:pt x="1593" y="582"/>
                  </a:lnTo>
                  <a:lnTo>
                    <a:pt x="1572" y="610"/>
                  </a:lnTo>
                  <a:lnTo>
                    <a:pt x="1552" y="635"/>
                  </a:lnTo>
                  <a:lnTo>
                    <a:pt x="1532" y="658"/>
                  </a:lnTo>
                  <a:lnTo>
                    <a:pt x="1512" y="680"/>
                  </a:lnTo>
                  <a:lnTo>
                    <a:pt x="1491" y="702"/>
                  </a:lnTo>
                  <a:lnTo>
                    <a:pt x="1472" y="721"/>
                  </a:lnTo>
                  <a:lnTo>
                    <a:pt x="1453" y="739"/>
                  </a:lnTo>
                  <a:lnTo>
                    <a:pt x="1435" y="756"/>
                  </a:lnTo>
                  <a:lnTo>
                    <a:pt x="1416" y="771"/>
                  </a:lnTo>
                  <a:lnTo>
                    <a:pt x="1399" y="786"/>
                  </a:lnTo>
                  <a:lnTo>
                    <a:pt x="1381" y="800"/>
                  </a:lnTo>
                  <a:lnTo>
                    <a:pt x="1364" y="812"/>
                  </a:lnTo>
                  <a:lnTo>
                    <a:pt x="1347" y="823"/>
                  </a:lnTo>
                  <a:lnTo>
                    <a:pt x="1331" y="834"/>
                  </a:lnTo>
                  <a:lnTo>
                    <a:pt x="1315" y="842"/>
                  </a:lnTo>
                  <a:lnTo>
                    <a:pt x="1300" y="851"/>
                  </a:lnTo>
                  <a:lnTo>
                    <a:pt x="1285" y="858"/>
                  </a:lnTo>
                  <a:lnTo>
                    <a:pt x="1271" y="864"/>
                  </a:lnTo>
                  <a:lnTo>
                    <a:pt x="1256" y="870"/>
                  </a:lnTo>
                  <a:lnTo>
                    <a:pt x="1242" y="874"/>
                  </a:lnTo>
                  <a:lnTo>
                    <a:pt x="1228" y="878"/>
                  </a:lnTo>
                  <a:lnTo>
                    <a:pt x="1215" y="883"/>
                  </a:lnTo>
                  <a:lnTo>
                    <a:pt x="1203" y="886"/>
                  </a:lnTo>
                  <a:lnTo>
                    <a:pt x="1190" y="888"/>
                  </a:lnTo>
                  <a:lnTo>
                    <a:pt x="1179" y="890"/>
                  </a:lnTo>
                  <a:lnTo>
                    <a:pt x="1166" y="891"/>
                  </a:lnTo>
                  <a:lnTo>
                    <a:pt x="1155" y="892"/>
                  </a:lnTo>
                  <a:lnTo>
                    <a:pt x="1143" y="891"/>
                  </a:lnTo>
                  <a:lnTo>
                    <a:pt x="1131" y="891"/>
                  </a:lnTo>
                  <a:lnTo>
                    <a:pt x="1118" y="891"/>
                  </a:lnTo>
                  <a:lnTo>
                    <a:pt x="1106" y="889"/>
                  </a:lnTo>
                  <a:lnTo>
                    <a:pt x="1095" y="887"/>
                  </a:lnTo>
                  <a:lnTo>
                    <a:pt x="1083" y="885"/>
                  </a:lnTo>
                  <a:lnTo>
                    <a:pt x="1071" y="882"/>
                  </a:lnTo>
                  <a:lnTo>
                    <a:pt x="1059" y="878"/>
                  </a:lnTo>
                  <a:lnTo>
                    <a:pt x="1048" y="874"/>
                  </a:lnTo>
                  <a:lnTo>
                    <a:pt x="1036" y="870"/>
                  </a:lnTo>
                  <a:lnTo>
                    <a:pt x="1023" y="865"/>
                  </a:lnTo>
                  <a:lnTo>
                    <a:pt x="1011" y="860"/>
                  </a:lnTo>
                  <a:lnTo>
                    <a:pt x="997" y="855"/>
                  </a:lnTo>
                  <a:lnTo>
                    <a:pt x="985" y="848"/>
                  </a:lnTo>
                  <a:lnTo>
                    <a:pt x="972" y="841"/>
                  </a:lnTo>
                  <a:lnTo>
                    <a:pt x="960" y="834"/>
                  </a:lnTo>
                  <a:lnTo>
                    <a:pt x="946" y="826"/>
                  </a:lnTo>
                  <a:lnTo>
                    <a:pt x="936" y="819"/>
                  </a:lnTo>
                  <a:lnTo>
                    <a:pt x="908" y="800"/>
                  </a:lnTo>
                  <a:lnTo>
                    <a:pt x="882" y="779"/>
                  </a:lnTo>
                  <a:lnTo>
                    <a:pt x="855" y="757"/>
                  </a:lnTo>
                  <a:lnTo>
                    <a:pt x="829" y="734"/>
                  </a:lnTo>
                  <a:lnTo>
                    <a:pt x="803" y="709"/>
                  </a:lnTo>
                  <a:lnTo>
                    <a:pt x="778" y="681"/>
                  </a:lnTo>
                  <a:lnTo>
                    <a:pt x="753" y="653"/>
                  </a:lnTo>
                  <a:lnTo>
                    <a:pt x="727" y="624"/>
                  </a:lnTo>
                  <a:lnTo>
                    <a:pt x="703" y="594"/>
                  </a:lnTo>
                  <a:lnTo>
                    <a:pt x="680" y="564"/>
                  </a:lnTo>
                  <a:lnTo>
                    <a:pt x="656" y="532"/>
                  </a:lnTo>
                  <a:lnTo>
                    <a:pt x="634" y="500"/>
                  </a:lnTo>
                  <a:lnTo>
                    <a:pt x="612" y="468"/>
                  </a:lnTo>
                  <a:lnTo>
                    <a:pt x="591" y="436"/>
                  </a:lnTo>
                  <a:lnTo>
                    <a:pt x="570" y="403"/>
                  </a:lnTo>
                  <a:lnTo>
                    <a:pt x="551" y="372"/>
                  </a:lnTo>
                  <a:lnTo>
                    <a:pt x="533" y="340"/>
                  </a:lnTo>
                  <a:lnTo>
                    <a:pt x="516" y="310"/>
                  </a:lnTo>
                  <a:lnTo>
                    <a:pt x="482" y="249"/>
                  </a:lnTo>
                  <a:lnTo>
                    <a:pt x="453" y="193"/>
                  </a:lnTo>
                  <a:lnTo>
                    <a:pt x="430" y="143"/>
                  </a:lnTo>
                  <a:lnTo>
                    <a:pt x="410" y="100"/>
                  </a:lnTo>
                  <a:lnTo>
                    <a:pt x="382" y="35"/>
                  </a:lnTo>
                  <a:lnTo>
                    <a:pt x="374" y="17"/>
                  </a:lnTo>
                  <a:lnTo>
                    <a:pt x="0" y="162"/>
                  </a:lnTo>
                  <a:lnTo>
                    <a:pt x="12" y="193"/>
                  </a:lnTo>
                  <a:lnTo>
                    <a:pt x="43" y="264"/>
                  </a:lnTo>
                  <a:lnTo>
                    <a:pt x="66" y="316"/>
                  </a:lnTo>
                  <a:lnTo>
                    <a:pt x="95" y="373"/>
                  </a:lnTo>
                  <a:lnTo>
                    <a:pt x="128" y="437"/>
                  </a:lnTo>
                  <a:lnTo>
                    <a:pt x="164" y="504"/>
                  </a:lnTo>
                  <a:lnTo>
                    <a:pt x="185" y="542"/>
                  </a:lnTo>
                  <a:lnTo>
                    <a:pt x="206" y="578"/>
                  </a:lnTo>
                  <a:lnTo>
                    <a:pt x="229" y="616"/>
                  </a:lnTo>
                  <a:lnTo>
                    <a:pt x="253" y="653"/>
                  </a:lnTo>
                  <a:lnTo>
                    <a:pt x="277" y="691"/>
                  </a:lnTo>
                  <a:lnTo>
                    <a:pt x="303" y="730"/>
                  </a:lnTo>
                  <a:lnTo>
                    <a:pt x="330" y="768"/>
                  </a:lnTo>
                  <a:lnTo>
                    <a:pt x="358" y="807"/>
                  </a:lnTo>
                  <a:lnTo>
                    <a:pt x="389" y="845"/>
                  </a:lnTo>
                  <a:lnTo>
                    <a:pt x="419" y="883"/>
                  </a:lnTo>
                  <a:lnTo>
                    <a:pt x="450" y="920"/>
                  </a:lnTo>
                  <a:lnTo>
                    <a:pt x="483" y="956"/>
                  </a:lnTo>
                  <a:lnTo>
                    <a:pt x="519" y="993"/>
                  </a:lnTo>
                  <a:lnTo>
                    <a:pt x="554" y="1027"/>
                  </a:lnTo>
                  <a:lnTo>
                    <a:pt x="591" y="1061"/>
                  </a:lnTo>
                  <a:lnTo>
                    <a:pt x="630" y="1094"/>
                  </a:lnTo>
                  <a:lnTo>
                    <a:pt x="670" y="1124"/>
                  </a:lnTo>
                  <a:lnTo>
                    <a:pt x="709" y="1152"/>
                  </a:lnTo>
                  <a:lnTo>
                    <a:pt x="734" y="1169"/>
                  </a:lnTo>
                  <a:lnTo>
                    <a:pt x="756" y="1181"/>
                  </a:lnTo>
                  <a:lnTo>
                    <a:pt x="779" y="1195"/>
                  </a:lnTo>
                  <a:lnTo>
                    <a:pt x="801" y="1206"/>
                  </a:lnTo>
                  <a:lnTo>
                    <a:pt x="824" y="1218"/>
                  </a:lnTo>
                  <a:lnTo>
                    <a:pt x="848" y="1229"/>
                  </a:lnTo>
                  <a:lnTo>
                    <a:pt x="872" y="1239"/>
                  </a:lnTo>
                  <a:lnTo>
                    <a:pt x="897" y="1248"/>
                  </a:lnTo>
                  <a:lnTo>
                    <a:pt x="922" y="1258"/>
                  </a:lnTo>
                  <a:lnTo>
                    <a:pt x="948" y="1266"/>
                  </a:lnTo>
                  <a:lnTo>
                    <a:pt x="973" y="1273"/>
                  </a:lnTo>
                  <a:lnTo>
                    <a:pt x="1001" y="1279"/>
                  </a:lnTo>
                  <a:lnTo>
                    <a:pt x="1028" y="1284"/>
                  </a:lnTo>
                  <a:lnTo>
                    <a:pt x="1055" y="1288"/>
                  </a:lnTo>
                  <a:lnTo>
                    <a:pt x="1082" y="1291"/>
                  </a:lnTo>
                  <a:lnTo>
                    <a:pt x="1109" y="1293"/>
                  </a:lnTo>
                  <a:lnTo>
                    <a:pt x="1138" y="1295"/>
                  </a:lnTo>
                  <a:lnTo>
                    <a:pt x="1166" y="1294"/>
                  </a:lnTo>
                  <a:lnTo>
                    <a:pt x="1194" y="1293"/>
                  </a:lnTo>
                  <a:lnTo>
                    <a:pt x="1222" y="1290"/>
                  </a:lnTo>
                  <a:lnTo>
                    <a:pt x="1252" y="1286"/>
                  </a:lnTo>
                  <a:lnTo>
                    <a:pt x="1281" y="1281"/>
                  </a:lnTo>
                  <a:lnTo>
                    <a:pt x="1310" y="1274"/>
                  </a:lnTo>
                  <a:lnTo>
                    <a:pt x="1339" y="1267"/>
                  </a:lnTo>
                  <a:lnTo>
                    <a:pt x="1366" y="1259"/>
                  </a:lnTo>
                  <a:lnTo>
                    <a:pt x="1396" y="1247"/>
                  </a:lnTo>
                  <a:lnTo>
                    <a:pt x="1425" y="1236"/>
                  </a:lnTo>
                  <a:lnTo>
                    <a:pt x="1453" y="1224"/>
                  </a:lnTo>
                  <a:lnTo>
                    <a:pt x="1481" y="1210"/>
                  </a:lnTo>
                  <a:lnTo>
                    <a:pt x="1509" y="1196"/>
                  </a:lnTo>
                  <a:lnTo>
                    <a:pt x="1537" y="1179"/>
                  </a:lnTo>
                  <a:lnTo>
                    <a:pt x="1565" y="1163"/>
                  </a:lnTo>
                  <a:lnTo>
                    <a:pt x="1592" y="1143"/>
                  </a:lnTo>
                  <a:lnTo>
                    <a:pt x="1620" y="1123"/>
                  </a:lnTo>
                  <a:lnTo>
                    <a:pt x="1647" y="1103"/>
                  </a:lnTo>
                  <a:lnTo>
                    <a:pt x="1674" y="1081"/>
                  </a:lnTo>
                  <a:lnTo>
                    <a:pt x="1701" y="1057"/>
                  </a:lnTo>
                  <a:lnTo>
                    <a:pt x="1727" y="1034"/>
                  </a:lnTo>
                  <a:lnTo>
                    <a:pt x="1754" y="1008"/>
                  </a:lnTo>
                  <a:lnTo>
                    <a:pt x="1781" y="981"/>
                  </a:lnTo>
                  <a:lnTo>
                    <a:pt x="1807" y="953"/>
                  </a:lnTo>
                  <a:lnTo>
                    <a:pt x="1833" y="924"/>
                  </a:lnTo>
                  <a:lnTo>
                    <a:pt x="1859" y="894"/>
                  </a:lnTo>
                  <a:lnTo>
                    <a:pt x="1886" y="861"/>
                  </a:lnTo>
                  <a:lnTo>
                    <a:pt x="1911" y="829"/>
                  </a:lnTo>
                  <a:lnTo>
                    <a:pt x="1937" y="795"/>
                  </a:lnTo>
                  <a:lnTo>
                    <a:pt x="1963" y="759"/>
                  </a:lnTo>
                  <a:lnTo>
                    <a:pt x="1988" y="723"/>
                  </a:lnTo>
                  <a:lnTo>
                    <a:pt x="2015" y="684"/>
                  </a:lnTo>
                  <a:lnTo>
                    <a:pt x="2040" y="645"/>
                  </a:lnTo>
                  <a:lnTo>
                    <a:pt x="2065" y="604"/>
                  </a:lnTo>
                  <a:lnTo>
                    <a:pt x="2091" y="562"/>
                  </a:lnTo>
                  <a:lnTo>
                    <a:pt x="2116" y="518"/>
                  </a:lnTo>
                  <a:lnTo>
                    <a:pt x="2143" y="472"/>
                  </a:lnTo>
                  <a:lnTo>
                    <a:pt x="2168" y="426"/>
                  </a:lnTo>
                  <a:lnTo>
                    <a:pt x="2193" y="378"/>
                  </a:lnTo>
                  <a:lnTo>
                    <a:pt x="2219" y="329"/>
                  </a:lnTo>
                  <a:lnTo>
                    <a:pt x="2244" y="277"/>
                  </a:lnTo>
                  <a:lnTo>
                    <a:pt x="2270" y="224"/>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8" name="Freeform 96"/>
            <p:cNvSpPr>
              <a:spLocks/>
            </p:cNvSpPr>
            <p:nvPr/>
          </p:nvSpPr>
          <p:spPr bwMode="auto">
            <a:xfrm>
              <a:off x="1191" y="3288"/>
              <a:ext cx="41" cy="23"/>
            </a:xfrm>
            <a:custGeom>
              <a:avLst/>
              <a:gdLst>
                <a:gd name="T0" fmla="*/ 2281 w 2294"/>
                <a:gd name="T1" fmla="*/ 1114 h 1291"/>
                <a:gd name="T2" fmla="*/ 2199 w 2294"/>
                <a:gd name="T3" fmla="*/ 934 h 1291"/>
                <a:gd name="T4" fmla="*/ 2110 w 2294"/>
                <a:gd name="T5" fmla="*/ 764 h 1291"/>
                <a:gd name="T6" fmla="*/ 2042 w 2294"/>
                <a:gd name="T7" fmla="*/ 652 h 1291"/>
                <a:gd name="T8" fmla="*/ 1964 w 2294"/>
                <a:gd name="T9" fmla="*/ 536 h 1291"/>
                <a:gd name="T10" fmla="*/ 1876 w 2294"/>
                <a:gd name="T11" fmla="*/ 419 h 1291"/>
                <a:gd name="T12" fmla="*/ 1777 w 2294"/>
                <a:gd name="T13" fmla="*/ 308 h 1291"/>
                <a:gd name="T14" fmla="*/ 1666 w 2294"/>
                <a:gd name="T15" fmla="*/ 206 h 1291"/>
                <a:gd name="T16" fmla="*/ 1562 w 2294"/>
                <a:gd name="T17" fmla="*/ 131 h 1291"/>
                <a:gd name="T18" fmla="*/ 1496 w 2294"/>
                <a:gd name="T19" fmla="*/ 92 h 1291"/>
                <a:gd name="T20" fmla="*/ 1424 w 2294"/>
                <a:gd name="T21" fmla="*/ 58 h 1291"/>
                <a:gd name="T22" fmla="*/ 1350 w 2294"/>
                <a:gd name="T23" fmla="*/ 30 h 1291"/>
                <a:gd name="T24" fmla="*/ 1270 w 2294"/>
                <a:gd name="T25" fmla="*/ 12 h 1291"/>
                <a:gd name="T26" fmla="*/ 1187 w 2294"/>
                <a:gd name="T27" fmla="*/ 2 h 1291"/>
                <a:gd name="T28" fmla="*/ 1104 w 2294"/>
                <a:gd name="T29" fmla="*/ 2 h 1291"/>
                <a:gd name="T30" fmla="*/ 1017 w 2294"/>
                <a:gd name="T31" fmla="*/ 12 h 1291"/>
                <a:gd name="T32" fmla="*/ 929 w 2294"/>
                <a:gd name="T33" fmla="*/ 34 h 1291"/>
                <a:gd name="T34" fmla="*/ 844 w 2294"/>
                <a:gd name="T35" fmla="*/ 68 h 1291"/>
                <a:gd name="T36" fmla="*/ 760 w 2294"/>
                <a:gd name="T37" fmla="*/ 112 h 1291"/>
                <a:gd name="T38" fmla="*/ 676 w 2294"/>
                <a:gd name="T39" fmla="*/ 168 h 1291"/>
                <a:gd name="T40" fmla="*/ 596 w 2294"/>
                <a:gd name="T41" fmla="*/ 232 h 1291"/>
                <a:gd name="T42" fmla="*/ 516 w 2294"/>
                <a:gd name="T43" fmla="*/ 309 h 1291"/>
                <a:gd name="T44" fmla="*/ 437 w 2294"/>
                <a:gd name="T45" fmla="*/ 396 h 1291"/>
                <a:gd name="T46" fmla="*/ 359 w 2294"/>
                <a:gd name="T47" fmla="*/ 495 h 1291"/>
                <a:gd name="T48" fmla="*/ 282 w 2294"/>
                <a:gd name="T49" fmla="*/ 605 h 1291"/>
                <a:gd name="T50" fmla="*/ 206 w 2294"/>
                <a:gd name="T51" fmla="*/ 728 h 1291"/>
                <a:gd name="T52" fmla="*/ 128 w 2294"/>
                <a:gd name="T53" fmla="*/ 864 h 1291"/>
                <a:gd name="T54" fmla="*/ 51 w 2294"/>
                <a:gd name="T55" fmla="*/ 1013 h 1291"/>
                <a:gd name="T56" fmla="*/ 365 w 2294"/>
                <a:gd name="T57" fmla="*/ 1290 h 1291"/>
                <a:gd name="T58" fmla="*/ 435 w 2294"/>
                <a:gd name="T59" fmla="*/ 1144 h 1291"/>
                <a:gd name="T60" fmla="*/ 505 w 2294"/>
                <a:gd name="T61" fmla="*/ 1013 h 1291"/>
                <a:gd name="T62" fmla="*/ 572 w 2294"/>
                <a:gd name="T63" fmla="*/ 898 h 1291"/>
                <a:gd name="T64" fmla="*/ 638 w 2294"/>
                <a:gd name="T65" fmla="*/ 797 h 1291"/>
                <a:gd name="T66" fmla="*/ 702 w 2294"/>
                <a:gd name="T67" fmla="*/ 708 h 1291"/>
                <a:gd name="T68" fmla="*/ 764 w 2294"/>
                <a:gd name="T69" fmla="*/ 633 h 1291"/>
                <a:gd name="T70" fmla="*/ 823 w 2294"/>
                <a:gd name="T71" fmla="*/ 570 h 1291"/>
                <a:gd name="T72" fmla="*/ 879 w 2294"/>
                <a:gd name="T73" fmla="*/ 520 h 1291"/>
                <a:gd name="T74" fmla="*/ 931 w 2294"/>
                <a:gd name="T75" fmla="*/ 480 h 1291"/>
                <a:gd name="T76" fmla="*/ 980 w 2294"/>
                <a:gd name="T77" fmla="*/ 450 h 1291"/>
                <a:gd name="T78" fmla="*/ 1025 w 2294"/>
                <a:gd name="T79" fmla="*/ 429 h 1291"/>
                <a:gd name="T80" fmla="*/ 1065 w 2294"/>
                <a:gd name="T81" fmla="*/ 414 h 1291"/>
                <a:gd name="T82" fmla="*/ 1104 w 2294"/>
                <a:gd name="T83" fmla="*/ 406 h 1291"/>
                <a:gd name="T84" fmla="*/ 1139 w 2294"/>
                <a:gd name="T85" fmla="*/ 404 h 1291"/>
                <a:gd name="T86" fmla="*/ 1174 w 2294"/>
                <a:gd name="T87" fmla="*/ 404 h 1291"/>
                <a:gd name="T88" fmla="*/ 1211 w 2294"/>
                <a:gd name="T89" fmla="*/ 410 h 1291"/>
                <a:gd name="T90" fmla="*/ 1246 w 2294"/>
                <a:gd name="T91" fmla="*/ 420 h 1291"/>
                <a:gd name="T92" fmla="*/ 1283 w 2294"/>
                <a:gd name="T93" fmla="*/ 436 h 1291"/>
                <a:gd name="T94" fmla="*/ 1320 w 2294"/>
                <a:gd name="T95" fmla="*/ 455 h 1291"/>
                <a:gd name="T96" fmla="*/ 1358 w 2294"/>
                <a:gd name="T97" fmla="*/ 478 h 1291"/>
                <a:gd name="T98" fmla="*/ 1438 w 2294"/>
                <a:gd name="T99" fmla="*/ 541 h 1291"/>
                <a:gd name="T100" fmla="*/ 1516 w 2294"/>
                <a:gd name="T101" fmla="*/ 618 h 1291"/>
                <a:gd name="T102" fmla="*/ 1591 w 2294"/>
                <a:gd name="T103" fmla="*/ 706 h 1291"/>
                <a:gd name="T104" fmla="*/ 1659 w 2294"/>
                <a:gd name="T105" fmla="*/ 802 h 1291"/>
                <a:gd name="T106" fmla="*/ 1723 w 2294"/>
                <a:gd name="T107" fmla="*/ 900 h 1291"/>
                <a:gd name="T108" fmla="*/ 1778 w 2294"/>
                <a:gd name="T109" fmla="*/ 994 h 1291"/>
                <a:gd name="T110" fmla="*/ 1864 w 2294"/>
                <a:gd name="T111" fmla="*/ 1164 h 1291"/>
                <a:gd name="T112" fmla="*/ 1919 w 2294"/>
                <a:gd name="T113" fmla="*/ 1290 h 1291"/>
                <a:gd name="T114" fmla="*/ 1919 w 2294"/>
                <a:gd name="T115" fmla="*/ 129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291">
                  <a:moveTo>
                    <a:pt x="2294" y="1145"/>
                  </a:moveTo>
                  <a:lnTo>
                    <a:pt x="2294" y="1146"/>
                  </a:lnTo>
                  <a:lnTo>
                    <a:pt x="2281" y="1114"/>
                  </a:lnTo>
                  <a:lnTo>
                    <a:pt x="2251" y="1043"/>
                  </a:lnTo>
                  <a:lnTo>
                    <a:pt x="2228" y="992"/>
                  </a:lnTo>
                  <a:lnTo>
                    <a:pt x="2199" y="934"/>
                  </a:lnTo>
                  <a:lnTo>
                    <a:pt x="2166" y="869"/>
                  </a:lnTo>
                  <a:lnTo>
                    <a:pt x="2130" y="802"/>
                  </a:lnTo>
                  <a:lnTo>
                    <a:pt x="2110" y="764"/>
                  </a:lnTo>
                  <a:lnTo>
                    <a:pt x="2088" y="727"/>
                  </a:lnTo>
                  <a:lnTo>
                    <a:pt x="2065" y="689"/>
                  </a:lnTo>
                  <a:lnTo>
                    <a:pt x="2042" y="652"/>
                  </a:lnTo>
                  <a:lnTo>
                    <a:pt x="2017" y="613"/>
                  </a:lnTo>
                  <a:lnTo>
                    <a:pt x="1992" y="574"/>
                  </a:lnTo>
                  <a:lnTo>
                    <a:pt x="1964" y="536"/>
                  </a:lnTo>
                  <a:lnTo>
                    <a:pt x="1936" y="496"/>
                  </a:lnTo>
                  <a:lnTo>
                    <a:pt x="1907" y="458"/>
                  </a:lnTo>
                  <a:lnTo>
                    <a:pt x="1876" y="419"/>
                  </a:lnTo>
                  <a:lnTo>
                    <a:pt x="1845" y="382"/>
                  </a:lnTo>
                  <a:lnTo>
                    <a:pt x="1811" y="345"/>
                  </a:lnTo>
                  <a:lnTo>
                    <a:pt x="1777" y="308"/>
                  </a:lnTo>
                  <a:lnTo>
                    <a:pt x="1742" y="273"/>
                  </a:lnTo>
                  <a:lnTo>
                    <a:pt x="1704" y="240"/>
                  </a:lnTo>
                  <a:lnTo>
                    <a:pt x="1666" y="206"/>
                  </a:lnTo>
                  <a:lnTo>
                    <a:pt x="1626" y="175"/>
                  </a:lnTo>
                  <a:lnTo>
                    <a:pt x="1586" y="147"/>
                  </a:lnTo>
                  <a:lnTo>
                    <a:pt x="1562" y="131"/>
                  </a:lnTo>
                  <a:lnTo>
                    <a:pt x="1541" y="117"/>
                  </a:lnTo>
                  <a:lnTo>
                    <a:pt x="1519" y="104"/>
                  </a:lnTo>
                  <a:lnTo>
                    <a:pt x="1496" y="92"/>
                  </a:lnTo>
                  <a:lnTo>
                    <a:pt x="1472" y="80"/>
                  </a:lnTo>
                  <a:lnTo>
                    <a:pt x="1448" y="68"/>
                  </a:lnTo>
                  <a:lnTo>
                    <a:pt x="1424" y="58"/>
                  </a:lnTo>
                  <a:lnTo>
                    <a:pt x="1400" y="48"/>
                  </a:lnTo>
                  <a:lnTo>
                    <a:pt x="1375" y="39"/>
                  </a:lnTo>
                  <a:lnTo>
                    <a:pt x="1350" y="30"/>
                  </a:lnTo>
                  <a:lnTo>
                    <a:pt x="1323" y="23"/>
                  </a:lnTo>
                  <a:lnTo>
                    <a:pt x="1297" y="17"/>
                  </a:lnTo>
                  <a:lnTo>
                    <a:pt x="1270" y="12"/>
                  </a:lnTo>
                  <a:lnTo>
                    <a:pt x="1243" y="7"/>
                  </a:lnTo>
                  <a:lnTo>
                    <a:pt x="1216" y="4"/>
                  </a:lnTo>
                  <a:lnTo>
                    <a:pt x="1187" y="2"/>
                  </a:lnTo>
                  <a:lnTo>
                    <a:pt x="1159" y="0"/>
                  </a:lnTo>
                  <a:lnTo>
                    <a:pt x="1132" y="0"/>
                  </a:lnTo>
                  <a:lnTo>
                    <a:pt x="1104" y="2"/>
                  </a:lnTo>
                  <a:lnTo>
                    <a:pt x="1074" y="4"/>
                  </a:lnTo>
                  <a:lnTo>
                    <a:pt x="1045" y="7"/>
                  </a:lnTo>
                  <a:lnTo>
                    <a:pt x="1017" y="12"/>
                  </a:lnTo>
                  <a:lnTo>
                    <a:pt x="988" y="18"/>
                  </a:lnTo>
                  <a:lnTo>
                    <a:pt x="959" y="26"/>
                  </a:lnTo>
                  <a:lnTo>
                    <a:pt x="929" y="34"/>
                  </a:lnTo>
                  <a:lnTo>
                    <a:pt x="901" y="44"/>
                  </a:lnTo>
                  <a:lnTo>
                    <a:pt x="872" y="56"/>
                  </a:lnTo>
                  <a:lnTo>
                    <a:pt x="844" y="68"/>
                  </a:lnTo>
                  <a:lnTo>
                    <a:pt x="815" y="82"/>
                  </a:lnTo>
                  <a:lnTo>
                    <a:pt x="787" y="96"/>
                  </a:lnTo>
                  <a:lnTo>
                    <a:pt x="760" y="112"/>
                  </a:lnTo>
                  <a:lnTo>
                    <a:pt x="732" y="129"/>
                  </a:lnTo>
                  <a:lnTo>
                    <a:pt x="703" y="148"/>
                  </a:lnTo>
                  <a:lnTo>
                    <a:pt x="676" y="168"/>
                  </a:lnTo>
                  <a:lnTo>
                    <a:pt x="650" y="188"/>
                  </a:lnTo>
                  <a:lnTo>
                    <a:pt x="623" y="210"/>
                  </a:lnTo>
                  <a:lnTo>
                    <a:pt x="596" y="232"/>
                  </a:lnTo>
                  <a:lnTo>
                    <a:pt x="568" y="258"/>
                  </a:lnTo>
                  <a:lnTo>
                    <a:pt x="542" y="283"/>
                  </a:lnTo>
                  <a:lnTo>
                    <a:pt x="516" y="309"/>
                  </a:lnTo>
                  <a:lnTo>
                    <a:pt x="490" y="338"/>
                  </a:lnTo>
                  <a:lnTo>
                    <a:pt x="464" y="366"/>
                  </a:lnTo>
                  <a:lnTo>
                    <a:pt x="437" y="396"/>
                  </a:lnTo>
                  <a:lnTo>
                    <a:pt x="410" y="428"/>
                  </a:lnTo>
                  <a:lnTo>
                    <a:pt x="385" y="462"/>
                  </a:lnTo>
                  <a:lnTo>
                    <a:pt x="359" y="495"/>
                  </a:lnTo>
                  <a:lnTo>
                    <a:pt x="334" y="531"/>
                  </a:lnTo>
                  <a:lnTo>
                    <a:pt x="307" y="567"/>
                  </a:lnTo>
                  <a:lnTo>
                    <a:pt x="282" y="605"/>
                  </a:lnTo>
                  <a:lnTo>
                    <a:pt x="256" y="645"/>
                  </a:lnTo>
                  <a:lnTo>
                    <a:pt x="231" y="686"/>
                  </a:lnTo>
                  <a:lnTo>
                    <a:pt x="206" y="728"/>
                  </a:lnTo>
                  <a:lnTo>
                    <a:pt x="179" y="771"/>
                  </a:lnTo>
                  <a:lnTo>
                    <a:pt x="154" y="818"/>
                  </a:lnTo>
                  <a:lnTo>
                    <a:pt x="128" y="864"/>
                  </a:lnTo>
                  <a:lnTo>
                    <a:pt x="103" y="912"/>
                  </a:lnTo>
                  <a:lnTo>
                    <a:pt x="77" y="961"/>
                  </a:lnTo>
                  <a:lnTo>
                    <a:pt x="51" y="1013"/>
                  </a:lnTo>
                  <a:lnTo>
                    <a:pt x="26" y="1065"/>
                  </a:lnTo>
                  <a:lnTo>
                    <a:pt x="0" y="1119"/>
                  </a:lnTo>
                  <a:lnTo>
                    <a:pt x="365" y="1290"/>
                  </a:lnTo>
                  <a:lnTo>
                    <a:pt x="388" y="1239"/>
                  </a:lnTo>
                  <a:lnTo>
                    <a:pt x="412" y="1191"/>
                  </a:lnTo>
                  <a:lnTo>
                    <a:pt x="435" y="1144"/>
                  </a:lnTo>
                  <a:lnTo>
                    <a:pt x="459" y="1099"/>
                  </a:lnTo>
                  <a:lnTo>
                    <a:pt x="482" y="1055"/>
                  </a:lnTo>
                  <a:lnTo>
                    <a:pt x="505" y="1013"/>
                  </a:lnTo>
                  <a:lnTo>
                    <a:pt x="527" y="973"/>
                  </a:lnTo>
                  <a:lnTo>
                    <a:pt x="549" y="935"/>
                  </a:lnTo>
                  <a:lnTo>
                    <a:pt x="572" y="898"/>
                  </a:lnTo>
                  <a:lnTo>
                    <a:pt x="595" y="862"/>
                  </a:lnTo>
                  <a:lnTo>
                    <a:pt x="617" y="828"/>
                  </a:lnTo>
                  <a:lnTo>
                    <a:pt x="638" y="797"/>
                  </a:lnTo>
                  <a:lnTo>
                    <a:pt x="660" y="765"/>
                  </a:lnTo>
                  <a:lnTo>
                    <a:pt x="681" y="736"/>
                  </a:lnTo>
                  <a:lnTo>
                    <a:pt x="702" y="708"/>
                  </a:lnTo>
                  <a:lnTo>
                    <a:pt x="724" y="682"/>
                  </a:lnTo>
                  <a:lnTo>
                    <a:pt x="744" y="657"/>
                  </a:lnTo>
                  <a:lnTo>
                    <a:pt x="764" y="633"/>
                  </a:lnTo>
                  <a:lnTo>
                    <a:pt x="784" y="611"/>
                  </a:lnTo>
                  <a:lnTo>
                    <a:pt x="803" y="590"/>
                  </a:lnTo>
                  <a:lnTo>
                    <a:pt x="823" y="570"/>
                  </a:lnTo>
                  <a:lnTo>
                    <a:pt x="843" y="553"/>
                  </a:lnTo>
                  <a:lnTo>
                    <a:pt x="861" y="536"/>
                  </a:lnTo>
                  <a:lnTo>
                    <a:pt x="879" y="520"/>
                  </a:lnTo>
                  <a:lnTo>
                    <a:pt x="897" y="505"/>
                  </a:lnTo>
                  <a:lnTo>
                    <a:pt x="914" y="492"/>
                  </a:lnTo>
                  <a:lnTo>
                    <a:pt x="931" y="480"/>
                  </a:lnTo>
                  <a:lnTo>
                    <a:pt x="947" y="469"/>
                  </a:lnTo>
                  <a:lnTo>
                    <a:pt x="964" y="459"/>
                  </a:lnTo>
                  <a:lnTo>
                    <a:pt x="980" y="450"/>
                  </a:lnTo>
                  <a:lnTo>
                    <a:pt x="995" y="442"/>
                  </a:lnTo>
                  <a:lnTo>
                    <a:pt x="1010" y="436"/>
                  </a:lnTo>
                  <a:lnTo>
                    <a:pt x="1025" y="429"/>
                  </a:lnTo>
                  <a:lnTo>
                    <a:pt x="1038" y="424"/>
                  </a:lnTo>
                  <a:lnTo>
                    <a:pt x="1052" y="418"/>
                  </a:lnTo>
                  <a:lnTo>
                    <a:pt x="1065" y="414"/>
                  </a:lnTo>
                  <a:lnTo>
                    <a:pt x="1078" y="411"/>
                  </a:lnTo>
                  <a:lnTo>
                    <a:pt x="1091" y="408"/>
                  </a:lnTo>
                  <a:lnTo>
                    <a:pt x="1104" y="406"/>
                  </a:lnTo>
                  <a:lnTo>
                    <a:pt x="1116" y="404"/>
                  </a:lnTo>
                  <a:lnTo>
                    <a:pt x="1127" y="404"/>
                  </a:lnTo>
                  <a:lnTo>
                    <a:pt x="1139" y="404"/>
                  </a:lnTo>
                  <a:lnTo>
                    <a:pt x="1151" y="404"/>
                  </a:lnTo>
                  <a:lnTo>
                    <a:pt x="1163" y="404"/>
                  </a:lnTo>
                  <a:lnTo>
                    <a:pt x="1174" y="404"/>
                  </a:lnTo>
                  <a:lnTo>
                    <a:pt x="1186" y="406"/>
                  </a:lnTo>
                  <a:lnTo>
                    <a:pt x="1198" y="408"/>
                  </a:lnTo>
                  <a:lnTo>
                    <a:pt x="1211" y="410"/>
                  </a:lnTo>
                  <a:lnTo>
                    <a:pt x="1222" y="413"/>
                  </a:lnTo>
                  <a:lnTo>
                    <a:pt x="1234" y="417"/>
                  </a:lnTo>
                  <a:lnTo>
                    <a:pt x="1246" y="420"/>
                  </a:lnTo>
                  <a:lnTo>
                    <a:pt x="1258" y="426"/>
                  </a:lnTo>
                  <a:lnTo>
                    <a:pt x="1270" y="431"/>
                  </a:lnTo>
                  <a:lnTo>
                    <a:pt x="1283" y="436"/>
                  </a:lnTo>
                  <a:lnTo>
                    <a:pt x="1296" y="442"/>
                  </a:lnTo>
                  <a:lnTo>
                    <a:pt x="1308" y="448"/>
                  </a:lnTo>
                  <a:lnTo>
                    <a:pt x="1320" y="455"/>
                  </a:lnTo>
                  <a:lnTo>
                    <a:pt x="1333" y="463"/>
                  </a:lnTo>
                  <a:lnTo>
                    <a:pt x="1347" y="470"/>
                  </a:lnTo>
                  <a:lnTo>
                    <a:pt x="1358" y="478"/>
                  </a:lnTo>
                  <a:lnTo>
                    <a:pt x="1386" y="498"/>
                  </a:lnTo>
                  <a:lnTo>
                    <a:pt x="1412" y="519"/>
                  </a:lnTo>
                  <a:lnTo>
                    <a:pt x="1438" y="541"/>
                  </a:lnTo>
                  <a:lnTo>
                    <a:pt x="1465" y="565"/>
                  </a:lnTo>
                  <a:lnTo>
                    <a:pt x="1491" y="591"/>
                  </a:lnTo>
                  <a:lnTo>
                    <a:pt x="1516" y="618"/>
                  </a:lnTo>
                  <a:lnTo>
                    <a:pt x="1541" y="646"/>
                  </a:lnTo>
                  <a:lnTo>
                    <a:pt x="1566" y="675"/>
                  </a:lnTo>
                  <a:lnTo>
                    <a:pt x="1591" y="706"/>
                  </a:lnTo>
                  <a:lnTo>
                    <a:pt x="1614" y="738"/>
                  </a:lnTo>
                  <a:lnTo>
                    <a:pt x="1637" y="769"/>
                  </a:lnTo>
                  <a:lnTo>
                    <a:pt x="1659" y="802"/>
                  </a:lnTo>
                  <a:lnTo>
                    <a:pt x="1682" y="834"/>
                  </a:lnTo>
                  <a:lnTo>
                    <a:pt x="1702" y="866"/>
                  </a:lnTo>
                  <a:lnTo>
                    <a:pt x="1723" y="900"/>
                  </a:lnTo>
                  <a:lnTo>
                    <a:pt x="1742" y="932"/>
                  </a:lnTo>
                  <a:lnTo>
                    <a:pt x="1760" y="963"/>
                  </a:lnTo>
                  <a:lnTo>
                    <a:pt x="1778" y="994"/>
                  </a:lnTo>
                  <a:lnTo>
                    <a:pt x="1811" y="1055"/>
                  </a:lnTo>
                  <a:lnTo>
                    <a:pt x="1839" y="1112"/>
                  </a:lnTo>
                  <a:lnTo>
                    <a:pt x="1864" y="1164"/>
                  </a:lnTo>
                  <a:lnTo>
                    <a:pt x="1883" y="1206"/>
                  </a:lnTo>
                  <a:lnTo>
                    <a:pt x="1912" y="1272"/>
                  </a:lnTo>
                  <a:lnTo>
                    <a:pt x="1919" y="1290"/>
                  </a:lnTo>
                  <a:lnTo>
                    <a:pt x="1919" y="1291"/>
                  </a:lnTo>
                  <a:lnTo>
                    <a:pt x="1919" y="1290"/>
                  </a:lnTo>
                  <a:lnTo>
                    <a:pt x="1919" y="1290"/>
                  </a:lnTo>
                  <a:lnTo>
                    <a:pt x="1919" y="1291"/>
                  </a:lnTo>
                  <a:lnTo>
                    <a:pt x="2294" y="1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9" name="Freeform 97"/>
            <p:cNvSpPr>
              <a:spLocks/>
            </p:cNvSpPr>
            <p:nvPr/>
          </p:nvSpPr>
          <p:spPr bwMode="auto">
            <a:xfrm>
              <a:off x="1225" y="3308"/>
              <a:ext cx="41" cy="23"/>
            </a:xfrm>
            <a:custGeom>
              <a:avLst/>
              <a:gdLst>
                <a:gd name="T0" fmla="*/ 1908 w 2296"/>
                <a:gd name="T1" fmla="*/ 51 h 1295"/>
                <a:gd name="T2" fmla="*/ 1838 w 2296"/>
                <a:gd name="T3" fmla="*/ 191 h 1295"/>
                <a:gd name="T4" fmla="*/ 1769 w 2296"/>
                <a:gd name="T5" fmla="*/ 317 h 1295"/>
                <a:gd name="T6" fmla="*/ 1702 w 2296"/>
                <a:gd name="T7" fmla="*/ 428 h 1295"/>
                <a:gd name="T8" fmla="*/ 1636 w 2296"/>
                <a:gd name="T9" fmla="*/ 526 h 1295"/>
                <a:gd name="T10" fmla="*/ 1573 w 2296"/>
                <a:gd name="T11" fmla="*/ 610 h 1295"/>
                <a:gd name="T12" fmla="*/ 1511 w 2296"/>
                <a:gd name="T13" fmla="*/ 680 h 1295"/>
                <a:gd name="T14" fmla="*/ 1454 w 2296"/>
                <a:gd name="T15" fmla="*/ 739 h 1295"/>
                <a:gd name="T16" fmla="*/ 1398 w 2296"/>
                <a:gd name="T17" fmla="*/ 787 h 1295"/>
                <a:gd name="T18" fmla="*/ 1348 w 2296"/>
                <a:gd name="T19" fmla="*/ 823 h 1295"/>
                <a:gd name="T20" fmla="*/ 1300 w 2296"/>
                <a:gd name="T21" fmla="*/ 851 h 1295"/>
                <a:gd name="T22" fmla="*/ 1256 w 2296"/>
                <a:gd name="T23" fmla="*/ 870 h 1295"/>
                <a:gd name="T24" fmla="*/ 1216 w 2296"/>
                <a:gd name="T25" fmla="*/ 884 h 1295"/>
                <a:gd name="T26" fmla="*/ 1178 w 2296"/>
                <a:gd name="T27" fmla="*/ 890 h 1295"/>
                <a:gd name="T28" fmla="*/ 1141 w 2296"/>
                <a:gd name="T29" fmla="*/ 891 h 1295"/>
                <a:gd name="T30" fmla="*/ 1107 w 2296"/>
                <a:gd name="T31" fmla="*/ 890 h 1295"/>
                <a:gd name="T32" fmla="*/ 1072 w 2296"/>
                <a:gd name="T33" fmla="*/ 882 h 1295"/>
                <a:gd name="T34" fmla="*/ 1035 w 2296"/>
                <a:gd name="T35" fmla="*/ 870 h 1295"/>
                <a:gd name="T36" fmla="*/ 998 w 2296"/>
                <a:gd name="T37" fmla="*/ 855 h 1295"/>
                <a:gd name="T38" fmla="*/ 960 w 2296"/>
                <a:gd name="T39" fmla="*/ 834 h 1295"/>
                <a:gd name="T40" fmla="*/ 908 w 2296"/>
                <a:gd name="T41" fmla="*/ 800 h 1295"/>
                <a:gd name="T42" fmla="*/ 830 w 2296"/>
                <a:gd name="T43" fmla="*/ 734 h 1295"/>
                <a:gd name="T44" fmla="*/ 753 w 2296"/>
                <a:gd name="T45" fmla="*/ 654 h 1295"/>
                <a:gd name="T46" fmla="*/ 681 w 2296"/>
                <a:gd name="T47" fmla="*/ 564 h 1295"/>
                <a:gd name="T48" fmla="*/ 613 w 2296"/>
                <a:gd name="T49" fmla="*/ 469 h 1295"/>
                <a:gd name="T50" fmla="*/ 552 w 2296"/>
                <a:gd name="T51" fmla="*/ 372 h 1295"/>
                <a:gd name="T52" fmla="*/ 484 w 2296"/>
                <a:gd name="T53" fmla="*/ 250 h 1295"/>
                <a:gd name="T54" fmla="*/ 410 w 2296"/>
                <a:gd name="T55" fmla="*/ 101 h 1295"/>
                <a:gd name="T56" fmla="*/ 0 w 2296"/>
                <a:gd name="T57" fmla="*/ 163 h 1295"/>
                <a:gd name="T58" fmla="*/ 68 w 2296"/>
                <a:gd name="T59" fmla="*/ 317 h 1295"/>
                <a:gd name="T60" fmla="*/ 164 w 2296"/>
                <a:gd name="T61" fmla="*/ 505 h 1295"/>
                <a:gd name="T62" fmla="*/ 230 w 2296"/>
                <a:gd name="T63" fmla="*/ 616 h 1295"/>
                <a:gd name="T64" fmla="*/ 304 w 2296"/>
                <a:gd name="T65" fmla="*/ 730 h 1295"/>
                <a:gd name="T66" fmla="*/ 389 w 2296"/>
                <a:gd name="T67" fmla="*/ 845 h 1295"/>
                <a:gd name="T68" fmla="*/ 484 w 2296"/>
                <a:gd name="T69" fmla="*/ 957 h 1295"/>
                <a:gd name="T70" fmla="*/ 592 w 2296"/>
                <a:gd name="T71" fmla="*/ 1063 h 1295"/>
                <a:gd name="T72" fmla="*/ 710 w 2296"/>
                <a:gd name="T73" fmla="*/ 1153 h 1295"/>
                <a:gd name="T74" fmla="*/ 778 w 2296"/>
                <a:gd name="T75" fmla="*/ 1194 h 1295"/>
                <a:gd name="T76" fmla="*/ 849 w 2296"/>
                <a:gd name="T77" fmla="*/ 1229 h 1295"/>
                <a:gd name="T78" fmla="*/ 922 w 2296"/>
                <a:gd name="T79" fmla="*/ 1259 h 1295"/>
                <a:gd name="T80" fmla="*/ 1000 w 2296"/>
                <a:gd name="T81" fmla="*/ 1279 h 1295"/>
                <a:gd name="T82" fmla="*/ 1082 w 2296"/>
                <a:gd name="T83" fmla="*/ 1291 h 1295"/>
                <a:gd name="T84" fmla="*/ 1165 w 2296"/>
                <a:gd name="T85" fmla="*/ 1294 h 1295"/>
                <a:gd name="T86" fmla="*/ 1252 w 2296"/>
                <a:gd name="T87" fmla="*/ 1286 h 1295"/>
                <a:gd name="T88" fmla="*/ 1339 w 2296"/>
                <a:gd name="T89" fmla="*/ 1268 h 1295"/>
                <a:gd name="T90" fmla="*/ 1424 w 2296"/>
                <a:gd name="T91" fmla="*/ 1237 h 1295"/>
                <a:gd name="T92" fmla="*/ 1510 w 2296"/>
                <a:gd name="T93" fmla="*/ 1196 h 1295"/>
                <a:gd name="T94" fmla="*/ 1593 w 2296"/>
                <a:gd name="T95" fmla="*/ 1143 h 1295"/>
                <a:gd name="T96" fmla="*/ 1674 w 2296"/>
                <a:gd name="T97" fmla="*/ 1082 h 1295"/>
                <a:gd name="T98" fmla="*/ 1754 w 2296"/>
                <a:gd name="T99" fmla="*/ 1008 h 1295"/>
                <a:gd name="T100" fmla="*/ 1834 w 2296"/>
                <a:gd name="T101" fmla="*/ 925 h 1295"/>
                <a:gd name="T102" fmla="*/ 1911 w 2296"/>
                <a:gd name="T103" fmla="*/ 829 h 1295"/>
                <a:gd name="T104" fmla="*/ 1989 w 2296"/>
                <a:gd name="T105" fmla="*/ 723 h 1295"/>
                <a:gd name="T106" fmla="*/ 2066 w 2296"/>
                <a:gd name="T107" fmla="*/ 604 h 1295"/>
                <a:gd name="T108" fmla="*/ 2143 w 2296"/>
                <a:gd name="T109" fmla="*/ 472 h 1295"/>
                <a:gd name="T110" fmla="*/ 2220 w 2296"/>
                <a:gd name="T111" fmla="*/ 329 h 1295"/>
                <a:gd name="T112" fmla="*/ 2296 w 2296"/>
                <a:gd name="T113" fmla="*/ 171 h 1295"/>
                <a:gd name="T114" fmla="*/ 1931 w 2296"/>
                <a:gd name="T11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1295">
                  <a:moveTo>
                    <a:pt x="1931" y="0"/>
                  </a:moveTo>
                  <a:lnTo>
                    <a:pt x="1931" y="0"/>
                  </a:lnTo>
                  <a:lnTo>
                    <a:pt x="1908" y="51"/>
                  </a:lnTo>
                  <a:lnTo>
                    <a:pt x="1885" y="99"/>
                  </a:lnTo>
                  <a:lnTo>
                    <a:pt x="1861" y="146"/>
                  </a:lnTo>
                  <a:lnTo>
                    <a:pt x="1838" y="191"/>
                  </a:lnTo>
                  <a:lnTo>
                    <a:pt x="1815" y="235"/>
                  </a:lnTo>
                  <a:lnTo>
                    <a:pt x="1791" y="277"/>
                  </a:lnTo>
                  <a:lnTo>
                    <a:pt x="1769" y="317"/>
                  </a:lnTo>
                  <a:lnTo>
                    <a:pt x="1747" y="355"/>
                  </a:lnTo>
                  <a:lnTo>
                    <a:pt x="1724" y="392"/>
                  </a:lnTo>
                  <a:lnTo>
                    <a:pt x="1702" y="428"/>
                  </a:lnTo>
                  <a:lnTo>
                    <a:pt x="1679" y="462"/>
                  </a:lnTo>
                  <a:lnTo>
                    <a:pt x="1658" y="494"/>
                  </a:lnTo>
                  <a:lnTo>
                    <a:pt x="1636" y="526"/>
                  </a:lnTo>
                  <a:lnTo>
                    <a:pt x="1615" y="555"/>
                  </a:lnTo>
                  <a:lnTo>
                    <a:pt x="1594" y="583"/>
                  </a:lnTo>
                  <a:lnTo>
                    <a:pt x="1573" y="610"/>
                  </a:lnTo>
                  <a:lnTo>
                    <a:pt x="1552" y="635"/>
                  </a:lnTo>
                  <a:lnTo>
                    <a:pt x="1531" y="658"/>
                  </a:lnTo>
                  <a:lnTo>
                    <a:pt x="1511" y="680"/>
                  </a:lnTo>
                  <a:lnTo>
                    <a:pt x="1492" y="702"/>
                  </a:lnTo>
                  <a:lnTo>
                    <a:pt x="1473" y="721"/>
                  </a:lnTo>
                  <a:lnTo>
                    <a:pt x="1454" y="739"/>
                  </a:lnTo>
                  <a:lnTo>
                    <a:pt x="1435" y="756"/>
                  </a:lnTo>
                  <a:lnTo>
                    <a:pt x="1416" y="772"/>
                  </a:lnTo>
                  <a:lnTo>
                    <a:pt x="1398" y="787"/>
                  </a:lnTo>
                  <a:lnTo>
                    <a:pt x="1381" y="801"/>
                  </a:lnTo>
                  <a:lnTo>
                    <a:pt x="1364" y="813"/>
                  </a:lnTo>
                  <a:lnTo>
                    <a:pt x="1348" y="823"/>
                  </a:lnTo>
                  <a:lnTo>
                    <a:pt x="1331" y="834"/>
                  </a:lnTo>
                  <a:lnTo>
                    <a:pt x="1315" y="843"/>
                  </a:lnTo>
                  <a:lnTo>
                    <a:pt x="1300" y="851"/>
                  </a:lnTo>
                  <a:lnTo>
                    <a:pt x="1284" y="858"/>
                  </a:lnTo>
                  <a:lnTo>
                    <a:pt x="1270" y="864"/>
                  </a:lnTo>
                  <a:lnTo>
                    <a:pt x="1256" y="870"/>
                  </a:lnTo>
                  <a:lnTo>
                    <a:pt x="1243" y="876"/>
                  </a:lnTo>
                  <a:lnTo>
                    <a:pt x="1229" y="880"/>
                  </a:lnTo>
                  <a:lnTo>
                    <a:pt x="1216" y="884"/>
                  </a:lnTo>
                  <a:lnTo>
                    <a:pt x="1204" y="886"/>
                  </a:lnTo>
                  <a:lnTo>
                    <a:pt x="1191" y="889"/>
                  </a:lnTo>
                  <a:lnTo>
                    <a:pt x="1178" y="890"/>
                  </a:lnTo>
                  <a:lnTo>
                    <a:pt x="1166" y="891"/>
                  </a:lnTo>
                  <a:lnTo>
                    <a:pt x="1154" y="892"/>
                  </a:lnTo>
                  <a:lnTo>
                    <a:pt x="1141" y="891"/>
                  </a:lnTo>
                  <a:lnTo>
                    <a:pt x="1130" y="892"/>
                  </a:lnTo>
                  <a:lnTo>
                    <a:pt x="1118" y="891"/>
                  </a:lnTo>
                  <a:lnTo>
                    <a:pt x="1107" y="890"/>
                  </a:lnTo>
                  <a:lnTo>
                    <a:pt x="1095" y="887"/>
                  </a:lnTo>
                  <a:lnTo>
                    <a:pt x="1084" y="885"/>
                  </a:lnTo>
                  <a:lnTo>
                    <a:pt x="1072" y="882"/>
                  </a:lnTo>
                  <a:lnTo>
                    <a:pt x="1060" y="880"/>
                  </a:lnTo>
                  <a:lnTo>
                    <a:pt x="1047" y="875"/>
                  </a:lnTo>
                  <a:lnTo>
                    <a:pt x="1035" y="870"/>
                  </a:lnTo>
                  <a:lnTo>
                    <a:pt x="1023" y="866"/>
                  </a:lnTo>
                  <a:lnTo>
                    <a:pt x="1010" y="860"/>
                  </a:lnTo>
                  <a:lnTo>
                    <a:pt x="998" y="855"/>
                  </a:lnTo>
                  <a:lnTo>
                    <a:pt x="985" y="848"/>
                  </a:lnTo>
                  <a:lnTo>
                    <a:pt x="972" y="842"/>
                  </a:lnTo>
                  <a:lnTo>
                    <a:pt x="960" y="834"/>
                  </a:lnTo>
                  <a:lnTo>
                    <a:pt x="947" y="827"/>
                  </a:lnTo>
                  <a:lnTo>
                    <a:pt x="937" y="820"/>
                  </a:lnTo>
                  <a:lnTo>
                    <a:pt x="908" y="800"/>
                  </a:lnTo>
                  <a:lnTo>
                    <a:pt x="882" y="781"/>
                  </a:lnTo>
                  <a:lnTo>
                    <a:pt x="856" y="757"/>
                  </a:lnTo>
                  <a:lnTo>
                    <a:pt x="830" y="734"/>
                  </a:lnTo>
                  <a:lnTo>
                    <a:pt x="804" y="709"/>
                  </a:lnTo>
                  <a:lnTo>
                    <a:pt x="778" y="682"/>
                  </a:lnTo>
                  <a:lnTo>
                    <a:pt x="753" y="654"/>
                  </a:lnTo>
                  <a:lnTo>
                    <a:pt x="728" y="626"/>
                  </a:lnTo>
                  <a:lnTo>
                    <a:pt x="704" y="596"/>
                  </a:lnTo>
                  <a:lnTo>
                    <a:pt x="681" y="564"/>
                  </a:lnTo>
                  <a:lnTo>
                    <a:pt x="656" y="534"/>
                  </a:lnTo>
                  <a:lnTo>
                    <a:pt x="634" y="502"/>
                  </a:lnTo>
                  <a:lnTo>
                    <a:pt x="613" y="469"/>
                  </a:lnTo>
                  <a:lnTo>
                    <a:pt x="592" y="437"/>
                  </a:lnTo>
                  <a:lnTo>
                    <a:pt x="571" y="404"/>
                  </a:lnTo>
                  <a:lnTo>
                    <a:pt x="552" y="372"/>
                  </a:lnTo>
                  <a:lnTo>
                    <a:pt x="533" y="341"/>
                  </a:lnTo>
                  <a:lnTo>
                    <a:pt x="517" y="310"/>
                  </a:lnTo>
                  <a:lnTo>
                    <a:pt x="484" y="250"/>
                  </a:lnTo>
                  <a:lnTo>
                    <a:pt x="455" y="194"/>
                  </a:lnTo>
                  <a:lnTo>
                    <a:pt x="431" y="143"/>
                  </a:lnTo>
                  <a:lnTo>
                    <a:pt x="410" y="101"/>
                  </a:lnTo>
                  <a:lnTo>
                    <a:pt x="382" y="37"/>
                  </a:lnTo>
                  <a:lnTo>
                    <a:pt x="375" y="17"/>
                  </a:lnTo>
                  <a:lnTo>
                    <a:pt x="0" y="163"/>
                  </a:lnTo>
                  <a:lnTo>
                    <a:pt x="13" y="194"/>
                  </a:lnTo>
                  <a:lnTo>
                    <a:pt x="43" y="265"/>
                  </a:lnTo>
                  <a:lnTo>
                    <a:pt x="68" y="317"/>
                  </a:lnTo>
                  <a:lnTo>
                    <a:pt x="96" y="374"/>
                  </a:lnTo>
                  <a:lnTo>
                    <a:pt x="128" y="438"/>
                  </a:lnTo>
                  <a:lnTo>
                    <a:pt x="164" y="505"/>
                  </a:lnTo>
                  <a:lnTo>
                    <a:pt x="186" y="542"/>
                  </a:lnTo>
                  <a:lnTo>
                    <a:pt x="207" y="579"/>
                  </a:lnTo>
                  <a:lnTo>
                    <a:pt x="230" y="616"/>
                  </a:lnTo>
                  <a:lnTo>
                    <a:pt x="253" y="654"/>
                  </a:lnTo>
                  <a:lnTo>
                    <a:pt x="277" y="692"/>
                  </a:lnTo>
                  <a:lnTo>
                    <a:pt x="304" y="730"/>
                  </a:lnTo>
                  <a:lnTo>
                    <a:pt x="331" y="768"/>
                  </a:lnTo>
                  <a:lnTo>
                    <a:pt x="359" y="807"/>
                  </a:lnTo>
                  <a:lnTo>
                    <a:pt x="389" y="845"/>
                  </a:lnTo>
                  <a:lnTo>
                    <a:pt x="419" y="883"/>
                  </a:lnTo>
                  <a:lnTo>
                    <a:pt x="451" y="921"/>
                  </a:lnTo>
                  <a:lnTo>
                    <a:pt x="484" y="957"/>
                  </a:lnTo>
                  <a:lnTo>
                    <a:pt x="518" y="993"/>
                  </a:lnTo>
                  <a:lnTo>
                    <a:pt x="555" y="1028"/>
                  </a:lnTo>
                  <a:lnTo>
                    <a:pt x="592" y="1063"/>
                  </a:lnTo>
                  <a:lnTo>
                    <a:pt x="630" y="1094"/>
                  </a:lnTo>
                  <a:lnTo>
                    <a:pt x="670" y="1125"/>
                  </a:lnTo>
                  <a:lnTo>
                    <a:pt x="710" y="1153"/>
                  </a:lnTo>
                  <a:lnTo>
                    <a:pt x="734" y="1168"/>
                  </a:lnTo>
                  <a:lnTo>
                    <a:pt x="755" y="1182"/>
                  </a:lnTo>
                  <a:lnTo>
                    <a:pt x="778" y="1194"/>
                  </a:lnTo>
                  <a:lnTo>
                    <a:pt x="801" y="1207"/>
                  </a:lnTo>
                  <a:lnTo>
                    <a:pt x="825" y="1218"/>
                  </a:lnTo>
                  <a:lnTo>
                    <a:pt x="849" y="1229"/>
                  </a:lnTo>
                  <a:lnTo>
                    <a:pt x="872" y="1240"/>
                  </a:lnTo>
                  <a:lnTo>
                    <a:pt x="897" y="1250"/>
                  </a:lnTo>
                  <a:lnTo>
                    <a:pt x="922" y="1259"/>
                  </a:lnTo>
                  <a:lnTo>
                    <a:pt x="948" y="1266"/>
                  </a:lnTo>
                  <a:lnTo>
                    <a:pt x="974" y="1274"/>
                  </a:lnTo>
                  <a:lnTo>
                    <a:pt x="1000" y="1279"/>
                  </a:lnTo>
                  <a:lnTo>
                    <a:pt x="1027" y="1285"/>
                  </a:lnTo>
                  <a:lnTo>
                    <a:pt x="1054" y="1288"/>
                  </a:lnTo>
                  <a:lnTo>
                    <a:pt x="1082" y="1291"/>
                  </a:lnTo>
                  <a:lnTo>
                    <a:pt x="1110" y="1294"/>
                  </a:lnTo>
                  <a:lnTo>
                    <a:pt x="1138" y="1295"/>
                  </a:lnTo>
                  <a:lnTo>
                    <a:pt x="1165" y="1294"/>
                  </a:lnTo>
                  <a:lnTo>
                    <a:pt x="1195" y="1293"/>
                  </a:lnTo>
                  <a:lnTo>
                    <a:pt x="1223" y="1290"/>
                  </a:lnTo>
                  <a:lnTo>
                    <a:pt x="1252" y="1286"/>
                  </a:lnTo>
                  <a:lnTo>
                    <a:pt x="1280" y="1282"/>
                  </a:lnTo>
                  <a:lnTo>
                    <a:pt x="1310" y="1275"/>
                  </a:lnTo>
                  <a:lnTo>
                    <a:pt x="1339" y="1268"/>
                  </a:lnTo>
                  <a:lnTo>
                    <a:pt x="1367" y="1259"/>
                  </a:lnTo>
                  <a:lnTo>
                    <a:pt x="1396" y="1249"/>
                  </a:lnTo>
                  <a:lnTo>
                    <a:pt x="1424" y="1237"/>
                  </a:lnTo>
                  <a:lnTo>
                    <a:pt x="1453" y="1224"/>
                  </a:lnTo>
                  <a:lnTo>
                    <a:pt x="1481" y="1211"/>
                  </a:lnTo>
                  <a:lnTo>
                    <a:pt x="1510" y="1196"/>
                  </a:lnTo>
                  <a:lnTo>
                    <a:pt x="1537" y="1180"/>
                  </a:lnTo>
                  <a:lnTo>
                    <a:pt x="1565" y="1163"/>
                  </a:lnTo>
                  <a:lnTo>
                    <a:pt x="1593" y="1143"/>
                  </a:lnTo>
                  <a:lnTo>
                    <a:pt x="1620" y="1124"/>
                  </a:lnTo>
                  <a:lnTo>
                    <a:pt x="1647" y="1104"/>
                  </a:lnTo>
                  <a:lnTo>
                    <a:pt x="1674" y="1082"/>
                  </a:lnTo>
                  <a:lnTo>
                    <a:pt x="1701" y="1059"/>
                  </a:lnTo>
                  <a:lnTo>
                    <a:pt x="1728" y="1034"/>
                  </a:lnTo>
                  <a:lnTo>
                    <a:pt x="1754" y="1008"/>
                  </a:lnTo>
                  <a:lnTo>
                    <a:pt x="1781" y="981"/>
                  </a:lnTo>
                  <a:lnTo>
                    <a:pt x="1807" y="953"/>
                  </a:lnTo>
                  <a:lnTo>
                    <a:pt x="1834" y="925"/>
                  </a:lnTo>
                  <a:lnTo>
                    <a:pt x="1859" y="894"/>
                  </a:lnTo>
                  <a:lnTo>
                    <a:pt x="1885" y="862"/>
                  </a:lnTo>
                  <a:lnTo>
                    <a:pt x="1911" y="829"/>
                  </a:lnTo>
                  <a:lnTo>
                    <a:pt x="1938" y="795"/>
                  </a:lnTo>
                  <a:lnTo>
                    <a:pt x="1963" y="759"/>
                  </a:lnTo>
                  <a:lnTo>
                    <a:pt x="1989" y="723"/>
                  </a:lnTo>
                  <a:lnTo>
                    <a:pt x="2014" y="684"/>
                  </a:lnTo>
                  <a:lnTo>
                    <a:pt x="2040" y="645"/>
                  </a:lnTo>
                  <a:lnTo>
                    <a:pt x="2066" y="604"/>
                  </a:lnTo>
                  <a:lnTo>
                    <a:pt x="2091" y="562"/>
                  </a:lnTo>
                  <a:lnTo>
                    <a:pt x="2117" y="519"/>
                  </a:lnTo>
                  <a:lnTo>
                    <a:pt x="2143" y="472"/>
                  </a:lnTo>
                  <a:lnTo>
                    <a:pt x="2168" y="426"/>
                  </a:lnTo>
                  <a:lnTo>
                    <a:pt x="2194" y="378"/>
                  </a:lnTo>
                  <a:lnTo>
                    <a:pt x="2220" y="329"/>
                  </a:lnTo>
                  <a:lnTo>
                    <a:pt x="2245" y="277"/>
                  </a:lnTo>
                  <a:lnTo>
                    <a:pt x="2270" y="225"/>
                  </a:lnTo>
                  <a:lnTo>
                    <a:pt x="2296" y="171"/>
                  </a:lnTo>
                  <a:lnTo>
                    <a:pt x="2296" y="171"/>
                  </a:lnTo>
                  <a:lnTo>
                    <a:pt x="1931" y="0"/>
                  </a:lnTo>
                  <a:lnTo>
                    <a:pt x="1931" y="0"/>
                  </a:lnTo>
                  <a:lnTo>
                    <a:pt x="19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0" name="Freeform 98"/>
            <p:cNvSpPr>
              <a:spLocks/>
            </p:cNvSpPr>
            <p:nvPr/>
          </p:nvSpPr>
          <p:spPr bwMode="auto">
            <a:xfrm>
              <a:off x="1260" y="3288"/>
              <a:ext cx="40" cy="23"/>
            </a:xfrm>
            <a:custGeom>
              <a:avLst/>
              <a:gdLst>
                <a:gd name="T0" fmla="*/ 2251 w 2295"/>
                <a:gd name="T1" fmla="*/ 1028 h 1295"/>
                <a:gd name="T2" fmla="*/ 2168 w 2295"/>
                <a:gd name="T3" fmla="*/ 856 h 1295"/>
                <a:gd name="T4" fmla="*/ 2088 w 2295"/>
                <a:gd name="T5" fmla="*/ 715 h 1295"/>
                <a:gd name="T6" fmla="*/ 2017 w 2295"/>
                <a:gd name="T7" fmla="*/ 603 h 1295"/>
                <a:gd name="T8" fmla="*/ 1937 w 2295"/>
                <a:gd name="T9" fmla="*/ 486 h 1295"/>
                <a:gd name="T10" fmla="*/ 1845 w 2295"/>
                <a:gd name="T11" fmla="*/ 373 h 1295"/>
                <a:gd name="T12" fmla="*/ 1741 w 2295"/>
                <a:gd name="T13" fmla="*/ 267 h 1295"/>
                <a:gd name="T14" fmla="*/ 1625 w 2295"/>
                <a:gd name="T15" fmla="*/ 170 h 1295"/>
                <a:gd name="T16" fmla="*/ 1541 w 2295"/>
                <a:gd name="T17" fmla="*/ 113 h 1295"/>
                <a:gd name="T18" fmla="*/ 1471 w 2295"/>
                <a:gd name="T19" fmla="*/ 77 h 1295"/>
                <a:gd name="T20" fmla="*/ 1399 w 2295"/>
                <a:gd name="T21" fmla="*/ 46 h 1295"/>
                <a:gd name="T22" fmla="*/ 1322 w 2295"/>
                <a:gd name="T23" fmla="*/ 21 h 1295"/>
                <a:gd name="T24" fmla="*/ 1241 w 2295"/>
                <a:gd name="T25" fmla="*/ 6 h 1295"/>
                <a:gd name="T26" fmla="*/ 1158 w 2295"/>
                <a:gd name="T27" fmla="*/ 0 h 1295"/>
                <a:gd name="T28" fmla="*/ 1073 w 2295"/>
                <a:gd name="T29" fmla="*/ 5 h 1295"/>
                <a:gd name="T30" fmla="*/ 986 w 2295"/>
                <a:gd name="T31" fmla="*/ 20 h 1295"/>
                <a:gd name="T32" fmla="*/ 901 w 2295"/>
                <a:gd name="T33" fmla="*/ 48 h 1295"/>
                <a:gd name="T34" fmla="*/ 815 w 2295"/>
                <a:gd name="T35" fmla="*/ 84 h 1295"/>
                <a:gd name="T36" fmla="*/ 731 w 2295"/>
                <a:gd name="T37" fmla="*/ 132 h 1295"/>
                <a:gd name="T38" fmla="*/ 650 w 2295"/>
                <a:gd name="T39" fmla="*/ 192 h 1295"/>
                <a:gd name="T40" fmla="*/ 569 w 2295"/>
                <a:gd name="T41" fmla="*/ 262 h 1295"/>
                <a:gd name="T42" fmla="*/ 489 w 2295"/>
                <a:gd name="T43" fmla="*/ 342 h 1295"/>
                <a:gd name="T44" fmla="*/ 411 w 2295"/>
                <a:gd name="T45" fmla="*/ 433 h 1295"/>
                <a:gd name="T46" fmla="*/ 333 w 2295"/>
                <a:gd name="T47" fmla="*/ 536 h 1295"/>
                <a:gd name="T48" fmla="*/ 256 w 2295"/>
                <a:gd name="T49" fmla="*/ 650 h 1295"/>
                <a:gd name="T50" fmla="*/ 180 w 2295"/>
                <a:gd name="T51" fmla="*/ 776 h 1295"/>
                <a:gd name="T52" fmla="*/ 103 w 2295"/>
                <a:gd name="T53" fmla="*/ 917 h 1295"/>
                <a:gd name="T54" fmla="*/ 27 w 2295"/>
                <a:gd name="T55" fmla="*/ 1071 h 1295"/>
                <a:gd name="T56" fmla="*/ 389 w 2295"/>
                <a:gd name="T57" fmla="*/ 1244 h 1295"/>
                <a:gd name="T58" fmla="*/ 459 w 2295"/>
                <a:gd name="T59" fmla="*/ 1103 h 1295"/>
                <a:gd name="T60" fmla="*/ 528 w 2295"/>
                <a:gd name="T61" fmla="*/ 979 h 1295"/>
                <a:gd name="T62" fmla="*/ 595 w 2295"/>
                <a:gd name="T63" fmla="*/ 866 h 1295"/>
                <a:gd name="T64" fmla="*/ 661 w 2295"/>
                <a:gd name="T65" fmla="*/ 769 h 1295"/>
                <a:gd name="T66" fmla="*/ 724 w 2295"/>
                <a:gd name="T67" fmla="*/ 685 h 1295"/>
                <a:gd name="T68" fmla="*/ 786 w 2295"/>
                <a:gd name="T69" fmla="*/ 615 h 1295"/>
                <a:gd name="T70" fmla="*/ 843 w 2295"/>
                <a:gd name="T71" fmla="*/ 555 h 1295"/>
                <a:gd name="T72" fmla="*/ 898 w 2295"/>
                <a:gd name="T73" fmla="*/ 507 h 1295"/>
                <a:gd name="T74" fmla="*/ 950 w 2295"/>
                <a:gd name="T75" fmla="*/ 472 h 1295"/>
                <a:gd name="T76" fmla="*/ 997 w 2295"/>
                <a:gd name="T77" fmla="*/ 444 h 1295"/>
                <a:gd name="T78" fmla="*/ 1041 w 2295"/>
                <a:gd name="T79" fmla="*/ 425 h 1295"/>
                <a:gd name="T80" fmla="*/ 1081 w 2295"/>
                <a:gd name="T81" fmla="*/ 411 h 1295"/>
                <a:gd name="T82" fmla="*/ 1118 w 2295"/>
                <a:gd name="T83" fmla="*/ 405 h 1295"/>
                <a:gd name="T84" fmla="*/ 1155 w 2295"/>
                <a:gd name="T85" fmla="*/ 403 h 1295"/>
                <a:gd name="T86" fmla="*/ 1190 w 2295"/>
                <a:gd name="T87" fmla="*/ 405 h 1295"/>
                <a:gd name="T88" fmla="*/ 1224 w 2295"/>
                <a:gd name="T89" fmla="*/ 412 h 1295"/>
                <a:gd name="T90" fmla="*/ 1261 w 2295"/>
                <a:gd name="T91" fmla="*/ 424 h 1295"/>
                <a:gd name="T92" fmla="*/ 1298 w 2295"/>
                <a:gd name="T93" fmla="*/ 440 h 1295"/>
                <a:gd name="T94" fmla="*/ 1336 w 2295"/>
                <a:gd name="T95" fmla="*/ 460 h 1295"/>
                <a:gd name="T96" fmla="*/ 1387 w 2295"/>
                <a:gd name="T97" fmla="*/ 494 h 1295"/>
                <a:gd name="T98" fmla="*/ 1466 w 2295"/>
                <a:gd name="T99" fmla="*/ 560 h 1295"/>
                <a:gd name="T100" fmla="*/ 1543 w 2295"/>
                <a:gd name="T101" fmla="*/ 640 h 1295"/>
                <a:gd name="T102" fmla="*/ 1615 w 2295"/>
                <a:gd name="T103" fmla="*/ 730 h 1295"/>
                <a:gd name="T104" fmla="*/ 1683 w 2295"/>
                <a:gd name="T105" fmla="*/ 825 h 1295"/>
                <a:gd name="T106" fmla="*/ 1743 w 2295"/>
                <a:gd name="T107" fmla="*/ 922 h 1295"/>
                <a:gd name="T108" fmla="*/ 1812 w 2295"/>
                <a:gd name="T109" fmla="*/ 1044 h 1295"/>
                <a:gd name="T110" fmla="*/ 1884 w 2295"/>
                <a:gd name="T111" fmla="*/ 1193 h 1295"/>
                <a:gd name="T112" fmla="*/ 2295 w 2295"/>
                <a:gd name="T113" fmla="*/ 11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5" h="1295">
                  <a:moveTo>
                    <a:pt x="2295" y="1130"/>
                  </a:moveTo>
                  <a:lnTo>
                    <a:pt x="2283" y="1099"/>
                  </a:lnTo>
                  <a:lnTo>
                    <a:pt x="2251" y="1028"/>
                  </a:lnTo>
                  <a:lnTo>
                    <a:pt x="2228" y="977"/>
                  </a:lnTo>
                  <a:lnTo>
                    <a:pt x="2200" y="920"/>
                  </a:lnTo>
                  <a:lnTo>
                    <a:pt x="2168" y="856"/>
                  </a:lnTo>
                  <a:lnTo>
                    <a:pt x="2131" y="789"/>
                  </a:lnTo>
                  <a:lnTo>
                    <a:pt x="2110" y="751"/>
                  </a:lnTo>
                  <a:lnTo>
                    <a:pt x="2088" y="715"/>
                  </a:lnTo>
                  <a:lnTo>
                    <a:pt x="2066" y="678"/>
                  </a:lnTo>
                  <a:lnTo>
                    <a:pt x="2043" y="640"/>
                  </a:lnTo>
                  <a:lnTo>
                    <a:pt x="2017" y="603"/>
                  </a:lnTo>
                  <a:lnTo>
                    <a:pt x="1991" y="564"/>
                  </a:lnTo>
                  <a:lnTo>
                    <a:pt x="1965" y="526"/>
                  </a:lnTo>
                  <a:lnTo>
                    <a:pt x="1937" y="486"/>
                  </a:lnTo>
                  <a:lnTo>
                    <a:pt x="1907" y="449"/>
                  </a:lnTo>
                  <a:lnTo>
                    <a:pt x="1876" y="411"/>
                  </a:lnTo>
                  <a:lnTo>
                    <a:pt x="1845" y="373"/>
                  </a:lnTo>
                  <a:lnTo>
                    <a:pt x="1812" y="338"/>
                  </a:lnTo>
                  <a:lnTo>
                    <a:pt x="1777" y="301"/>
                  </a:lnTo>
                  <a:lnTo>
                    <a:pt x="1741" y="267"/>
                  </a:lnTo>
                  <a:lnTo>
                    <a:pt x="1704" y="233"/>
                  </a:lnTo>
                  <a:lnTo>
                    <a:pt x="1666" y="200"/>
                  </a:lnTo>
                  <a:lnTo>
                    <a:pt x="1625" y="170"/>
                  </a:lnTo>
                  <a:lnTo>
                    <a:pt x="1585" y="142"/>
                  </a:lnTo>
                  <a:lnTo>
                    <a:pt x="1562" y="126"/>
                  </a:lnTo>
                  <a:lnTo>
                    <a:pt x="1541" y="113"/>
                  </a:lnTo>
                  <a:lnTo>
                    <a:pt x="1519" y="100"/>
                  </a:lnTo>
                  <a:lnTo>
                    <a:pt x="1494" y="88"/>
                  </a:lnTo>
                  <a:lnTo>
                    <a:pt x="1471" y="77"/>
                  </a:lnTo>
                  <a:lnTo>
                    <a:pt x="1448" y="65"/>
                  </a:lnTo>
                  <a:lnTo>
                    <a:pt x="1423" y="55"/>
                  </a:lnTo>
                  <a:lnTo>
                    <a:pt x="1399" y="46"/>
                  </a:lnTo>
                  <a:lnTo>
                    <a:pt x="1373" y="36"/>
                  </a:lnTo>
                  <a:lnTo>
                    <a:pt x="1348" y="29"/>
                  </a:lnTo>
                  <a:lnTo>
                    <a:pt x="1322" y="21"/>
                  </a:lnTo>
                  <a:lnTo>
                    <a:pt x="1295" y="15"/>
                  </a:lnTo>
                  <a:lnTo>
                    <a:pt x="1269" y="10"/>
                  </a:lnTo>
                  <a:lnTo>
                    <a:pt x="1241" y="6"/>
                  </a:lnTo>
                  <a:lnTo>
                    <a:pt x="1214" y="3"/>
                  </a:lnTo>
                  <a:lnTo>
                    <a:pt x="1186" y="1"/>
                  </a:lnTo>
                  <a:lnTo>
                    <a:pt x="1158" y="0"/>
                  </a:lnTo>
                  <a:lnTo>
                    <a:pt x="1130" y="1"/>
                  </a:lnTo>
                  <a:lnTo>
                    <a:pt x="1102" y="2"/>
                  </a:lnTo>
                  <a:lnTo>
                    <a:pt x="1073" y="5"/>
                  </a:lnTo>
                  <a:lnTo>
                    <a:pt x="1045" y="9"/>
                  </a:lnTo>
                  <a:lnTo>
                    <a:pt x="1016" y="13"/>
                  </a:lnTo>
                  <a:lnTo>
                    <a:pt x="986" y="20"/>
                  </a:lnTo>
                  <a:lnTo>
                    <a:pt x="958" y="27"/>
                  </a:lnTo>
                  <a:lnTo>
                    <a:pt x="929" y="36"/>
                  </a:lnTo>
                  <a:lnTo>
                    <a:pt x="901" y="48"/>
                  </a:lnTo>
                  <a:lnTo>
                    <a:pt x="872" y="58"/>
                  </a:lnTo>
                  <a:lnTo>
                    <a:pt x="843" y="71"/>
                  </a:lnTo>
                  <a:lnTo>
                    <a:pt x="815" y="84"/>
                  </a:lnTo>
                  <a:lnTo>
                    <a:pt x="787" y="100"/>
                  </a:lnTo>
                  <a:lnTo>
                    <a:pt x="759" y="115"/>
                  </a:lnTo>
                  <a:lnTo>
                    <a:pt x="731" y="132"/>
                  </a:lnTo>
                  <a:lnTo>
                    <a:pt x="703" y="152"/>
                  </a:lnTo>
                  <a:lnTo>
                    <a:pt x="677" y="171"/>
                  </a:lnTo>
                  <a:lnTo>
                    <a:pt x="650" y="192"/>
                  </a:lnTo>
                  <a:lnTo>
                    <a:pt x="622" y="213"/>
                  </a:lnTo>
                  <a:lnTo>
                    <a:pt x="596" y="238"/>
                  </a:lnTo>
                  <a:lnTo>
                    <a:pt x="569" y="262"/>
                  </a:lnTo>
                  <a:lnTo>
                    <a:pt x="543" y="287"/>
                  </a:lnTo>
                  <a:lnTo>
                    <a:pt x="516" y="314"/>
                  </a:lnTo>
                  <a:lnTo>
                    <a:pt x="489" y="342"/>
                  </a:lnTo>
                  <a:lnTo>
                    <a:pt x="463" y="371"/>
                  </a:lnTo>
                  <a:lnTo>
                    <a:pt x="438" y="401"/>
                  </a:lnTo>
                  <a:lnTo>
                    <a:pt x="411" y="433"/>
                  </a:lnTo>
                  <a:lnTo>
                    <a:pt x="386" y="466"/>
                  </a:lnTo>
                  <a:lnTo>
                    <a:pt x="359" y="500"/>
                  </a:lnTo>
                  <a:lnTo>
                    <a:pt x="333" y="536"/>
                  </a:lnTo>
                  <a:lnTo>
                    <a:pt x="308" y="572"/>
                  </a:lnTo>
                  <a:lnTo>
                    <a:pt x="283" y="611"/>
                  </a:lnTo>
                  <a:lnTo>
                    <a:pt x="256" y="650"/>
                  </a:lnTo>
                  <a:lnTo>
                    <a:pt x="231" y="690"/>
                  </a:lnTo>
                  <a:lnTo>
                    <a:pt x="206" y="733"/>
                  </a:lnTo>
                  <a:lnTo>
                    <a:pt x="180" y="776"/>
                  </a:lnTo>
                  <a:lnTo>
                    <a:pt x="155" y="823"/>
                  </a:lnTo>
                  <a:lnTo>
                    <a:pt x="128" y="869"/>
                  </a:lnTo>
                  <a:lnTo>
                    <a:pt x="103" y="917"/>
                  </a:lnTo>
                  <a:lnTo>
                    <a:pt x="77" y="966"/>
                  </a:lnTo>
                  <a:lnTo>
                    <a:pt x="52" y="1017"/>
                  </a:lnTo>
                  <a:lnTo>
                    <a:pt x="27" y="1071"/>
                  </a:lnTo>
                  <a:lnTo>
                    <a:pt x="0" y="1124"/>
                  </a:lnTo>
                  <a:lnTo>
                    <a:pt x="365" y="1295"/>
                  </a:lnTo>
                  <a:lnTo>
                    <a:pt x="389" y="1244"/>
                  </a:lnTo>
                  <a:lnTo>
                    <a:pt x="413" y="1196"/>
                  </a:lnTo>
                  <a:lnTo>
                    <a:pt x="436" y="1149"/>
                  </a:lnTo>
                  <a:lnTo>
                    <a:pt x="459" y="1103"/>
                  </a:lnTo>
                  <a:lnTo>
                    <a:pt x="482" y="1059"/>
                  </a:lnTo>
                  <a:lnTo>
                    <a:pt x="505" y="1018"/>
                  </a:lnTo>
                  <a:lnTo>
                    <a:pt x="528" y="979"/>
                  </a:lnTo>
                  <a:lnTo>
                    <a:pt x="550" y="940"/>
                  </a:lnTo>
                  <a:lnTo>
                    <a:pt x="573" y="903"/>
                  </a:lnTo>
                  <a:lnTo>
                    <a:pt x="595" y="866"/>
                  </a:lnTo>
                  <a:lnTo>
                    <a:pt x="617" y="833"/>
                  </a:lnTo>
                  <a:lnTo>
                    <a:pt x="639" y="801"/>
                  </a:lnTo>
                  <a:lnTo>
                    <a:pt x="661" y="769"/>
                  </a:lnTo>
                  <a:lnTo>
                    <a:pt x="682" y="740"/>
                  </a:lnTo>
                  <a:lnTo>
                    <a:pt x="703" y="712"/>
                  </a:lnTo>
                  <a:lnTo>
                    <a:pt x="724" y="685"/>
                  </a:lnTo>
                  <a:lnTo>
                    <a:pt x="744" y="660"/>
                  </a:lnTo>
                  <a:lnTo>
                    <a:pt x="766" y="637"/>
                  </a:lnTo>
                  <a:lnTo>
                    <a:pt x="786" y="615"/>
                  </a:lnTo>
                  <a:lnTo>
                    <a:pt x="805" y="593"/>
                  </a:lnTo>
                  <a:lnTo>
                    <a:pt x="824" y="574"/>
                  </a:lnTo>
                  <a:lnTo>
                    <a:pt x="843" y="555"/>
                  </a:lnTo>
                  <a:lnTo>
                    <a:pt x="861" y="539"/>
                  </a:lnTo>
                  <a:lnTo>
                    <a:pt x="880" y="523"/>
                  </a:lnTo>
                  <a:lnTo>
                    <a:pt x="898" y="507"/>
                  </a:lnTo>
                  <a:lnTo>
                    <a:pt x="916" y="494"/>
                  </a:lnTo>
                  <a:lnTo>
                    <a:pt x="933" y="482"/>
                  </a:lnTo>
                  <a:lnTo>
                    <a:pt x="950" y="472"/>
                  </a:lnTo>
                  <a:lnTo>
                    <a:pt x="965" y="461"/>
                  </a:lnTo>
                  <a:lnTo>
                    <a:pt x="981" y="452"/>
                  </a:lnTo>
                  <a:lnTo>
                    <a:pt x="997" y="444"/>
                  </a:lnTo>
                  <a:lnTo>
                    <a:pt x="1011" y="437"/>
                  </a:lnTo>
                  <a:lnTo>
                    <a:pt x="1027" y="431"/>
                  </a:lnTo>
                  <a:lnTo>
                    <a:pt x="1041" y="425"/>
                  </a:lnTo>
                  <a:lnTo>
                    <a:pt x="1055" y="420"/>
                  </a:lnTo>
                  <a:lnTo>
                    <a:pt x="1068" y="415"/>
                  </a:lnTo>
                  <a:lnTo>
                    <a:pt x="1081" y="411"/>
                  </a:lnTo>
                  <a:lnTo>
                    <a:pt x="1094" y="409"/>
                  </a:lnTo>
                  <a:lnTo>
                    <a:pt x="1105" y="406"/>
                  </a:lnTo>
                  <a:lnTo>
                    <a:pt x="1118" y="405"/>
                  </a:lnTo>
                  <a:lnTo>
                    <a:pt x="1130" y="404"/>
                  </a:lnTo>
                  <a:lnTo>
                    <a:pt x="1142" y="403"/>
                  </a:lnTo>
                  <a:lnTo>
                    <a:pt x="1155" y="403"/>
                  </a:lnTo>
                  <a:lnTo>
                    <a:pt x="1166" y="403"/>
                  </a:lnTo>
                  <a:lnTo>
                    <a:pt x="1178" y="404"/>
                  </a:lnTo>
                  <a:lnTo>
                    <a:pt x="1190" y="405"/>
                  </a:lnTo>
                  <a:lnTo>
                    <a:pt x="1201" y="407"/>
                  </a:lnTo>
                  <a:lnTo>
                    <a:pt x="1213" y="410"/>
                  </a:lnTo>
                  <a:lnTo>
                    <a:pt x="1224" y="412"/>
                  </a:lnTo>
                  <a:lnTo>
                    <a:pt x="1236" y="415"/>
                  </a:lnTo>
                  <a:lnTo>
                    <a:pt x="1249" y="420"/>
                  </a:lnTo>
                  <a:lnTo>
                    <a:pt x="1261" y="424"/>
                  </a:lnTo>
                  <a:lnTo>
                    <a:pt x="1274" y="429"/>
                  </a:lnTo>
                  <a:lnTo>
                    <a:pt x="1286" y="434"/>
                  </a:lnTo>
                  <a:lnTo>
                    <a:pt x="1298" y="440"/>
                  </a:lnTo>
                  <a:lnTo>
                    <a:pt x="1311" y="446"/>
                  </a:lnTo>
                  <a:lnTo>
                    <a:pt x="1323" y="453"/>
                  </a:lnTo>
                  <a:lnTo>
                    <a:pt x="1336" y="460"/>
                  </a:lnTo>
                  <a:lnTo>
                    <a:pt x="1349" y="468"/>
                  </a:lnTo>
                  <a:lnTo>
                    <a:pt x="1360" y="475"/>
                  </a:lnTo>
                  <a:lnTo>
                    <a:pt x="1387" y="494"/>
                  </a:lnTo>
                  <a:lnTo>
                    <a:pt x="1414" y="515"/>
                  </a:lnTo>
                  <a:lnTo>
                    <a:pt x="1440" y="537"/>
                  </a:lnTo>
                  <a:lnTo>
                    <a:pt x="1466" y="560"/>
                  </a:lnTo>
                  <a:lnTo>
                    <a:pt x="1492" y="585"/>
                  </a:lnTo>
                  <a:lnTo>
                    <a:pt x="1517" y="612"/>
                  </a:lnTo>
                  <a:lnTo>
                    <a:pt x="1543" y="640"/>
                  </a:lnTo>
                  <a:lnTo>
                    <a:pt x="1568" y="668"/>
                  </a:lnTo>
                  <a:lnTo>
                    <a:pt x="1592" y="700"/>
                  </a:lnTo>
                  <a:lnTo>
                    <a:pt x="1615" y="730"/>
                  </a:lnTo>
                  <a:lnTo>
                    <a:pt x="1638" y="760"/>
                  </a:lnTo>
                  <a:lnTo>
                    <a:pt x="1662" y="793"/>
                  </a:lnTo>
                  <a:lnTo>
                    <a:pt x="1683" y="825"/>
                  </a:lnTo>
                  <a:lnTo>
                    <a:pt x="1704" y="857"/>
                  </a:lnTo>
                  <a:lnTo>
                    <a:pt x="1724" y="890"/>
                  </a:lnTo>
                  <a:lnTo>
                    <a:pt x="1743" y="922"/>
                  </a:lnTo>
                  <a:lnTo>
                    <a:pt x="1762" y="953"/>
                  </a:lnTo>
                  <a:lnTo>
                    <a:pt x="1779" y="983"/>
                  </a:lnTo>
                  <a:lnTo>
                    <a:pt x="1812" y="1044"/>
                  </a:lnTo>
                  <a:lnTo>
                    <a:pt x="1841" y="1100"/>
                  </a:lnTo>
                  <a:lnTo>
                    <a:pt x="1864" y="1150"/>
                  </a:lnTo>
                  <a:lnTo>
                    <a:pt x="1884" y="1193"/>
                  </a:lnTo>
                  <a:lnTo>
                    <a:pt x="1913" y="1258"/>
                  </a:lnTo>
                  <a:lnTo>
                    <a:pt x="1921" y="1276"/>
                  </a:lnTo>
                  <a:lnTo>
                    <a:pt x="2295" y="1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1" name="Freeform 99"/>
            <p:cNvSpPr>
              <a:spLocks/>
            </p:cNvSpPr>
            <p:nvPr/>
          </p:nvSpPr>
          <p:spPr bwMode="auto">
            <a:xfrm>
              <a:off x="1294" y="3308"/>
              <a:ext cx="7" cy="5"/>
            </a:xfrm>
            <a:custGeom>
              <a:avLst/>
              <a:gdLst>
                <a:gd name="T0" fmla="*/ 0 w 390"/>
                <a:gd name="T1" fmla="*/ 146 h 275"/>
                <a:gd name="T2" fmla="*/ 4 w 390"/>
                <a:gd name="T3" fmla="*/ 157 h 275"/>
                <a:gd name="T4" fmla="*/ 10 w 390"/>
                <a:gd name="T5" fmla="*/ 168 h 275"/>
                <a:gd name="T6" fmla="*/ 15 w 390"/>
                <a:gd name="T7" fmla="*/ 178 h 275"/>
                <a:gd name="T8" fmla="*/ 21 w 390"/>
                <a:gd name="T9" fmla="*/ 188 h 275"/>
                <a:gd name="T10" fmla="*/ 27 w 390"/>
                <a:gd name="T11" fmla="*/ 197 h 275"/>
                <a:gd name="T12" fmla="*/ 33 w 390"/>
                <a:gd name="T13" fmla="*/ 205 h 275"/>
                <a:gd name="T14" fmla="*/ 40 w 390"/>
                <a:gd name="T15" fmla="*/ 213 h 275"/>
                <a:gd name="T16" fmla="*/ 47 w 390"/>
                <a:gd name="T17" fmla="*/ 222 h 275"/>
                <a:gd name="T18" fmla="*/ 54 w 390"/>
                <a:gd name="T19" fmla="*/ 229 h 275"/>
                <a:gd name="T20" fmla="*/ 62 w 390"/>
                <a:gd name="T21" fmla="*/ 235 h 275"/>
                <a:gd name="T22" fmla="*/ 70 w 390"/>
                <a:gd name="T23" fmla="*/ 241 h 275"/>
                <a:gd name="T24" fmla="*/ 78 w 390"/>
                <a:gd name="T25" fmla="*/ 247 h 275"/>
                <a:gd name="T26" fmla="*/ 86 w 390"/>
                <a:gd name="T27" fmla="*/ 252 h 275"/>
                <a:gd name="T28" fmla="*/ 94 w 390"/>
                <a:gd name="T29" fmla="*/ 256 h 275"/>
                <a:gd name="T30" fmla="*/ 104 w 390"/>
                <a:gd name="T31" fmla="*/ 260 h 275"/>
                <a:gd name="T32" fmla="*/ 113 w 390"/>
                <a:gd name="T33" fmla="*/ 264 h 275"/>
                <a:gd name="T34" fmla="*/ 130 w 390"/>
                <a:gd name="T35" fmla="*/ 269 h 275"/>
                <a:gd name="T36" fmla="*/ 149 w 390"/>
                <a:gd name="T37" fmla="*/ 273 h 275"/>
                <a:gd name="T38" fmla="*/ 167 w 390"/>
                <a:gd name="T39" fmla="*/ 275 h 275"/>
                <a:gd name="T40" fmla="*/ 186 w 390"/>
                <a:gd name="T41" fmla="*/ 275 h 275"/>
                <a:gd name="T42" fmla="*/ 204 w 390"/>
                <a:gd name="T43" fmla="*/ 274 h 275"/>
                <a:gd name="T44" fmla="*/ 222 w 390"/>
                <a:gd name="T45" fmla="*/ 271 h 275"/>
                <a:gd name="T46" fmla="*/ 242 w 390"/>
                <a:gd name="T47" fmla="*/ 267 h 275"/>
                <a:gd name="T48" fmla="*/ 259 w 390"/>
                <a:gd name="T49" fmla="*/ 261 h 275"/>
                <a:gd name="T50" fmla="*/ 276 w 390"/>
                <a:gd name="T51" fmla="*/ 253 h 275"/>
                <a:gd name="T52" fmla="*/ 293 w 390"/>
                <a:gd name="T53" fmla="*/ 244 h 275"/>
                <a:gd name="T54" fmla="*/ 308 w 390"/>
                <a:gd name="T55" fmla="*/ 234 h 275"/>
                <a:gd name="T56" fmla="*/ 323 w 390"/>
                <a:gd name="T57" fmla="*/ 223 h 275"/>
                <a:gd name="T58" fmla="*/ 336 w 390"/>
                <a:gd name="T59" fmla="*/ 209 h 275"/>
                <a:gd name="T60" fmla="*/ 349 w 390"/>
                <a:gd name="T61" fmla="*/ 195 h 275"/>
                <a:gd name="T62" fmla="*/ 361 w 390"/>
                <a:gd name="T63" fmla="*/ 180 h 275"/>
                <a:gd name="T64" fmla="*/ 370 w 390"/>
                <a:gd name="T65" fmla="*/ 164 h 275"/>
                <a:gd name="T66" fmla="*/ 374 w 390"/>
                <a:gd name="T67" fmla="*/ 156 h 275"/>
                <a:gd name="T68" fmla="*/ 378 w 390"/>
                <a:gd name="T69" fmla="*/ 147 h 275"/>
                <a:gd name="T70" fmla="*/ 381 w 390"/>
                <a:gd name="T71" fmla="*/ 138 h 275"/>
                <a:gd name="T72" fmla="*/ 384 w 390"/>
                <a:gd name="T73" fmla="*/ 129 h 275"/>
                <a:gd name="T74" fmla="*/ 386 w 390"/>
                <a:gd name="T75" fmla="*/ 118 h 275"/>
                <a:gd name="T76" fmla="*/ 388 w 390"/>
                <a:gd name="T77" fmla="*/ 109 h 275"/>
                <a:gd name="T78" fmla="*/ 389 w 390"/>
                <a:gd name="T79" fmla="*/ 99 h 275"/>
                <a:gd name="T80" fmla="*/ 390 w 390"/>
                <a:gd name="T81" fmla="*/ 89 h 275"/>
                <a:gd name="T82" fmla="*/ 390 w 390"/>
                <a:gd name="T83" fmla="*/ 78 h 275"/>
                <a:gd name="T84" fmla="*/ 389 w 390"/>
                <a:gd name="T85" fmla="*/ 68 h 275"/>
                <a:gd name="T86" fmla="*/ 388 w 390"/>
                <a:gd name="T87" fmla="*/ 57 h 275"/>
                <a:gd name="T88" fmla="*/ 387 w 390"/>
                <a:gd name="T89" fmla="*/ 46 h 275"/>
                <a:gd name="T90" fmla="*/ 385 w 390"/>
                <a:gd name="T91" fmla="*/ 35 h 275"/>
                <a:gd name="T92" fmla="*/ 382 w 390"/>
                <a:gd name="T93" fmla="*/ 23 h 275"/>
                <a:gd name="T94" fmla="*/ 378 w 390"/>
                <a:gd name="T95" fmla="*/ 12 h 275"/>
                <a:gd name="T96" fmla="*/ 374 w 390"/>
                <a:gd name="T97" fmla="*/ 0 h 275"/>
                <a:gd name="T98" fmla="*/ 0 w 390"/>
                <a:gd name="T99" fmla="*/ 14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275">
                  <a:moveTo>
                    <a:pt x="0" y="146"/>
                  </a:moveTo>
                  <a:lnTo>
                    <a:pt x="4" y="157"/>
                  </a:lnTo>
                  <a:lnTo>
                    <a:pt x="10" y="168"/>
                  </a:lnTo>
                  <a:lnTo>
                    <a:pt x="15" y="178"/>
                  </a:lnTo>
                  <a:lnTo>
                    <a:pt x="21" y="188"/>
                  </a:lnTo>
                  <a:lnTo>
                    <a:pt x="27" y="197"/>
                  </a:lnTo>
                  <a:lnTo>
                    <a:pt x="33" y="205"/>
                  </a:lnTo>
                  <a:lnTo>
                    <a:pt x="40" y="213"/>
                  </a:lnTo>
                  <a:lnTo>
                    <a:pt x="47" y="222"/>
                  </a:lnTo>
                  <a:lnTo>
                    <a:pt x="54" y="229"/>
                  </a:lnTo>
                  <a:lnTo>
                    <a:pt x="62" y="235"/>
                  </a:lnTo>
                  <a:lnTo>
                    <a:pt x="70" y="241"/>
                  </a:lnTo>
                  <a:lnTo>
                    <a:pt x="78" y="247"/>
                  </a:lnTo>
                  <a:lnTo>
                    <a:pt x="86" y="252"/>
                  </a:lnTo>
                  <a:lnTo>
                    <a:pt x="94" y="256"/>
                  </a:lnTo>
                  <a:lnTo>
                    <a:pt x="104" y="260"/>
                  </a:lnTo>
                  <a:lnTo>
                    <a:pt x="113" y="264"/>
                  </a:lnTo>
                  <a:lnTo>
                    <a:pt x="130" y="269"/>
                  </a:lnTo>
                  <a:lnTo>
                    <a:pt x="149" y="273"/>
                  </a:lnTo>
                  <a:lnTo>
                    <a:pt x="167" y="275"/>
                  </a:lnTo>
                  <a:lnTo>
                    <a:pt x="186" y="275"/>
                  </a:lnTo>
                  <a:lnTo>
                    <a:pt x="204" y="274"/>
                  </a:lnTo>
                  <a:lnTo>
                    <a:pt x="222" y="271"/>
                  </a:lnTo>
                  <a:lnTo>
                    <a:pt x="242" y="267"/>
                  </a:lnTo>
                  <a:lnTo>
                    <a:pt x="259" y="261"/>
                  </a:lnTo>
                  <a:lnTo>
                    <a:pt x="276" y="253"/>
                  </a:lnTo>
                  <a:lnTo>
                    <a:pt x="293" y="244"/>
                  </a:lnTo>
                  <a:lnTo>
                    <a:pt x="308" y="234"/>
                  </a:lnTo>
                  <a:lnTo>
                    <a:pt x="323" y="223"/>
                  </a:lnTo>
                  <a:lnTo>
                    <a:pt x="336" y="209"/>
                  </a:lnTo>
                  <a:lnTo>
                    <a:pt x="349" y="195"/>
                  </a:lnTo>
                  <a:lnTo>
                    <a:pt x="361" y="180"/>
                  </a:lnTo>
                  <a:lnTo>
                    <a:pt x="370" y="164"/>
                  </a:lnTo>
                  <a:lnTo>
                    <a:pt x="374" y="156"/>
                  </a:lnTo>
                  <a:lnTo>
                    <a:pt x="378" y="147"/>
                  </a:lnTo>
                  <a:lnTo>
                    <a:pt x="381" y="138"/>
                  </a:lnTo>
                  <a:lnTo>
                    <a:pt x="384" y="129"/>
                  </a:lnTo>
                  <a:lnTo>
                    <a:pt x="386" y="118"/>
                  </a:lnTo>
                  <a:lnTo>
                    <a:pt x="388" y="109"/>
                  </a:lnTo>
                  <a:lnTo>
                    <a:pt x="389" y="99"/>
                  </a:lnTo>
                  <a:lnTo>
                    <a:pt x="390" y="89"/>
                  </a:lnTo>
                  <a:lnTo>
                    <a:pt x="390" y="78"/>
                  </a:lnTo>
                  <a:lnTo>
                    <a:pt x="389" y="68"/>
                  </a:lnTo>
                  <a:lnTo>
                    <a:pt x="388" y="57"/>
                  </a:lnTo>
                  <a:lnTo>
                    <a:pt x="387" y="46"/>
                  </a:lnTo>
                  <a:lnTo>
                    <a:pt x="385" y="35"/>
                  </a:lnTo>
                  <a:lnTo>
                    <a:pt x="382" y="23"/>
                  </a:lnTo>
                  <a:lnTo>
                    <a:pt x="378" y="12"/>
                  </a:lnTo>
                  <a:lnTo>
                    <a:pt x="374" y="0"/>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52" name="Group 102"/>
          <p:cNvGrpSpPr>
            <a:grpSpLocks noChangeAspect="1"/>
          </p:cNvGrpSpPr>
          <p:nvPr/>
        </p:nvGrpSpPr>
        <p:grpSpPr bwMode="auto">
          <a:xfrm>
            <a:off x="4839503" y="3580724"/>
            <a:ext cx="727075" cy="277813"/>
            <a:chOff x="1056" y="2654"/>
            <a:chExt cx="458" cy="175"/>
          </a:xfrm>
        </p:grpSpPr>
        <p:sp>
          <p:nvSpPr>
            <p:cNvPr id="153" name="AutoShape 101"/>
            <p:cNvSpPr>
              <a:spLocks noChangeAspect="1" noChangeArrowheads="1" noTextEdit="1"/>
            </p:cNvSpPr>
            <p:nvPr/>
          </p:nvSpPr>
          <p:spPr bwMode="auto">
            <a:xfrm>
              <a:off x="1056" y="2654"/>
              <a:ext cx="4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4" name="Rectangle 103"/>
            <p:cNvSpPr>
              <a:spLocks noChangeArrowheads="1"/>
            </p:cNvSpPr>
            <p:nvPr/>
          </p:nvSpPr>
          <p:spPr bwMode="auto">
            <a:xfrm>
              <a:off x="1058" y="2744"/>
              <a:ext cx="348" cy="83"/>
            </a:xfrm>
            <a:prstGeom prst="rect">
              <a:avLst/>
            </a:prstGeom>
            <a:solidFill>
              <a:srgbClr val="0D96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5" name="Freeform 104"/>
            <p:cNvSpPr>
              <a:spLocks/>
            </p:cNvSpPr>
            <p:nvPr/>
          </p:nvSpPr>
          <p:spPr bwMode="auto">
            <a:xfrm>
              <a:off x="1406" y="2656"/>
              <a:ext cx="106" cy="171"/>
            </a:xfrm>
            <a:custGeom>
              <a:avLst/>
              <a:gdLst>
                <a:gd name="T0" fmla="*/ 639 w 639"/>
                <a:gd name="T1" fmla="*/ 499 h 1032"/>
                <a:gd name="T2" fmla="*/ 0 w 639"/>
                <a:gd name="T3" fmla="*/ 1032 h 1032"/>
                <a:gd name="T4" fmla="*/ 0 w 639"/>
                <a:gd name="T5" fmla="*/ 533 h 1032"/>
                <a:gd name="T6" fmla="*/ 639 w 639"/>
                <a:gd name="T7" fmla="*/ 0 h 1032"/>
                <a:gd name="T8" fmla="*/ 639 w 639"/>
                <a:gd name="T9" fmla="*/ 499 h 1032"/>
              </a:gdLst>
              <a:ahLst/>
              <a:cxnLst>
                <a:cxn ang="0">
                  <a:pos x="T0" y="T1"/>
                </a:cxn>
                <a:cxn ang="0">
                  <a:pos x="T2" y="T3"/>
                </a:cxn>
                <a:cxn ang="0">
                  <a:pos x="T4" y="T5"/>
                </a:cxn>
                <a:cxn ang="0">
                  <a:pos x="T6" y="T7"/>
                </a:cxn>
                <a:cxn ang="0">
                  <a:pos x="T8" y="T9"/>
                </a:cxn>
              </a:cxnLst>
              <a:rect l="0" t="0" r="r" b="b"/>
              <a:pathLst>
                <a:path w="639" h="1032">
                  <a:moveTo>
                    <a:pt x="639" y="499"/>
                  </a:moveTo>
                  <a:lnTo>
                    <a:pt x="0" y="1032"/>
                  </a:lnTo>
                  <a:lnTo>
                    <a:pt x="0" y="533"/>
                  </a:lnTo>
                  <a:lnTo>
                    <a:pt x="639" y="0"/>
                  </a:lnTo>
                  <a:lnTo>
                    <a:pt x="639" y="499"/>
                  </a:lnTo>
                  <a:close/>
                </a:path>
              </a:pathLst>
            </a:custGeom>
            <a:solidFill>
              <a:srgbClr val="01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6" name="Freeform 105"/>
            <p:cNvSpPr>
              <a:spLocks/>
            </p:cNvSpPr>
            <p:nvPr/>
          </p:nvSpPr>
          <p:spPr bwMode="auto">
            <a:xfrm>
              <a:off x="1058" y="2656"/>
              <a:ext cx="454" cy="88"/>
            </a:xfrm>
            <a:custGeom>
              <a:avLst/>
              <a:gdLst>
                <a:gd name="T0" fmla="*/ 2091 w 2730"/>
                <a:gd name="T1" fmla="*/ 533 h 533"/>
                <a:gd name="T2" fmla="*/ 0 w 2730"/>
                <a:gd name="T3" fmla="*/ 533 h 533"/>
                <a:gd name="T4" fmla="*/ 639 w 2730"/>
                <a:gd name="T5" fmla="*/ 0 h 533"/>
                <a:gd name="T6" fmla="*/ 2730 w 2730"/>
                <a:gd name="T7" fmla="*/ 0 h 533"/>
                <a:gd name="T8" fmla="*/ 2091 w 2730"/>
                <a:gd name="T9" fmla="*/ 533 h 533"/>
              </a:gdLst>
              <a:ahLst/>
              <a:cxnLst>
                <a:cxn ang="0">
                  <a:pos x="T0" y="T1"/>
                </a:cxn>
                <a:cxn ang="0">
                  <a:pos x="T2" y="T3"/>
                </a:cxn>
                <a:cxn ang="0">
                  <a:pos x="T4" y="T5"/>
                </a:cxn>
                <a:cxn ang="0">
                  <a:pos x="T6" y="T7"/>
                </a:cxn>
                <a:cxn ang="0">
                  <a:pos x="T8" y="T9"/>
                </a:cxn>
              </a:cxnLst>
              <a:rect l="0" t="0" r="r" b="b"/>
              <a:pathLst>
                <a:path w="2730" h="533">
                  <a:moveTo>
                    <a:pt x="2091" y="533"/>
                  </a:moveTo>
                  <a:lnTo>
                    <a:pt x="0" y="533"/>
                  </a:lnTo>
                  <a:lnTo>
                    <a:pt x="639" y="0"/>
                  </a:lnTo>
                  <a:lnTo>
                    <a:pt x="2730" y="0"/>
                  </a:lnTo>
                  <a:lnTo>
                    <a:pt x="2091" y="533"/>
                  </a:lnTo>
                  <a:close/>
                </a:path>
              </a:pathLst>
            </a:custGeom>
            <a:solidFill>
              <a:srgbClr val="45A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7" name="Freeform 106"/>
            <p:cNvSpPr>
              <a:spLocks/>
            </p:cNvSpPr>
            <p:nvPr/>
          </p:nvSpPr>
          <p:spPr bwMode="auto">
            <a:xfrm>
              <a:off x="1107" y="2705"/>
              <a:ext cx="148" cy="30"/>
            </a:xfrm>
            <a:custGeom>
              <a:avLst/>
              <a:gdLst>
                <a:gd name="T0" fmla="*/ 811 w 891"/>
                <a:gd name="T1" fmla="*/ 138 h 179"/>
                <a:gd name="T2" fmla="*/ 891 w 891"/>
                <a:gd name="T3" fmla="*/ 72 h 179"/>
                <a:gd name="T4" fmla="*/ 352 w 891"/>
                <a:gd name="T5" fmla="*/ 72 h 179"/>
                <a:gd name="T6" fmla="*/ 439 w 891"/>
                <a:gd name="T7" fmla="*/ 0 h 179"/>
                <a:gd name="T8" fmla="*/ 0 w 891"/>
                <a:gd name="T9" fmla="*/ 106 h 179"/>
                <a:gd name="T10" fmla="*/ 223 w 891"/>
                <a:gd name="T11" fmla="*/ 179 h 179"/>
                <a:gd name="T12" fmla="*/ 272 w 891"/>
                <a:gd name="T13" fmla="*/ 138 h 179"/>
                <a:gd name="T14" fmla="*/ 811 w 891"/>
                <a:gd name="T15" fmla="*/ 138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1" y="138"/>
                  </a:moveTo>
                  <a:lnTo>
                    <a:pt x="891" y="72"/>
                  </a:lnTo>
                  <a:lnTo>
                    <a:pt x="352" y="72"/>
                  </a:lnTo>
                  <a:lnTo>
                    <a:pt x="439" y="0"/>
                  </a:lnTo>
                  <a:lnTo>
                    <a:pt x="0" y="106"/>
                  </a:lnTo>
                  <a:lnTo>
                    <a:pt x="223" y="179"/>
                  </a:lnTo>
                  <a:lnTo>
                    <a:pt x="272" y="138"/>
                  </a:lnTo>
                  <a:lnTo>
                    <a:pt x="811" y="13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8" name="Freeform 107"/>
            <p:cNvSpPr>
              <a:spLocks/>
            </p:cNvSpPr>
            <p:nvPr/>
          </p:nvSpPr>
          <p:spPr bwMode="auto">
            <a:xfrm>
              <a:off x="1110" y="2708"/>
              <a:ext cx="148" cy="30"/>
            </a:xfrm>
            <a:custGeom>
              <a:avLst/>
              <a:gdLst>
                <a:gd name="T0" fmla="*/ 812 w 892"/>
                <a:gd name="T1" fmla="*/ 139 h 180"/>
                <a:gd name="T2" fmla="*/ 892 w 892"/>
                <a:gd name="T3" fmla="*/ 72 h 180"/>
                <a:gd name="T4" fmla="*/ 353 w 892"/>
                <a:gd name="T5" fmla="*/ 72 h 180"/>
                <a:gd name="T6" fmla="*/ 440 w 892"/>
                <a:gd name="T7" fmla="*/ 0 h 180"/>
                <a:gd name="T8" fmla="*/ 0 w 892"/>
                <a:gd name="T9" fmla="*/ 106 h 180"/>
                <a:gd name="T10" fmla="*/ 224 w 892"/>
                <a:gd name="T11" fmla="*/ 180 h 180"/>
                <a:gd name="T12" fmla="*/ 273 w 892"/>
                <a:gd name="T13" fmla="*/ 139 h 180"/>
                <a:gd name="T14" fmla="*/ 812 w 892"/>
                <a:gd name="T15" fmla="*/ 139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2" y="139"/>
                  </a:moveTo>
                  <a:lnTo>
                    <a:pt x="892" y="72"/>
                  </a:lnTo>
                  <a:lnTo>
                    <a:pt x="353" y="72"/>
                  </a:lnTo>
                  <a:lnTo>
                    <a:pt x="440" y="0"/>
                  </a:lnTo>
                  <a:lnTo>
                    <a:pt x="0" y="106"/>
                  </a:lnTo>
                  <a:lnTo>
                    <a:pt x="224" y="180"/>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9" name="Freeform 108"/>
            <p:cNvSpPr>
              <a:spLocks/>
            </p:cNvSpPr>
            <p:nvPr/>
          </p:nvSpPr>
          <p:spPr bwMode="auto">
            <a:xfrm>
              <a:off x="1149" y="2669"/>
              <a:ext cx="148" cy="30"/>
            </a:xfrm>
            <a:custGeom>
              <a:avLst/>
              <a:gdLst>
                <a:gd name="T0" fmla="*/ 812 w 891"/>
                <a:gd name="T1" fmla="*/ 140 h 180"/>
                <a:gd name="T2" fmla="*/ 891 w 891"/>
                <a:gd name="T3" fmla="*/ 72 h 180"/>
                <a:gd name="T4" fmla="*/ 352 w 891"/>
                <a:gd name="T5" fmla="*/ 72 h 180"/>
                <a:gd name="T6" fmla="*/ 440 w 891"/>
                <a:gd name="T7" fmla="*/ 0 h 180"/>
                <a:gd name="T8" fmla="*/ 0 w 891"/>
                <a:gd name="T9" fmla="*/ 107 h 180"/>
                <a:gd name="T10" fmla="*/ 223 w 891"/>
                <a:gd name="T11" fmla="*/ 180 h 180"/>
                <a:gd name="T12" fmla="*/ 273 w 891"/>
                <a:gd name="T13" fmla="*/ 140 h 180"/>
                <a:gd name="T14" fmla="*/ 812 w 891"/>
                <a:gd name="T15" fmla="*/ 14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812" y="140"/>
                  </a:moveTo>
                  <a:lnTo>
                    <a:pt x="891" y="72"/>
                  </a:lnTo>
                  <a:lnTo>
                    <a:pt x="352" y="72"/>
                  </a:lnTo>
                  <a:lnTo>
                    <a:pt x="440" y="0"/>
                  </a:lnTo>
                  <a:lnTo>
                    <a:pt x="0" y="107"/>
                  </a:lnTo>
                  <a:lnTo>
                    <a:pt x="223" y="180"/>
                  </a:lnTo>
                  <a:lnTo>
                    <a:pt x="273" y="140"/>
                  </a:lnTo>
                  <a:lnTo>
                    <a:pt x="812" y="14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0" name="Freeform 109"/>
            <p:cNvSpPr>
              <a:spLocks/>
            </p:cNvSpPr>
            <p:nvPr/>
          </p:nvSpPr>
          <p:spPr bwMode="auto">
            <a:xfrm>
              <a:off x="1152" y="2672"/>
              <a:ext cx="148" cy="30"/>
            </a:xfrm>
            <a:custGeom>
              <a:avLst/>
              <a:gdLst>
                <a:gd name="T0" fmla="*/ 812 w 891"/>
                <a:gd name="T1" fmla="*/ 139 h 179"/>
                <a:gd name="T2" fmla="*/ 891 w 891"/>
                <a:gd name="T3" fmla="*/ 73 h 179"/>
                <a:gd name="T4" fmla="*/ 352 w 891"/>
                <a:gd name="T5" fmla="*/ 73 h 179"/>
                <a:gd name="T6" fmla="*/ 439 w 891"/>
                <a:gd name="T7" fmla="*/ 0 h 179"/>
                <a:gd name="T8" fmla="*/ 0 w 891"/>
                <a:gd name="T9" fmla="*/ 107 h 179"/>
                <a:gd name="T10" fmla="*/ 223 w 891"/>
                <a:gd name="T11" fmla="*/ 179 h 179"/>
                <a:gd name="T12" fmla="*/ 273 w 891"/>
                <a:gd name="T13" fmla="*/ 139 h 179"/>
                <a:gd name="T14" fmla="*/ 812 w 891"/>
                <a:gd name="T15" fmla="*/ 13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2" y="139"/>
                  </a:moveTo>
                  <a:lnTo>
                    <a:pt x="891" y="73"/>
                  </a:lnTo>
                  <a:lnTo>
                    <a:pt x="352" y="73"/>
                  </a:lnTo>
                  <a:lnTo>
                    <a:pt x="439" y="0"/>
                  </a:lnTo>
                  <a:lnTo>
                    <a:pt x="0" y="107"/>
                  </a:lnTo>
                  <a:lnTo>
                    <a:pt x="223" y="179"/>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1" name="Freeform 110"/>
            <p:cNvSpPr>
              <a:spLocks/>
            </p:cNvSpPr>
            <p:nvPr/>
          </p:nvSpPr>
          <p:spPr bwMode="auto">
            <a:xfrm>
              <a:off x="1304" y="2658"/>
              <a:ext cx="149" cy="30"/>
            </a:xfrm>
            <a:custGeom>
              <a:avLst/>
              <a:gdLst>
                <a:gd name="T0" fmla="*/ 80 w 892"/>
                <a:gd name="T1" fmla="*/ 41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1 h 180"/>
                <a:gd name="T14" fmla="*/ 80 w 892"/>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0" y="41"/>
                  </a:moveTo>
                  <a:lnTo>
                    <a:pt x="0" y="108"/>
                  </a:lnTo>
                  <a:lnTo>
                    <a:pt x="539" y="108"/>
                  </a:lnTo>
                  <a:lnTo>
                    <a:pt x="453" y="180"/>
                  </a:lnTo>
                  <a:lnTo>
                    <a:pt x="892" y="73"/>
                  </a:lnTo>
                  <a:lnTo>
                    <a:pt x="668" y="0"/>
                  </a:lnTo>
                  <a:lnTo>
                    <a:pt x="619" y="41"/>
                  </a:lnTo>
                  <a:lnTo>
                    <a:pt x="80"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2" name="Freeform 111"/>
            <p:cNvSpPr>
              <a:spLocks/>
            </p:cNvSpPr>
            <p:nvPr/>
          </p:nvSpPr>
          <p:spPr bwMode="auto">
            <a:xfrm>
              <a:off x="1307" y="2660"/>
              <a:ext cx="149" cy="30"/>
            </a:xfrm>
            <a:custGeom>
              <a:avLst/>
              <a:gdLst>
                <a:gd name="T0" fmla="*/ 81 w 892"/>
                <a:gd name="T1" fmla="*/ 42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2 h 180"/>
                <a:gd name="T14" fmla="*/ 81 w 892"/>
                <a:gd name="T15" fmla="*/ 42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 y="42"/>
                  </a:moveTo>
                  <a:lnTo>
                    <a:pt x="0" y="108"/>
                  </a:lnTo>
                  <a:lnTo>
                    <a:pt x="539" y="108"/>
                  </a:lnTo>
                  <a:lnTo>
                    <a:pt x="453" y="180"/>
                  </a:lnTo>
                  <a:lnTo>
                    <a:pt x="892" y="73"/>
                  </a:lnTo>
                  <a:lnTo>
                    <a:pt x="668" y="0"/>
                  </a:lnTo>
                  <a:lnTo>
                    <a:pt x="619" y="42"/>
                  </a:lnTo>
                  <a:lnTo>
                    <a:pt x="8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3" name="Freeform 112"/>
            <p:cNvSpPr>
              <a:spLocks/>
            </p:cNvSpPr>
            <p:nvPr/>
          </p:nvSpPr>
          <p:spPr bwMode="auto">
            <a:xfrm>
              <a:off x="1261" y="2695"/>
              <a:ext cx="148" cy="30"/>
            </a:xfrm>
            <a:custGeom>
              <a:avLst/>
              <a:gdLst>
                <a:gd name="T0" fmla="*/ 79 w 891"/>
                <a:gd name="T1" fmla="*/ 41 h 180"/>
                <a:gd name="T2" fmla="*/ 0 w 891"/>
                <a:gd name="T3" fmla="*/ 107 h 180"/>
                <a:gd name="T4" fmla="*/ 539 w 891"/>
                <a:gd name="T5" fmla="*/ 107 h 180"/>
                <a:gd name="T6" fmla="*/ 452 w 891"/>
                <a:gd name="T7" fmla="*/ 180 h 180"/>
                <a:gd name="T8" fmla="*/ 891 w 891"/>
                <a:gd name="T9" fmla="*/ 72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2"/>
                  </a:lnTo>
                  <a:lnTo>
                    <a:pt x="668" y="0"/>
                  </a:lnTo>
                  <a:lnTo>
                    <a:pt x="618" y="41"/>
                  </a:lnTo>
                  <a:lnTo>
                    <a:pt x="79"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4" name="Freeform 113"/>
            <p:cNvSpPr>
              <a:spLocks/>
            </p:cNvSpPr>
            <p:nvPr/>
          </p:nvSpPr>
          <p:spPr bwMode="auto">
            <a:xfrm>
              <a:off x="1264" y="2698"/>
              <a:ext cx="148" cy="29"/>
            </a:xfrm>
            <a:custGeom>
              <a:avLst/>
              <a:gdLst>
                <a:gd name="T0" fmla="*/ 79 w 891"/>
                <a:gd name="T1" fmla="*/ 41 h 180"/>
                <a:gd name="T2" fmla="*/ 0 w 891"/>
                <a:gd name="T3" fmla="*/ 107 h 180"/>
                <a:gd name="T4" fmla="*/ 539 w 891"/>
                <a:gd name="T5" fmla="*/ 107 h 180"/>
                <a:gd name="T6" fmla="*/ 452 w 891"/>
                <a:gd name="T7" fmla="*/ 180 h 180"/>
                <a:gd name="T8" fmla="*/ 891 w 891"/>
                <a:gd name="T9" fmla="*/ 73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3"/>
                  </a:lnTo>
                  <a:lnTo>
                    <a:pt x="668" y="0"/>
                  </a:lnTo>
                  <a:lnTo>
                    <a:pt x="618" y="41"/>
                  </a:lnTo>
                  <a:lnTo>
                    <a:pt x="7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5" name="Freeform 114"/>
            <p:cNvSpPr>
              <a:spLocks/>
            </p:cNvSpPr>
            <p:nvPr/>
          </p:nvSpPr>
          <p:spPr bwMode="auto">
            <a:xfrm>
              <a:off x="1190" y="2776"/>
              <a:ext cx="66" cy="40"/>
            </a:xfrm>
            <a:custGeom>
              <a:avLst/>
              <a:gdLst>
                <a:gd name="T0" fmla="*/ 391 w 397"/>
                <a:gd name="T1" fmla="*/ 185 h 239"/>
                <a:gd name="T2" fmla="*/ 391 w 397"/>
                <a:gd name="T3" fmla="*/ 185 h 239"/>
                <a:gd name="T4" fmla="*/ 394 w 397"/>
                <a:gd name="T5" fmla="*/ 182 h 239"/>
                <a:gd name="T6" fmla="*/ 396 w 397"/>
                <a:gd name="T7" fmla="*/ 180 h 239"/>
                <a:gd name="T8" fmla="*/ 397 w 397"/>
                <a:gd name="T9" fmla="*/ 177 h 239"/>
                <a:gd name="T10" fmla="*/ 397 w 397"/>
                <a:gd name="T11" fmla="*/ 173 h 239"/>
                <a:gd name="T12" fmla="*/ 397 w 397"/>
                <a:gd name="T13" fmla="*/ 15 h 239"/>
                <a:gd name="T14" fmla="*/ 397 w 397"/>
                <a:gd name="T15" fmla="*/ 15 h 239"/>
                <a:gd name="T16" fmla="*/ 396 w 397"/>
                <a:gd name="T17" fmla="*/ 10 h 239"/>
                <a:gd name="T18" fmla="*/ 394 w 397"/>
                <a:gd name="T19" fmla="*/ 5 h 239"/>
                <a:gd name="T20" fmla="*/ 388 w 397"/>
                <a:gd name="T21" fmla="*/ 1 h 239"/>
                <a:gd name="T22" fmla="*/ 382 w 397"/>
                <a:gd name="T23" fmla="*/ 0 h 239"/>
                <a:gd name="T24" fmla="*/ 80 w 397"/>
                <a:gd name="T25" fmla="*/ 0 h 239"/>
                <a:gd name="T26" fmla="*/ 80 w 397"/>
                <a:gd name="T27" fmla="*/ 0 h 239"/>
                <a:gd name="T28" fmla="*/ 74 w 397"/>
                <a:gd name="T29" fmla="*/ 1 h 239"/>
                <a:gd name="T30" fmla="*/ 70 w 397"/>
                <a:gd name="T31" fmla="*/ 4 h 239"/>
                <a:gd name="T32" fmla="*/ 5 w 397"/>
                <a:gd name="T33" fmla="*/ 56 h 239"/>
                <a:gd name="T34" fmla="*/ 5 w 397"/>
                <a:gd name="T35" fmla="*/ 56 h 239"/>
                <a:gd name="T36" fmla="*/ 1 w 397"/>
                <a:gd name="T37" fmla="*/ 61 h 239"/>
                <a:gd name="T38" fmla="*/ 0 w 397"/>
                <a:gd name="T39" fmla="*/ 64 h 239"/>
                <a:gd name="T40" fmla="*/ 0 w 397"/>
                <a:gd name="T41" fmla="*/ 66 h 239"/>
                <a:gd name="T42" fmla="*/ 0 w 397"/>
                <a:gd name="T43" fmla="*/ 224 h 239"/>
                <a:gd name="T44" fmla="*/ 0 w 397"/>
                <a:gd name="T45" fmla="*/ 224 h 239"/>
                <a:gd name="T46" fmla="*/ 1 w 397"/>
                <a:gd name="T47" fmla="*/ 230 h 239"/>
                <a:gd name="T48" fmla="*/ 5 w 397"/>
                <a:gd name="T49" fmla="*/ 235 h 239"/>
                <a:gd name="T50" fmla="*/ 9 w 397"/>
                <a:gd name="T51" fmla="*/ 238 h 239"/>
                <a:gd name="T52" fmla="*/ 15 w 397"/>
                <a:gd name="T53" fmla="*/ 239 h 239"/>
                <a:gd name="T54" fmla="*/ 318 w 397"/>
                <a:gd name="T55" fmla="*/ 239 h 239"/>
                <a:gd name="T56" fmla="*/ 318 w 397"/>
                <a:gd name="T57" fmla="*/ 239 h 239"/>
                <a:gd name="T58" fmla="*/ 323 w 397"/>
                <a:gd name="T59" fmla="*/ 239 h 239"/>
                <a:gd name="T60" fmla="*/ 327 w 397"/>
                <a:gd name="T61" fmla="*/ 236 h 239"/>
                <a:gd name="T62" fmla="*/ 391 w 397"/>
                <a:gd name="T6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39">
                  <a:moveTo>
                    <a:pt x="391" y="185"/>
                  </a:moveTo>
                  <a:lnTo>
                    <a:pt x="391" y="185"/>
                  </a:lnTo>
                  <a:lnTo>
                    <a:pt x="394" y="182"/>
                  </a:lnTo>
                  <a:lnTo>
                    <a:pt x="396" y="180"/>
                  </a:lnTo>
                  <a:lnTo>
                    <a:pt x="397" y="177"/>
                  </a:lnTo>
                  <a:lnTo>
                    <a:pt x="397" y="173"/>
                  </a:lnTo>
                  <a:lnTo>
                    <a:pt x="397" y="15"/>
                  </a:lnTo>
                  <a:lnTo>
                    <a:pt x="397" y="15"/>
                  </a:lnTo>
                  <a:lnTo>
                    <a:pt x="396" y="10"/>
                  </a:lnTo>
                  <a:lnTo>
                    <a:pt x="394" y="5"/>
                  </a:lnTo>
                  <a:lnTo>
                    <a:pt x="388" y="1"/>
                  </a:lnTo>
                  <a:lnTo>
                    <a:pt x="382" y="0"/>
                  </a:lnTo>
                  <a:lnTo>
                    <a:pt x="80" y="0"/>
                  </a:lnTo>
                  <a:lnTo>
                    <a:pt x="80" y="0"/>
                  </a:lnTo>
                  <a:lnTo>
                    <a:pt x="74" y="1"/>
                  </a:lnTo>
                  <a:lnTo>
                    <a:pt x="70" y="4"/>
                  </a:lnTo>
                  <a:lnTo>
                    <a:pt x="5" y="56"/>
                  </a:lnTo>
                  <a:lnTo>
                    <a:pt x="5" y="56"/>
                  </a:lnTo>
                  <a:lnTo>
                    <a:pt x="1" y="61"/>
                  </a:lnTo>
                  <a:lnTo>
                    <a:pt x="0" y="64"/>
                  </a:lnTo>
                  <a:lnTo>
                    <a:pt x="0" y="66"/>
                  </a:lnTo>
                  <a:lnTo>
                    <a:pt x="0" y="224"/>
                  </a:lnTo>
                  <a:lnTo>
                    <a:pt x="0" y="224"/>
                  </a:lnTo>
                  <a:lnTo>
                    <a:pt x="1" y="230"/>
                  </a:lnTo>
                  <a:lnTo>
                    <a:pt x="5" y="235"/>
                  </a:lnTo>
                  <a:lnTo>
                    <a:pt x="9" y="238"/>
                  </a:lnTo>
                  <a:lnTo>
                    <a:pt x="15" y="239"/>
                  </a:lnTo>
                  <a:lnTo>
                    <a:pt x="318" y="239"/>
                  </a:lnTo>
                  <a:lnTo>
                    <a:pt x="318" y="239"/>
                  </a:lnTo>
                  <a:lnTo>
                    <a:pt x="323" y="239"/>
                  </a:lnTo>
                  <a:lnTo>
                    <a:pt x="327" y="236"/>
                  </a:lnTo>
                  <a:lnTo>
                    <a:pt x="39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6" name="Freeform 115"/>
            <p:cNvSpPr>
              <a:spLocks/>
            </p:cNvSpPr>
            <p:nvPr/>
          </p:nvSpPr>
          <p:spPr bwMode="auto">
            <a:xfrm>
              <a:off x="1212" y="2792"/>
              <a:ext cx="11" cy="19"/>
            </a:xfrm>
            <a:custGeom>
              <a:avLst/>
              <a:gdLst>
                <a:gd name="T0" fmla="*/ 71 w 71"/>
                <a:gd name="T1" fmla="*/ 36 h 116"/>
                <a:gd name="T2" fmla="*/ 71 w 71"/>
                <a:gd name="T3" fmla="*/ 36 h 116"/>
                <a:gd name="T4" fmla="*/ 69 w 71"/>
                <a:gd name="T5" fmla="*/ 29 h 116"/>
                <a:gd name="T6" fmla="*/ 67 w 71"/>
                <a:gd name="T7" fmla="*/ 22 h 116"/>
                <a:gd name="T8" fmla="*/ 64 w 71"/>
                <a:gd name="T9" fmla="*/ 16 h 116"/>
                <a:gd name="T10" fmla="*/ 60 w 71"/>
                <a:gd name="T11" fmla="*/ 11 h 116"/>
                <a:gd name="T12" fmla="*/ 54 w 71"/>
                <a:gd name="T13" fmla="*/ 7 h 116"/>
                <a:gd name="T14" fmla="*/ 49 w 71"/>
                <a:gd name="T15" fmla="*/ 4 h 116"/>
                <a:gd name="T16" fmla="*/ 42 w 71"/>
                <a:gd name="T17" fmla="*/ 1 h 116"/>
                <a:gd name="T18" fmla="*/ 35 w 71"/>
                <a:gd name="T19" fmla="*/ 0 h 116"/>
                <a:gd name="T20" fmla="*/ 35 w 71"/>
                <a:gd name="T21" fmla="*/ 0 h 116"/>
                <a:gd name="T22" fmla="*/ 28 w 71"/>
                <a:gd name="T23" fmla="*/ 1 h 116"/>
                <a:gd name="T24" fmla="*/ 21 w 71"/>
                <a:gd name="T25" fmla="*/ 4 h 116"/>
                <a:gd name="T26" fmla="*/ 15 w 71"/>
                <a:gd name="T27" fmla="*/ 7 h 116"/>
                <a:gd name="T28" fmla="*/ 9 w 71"/>
                <a:gd name="T29" fmla="*/ 11 h 116"/>
                <a:gd name="T30" fmla="*/ 6 w 71"/>
                <a:gd name="T31" fmla="*/ 16 h 116"/>
                <a:gd name="T32" fmla="*/ 2 w 71"/>
                <a:gd name="T33" fmla="*/ 22 h 116"/>
                <a:gd name="T34" fmla="*/ 0 w 71"/>
                <a:gd name="T35" fmla="*/ 29 h 116"/>
                <a:gd name="T36" fmla="*/ 0 w 71"/>
                <a:gd name="T37" fmla="*/ 36 h 116"/>
                <a:gd name="T38" fmla="*/ 0 w 71"/>
                <a:gd name="T39" fmla="*/ 36 h 116"/>
                <a:gd name="T40" fmla="*/ 1 w 71"/>
                <a:gd name="T41" fmla="*/ 45 h 116"/>
                <a:gd name="T42" fmla="*/ 4 w 71"/>
                <a:gd name="T43" fmla="*/ 54 h 116"/>
                <a:gd name="T44" fmla="*/ 10 w 71"/>
                <a:gd name="T45" fmla="*/ 62 h 116"/>
                <a:gd name="T46" fmla="*/ 17 w 71"/>
                <a:gd name="T47" fmla="*/ 66 h 116"/>
                <a:gd name="T48" fmla="*/ 0 w 71"/>
                <a:gd name="T49" fmla="*/ 116 h 116"/>
                <a:gd name="T50" fmla="*/ 69 w 71"/>
                <a:gd name="T51" fmla="*/ 116 h 116"/>
                <a:gd name="T52" fmla="*/ 52 w 71"/>
                <a:gd name="T53" fmla="*/ 66 h 116"/>
                <a:gd name="T54" fmla="*/ 52 w 71"/>
                <a:gd name="T55" fmla="*/ 66 h 116"/>
                <a:gd name="T56" fmla="*/ 60 w 71"/>
                <a:gd name="T57" fmla="*/ 62 h 116"/>
                <a:gd name="T58" fmla="*/ 65 w 71"/>
                <a:gd name="T59" fmla="*/ 54 h 116"/>
                <a:gd name="T60" fmla="*/ 68 w 71"/>
                <a:gd name="T61" fmla="*/ 45 h 116"/>
                <a:gd name="T62" fmla="*/ 71 w 71"/>
                <a:gd name="T63" fmla="*/ 36 h 116"/>
                <a:gd name="T64" fmla="*/ 71 w 71"/>
                <a:gd name="T65"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6">
                  <a:moveTo>
                    <a:pt x="71" y="36"/>
                  </a:moveTo>
                  <a:lnTo>
                    <a:pt x="71" y="36"/>
                  </a:lnTo>
                  <a:lnTo>
                    <a:pt x="69" y="29"/>
                  </a:lnTo>
                  <a:lnTo>
                    <a:pt x="67" y="22"/>
                  </a:lnTo>
                  <a:lnTo>
                    <a:pt x="64" y="16"/>
                  </a:lnTo>
                  <a:lnTo>
                    <a:pt x="60" y="11"/>
                  </a:lnTo>
                  <a:lnTo>
                    <a:pt x="54" y="7"/>
                  </a:lnTo>
                  <a:lnTo>
                    <a:pt x="49" y="4"/>
                  </a:lnTo>
                  <a:lnTo>
                    <a:pt x="42" y="1"/>
                  </a:lnTo>
                  <a:lnTo>
                    <a:pt x="35" y="0"/>
                  </a:lnTo>
                  <a:lnTo>
                    <a:pt x="35" y="0"/>
                  </a:lnTo>
                  <a:lnTo>
                    <a:pt x="28" y="1"/>
                  </a:lnTo>
                  <a:lnTo>
                    <a:pt x="21" y="4"/>
                  </a:lnTo>
                  <a:lnTo>
                    <a:pt x="15" y="7"/>
                  </a:lnTo>
                  <a:lnTo>
                    <a:pt x="9" y="11"/>
                  </a:lnTo>
                  <a:lnTo>
                    <a:pt x="6" y="16"/>
                  </a:lnTo>
                  <a:lnTo>
                    <a:pt x="2" y="22"/>
                  </a:lnTo>
                  <a:lnTo>
                    <a:pt x="0" y="29"/>
                  </a:lnTo>
                  <a:lnTo>
                    <a:pt x="0" y="36"/>
                  </a:lnTo>
                  <a:lnTo>
                    <a:pt x="0" y="36"/>
                  </a:lnTo>
                  <a:lnTo>
                    <a:pt x="1" y="45"/>
                  </a:lnTo>
                  <a:lnTo>
                    <a:pt x="4" y="54"/>
                  </a:lnTo>
                  <a:lnTo>
                    <a:pt x="10" y="62"/>
                  </a:lnTo>
                  <a:lnTo>
                    <a:pt x="17" y="66"/>
                  </a:lnTo>
                  <a:lnTo>
                    <a:pt x="0" y="116"/>
                  </a:lnTo>
                  <a:lnTo>
                    <a:pt x="69" y="116"/>
                  </a:lnTo>
                  <a:lnTo>
                    <a:pt x="52" y="66"/>
                  </a:lnTo>
                  <a:lnTo>
                    <a:pt x="52" y="66"/>
                  </a:lnTo>
                  <a:lnTo>
                    <a:pt x="60" y="62"/>
                  </a:lnTo>
                  <a:lnTo>
                    <a:pt x="65" y="54"/>
                  </a:lnTo>
                  <a:lnTo>
                    <a:pt x="68" y="45"/>
                  </a:lnTo>
                  <a:lnTo>
                    <a:pt x="71" y="36"/>
                  </a:lnTo>
                  <a:lnTo>
                    <a:pt x="71" y="3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7" name="Freeform 116"/>
            <p:cNvSpPr>
              <a:spLocks/>
            </p:cNvSpPr>
            <p:nvPr/>
          </p:nvSpPr>
          <p:spPr bwMode="auto">
            <a:xfrm>
              <a:off x="1069" y="2766"/>
              <a:ext cx="112" cy="43"/>
            </a:xfrm>
            <a:custGeom>
              <a:avLst/>
              <a:gdLst>
                <a:gd name="T0" fmla="*/ 181 w 676"/>
                <a:gd name="T1" fmla="*/ 35 h 254"/>
                <a:gd name="T2" fmla="*/ 131 w 676"/>
                <a:gd name="T3" fmla="*/ 10 h 254"/>
                <a:gd name="T4" fmla="*/ 81 w 676"/>
                <a:gd name="T5" fmla="*/ 21 h 254"/>
                <a:gd name="T6" fmla="*/ 28 w 676"/>
                <a:gd name="T7" fmla="*/ 80 h 254"/>
                <a:gd name="T8" fmla="*/ 12 w 676"/>
                <a:gd name="T9" fmla="*/ 110 h 254"/>
                <a:gd name="T10" fmla="*/ 0 w 676"/>
                <a:gd name="T11" fmla="*/ 129 h 254"/>
                <a:gd name="T12" fmla="*/ 23 w 676"/>
                <a:gd name="T13" fmla="*/ 184 h 254"/>
                <a:gd name="T14" fmla="*/ 78 w 676"/>
                <a:gd name="T15" fmla="*/ 244 h 254"/>
                <a:gd name="T16" fmla="*/ 142 w 676"/>
                <a:gd name="T17" fmla="*/ 252 h 254"/>
                <a:gd name="T18" fmla="*/ 189 w 676"/>
                <a:gd name="T19" fmla="*/ 225 h 254"/>
                <a:gd name="T20" fmla="*/ 244 w 676"/>
                <a:gd name="T21" fmla="*/ 138 h 254"/>
                <a:gd name="T22" fmla="*/ 308 w 676"/>
                <a:gd name="T23" fmla="*/ 49 h 254"/>
                <a:gd name="T24" fmla="*/ 347 w 676"/>
                <a:gd name="T25" fmla="*/ 41 h 254"/>
                <a:gd name="T26" fmla="*/ 393 w 676"/>
                <a:gd name="T27" fmla="*/ 70 h 254"/>
                <a:gd name="T28" fmla="*/ 415 w 676"/>
                <a:gd name="T29" fmla="*/ 170 h 254"/>
                <a:gd name="T30" fmla="*/ 362 w 676"/>
                <a:gd name="T31" fmla="*/ 219 h 254"/>
                <a:gd name="T32" fmla="*/ 322 w 676"/>
                <a:gd name="T33" fmla="*/ 222 h 254"/>
                <a:gd name="T34" fmla="*/ 272 w 676"/>
                <a:gd name="T35" fmla="*/ 186 h 254"/>
                <a:gd name="T36" fmla="*/ 242 w 676"/>
                <a:gd name="T37" fmla="*/ 176 h 254"/>
                <a:gd name="T38" fmla="*/ 304 w 676"/>
                <a:gd name="T39" fmla="*/ 237 h 254"/>
                <a:gd name="T40" fmla="*/ 348 w 676"/>
                <a:gd name="T41" fmla="*/ 244 h 254"/>
                <a:gd name="T42" fmla="*/ 402 w 676"/>
                <a:gd name="T43" fmla="*/ 219 h 254"/>
                <a:gd name="T44" fmla="*/ 455 w 676"/>
                <a:gd name="T45" fmla="*/ 177 h 254"/>
                <a:gd name="T46" fmla="*/ 510 w 676"/>
                <a:gd name="T47" fmla="*/ 241 h 254"/>
                <a:gd name="T48" fmla="*/ 555 w 676"/>
                <a:gd name="T49" fmla="*/ 254 h 254"/>
                <a:gd name="T50" fmla="*/ 631 w 676"/>
                <a:gd name="T51" fmla="*/ 217 h 254"/>
                <a:gd name="T52" fmla="*/ 674 w 676"/>
                <a:gd name="T53" fmla="*/ 140 h 254"/>
                <a:gd name="T54" fmla="*/ 674 w 676"/>
                <a:gd name="T55" fmla="*/ 118 h 254"/>
                <a:gd name="T56" fmla="*/ 661 w 676"/>
                <a:gd name="T57" fmla="*/ 108 h 254"/>
                <a:gd name="T58" fmla="*/ 621 w 676"/>
                <a:gd name="T59" fmla="*/ 39 h 254"/>
                <a:gd name="T60" fmla="*/ 566 w 676"/>
                <a:gd name="T61" fmla="*/ 10 h 254"/>
                <a:gd name="T62" fmla="*/ 523 w 676"/>
                <a:gd name="T63" fmla="*/ 16 h 254"/>
                <a:gd name="T64" fmla="*/ 465 w 676"/>
                <a:gd name="T65" fmla="*/ 78 h 254"/>
                <a:gd name="T66" fmla="*/ 494 w 676"/>
                <a:gd name="T67" fmla="*/ 68 h 254"/>
                <a:gd name="T68" fmla="*/ 541 w 676"/>
                <a:gd name="T69" fmla="*/ 31 h 254"/>
                <a:gd name="T70" fmla="*/ 580 w 676"/>
                <a:gd name="T71" fmla="*/ 36 h 254"/>
                <a:gd name="T72" fmla="*/ 631 w 676"/>
                <a:gd name="T73" fmla="*/ 89 h 254"/>
                <a:gd name="T74" fmla="*/ 637 w 676"/>
                <a:gd name="T75" fmla="*/ 123 h 254"/>
                <a:gd name="T76" fmla="*/ 599 w 676"/>
                <a:gd name="T77" fmla="*/ 193 h 254"/>
                <a:gd name="T78" fmla="*/ 555 w 676"/>
                <a:gd name="T79" fmla="*/ 213 h 254"/>
                <a:gd name="T80" fmla="*/ 520 w 676"/>
                <a:gd name="T81" fmla="*/ 199 h 254"/>
                <a:gd name="T82" fmla="*/ 467 w 676"/>
                <a:gd name="T83" fmla="*/ 116 h 254"/>
                <a:gd name="T84" fmla="*/ 409 w 676"/>
                <a:gd name="T85" fmla="*/ 28 h 254"/>
                <a:gd name="T86" fmla="*/ 359 w 676"/>
                <a:gd name="T87" fmla="*/ 1 h 254"/>
                <a:gd name="T88" fmla="*/ 308 w 676"/>
                <a:gd name="T89" fmla="*/ 5 h 254"/>
                <a:gd name="T90" fmla="*/ 254 w 676"/>
                <a:gd name="T91" fmla="*/ 43 h 254"/>
                <a:gd name="T92" fmla="*/ 207 w 676"/>
                <a:gd name="T93" fmla="*/ 121 h 254"/>
                <a:gd name="T94" fmla="*/ 151 w 676"/>
                <a:gd name="T95" fmla="*/ 203 h 254"/>
                <a:gd name="T96" fmla="*/ 122 w 676"/>
                <a:gd name="T97" fmla="*/ 213 h 254"/>
                <a:gd name="T98" fmla="*/ 71 w 676"/>
                <a:gd name="T99" fmla="*/ 184 h 254"/>
                <a:gd name="T100" fmla="*/ 40 w 676"/>
                <a:gd name="T101" fmla="*/ 123 h 254"/>
                <a:gd name="T102" fmla="*/ 54 w 676"/>
                <a:gd name="T103" fmla="*/ 75 h 254"/>
                <a:gd name="T104" fmla="*/ 105 w 676"/>
                <a:gd name="T105" fmla="*/ 32 h 254"/>
                <a:gd name="T106" fmla="*/ 143 w 676"/>
                <a:gd name="T107" fmla="*/ 34 h 254"/>
                <a:gd name="T108" fmla="*/ 192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2" y="78"/>
                  </a:lnTo>
                  <a:lnTo>
                    <a:pt x="203" y="61"/>
                  </a:lnTo>
                  <a:lnTo>
                    <a:pt x="192" y="47"/>
                  </a:lnTo>
                  <a:lnTo>
                    <a:pt x="181" y="35"/>
                  </a:lnTo>
                  <a:lnTo>
                    <a:pt x="169" y="24"/>
                  </a:lnTo>
                  <a:lnTo>
                    <a:pt x="162" y="20"/>
                  </a:lnTo>
                  <a:lnTo>
                    <a:pt x="155" y="16"/>
                  </a:lnTo>
                  <a:lnTo>
                    <a:pt x="147" y="14"/>
                  </a:lnTo>
                  <a:lnTo>
                    <a:pt x="140" y="12"/>
                  </a:lnTo>
                  <a:lnTo>
                    <a:pt x="131" y="10"/>
                  </a:lnTo>
                  <a:lnTo>
                    <a:pt x="122" y="9"/>
                  </a:lnTo>
                  <a:lnTo>
                    <a:pt x="122" y="9"/>
                  </a:lnTo>
                  <a:lnTo>
                    <a:pt x="111" y="10"/>
                  </a:lnTo>
                  <a:lnTo>
                    <a:pt x="100" y="13"/>
                  </a:lnTo>
                  <a:lnTo>
                    <a:pt x="90" y="16"/>
                  </a:lnTo>
                  <a:lnTo>
                    <a:pt x="81" y="21"/>
                  </a:lnTo>
                  <a:lnTo>
                    <a:pt x="71" y="27"/>
                  </a:lnTo>
                  <a:lnTo>
                    <a:pt x="64" y="32"/>
                  </a:lnTo>
                  <a:lnTo>
                    <a:pt x="56" y="39"/>
                  </a:lnTo>
                  <a:lnTo>
                    <a:pt x="49" y="47"/>
                  </a:lnTo>
                  <a:lnTo>
                    <a:pt x="38" y="64"/>
                  </a:lnTo>
                  <a:lnTo>
                    <a:pt x="28" y="80"/>
                  </a:lnTo>
                  <a:lnTo>
                    <a:pt x="21" y="95"/>
                  </a:lnTo>
                  <a:lnTo>
                    <a:pt x="16" y="108"/>
                  </a:lnTo>
                  <a:lnTo>
                    <a:pt x="16" y="108"/>
                  </a:lnTo>
                  <a:lnTo>
                    <a:pt x="16" y="108"/>
                  </a:lnTo>
                  <a:lnTo>
                    <a:pt x="16" y="108"/>
                  </a:lnTo>
                  <a:lnTo>
                    <a:pt x="12" y="110"/>
                  </a:lnTo>
                  <a:lnTo>
                    <a:pt x="9" y="112"/>
                  </a:lnTo>
                  <a:lnTo>
                    <a:pt x="5" y="115"/>
                  </a:lnTo>
                  <a:lnTo>
                    <a:pt x="3" y="118"/>
                  </a:lnTo>
                  <a:lnTo>
                    <a:pt x="2" y="122"/>
                  </a:lnTo>
                  <a:lnTo>
                    <a:pt x="0" y="125"/>
                  </a:lnTo>
                  <a:lnTo>
                    <a:pt x="0" y="129"/>
                  </a:lnTo>
                  <a:lnTo>
                    <a:pt x="2" y="133"/>
                  </a:lnTo>
                  <a:lnTo>
                    <a:pt x="2" y="133"/>
                  </a:lnTo>
                  <a:lnTo>
                    <a:pt x="3" y="140"/>
                  </a:lnTo>
                  <a:lnTo>
                    <a:pt x="9" y="154"/>
                  </a:lnTo>
                  <a:lnTo>
                    <a:pt x="17" y="174"/>
                  </a:lnTo>
                  <a:lnTo>
                    <a:pt x="23" y="184"/>
                  </a:lnTo>
                  <a:lnTo>
                    <a:pt x="30" y="196"/>
                  </a:lnTo>
                  <a:lnTo>
                    <a:pt x="38" y="206"/>
                  </a:lnTo>
                  <a:lnTo>
                    <a:pt x="46" y="217"/>
                  </a:lnTo>
                  <a:lnTo>
                    <a:pt x="56" y="227"/>
                  </a:lnTo>
                  <a:lnTo>
                    <a:pt x="67" y="235"/>
                  </a:lnTo>
                  <a:lnTo>
                    <a:pt x="78" y="244"/>
                  </a:lnTo>
                  <a:lnTo>
                    <a:pt x="92" y="249"/>
                  </a:lnTo>
                  <a:lnTo>
                    <a:pt x="106" y="253"/>
                  </a:lnTo>
                  <a:lnTo>
                    <a:pt x="122" y="254"/>
                  </a:lnTo>
                  <a:lnTo>
                    <a:pt x="122" y="254"/>
                  </a:lnTo>
                  <a:lnTo>
                    <a:pt x="133" y="253"/>
                  </a:lnTo>
                  <a:lnTo>
                    <a:pt x="142" y="252"/>
                  </a:lnTo>
                  <a:lnTo>
                    <a:pt x="150" y="249"/>
                  </a:lnTo>
                  <a:lnTo>
                    <a:pt x="160" y="246"/>
                  </a:lnTo>
                  <a:lnTo>
                    <a:pt x="168" y="241"/>
                  </a:lnTo>
                  <a:lnTo>
                    <a:pt x="175" y="237"/>
                  </a:lnTo>
                  <a:lnTo>
                    <a:pt x="182" y="231"/>
                  </a:lnTo>
                  <a:lnTo>
                    <a:pt x="189" y="225"/>
                  </a:lnTo>
                  <a:lnTo>
                    <a:pt x="201" y="211"/>
                  </a:lnTo>
                  <a:lnTo>
                    <a:pt x="213" y="195"/>
                  </a:lnTo>
                  <a:lnTo>
                    <a:pt x="223" y="177"/>
                  </a:lnTo>
                  <a:lnTo>
                    <a:pt x="233" y="160"/>
                  </a:lnTo>
                  <a:lnTo>
                    <a:pt x="244" y="138"/>
                  </a:lnTo>
                  <a:lnTo>
                    <a:pt x="244" y="138"/>
                  </a:lnTo>
                  <a:lnTo>
                    <a:pt x="263" y="101"/>
                  </a:lnTo>
                  <a:lnTo>
                    <a:pt x="273" y="85"/>
                  </a:lnTo>
                  <a:lnTo>
                    <a:pt x="284" y="70"/>
                  </a:lnTo>
                  <a:lnTo>
                    <a:pt x="296" y="58"/>
                  </a:lnTo>
                  <a:lnTo>
                    <a:pt x="302" y="52"/>
                  </a:lnTo>
                  <a:lnTo>
                    <a:pt x="308" y="49"/>
                  </a:lnTo>
                  <a:lnTo>
                    <a:pt x="315" y="45"/>
                  </a:lnTo>
                  <a:lnTo>
                    <a:pt x="322" y="42"/>
                  </a:lnTo>
                  <a:lnTo>
                    <a:pt x="330" y="41"/>
                  </a:lnTo>
                  <a:lnTo>
                    <a:pt x="338" y="41"/>
                  </a:lnTo>
                  <a:lnTo>
                    <a:pt x="338" y="41"/>
                  </a:lnTo>
                  <a:lnTo>
                    <a:pt x="347" y="41"/>
                  </a:lnTo>
                  <a:lnTo>
                    <a:pt x="355" y="42"/>
                  </a:lnTo>
                  <a:lnTo>
                    <a:pt x="362" y="45"/>
                  </a:lnTo>
                  <a:lnTo>
                    <a:pt x="369" y="49"/>
                  </a:lnTo>
                  <a:lnTo>
                    <a:pt x="376" y="52"/>
                  </a:lnTo>
                  <a:lnTo>
                    <a:pt x="381" y="58"/>
                  </a:lnTo>
                  <a:lnTo>
                    <a:pt x="393" y="70"/>
                  </a:lnTo>
                  <a:lnTo>
                    <a:pt x="404" y="85"/>
                  </a:lnTo>
                  <a:lnTo>
                    <a:pt x="414" y="101"/>
                  </a:lnTo>
                  <a:lnTo>
                    <a:pt x="434" y="138"/>
                  </a:lnTo>
                  <a:lnTo>
                    <a:pt x="434" y="138"/>
                  </a:lnTo>
                  <a:lnTo>
                    <a:pt x="424" y="154"/>
                  </a:lnTo>
                  <a:lnTo>
                    <a:pt x="415" y="170"/>
                  </a:lnTo>
                  <a:lnTo>
                    <a:pt x="405" y="186"/>
                  </a:lnTo>
                  <a:lnTo>
                    <a:pt x="394" y="198"/>
                  </a:lnTo>
                  <a:lnTo>
                    <a:pt x="383" y="209"/>
                  </a:lnTo>
                  <a:lnTo>
                    <a:pt x="376" y="213"/>
                  </a:lnTo>
                  <a:lnTo>
                    <a:pt x="369" y="217"/>
                  </a:lnTo>
                  <a:lnTo>
                    <a:pt x="362" y="219"/>
                  </a:lnTo>
                  <a:lnTo>
                    <a:pt x="355" y="222"/>
                  </a:lnTo>
                  <a:lnTo>
                    <a:pt x="347" y="223"/>
                  </a:lnTo>
                  <a:lnTo>
                    <a:pt x="338" y="224"/>
                  </a:lnTo>
                  <a:lnTo>
                    <a:pt x="338" y="224"/>
                  </a:lnTo>
                  <a:lnTo>
                    <a:pt x="330" y="223"/>
                  </a:lnTo>
                  <a:lnTo>
                    <a:pt x="322" y="222"/>
                  </a:lnTo>
                  <a:lnTo>
                    <a:pt x="315" y="219"/>
                  </a:lnTo>
                  <a:lnTo>
                    <a:pt x="308" y="217"/>
                  </a:lnTo>
                  <a:lnTo>
                    <a:pt x="301" y="213"/>
                  </a:lnTo>
                  <a:lnTo>
                    <a:pt x="296" y="209"/>
                  </a:lnTo>
                  <a:lnTo>
                    <a:pt x="283" y="198"/>
                  </a:lnTo>
                  <a:lnTo>
                    <a:pt x="272" y="186"/>
                  </a:lnTo>
                  <a:lnTo>
                    <a:pt x="263" y="170"/>
                  </a:lnTo>
                  <a:lnTo>
                    <a:pt x="253" y="154"/>
                  </a:lnTo>
                  <a:lnTo>
                    <a:pt x="244" y="138"/>
                  </a:lnTo>
                  <a:lnTo>
                    <a:pt x="233" y="160"/>
                  </a:lnTo>
                  <a:lnTo>
                    <a:pt x="233" y="160"/>
                  </a:lnTo>
                  <a:lnTo>
                    <a:pt x="242" y="176"/>
                  </a:lnTo>
                  <a:lnTo>
                    <a:pt x="253" y="193"/>
                  </a:lnTo>
                  <a:lnTo>
                    <a:pt x="263" y="206"/>
                  </a:lnTo>
                  <a:lnTo>
                    <a:pt x="276" y="219"/>
                  </a:lnTo>
                  <a:lnTo>
                    <a:pt x="289" y="230"/>
                  </a:lnTo>
                  <a:lnTo>
                    <a:pt x="296" y="233"/>
                  </a:lnTo>
                  <a:lnTo>
                    <a:pt x="304" y="237"/>
                  </a:lnTo>
                  <a:lnTo>
                    <a:pt x="312" y="240"/>
                  </a:lnTo>
                  <a:lnTo>
                    <a:pt x="320" y="242"/>
                  </a:lnTo>
                  <a:lnTo>
                    <a:pt x="329" y="244"/>
                  </a:lnTo>
                  <a:lnTo>
                    <a:pt x="338" y="244"/>
                  </a:lnTo>
                  <a:lnTo>
                    <a:pt x="338" y="244"/>
                  </a:lnTo>
                  <a:lnTo>
                    <a:pt x="348" y="244"/>
                  </a:lnTo>
                  <a:lnTo>
                    <a:pt x="357" y="242"/>
                  </a:lnTo>
                  <a:lnTo>
                    <a:pt x="365" y="240"/>
                  </a:lnTo>
                  <a:lnTo>
                    <a:pt x="373" y="237"/>
                  </a:lnTo>
                  <a:lnTo>
                    <a:pt x="381" y="233"/>
                  </a:lnTo>
                  <a:lnTo>
                    <a:pt x="388" y="230"/>
                  </a:lnTo>
                  <a:lnTo>
                    <a:pt x="402" y="219"/>
                  </a:lnTo>
                  <a:lnTo>
                    <a:pt x="414" y="206"/>
                  </a:lnTo>
                  <a:lnTo>
                    <a:pt x="424" y="193"/>
                  </a:lnTo>
                  <a:lnTo>
                    <a:pt x="435" y="176"/>
                  </a:lnTo>
                  <a:lnTo>
                    <a:pt x="444" y="160"/>
                  </a:lnTo>
                  <a:lnTo>
                    <a:pt x="444" y="160"/>
                  </a:lnTo>
                  <a:lnTo>
                    <a:pt x="455" y="177"/>
                  </a:lnTo>
                  <a:lnTo>
                    <a:pt x="465" y="195"/>
                  </a:lnTo>
                  <a:lnTo>
                    <a:pt x="476" y="211"/>
                  </a:lnTo>
                  <a:lnTo>
                    <a:pt x="488" y="225"/>
                  </a:lnTo>
                  <a:lnTo>
                    <a:pt x="495" y="231"/>
                  </a:lnTo>
                  <a:lnTo>
                    <a:pt x="502" y="237"/>
                  </a:lnTo>
                  <a:lnTo>
                    <a:pt x="510" y="241"/>
                  </a:lnTo>
                  <a:lnTo>
                    <a:pt x="519" y="246"/>
                  </a:lnTo>
                  <a:lnTo>
                    <a:pt x="527" y="249"/>
                  </a:lnTo>
                  <a:lnTo>
                    <a:pt x="536" y="252"/>
                  </a:lnTo>
                  <a:lnTo>
                    <a:pt x="545" y="253"/>
                  </a:lnTo>
                  <a:lnTo>
                    <a:pt x="555" y="254"/>
                  </a:lnTo>
                  <a:lnTo>
                    <a:pt x="555" y="254"/>
                  </a:lnTo>
                  <a:lnTo>
                    <a:pt x="571" y="253"/>
                  </a:lnTo>
                  <a:lnTo>
                    <a:pt x="585" y="249"/>
                  </a:lnTo>
                  <a:lnTo>
                    <a:pt x="599" y="244"/>
                  </a:lnTo>
                  <a:lnTo>
                    <a:pt x="610" y="235"/>
                  </a:lnTo>
                  <a:lnTo>
                    <a:pt x="622" y="227"/>
                  </a:lnTo>
                  <a:lnTo>
                    <a:pt x="631" y="217"/>
                  </a:lnTo>
                  <a:lnTo>
                    <a:pt x="640" y="206"/>
                  </a:lnTo>
                  <a:lnTo>
                    <a:pt x="647" y="196"/>
                  </a:lnTo>
                  <a:lnTo>
                    <a:pt x="654" y="184"/>
                  </a:lnTo>
                  <a:lnTo>
                    <a:pt x="660" y="174"/>
                  </a:lnTo>
                  <a:lnTo>
                    <a:pt x="668" y="154"/>
                  </a:lnTo>
                  <a:lnTo>
                    <a:pt x="674" y="140"/>
                  </a:lnTo>
                  <a:lnTo>
                    <a:pt x="676" y="133"/>
                  </a:lnTo>
                  <a:lnTo>
                    <a:pt x="676" y="133"/>
                  </a:lnTo>
                  <a:lnTo>
                    <a:pt x="676" y="129"/>
                  </a:lnTo>
                  <a:lnTo>
                    <a:pt x="676" y="125"/>
                  </a:lnTo>
                  <a:lnTo>
                    <a:pt x="675" y="122"/>
                  </a:lnTo>
                  <a:lnTo>
                    <a:pt x="674" y="118"/>
                  </a:lnTo>
                  <a:lnTo>
                    <a:pt x="672" y="115"/>
                  </a:lnTo>
                  <a:lnTo>
                    <a:pt x="669" y="112"/>
                  </a:lnTo>
                  <a:lnTo>
                    <a:pt x="666" y="110"/>
                  </a:lnTo>
                  <a:lnTo>
                    <a:pt x="661" y="108"/>
                  </a:lnTo>
                  <a:lnTo>
                    <a:pt x="661" y="108"/>
                  </a:lnTo>
                  <a:lnTo>
                    <a:pt x="661" y="108"/>
                  </a:lnTo>
                  <a:lnTo>
                    <a:pt x="661" y="108"/>
                  </a:lnTo>
                  <a:lnTo>
                    <a:pt x="657" y="95"/>
                  </a:lnTo>
                  <a:lnTo>
                    <a:pt x="649" y="80"/>
                  </a:lnTo>
                  <a:lnTo>
                    <a:pt x="639" y="64"/>
                  </a:lnTo>
                  <a:lnTo>
                    <a:pt x="628" y="47"/>
                  </a:lnTo>
                  <a:lnTo>
                    <a:pt x="621" y="39"/>
                  </a:lnTo>
                  <a:lnTo>
                    <a:pt x="614" y="32"/>
                  </a:lnTo>
                  <a:lnTo>
                    <a:pt x="606" y="27"/>
                  </a:lnTo>
                  <a:lnTo>
                    <a:pt x="596" y="21"/>
                  </a:lnTo>
                  <a:lnTo>
                    <a:pt x="587" y="16"/>
                  </a:lnTo>
                  <a:lnTo>
                    <a:pt x="577" y="13"/>
                  </a:lnTo>
                  <a:lnTo>
                    <a:pt x="566" y="10"/>
                  </a:lnTo>
                  <a:lnTo>
                    <a:pt x="555" y="9"/>
                  </a:lnTo>
                  <a:lnTo>
                    <a:pt x="555" y="9"/>
                  </a:lnTo>
                  <a:lnTo>
                    <a:pt x="546" y="10"/>
                  </a:lnTo>
                  <a:lnTo>
                    <a:pt x="538" y="12"/>
                  </a:lnTo>
                  <a:lnTo>
                    <a:pt x="530" y="14"/>
                  </a:lnTo>
                  <a:lnTo>
                    <a:pt x="523" y="16"/>
                  </a:lnTo>
                  <a:lnTo>
                    <a:pt x="515" y="20"/>
                  </a:lnTo>
                  <a:lnTo>
                    <a:pt x="509" y="24"/>
                  </a:lnTo>
                  <a:lnTo>
                    <a:pt x="496" y="35"/>
                  </a:lnTo>
                  <a:lnTo>
                    <a:pt x="485" y="47"/>
                  </a:lnTo>
                  <a:lnTo>
                    <a:pt x="474" y="61"/>
                  </a:lnTo>
                  <a:lnTo>
                    <a:pt x="465" y="78"/>
                  </a:lnTo>
                  <a:lnTo>
                    <a:pt x="456" y="94"/>
                  </a:lnTo>
                  <a:lnTo>
                    <a:pt x="467" y="116"/>
                  </a:lnTo>
                  <a:lnTo>
                    <a:pt x="467" y="116"/>
                  </a:lnTo>
                  <a:lnTo>
                    <a:pt x="477" y="99"/>
                  </a:lnTo>
                  <a:lnTo>
                    <a:pt x="485" y="83"/>
                  </a:lnTo>
                  <a:lnTo>
                    <a:pt x="494" y="68"/>
                  </a:lnTo>
                  <a:lnTo>
                    <a:pt x="505" y="56"/>
                  </a:lnTo>
                  <a:lnTo>
                    <a:pt x="515" y="45"/>
                  </a:lnTo>
                  <a:lnTo>
                    <a:pt x="521" y="41"/>
                  </a:lnTo>
                  <a:lnTo>
                    <a:pt x="528" y="37"/>
                  </a:lnTo>
                  <a:lnTo>
                    <a:pt x="534" y="34"/>
                  </a:lnTo>
                  <a:lnTo>
                    <a:pt x="541" y="31"/>
                  </a:lnTo>
                  <a:lnTo>
                    <a:pt x="548" y="30"/>
                  </a:lnTo>
                  <a:lnTo>
                    <a:pt x="555" y="30"/>
                  </a:lnTo>
                  <a:lnTo>
                    <a:pt x="555" y="30"/>
                  </a:lnTo>
                  <a:lnTo>
                    <a:pt x="564" y="30"/>
                  </a:lnTo>
                  <a:lnTo>
                    <a:pt x="572" y="32"/>
                  </a:lnTo>
                  <a:lnTo>
                    <a:pt x="580" y="36"/>
                  </a:lnTo>
                  <a:lnTo>
                    <a:pt x="588" y="39"/>
                  </a:lnTo>
                  <a:lnTo>
                    <a:pt x="595" y="44"/>
                  </a:lnTo>
                  <a:lnTo>
                    <a:pt x="601" y="50"/>
                  </a:lnTo>
                  <a:lnTo>
                    <a:pt x="613" y="61"/>
                  </a:lnTo>
                  <a:lnTo>
                    <a:pt x="623" y="75"/>
                  </a:lnTo>
                  <a:lnTo>
                    <a:pt x="631" y="89"/>
                  </a:lnTo>
                  <a:lnTo>
                    <a:pt x="637" y="102"/>
                  </a:lnTo>
                  <a:lnTo>
                    <a:pt x="642" y="114"/>
                  </a:lnTo>
                  <a:lnTo>
                    <a:pt x="642" y="114"/>
                  </a:lnTo>
                  <a:lnTo>
                    <a:pt x="639" y="118"/>
                  </a:lnTo>
                  <a:lnTo>
                    <a:pt x="637" y="123"/>
                  </a:lnTo>
                  <a:lnTo>
                    <a:pt x="637" y="123"/>
                  </a:lnTo>
                  <a:lnTo>
                    <a:pt x="632" y="137"/>
                  </a:lnTo>
                  <a:lnTo>
                    <a:pt x="625" y="152"/>
                  </a:lnTo>
                  <a:lnTo>
                    <a:pt x="617" y="168"/>
                  </a:lnTo>
                  <a:lnTo>
                    <a:pt x="611" y="176"/>
                  </a:lnTo>
                  <a:lnTo>
                    <a:pt x="606" y="184"/>
                  </a:lnTo>
                  <a:lnTo>
                    <a:pt x="599" y="193"/>
                  </a:lnTo>
                  <a:lnTo>
                    <a:pt x="592" y="199"/>
                  </a:lnTo>
                  <a:lnTo>
                    <a:pt x="584" y="205"/>
                  </a:lnTo>
                  <a:lnTo>
                    <a:pt x="574" y="210"/>
                  </a:lnTo>
                  <a:lnTo>
                    <a:pt x="565" y="212"/>
                  </a:lnTo>
                  <a:lnTo>
                    <a:pt x="555" y="213"/>
                  </a:lnTo>
                  <a:lnTo>
                    <a:pt x="555" y="213"/>
                  </a:lnTo>
                  <a:lnTo>
                    <a:pt x="549" y="213"/>
                  </a:lnTo>
                  <a:lnTo>
                    <a:pt x="542" y="212"/>
                  </a:lnTo>
                  <a:lnTo>
                    <a:pt x="536" y="210"/>
                  </a:lnTo>
                  <a:lnTo>
                    <a:pt x="531" y="206"/>
                  </a:lnTo>
                  <a:lnTo>
                    <a:pt x="525" y="203"/>
                  </a:lnTo>
                  <a:lnTo>
                    <a:pt x="520" y="199"/>
                  </a:lnTo>
                  <a:lnTo>
                    <a:pt x="510" y="189"/>
                  </a:lnTo>
                  <a:lnTo>
                    <a:pt x="500" y="175"/>
                  </a:lnTo>
                  <a:lnTo>
                    <a:pt x="491" y="160"/>
                  </a:lnTo>
                  <a:lnTo>
                    <a:pt x="471" y="121"/>
                  </a:lnTo>
                  <a:lnTo>
                    <a:pt x="471" y="121"/>
                  </a:lnTo>
                  <a:lnTo>
                    <a:pt x="467" y="116"/>
                  </a:lnTo>
                  <a:lnTo>
                    <a:pt x="456" y="94"/>
                  </a:lnTo>
                  <a:lnTo>
                    <a:pt x="456" y="94"/>
                  </a:lnTo>
                  <a:lnTo>
                    <a:pt x="446" y="75"/>
                  </a:lnTo>
                  <a:lnTo>
                    <a:pt x="435" y="58"/>
                  </a:lnTo>
                  <a:lnTo>
                    <a:pt x="423" y="43"/>
                  </a:lnTo>
                  <a:lnTo>
                    <a:pt x="409" y="28"/>
                  </a:lnTo>
                  <a:lnTo>
                    <a:pt x="402" y="22"/>
                  </a:lnTo>
                  <a:lnTo>
                    <a:pt x="395" y="16"/>
                  </a:lnTo>
                  <a:lnTo>
                    <a:pt x="387" y="12"/>
                  </a:lnTo>
                  <a:lnTo>
                    <a:pt x="378" y="7"/>
                  </a:lnTo>
                  <a:lnTo>
                    <a:pt x="369" y="5"/>
                  </a:lnTo>
                  <a:lnTo>
                    <a:pt x="359" y="1"/>
                  </a:lnTo>
                  <a:lnTo>
                    <a:pt x="349" y="0"/>
                  </a:lnTo>
                  <a:lnTo>
                    <a:pt x="338" y="0"/>
                  </a:lnTo>
                  <a:lnTo>
                    <a:pt x="338" y="0"/>
                  </a:lnTo>
                  <a:lnTo>
                    <a:pt x="328" y="0"/>
                  </a:lnTo>
                  <a:lnTo>
                    <a:pt x="318" y="1"/>
                  </a:lnTo>
                  <a:lnTo>
                    <a:pt x="308" y="5"/>
                  </a:lnTo>
                  <a:lnTo>
                    <a:pt x="299" y="7"/>
                  </a:lnTo>
                  <a:lnTo>
                    <a:pt x="291" y="12"/>
                  </a:lnTo>
                  <a:lnTo>
                    <a:pt x="283" y="16"/>
                  </a:lnTo>
                  <a:lnTo>
                    <a:pt x="275" y="22"/>
                  </a:lnTo>
                  <a:lnTo>
                    <a:pt x="268" y="28"/>
                  </a:lnTo>
                  <a:lnTo>
                    <a:pt x="254" y="43"/>
                  </a:lnTo>
                  <a:lnTo>
                    <a:pt x="242" y="58"/>
                  </a:lnTo>
                  <a:lnTo>
                    <a:pt x="232" y="75"/>
                  </a:lnTo>
                  <a:lnTo>
                    <a:pt x="221" y="94"/>
                  </a:lnTo>
                  <a:lnTo>
                    <a:pt x="210" y="116"/>
                  </a:lnTo>
                  <a:lnTo>
                    <a:pt x="210" y="116"/>
                  </a:lnTo>
                  <a:lnTo>
                    <a:pt x="207" y="121"/>
                  </a:lnTo>
                  <a:lnTo>
                    <a:pt x="207" y="121"/>
                  </a:lnTo>
                  <a:lnTo>
                    <a:pt x="186" y="160"/>
                  </a:lnTo>
                  <a:lnTo>
                    <a:pt x="177" y="175"/>
                  </a:lnTo>
                  <a:lnTo>
                    <a:pt x="167" y="189"/>
                  </a:lnTo>
                  <a:lnTo>
                    <a:pt x="157" y="199"/>
                  </a:lnTo>
                  <a:lnTo>
                    <a:pt x="151" y="203"/>
                  </a:lnTo>
                  <a:lnTo>
                    <a:pt x="147" y="206"/>
                  </a:lnTo>
                  <a:lnTo>
                    <a:pt x="141" y="210"/>
                  </a:lnTo>
                  <a:lnTo>
                    <a:pt x="135" y="212"/>
                  </a:lnTo>
                  <a:lnTo>
                    <a:pt x="128" y="213"/>
                  </a:lnTo>
                  <a:lnTo>
                    <a:pt x="122" y="213"/>
                  </a:lnTo>
                  <a:lnTo>
                    <a:pt x="122" y="213"/>
                  </a:lnTo>
                  <a:lnTo>
                    <a:pt x="112" y="212"/>
                  </a:lnTo>
                  <a:lnTo>
                    <a:pt x="103" y="210"/>
                  </a:lnTo>
                  <a:lnTo>
                    <a:pt x="93" y="205"/>
                  </a:lnTo>
                  <a:lnTo>
                    <a:pt x="85" y="199"/>
                  </a:lnTo>
                  <a:lnTo>
                    <a:pt x="78" y="193"/>
                  </a:lnTo>
                  <a:lnTo>
                    <a:pt x="71" y="184"/>
                  </a:lnTo>
                  <a:lnTo>
                    <a:pt x="66" y="176"/>
                  </a:lnTo>
                  <a:lnTo>
                    <a:pt x="60" y="168"/>
                  </a:lnTo>
                  <a:lnTo>
                    <a:pt x="52" y="152"/>
                  </a:lnTo>
                  <a:lnTo>
                    <a:pt x="46" y="137"/>
                  </a:lnTo>
                  <a:lnTo>
                    <a:pt x="40" y="123"/>
                  </a:lnTo>
                  <a:lnTo>
                    <a:pt x="40" y="123"/>
                  </a:lnTo>
                  <a:lnTo>
                    <a:pt x="39" y="118"/>
                  </a:lnTo>
                  <a:lnTo>
                    <a:pt x="35" y="114"/>
                  </a:lnTo>
                  <a:lnTo>
                    <a:pt x="35" y="114"/>
                  </a:lnTo>
                  <a:lnTo>
                    <a:pt x="40" y="102"/>
                  </a:lnTo>
                  <a:lnTo>
                    <a:pt x="47" y="89"/>
                  </a:lnTo>
                  <a:lnTo>
                    <a:pt x="54" y="75"/>
                  </a:lnTo>
                  <a:lnTo>
                    <a:pt x="64" y="61"/>
                  </a:lnTo>
                  <a:lnTo>
                    <a:pt x="76" y="50"/>
                  </a:lnTo>
                  <a:lnTo>
                    <a:pt x="83" y="44"/>
                  </a:lnTo>
                  <a:lnTo>
                    <a:pt x="90" y="39"/>
                  </a:lnTo>
                  <a:lnTo>
                    <a:pt x="97" y="36"/>
                  </a:lnTo>
                  <a:lnTo>
                    <a:pt x="105" y="32"/>
                  </a:lnTo>
                  <a:lnTo>
                    <a:pt x="113" y="30"/>
                  </a:lnTo>
                  <a:lnTo>
                    <a:pt x="122" y="30"/>
                  </a:lnTo>
                  <a:lnTo>
                    <a:pt x="122" y="30"/>
                  </a:lnTo>
                  <a:lnTo>
                    <a:pt x="129" y="30"/>
                  </a:lnTo>
                  <a:lnTo>
                    <a:pt x="136" y="31"/>
                  </a:lnTo>
                  <a:lnTo>
                    <a:pt x="143" y="34"/>
                  </a:lnTo>
                  <a:lnTo>
                    <a:pt x="150" y="37"/>
                  </a:lnTo>
                  <a:lnTo>
                    <a:pt x="156" y="41"/>
                  </a:lnTo>
                  <a:lnTo>
                    <a:pt x="162" y="45"/>
                  </a:lnTo>
                  <a:lnTo>
                    <a:pt x="172" y="56"/>
                  </a:lnTo>
                  <a:lnTo>
                    <a:pt x="183" y="68"/>
                  </a:lnTo>
                  <a:lnTo>
                    <a:pt x="192" y="83"/>
                  </a:lnTo>
                  <a:lnTo>
                    <a:pt x="201" y="99"/>
                  </a:lnTo>
                  <a:lnTo>
                    <a:pt x="210" y="116"/>
                  </a:lnTo>
                  <a:lnTo>
                    <a:pt x="221"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8" name="Freeform 117"/>
            <p:cNvSpPr>
              <a:spLocks/>
            </p:cNvSpPr>
            <p:nvPr/>
          </p:nvSpPr>
          <p:spPr bwMode="auto">
            <a:xfrm>
              <a:off x="1066" y="2768"/>
              <a:ext cx="113"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1 w 676"/>
                <a:gd name="T17" fmla="*/ 251 h 254"/>
                <a:gd name="T18" fmla="*/ 188 w 676"/>
                <a:gd name="T19" fmla="*/ 225 h 254"/>
                <a:gd name="T20" fmla="*/ 242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1 w 676"/>
                <a:gd name="T33" fmla="*/ 221 h 254"/>
                <a:gd name="T34" fmla="*/ 271 w 676"/>
                <a:gd name="T35" fmla="*/ 185 h 254"/>
                <a:gd name="T36" fmla="*/ 241 w 676"/>
                <a:gd name="T37" fmla="*/ 176 h 254"/>
                <a:gd name="T38" fmla="*/ 303 w 676"/>
                <a:gd name="T39" fmla="*/ 236 h 254"/>
                <a:gd name="T40" fmla="*/ 347 w 676"/>
                <a:gd name="T41" fmla="*/ 243 h 254"/>
                <a:gd name="T42" fmla="*/ 400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6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2" y="32"/>
                  </a:lnTo>
                  <a:lnTo>
                    <a:pt x="55" y="40"/>
                  </a:lnTo>
                  <a:lnTo>
                    <a:pt x="48" y="47"/>
                  </a:lnTo>
                  <a:lnTo>
                    <a:pt x="37" y="64"/>
                  </a:lnTo>
                  <a:lnTo>
                    <a:pt x="28" y="80"/>
                  </a:lnTo>
                  <a:lnTo>
                    <a:pt x="19" y="95"/>
                  </a:lnTo>
                  <a:lnTo>
                    <a:pt x="15" y="109"/>
                  </a:lnTo>
                  <a:lnTo>
                    <a:pt x="15" y="109"/>
                  </a:lnTo>
                  <a:lnTo>
                    <a:pt x="15" y="109"/>
                  </a:lnTo>
                  <a:lnTo>
                    <a:pt x="15" y="109"/>
                  </a:lnTo>
                  <a:lnTo>
                    <a:pt x="10" y="110"/>
                  </a:lnTo>
                  <a:lnTo>
                    <a:pt x="7" y="112"/>
                  </a:lnTo>
                  <a:lnTo>
                    <a:pt x="4"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5" y="227"/>
                  </a:lnTo>
                  <a:lnTo>
                    <a:pt x="66" y="235"/>
                  </a:lnTo>
                  <a:lnTo>
                    <a:pt x="78" y="243"/>
                  </a:lnTo>
                  <a:lnTo>
                    <a:pt x="91" y="249"/>
                  </a:lnTo>
                  <a:lnTo>
                    <a:pt x="105" y="253"/>
                  </a:lnTo>
                  <a:lnTo>
                    <a:pt x="122" y="254"/>
                  </a:lnTo>
                  <a:lnTo>
                    <a:pt x="122" y="254"/>
                  </a:lnTo>
                  <a:lnTo>
                    <a:pt x="131" y="254"/>
                  </a:lnTo>
                  <a:lnTo>
                    <a:pt x="141"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2" y="138"/>
                  </a:lnTo>
                  <a:lnTo>
                    <a:pt x="242" y="138"/>
                  </a:lnTo>
                  <a:lnTo>
                    <a:pt x="262" y="101"/>
                  </a:lnTo>
                  <a:lnTo>
                    <a:pt x="273" y="84"/>
                  </a:lnTo>
                  <a:lnTo>
                    <a:pt x="283" y="69"/>
                  </a:lnTo>
                  <a:lnTo>
                    <a:pt x="295" y="58"/>
                  </a:lnTo>
                  <a:lnTo>
                    <a:pt x="301" y="52"/>
                  </a:lnTo>
                  <a:lnTo>
                    <a:pt x="308" y="48"/>
                  </a:lnTo>
                  <a:lnTo>
                    <a:pt x="314" y="45"/>
                  </a:lnTo>
                  <a:lnTo>
                    <a:pt x="321"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3" y="198"/>
                  </a:lnTo>
                  <a:lnTo>
                    <a:pt x="381" y="209"/>
                  </a:lnTo>
                  <a:lnTo>
                    <a:pt x="375" y="213"/>
                  </a:lnTo>
                  <a:lnTo>
                    <a:pt x="368" y="217"/>
                  </a:lnTo>
                  <a:lnTo>
                    <a:pt x="361" y="219"/>
                  </a:lnTo>
                  <a:lnTo>
                    <a:pt x="354" y="221"/>
                  </a:lnTo>
                  <a:lnTo>
                    <a:pt x="346" y="222"/>
                  </a:lnTo>
                  <a:lnTo>
                    <a:pt x="338" y="224"/>
                  </a:lnTo>
                  <a:lnTo>
                    <a:pt x="338" y="224"/>
                  </a:lnTo>
                  <a:lnTo>
                    <a:pt x="330" y="222"/>
                  </a:lnTo>
                  <a:lnTo>
                    <a:pt x="321" y="221"/>
                  </a:lnTo>
                  <a:lnTo>
                    <a:pt x="314" y="219"/>
                  </a:lnTo>
                  <a:lnTo>
                    <a:pt x="308" y="217"/>
                  </a:lnTo>
                  <a:lnTo>
                    <a:pt x="301" y="213"/>
                  </a:lnTo>
                  <a:lnTo>
                    <a:pt x="295" y="209"/>
                  </a:lnTo>
                  <a:lnTo>
                    <a:pt x="282" y="198"/>
                  </a:lnTo>
                  <a:lnTo>
                    <a:pt x="271" y="185"/>
                  </a:lnTo>
                  <a:lnTo>
                    <a:pt x="261" y="170"/>
                  </a:lnTo>
                  <a:lnTo>
                    <a:pt x="252" y="155"/>
                  </a:lnTo>
                  <a:lnTo>
                    <a:pt x="242"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8" y="243"/>
                  </a:lnTo>
                  <a:lnTo>
                    <a:pt x="338" y="243"/>
                  </a:lnTo>
                  <a:lnTo>
                    <a:pt x="338" y="243"/>
                  </a:lnTo>
                  <a:lnTo>
                    <a:pt x="347" y="243"/>
                  </a:lnTo>
                  <a:lnTo>
                    <a:pt x="356" y="242"/>
                  </a:lnTo>
                  <a:lnTo>
                    <a:pt x="364" y="240"/>
                  </a:lnTo>
                  <a:lnTo>
                    <a:pt x="373" y="236"/>
                  </a:lnTo>
                  <a:lnTo>
                    <a:pt x="381" y="233"/>
                  </a:lnTo>
                  <a:lnTo>
                    <a:pt x="388" y="229"/>
                  </a:lnTo>
                  <a:lnTo>
                    <a:pt x="400" y="219"/>
                  </a:lnTo>
                  <a:lnTo>
                    <a:pt x="413" y="206"/>
                  </a:lnTo>
                  <a:lnTo>
                    <a:pt x="424" y="192"/>
                  </a:lnTo>
                  <a:lnTo>
                    <a:pt x="434" y="176"/>
                  </a:lnTo>
                  <a:lnTo>
                    <a:pt x="443" y="160"/>
                  </a:lnTo>
                  <a:lnTo>
                    <a:pt x="443" y="160"/>
                  </a:lnTo>
                  <a:lnTo>
                    <a:pt x="454" y="177"/>
                  </a:lnTo>
                  <a:lnTo>
                    <a:pt x="463" y="195"/>
                  </a:lnTo>
                  <a:lnTo>
                    <a:pt x="475" y="211"/>
                  </a:lnTo>
                  <a:lnTo>
                    <a:pt x="488" y="225"/>
                  </a:lnTo>
                  <a:lnTo>
                    <a:pt x="494" y="231"/>
                  </a:lnTo>
                  <a:lnTo>
                    <a:pt x="501" y="236"/>
                  </a:lnTo>
                  <a:lnTo>
                    <a:pt x="510" y="241"/>
                  </a:lnTo>
                  <a:lnTo>
                    <a:pt x="517" y="246"/>
                  </a:lnTo>
                  <a:lnTo>
                    <a:pt x="526" y="249"/>
                  </a:lnTo>
                  <a:lnTo>
                    <a:pt x="534" y="251"/>
                  </a:lnTo>
                  <a:lnTo>
                    <a:pt x="544" y="254"/>
                  </a:lnTo>
                  <a:lnTo>
                    <a:pt x="554" y="254"/>
                  </a:lnTo>
                  <a:lnTo>
                    <a:pt x="554" y="254"/>
                  </a:lnTo>
                  <a:lnTo>
                    <a:pt x="570" y="253"/>
                  </a:lnTo>
                  <a:lnTo>
                    <a:pt x="584" y="249"/>
                  </a:lnTo>
                  <a:lnTo>
                    <a:pt x="598" y="243"/>
                  </a:lnTo>
                  <a:lnTo>
                    <a:pt x="609" y="235"/>
                  </a:lnTo>
                  <a:lnTo>
                    <a:pt x="621" y="227"/>
                  </a:lnTo>
                  <a:lnTo>
                    <a:pt x="630" y="217"/>
                  </a:lnTo>
                  <a:lnTo>
                    <a:pt x="640" y="206"/>
                  </a:lnTo>
                  <a:lnTo>
                    <a:pt x="647" y="196"/>
                  </a:lnTo>
                  <a:lnTo>
                    <a:pt x="654" y="184"/>
                  </a:lnTo>
                  <a:lnTo>
                    <a:pt x="659"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7" y="11"/>
                  </a:lnTo>
                  <a:lnTo>
                    <a:pt x="529" y="14"/>
                  </a:lnTo>
                  <a:lnTo>
                    <a:pt x="521" y="16"/>
                  </a:lnTo>
                  <a:lnTo>
                    <a:pt x="514" y="21"/>
                  </a:lnTo>
                  <a:lnTo>
                    <a:pt x="508" y="24"/>
                  </a:lnTo>
                  <a:lnTo>
                    <a:pt x="496" y="34"/>
                  </a:lnTo>
                  <a:lnTo>
                    <a:pt x="484" y="47"/>
                  </a:lnTo>
                  <a:lnTo>
                    <a:pt x="474" y="61"/>
                  </a:lnTo>
                  <a:lnTo>
                    <a:pt x="464" y="77"/>
                  </a:lnTo>
                  <a:lnTo>
                    <a:pt x="455" y="94"/>
                  </a:lnTo>
                  <a:lnTo>
                    <a:pt x="467" y="116"/>
                  </a:lnTo>
                  <a:lnTo>
                    <a:pt x="467" y="116"/>
                  </a:lnTo>
                  <a:lnTo>
                    <a:pt x="475"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3"/>
                  </a:lnTo>
                  <a:lnTo>
                    <a:pt x="641" y="113"/>
                  </a:lnTo>
                  <a:lnTo>
                    <a:pt x="641" y="113"/>
                  </a:lnTo>
                  <a:lnTo>
                    <a:pt x="639" y="118"/>
                  </a:lnTo>
                  <a:lnTo>
                    <a:pt x="636" y="123"/>
                  </a:lnTo>
                  <a:lnTo>
                    <a:pt x="636" y="123"/>
                  </a:lnTo>
                  <a:lnTo>
                    <a:pt x="632" y="137"/>
                  </a:lnTo>
                  <a:lnTo>
                    <a:pt x="625" y="152"/>
                  </a:lnTo>
                  <a:lnTo>
                    <a:pt x="616" y="168"/>
                  </a:lnTo>
                  <a:lnTo>
                    <a:pt x="611" y="176"/>
                  </a:lnTo>
                  <a:lnTo>
                    <a:pt x="605" y="185"/>
                  </a:lnTo>
                  <a:lnTo>
                    <a:pt x="598" y="192"/>
                  </a:lnTo>
                  <a:lnTo>
                    <a:pt x="591" y="199"/>
                  </a:lnTo>
                  <a:lnTo>
                    <a:pt x="583" y="205"/>
                  </a:lnTo>
                  <a:lnTo>
                    <a:pt x="573" y="210"/>
                  </a:lnTo>
                  <a:lnTo>
                    <a:pt x="564" y="212"/>
                  </a:lnTo>
                  <a:lnTo>
                    <a:pt x="554" y="213"/>
                  </a:lnTo>
                  <a:lnTo>
                    <a:pt x="554" y="213"/>
                  </a:lnTo>
                  <a:lnTo>
                    <a:pt x="548" y="213"/>
                  </a:lnTo>
                  <a:lnTo>
                    <a:pt x="541" y="212"/>
                  </a:lnTo>
                  <a:lnTo>
                    <a:pt x="535" y="210"/>
                  </a:lnTo>
                  <a:lnTo>
                    <a:pt x="529"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2" y="43"/>
                  </a:lnTo>
                  <a:lnTo>
                    <a:pt x="409" y="29"/>
                  </a:lnTo>
                  <a:lnTo>
                    <a:pt x="402" y="22"/>
                  </a:lnTo>
                  <a:lnTo>
                    <a:pt x="393"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0" y="94"/>
                  </a:lnTo>
                  <a:lnTo>
                    <a:pt x="209" y="116"/>
                  </a:lnTo>
                  <a:lnTo>
                    <a:pt x="209" y="116"/>
                  </a:lnTo>
                  <a:lnTo>
                    <a:pt x="206" y="122"/>
                  </a:lnTo>
                  <a:lnTo>
                    <a:pt x="206" y="122"/>
                  </a:lnTo>
                  <a:lnTo>
                    <a:pt x="186" y="160"/>
                  </a:lnTo>
                  <a:lnTo>
                    <a:pt x="176" y="175"/>
                  </a:lnTo>
                  <a:lnTo>
                    <a:pt x="166" y="189"/>
                  </a:lnTo>
                  <a:lnTo>
                    <a:pt x="157" y="199"/>
                  </a:lnTo>
                  <a:lnTo>
                    <a:pt x="151" y="204"/>
                  </a:lnTo>
                  <a:lnTo>
                    <a:pt x="146" y="207"/>
                  </a:lnTo>
                  <a:lnTo>
                    <a:pt x="140" y="210"/>
                  </a:lnTo>
                  <a:lnTo>
                    <a:pt x="134" y="212"/>
                  </a:lnTo>
                  <a:lnTo>
                    <a:pt x="127"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2" y="30"/>
                  </a:lnTo>
                  <a:lnTo>
                    <a:pt x="122" y="30"/>
                  </a:lnTo>
                  <a:lnTo>
                    <a:pt x="122" y="30"/>
                  </a:lnTo>
                  <a:lnTo>
                    <a:pt x="129" y="30"/>
                  </a:lnTo>
                  <a:lnTo>
                    <a:pt x="136" y="31"/>
                  </a:lnTo>
                  <a:lnTo>
                    <a:pt x="143" y="33"/>
                  </a:lnTo>
                  <a:lnTo>
                    <a:pt x="148" y="37"/>
                  </a:lnTo>
                  <a:lnTo>
                    <a:pt x="155" y="40"/>
                  </a:lnTo>
                  <a:lnTo>
                    <a:pt x="161" y="45"/>
                  </a:lnTo>
                  <a:lnTo>
                    <a:pt x="172" y="55"/>
                  </a:lnTo>
                  <a:lnTo>
                    <a:pt x="182" y="68"/>
                  </a:lnTo>
                  <a:lnTo>
                    <a:pt x="191" y="83"/>
                  </a:lnTo>
                  <a:lnTo>
                    <a:pt x="201" y="98"/>
                  </a:lnTo>
                  <a:lnTo>
                    <a:pt x="209" y="116"/>
                  </a:lnTo>
                  <a:lnTo>
                    <a:pt x="2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9" name="Freeform 118"/>
            <p:cNvSpPr>
              <a:spLocks/>
            </p:cNvSpPr>
            <p:nvPr/>
          </p:nvSpPr>
          <p:spPr bwMode="auto">
            <a:xfrm>
              <a:off x="1268" y="2766"/>
              <a:ext cx="112" cy="43"/>
            </a:xfrm>
            <a:custGeom>
              <a:avLst/>
              <a:gdLst>
                <a:gd name="T0" fmla="*/ 180 w 676"/>
                <a:gd name="T1" fmla="*/ 35 h 254"/>
                <a:gd name="T2" fmla="*/ 130 w 676"/>
                <a:gd name="T3" fmla="*/ 10 h 254"/>
                <a:gd name="T4" fmla="*/ 80 w 676"/>
                <a:gd name="T5" fmla="*/ 21 h 254"/>
                <a:gd name="T6" fmla="*/ 28 w 676"/>
                <a:gd name="T7" fmla="*/ 80 h 254"/>
                <a:gd name="T8" fmla="*/ 11 w 676"/>
                <a:gd name="T9" fmla="*/ 110 h 254"/>
                <a:gd name="T10" fmla="*/ 0 w 676"/>
                <a:gd name="T11" fmla="*/ 129 h 254"/>
                <a:gd name="T12" fmla="*/ 22 w 676"/>
                <a:gd name="T13" fmla="*/ 184 h 254"/>
                <a:gd name="T14" fmla="*/ 77 w 676"/>
                <a:gd name="T15" fmla="*/ 244 h 254"/>
                <a:gd name="T16" fmla="*/ 141 w 676"/>
                <a:gd name="T17" fmla="*/ 252 h 254"/>
                <a:gd name="T18" fmla="*/ 188 w 676"/>
                <a:gd name="T19" fmla="*/ 225 h 254"/>
                <a:gd name="T20" fmla="*/ 244 w 676"/>
                <a:gd name="T21" fmla="*/ 138 h 254"/>
                <a:gd name="T22" fmla="*/ 307 w 676"/>
                <a:gd name="T23" fmla="*/ 49 h 254"/>
                <a:gd name="T24" fmla="*/ 346 w 676"/>
                <a:gd name="T25" fmla="*/ 41 h 254"/>
                <a:gd name="T26" fmla="*/ 392 w 676"/>
                <a:gd name="T27" fmla="*/ 70 h 254"/>
                <a:gd name="T28" fmla="*/ 414 w 676"/>
                <a:gd name="T29" fmla="*/ 170 h 254"/>
                <a:gd name="T30" fmla="*/ 361 w 676"/>
                <a:gd name="T31" fmla="*/ 219 h 254"/>
                <a:gd name="T32" fmla="*/ 321 w 676"/>
                <a:gd name="T33" fmla="*/ 222 h 254"/>
                <a:gd name="T34" fmla="*/ 271 w 676"/>
                <a:gd name="T35" fmla="*/ 186 h 254"/>
                <a:gd name="T36" fmla="*/ 241 w 676"/>
                <a:gd name="T37" fmla="*/ 176 h 254"/>
                <a:gd name="T38" fmla="*/ 303 w 676"/>
                <a:gd name="T39" fmla="*/ 237 h 254"/>
                <a:gd name="T40" fmla="*/ 347 w 676"/>
                <a:gd name="T41" fmla="*/ 244 h 254"/>
                <a:gd name="T42" fmla="*/ 401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0 w 676"/>
                <a:gd name="T57" fmla="*/ 108 h 254"/>
                <a:gd name="T58" fmla="*/ 620 w 676"/>
                <a:gd name="T59" fmla="*/ 39 h 254"/>
                <a:gd name="T60" fmla="*/ 565 w 676"/>
                <a:gd name="T61" fmla="*/ 10 h 254"/>
                <a:gd name="T62" fmla="*/ 522 w 676"/>
                <a:gd name="T63" fmla="*/ 16 h 254"/>
                <a:gd name="T64" fmla="*/ 464 w 676"/>
                <a:gd name="T65" fmla="*/ 78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3 h 254"/>
                <a:gd name="T78" fmla="*/ 554 w 676"/>
                <a:gd name="T79" fmla="*/ 213 h 254"/>
                <a:gd name="T80" fmla="*/ 519 w 676"/>
                <a:gd name="T81" fmla="*/ 199 h 254"/>
                <a:gd name="T82" fmla="*/ 467 w 676"/>
                <a:gd name="T83" fmla="*/ 116 h 254"/>
                <a:gd name="T84" fmla="*/ 408 w 676"/>
                <a:gd name="T85" fmla="*/ 28 h 254"/>
                <a:gd name="T86" fmla="*/ 359 w 676"/>
                <a:gd name="T87" fmla="*/ 1 h 254"/>
                <a:gd name="T88" fmla="*/ 307 w 676"/>
                <a:gd name="T89" fmla="*/ 5 h 254"/>
                <a:gd name="T90" fmla="*/ 253 w 676"/>
                <a:gd name="T91" fmla="*/ 43 h 254"/>
                <a:gd name="T92" fmla="*/ 206 w 676"/>
                <a:gd name="T93" fmla="*/ 121 h 254"/>
                <a:gd name="T94" fmla="*/ 151 w 676"/>
                <a:gd name="T95" fmla="*/ 203 h 254"/>
                <a:gd name="T96" fmla="*/ 122 w 676"/>
                <a:gd name="T97" fmla="*/ 213 h 254"/>
                <a:gd name="T98" fmla="*/ 70 w 676"/>
                <a:gd name="T99" fmla="*/ 184 h 254"/>
                <a:gd name="T100" fmla="*/ 39 w 676"/>
                <a:gd name="T101" fmla="*/ 123 h 254"/>
                <a:gd name="T102" fmla="*/ 53 w 676"/>
                <a:gd name="T103" fmla="*/ 75 h 254"/>
                <a:gd name="T104" fmla="*/ 104 w 676"/>
                <a:gd name="T105" fmla="*/ 32 h 254"/>
                <a:gd name="T106" fmla="*/ 142 w 676"/>
                <a:gd name="T107" fmla="*/ 34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8"/>
                  </a:lnTo>
                  <a:lnTo>
                    <a:pt x="202" y="61"/>
                  </a:lnTo>
                  <a:lnTo>
                    <a:pt x="191" y="47"/>
                  </a:lnTo>
                  <a:lnTo>
                    <a:pt x="180" y="35"/>
                  </a:lnTo>
                  <a:lnTo>
                    <a:pt x="168" y="24"/>
                  </a:lnTo>
                  <a:lnTo>
                    <a:pt x="161" y="20"/>
                  </a:lnTo>
                  <a:lnTo>
                    <a:pt x="154" y="16"/>
                  </a:lnTo>
                  <a:lnTo>
                    <a:pt x="146" y="14"/>
                  </a:lnTo>
                  <a:lnTo>
                    <a:pt x="139" y="12"/>
                  </a:lnTo>
                  <a:lnTo>
                    <a:pt x="130" y="10"/>
                  </a:lnTo>
                  <a:lnTo>
                    <a:pt x="122" y="9"/>
                  </a:lnTo>
                  <a:lnTo>
                    <a:pt x="122" y="9"/>
                  </a:lnTo>
                  <a:lnTo>
                    <a:pt x="110" y="10"/>
                  </a:lnTo>
                  <a:lnTo>
                    <a:pt x="100" y="13"/>
                  </a:lnTo>
                  <a:lnTo>
                    <a:pt x="89" y="16"/>
                  </a:lnTo>
                  <a:lnTo>
                    <a:pt x="80" y="21"/>
                  </a:lnTo>
                  <a:lnTo>
                    <a:pt x="70" y="27"/>
                  </a:lnTo>
                  <a:lnTo>
                    <a:pt x="64" y="32"/>
                  </a:lnTo>
                  <a:lnTo>
                    <a:pt x="55" y="39"/>
                  </a:lnTo>
                  <a:lnTo>
                    <a:pt x="48" y="47"/>
                  </a:lnTo>
                  <a:lnTo>
                    <a:pt x="37" y="64"/>
                  </a:lnTo>
                  <a:lnTo>
                    <a:pt x="28" y="80"/>
                  </a:lnTo>
                  <a:lnTo>
                    <a:pt x="21" y="95"/>
                  </a:lnTo>
                  <a:lnTo>
                    <a:pt x="15" y="108"/>
                  </a:lnTo>
                  <a:lnTo>
                    <a:pt x="15" y="108"/>
                  </a:lnTo>
                  <a:lnTo>
                    <a:pt x="15" y="108"/>
                  </a:lnTo>
                  <a:lnTo>
                    <a:pt x="15" y="108"/>
                  </a:lnTo>
                  <a:lnTo>
                    <a:pt x="11" y="110"/>
                  </a:lnTo>
                  <a:lnTo>
                    <a:pt x="8" y="112"/>
                  </a:lnTo>
                  <a:lnTo>
                    <a:pt x="4" y="115"/>
                  </a:lnTo>
                  <a:lnTo>
                    <a:pt x="2" y="118"/>
                  </a:lnTo>
                  <a:lnTo>
                    <a:pt x="1" y="122"/>
                  </a:lnTo>
                  <a:lnTo>
                    <a:pt x="0" y="125"/>
                  </a:lnTo>
                  <a:lnTo>
                    <a:pt x="0" y="129"/>
                  </a:lnTo>
                  <a:lnTo>
                    <a:pt x="1" y="133"/>
                  </a:lnTo>
                  <a:lnTo>
                    <a:pt x="1" y="133"/>
                  </a:lnTo>
                  <a:lnTo>
                    <a:pt x="2" y="140"/>
                  </a:lnTo>
                  <a:lnTo>
                    <a:pt x="8" y="154"/>
                  </a:lnTo>
                  <a:lnTo>
                    <a:pt x="16" y="174"/>
                  </a:lnTo>
                  <a:lnTo>
                    <a:pt x="22" y="184"/>
                  </a:lnTo>
                  <a:lnTo>
                    <a:pt x="29" y="196"/>
                  </a:lnTo>
                  <a:lnTo>
                    <a:pt x="37" y="206"/>
                  </a:lnTo>
                  <a:lnTo>
                    <a:pt x="45" y="217"/>
                  </a:lnTo>
                  <a:lnTo>
                    <a:pt x="55" y="227"/>
                  </a:lnTo>
                  <a:lnTo>
                    <a:pt x="66" y="235"/>
                  </a:lnTo>
                  <a:lnTo>
                    <a:pt x="77" y="244"/>
                  </a:lnTo>
                  <a:lnTo>
                    <a:pt x="91" y="249"/>
                  </a:lnTo>
                  <a:lnTo>
                    <a:pt x="105" y="253"/>
                  </a:lnTo>
                  <a:lnTo>
                    <a:pt x="122" y="254"/>
                  </a:lnTo>
                  <a:lnTo>
                    <a:pt x="122" y="254"/>
                  </a:lnTo>
                  <a:lnTo>
                    <a:pt x="132" y="253"/>
                  </a:lnTo>
                  <a:lnTo>
                    <a:pt x="141" y="252"/>
                  </a:lnTo>
                  <a:lnTo>
                    <a:pt x="149" y="249"/>
                  </a:lnTo>
                  <a:lnTo>
                    <a:pt x="159" y="246"/>
                  </a:lnTo>
                  <a:lnTo>
                    <a:pt x="167" y="241"/>
                  </a:lnTo>
                  <a:lnTo>
                    <a:pt x="174" y="237"/>
                  </a:lnTo>
                  <a:lnTo>
                    <a:pt x="181" y="231"/>
                  </a:lnTo>
                  <a:lnTo>
                    <a:pt x="188" y="225"/>
                  </a:lnTo>
                  <a:lnTo>
                    <a:pt x="201" y="211"/>
                  </a:lnTo>
                  <a:lnTo>
                    <a:pt x="212" y="195"/>
                  </a:lnTo>
                  <a:lnTo>
                    <a:pt x="223" y="177"/>
                  </a:lnTo>
                  <a:lnTo>
                    <a:pt x="232" y="160"/>
                  </a:lnTo>
                  <a:lnTo>
                    <a:pt x="244" y="138"/>
                  </a:lnTo>
                  <a:lnTo>
                    <a:pt x="244" y="138"/>
                  </a:lnTo>
                  <a:lnTo>
                    <a:pt x="262" y="101"/>
                  </a:lnTo>
                  <a:lnTo>
                    <a:pt x="273" y="85"/>
                  </a:lnTo>
                  <a:lnTo>
                    <a:pt x="283" y="70"/>
                  </a:lnTo>
                  <a:lnTo>
                    <a:pt x="295" y="58"/>
                  </a:lnTo>
                  <a:lnTo>
                    <a:pt x="302" y="52"/>
                  </a:lnTo>
                  <a:lnTo>
                    <a:pt x="307" y="49"/>
                  </a:lnTo>
                  <a:lnTo>
                    <a:pt x="314" y="45"/>
                  </a:lnTo>
                  <a:lnTo>
                    <a:pt x="321" y="42"/>
                  </a:lnTo>
                  <a:lnTo>
                    <a:pt x="329" y="41"/>
                  </a:lnTo>
                  <a:lnTo>
                    <a:pt x="338" y="41"/>
                  </a:lnTo>
                  <a:lnTo>
                    <a:pt x="338" y="41"/>
                  </a:lnTo>
                  <a:lnTo>
                    <a:pt x="346" y="41"/>
                  </a:lnTo>
                  <a:lnTo>
                    <a:pt x="354" y="42"/>
                  </a:lnTo>
                  <a:lnTo>
                    <a:pt x="361" y="45"/>
                  </a:lnTo>
                  <a:lnTo>
                    <a:pt x="368" y="49"/>
                  </a:lnTo>
                  <a:lnTo>
                    <a:pt x="375" y="52"/>
                  </a:lnTo>
                  <a:lnTo>
                    <a:pt x="381" y="58"/>
                  </a:lnTo>
                  <a:lnTo>
                    <a:pt x="392" y="70"/>
                  </a:lnTo>
                  <a:lnTo>
                    <a:pt x="403" y="85"/>
                  </a:lnTo>
                  <a:lnTo>
                    <a:pt x="413" y="101"/>
                  </a:lnTo>
                  <a:lnTo>
                    <a:pt x="433" y="138"/>
                  </a:lnTo>
                  <a:lnTo>
                    <a:pt x="433" y="138"/>
                  </a:lnTo>
                  <a:lnTo>
                    <a:pt x="424" y="154"/>
                  </a:lnTo>
                  <a:lnTo>
                    <a:pt x="414" y="170"/>
                  </a:lnTo>
                  <a:lnTo>
                    <a:pt x="404" y="186"/>
                  </a:lnTo>
                  <a:lnTo>
                    <a:pt x="393" y="198"/>
                  </a:lnTo>
                  <a:lnTo>
                    <a:pt x="382" y="209"/>
                  </a:lnTo>
                  <a:lnTo>
                    <a:pt x="375" y="213"/>
                  </a:lnTo>
                  <a:lnTo>
                    <a:pt x="368" y="217"/>
                  </a:lnTo>
                  <a:lnTo>
                    <a:pt x="361" y="219"/>
                  </a:lnTo>
                  <a:lnTo>
                    <a:pt x="354" y="222"/>
                  </a:lnTo>
                  <a:lnTo>
                    <a:pt x="346" y="223"/>
                  </a:lnTo>
                  <a:lnTo>
                    <a:pt x="338" y="224"/>
                  </a:lnTo>
                  <a:lnTo>
                    <a:pt x="338" y="224"/>
                  </a:lnTo>
                  <a:lnTo>
                    <a:pt x="329" y="223"/>
                  </a:lnTo>
                  <a:lnTo>
                    <a:pt x="321" y="222"/>
                  </a:lnTo>
                  <a:lnTo>
                    <a:pt x="314" y="219"/>
                  </a:lnTo>
                  <a:lnTo>
                    <a:pt x="307" y="217"/>
                  </a:lnTo>
                  <a:lnTo>
                    <a:pt x="300" y="213"/>
                  </a:lnTo>
                  <a:lnTo>
                    <a:pt x="295" y="209"/>
                  </a:lnTo>
                  <a:lnTo>
                    <a:pt x="282" y="198"/>
                  </a:lnTo>
                  <a:lnTo>
                    <a:pt x="271" y="186"/>
                  </a:lnTo>
                  <a:lnTo>
                    <a:pt x="262" y="170"/>
                  </a:lnTo>
                  <a:lnTo>
                    <a:pt x="252" y="154"/>
                  </a:lnTo>
                  <a:lnTo>
                    <a:pt x="244" y="138"/>
                  </a:lnTo>
                  <a:lnTo>
                    <a:pt x="232" y="160"/>
                  </a:lnTo>
                  <a:lnTo>
                    <a:pt x="232" y="160"/>
                  </a:lnTo>
                  <a:lnTo>
                    <a:pt x="241" y="176"/>
                  </a:lnTo>
                  <a:lnTo>
                    <a:pt x="252" y="193"/>
                  </a:lnTo>
                  <a:lnTo>
                    <a:pt x="262" y="206"/>
                  </a:lnTo>
                  <a:lnTo>
                    <a:pt x="275" y="219"/>
                  </a:lnTo>
                  <a:lnTo>
                    <a:pt x="288" y="230"/>
                  </a:lnTo>
                  <a:lnTo>
                    <a:pt x="295" y="233"/>
                  </a:lnTo>
                  <a:lnTo>
                    <a:pt x="303" y="237"/>
                  </a:lnTo>
                  <a:lnTo>
                    <a:pt x="311" y="240"/>
                  </a:lnTo>
                  <a:lnTo>
                    <a:pt x="319" y="242"/>
                  </a:lnTo>
                  <a:lnTo>
                    <a:pt x="328" y="244"/>
                  </a:lnTo>
                  <a:lnTo>
                    <a:pt x="338" y="244"/>
                  </a:lnTo>
                  <a:lnTo>
                    <a:pt x="338" y="244"/>
                  </a:lnTo>
                  <a:lnTo>
                    <a:pt x="347" y="244"/>
                  </a:lnTo>
                  <a:lnTo>
                    <a:pt x="356" y="242"/>
                  </a:lnTo>
                  <a:lnTo>
                    <a:pt x="364" y="240"/>
                  </a:lnTo>
                  <a:lnTo>
                    <a:pt x="372" y="237"/>
                  </a:lnTo>
                  <a:lnTo>
                    <a:pt x="381" y="233"/>
                  </a:lnTo>
                  <a:lnTo>
                    <a:pt x="388" y="230"/>
                  </a:lnTo>
                  <a:lnTo>
                    <a:pt x="401" y="219"/>
                  </a:lnTo>
                  <a:lnTo>
                    <a:pt x="413" y="206"/>
                  </a:lnTo>
                  <a:lnTo>
                    <a:pt x="424" y="193"/>
                  </a:lnTo>
                  <a:lnTo>
                    <a:pt x="434" y="176"/>
                  </a:lnTo>
                  <a:lnTo>
                    <a:pt x="443" y="160"/>
                  </a:lnTo>
                  <a:lnTo>
                    <a:pt x="443" y="160"/>
                  </a:lnTo>
                  <a:lnTo>
                    <a:pt x="454" y="177"/>
                  </a:lnTo>
                  <a:lnTo>
                    <a:pt x="464" y="195"/>
                  </a:lnTo>
                  <a:lnTo>
                    <a:pt x="475" y="211"/>
                  </a:lnTo>
                  <a:lnTo>
                    <a:pt x="487" y="225"/>
                  </a:lnTo>
                  <a:lnTo>
                    <a:pt x="494" y="231"/>
                  </a:lnTo>
                  <a:lnTo>
                    <a:pt x="501" y="237"/>
                  </a:lnTo>
                  <a:lnTo>
                    <a:pt x="510" y="241"/>
                  </a:lnTo>
                  <a:lnTo>
                    <a:pt x="518" y="246"/>
                  </a:lnTo>
                  <a:lnTo>
                    <a:pt x="526" y="249"/>
                  </a:lnTo>
                  <a:lnTo>
                    <a:pt x="535" y="252"/>
                  </a:lnTo>
                  <a:lnTo>
                    <a:pt x="544" y="253"/>
                  </a:lnTo>
                  <a:lnTo>
                    <a:pt x="554" y="254"/>
                  </a:lnTo>
                  <a:lnTo>
                    <a:pt x="554" y="254"/>
                  </a:lnTo>
                  <a:lnTo>
                    <a:pt x="570" y="253"/>
                  </a:lnTo>
                  <a:lnTo>
                    <a:pt x="584" y="249"/>
                  </a:lnTo>
                  <a:lnTo>
                    <a:pt x="598" y="244"/>
                  </a:lnTo>
                  <a:lnTo>
                    <a:pt x="609" y="235"/>
                  </a:lnTo>
                  <a:lnTo>
                    <a:pt x="621" y="227"/>
                  </a:lnTo>
                  <a:lnTo>
                    <a:pt x="630" y="217"/>
                  </a:lnTo>
                  <a:lnTo>
                    <a:pt x="640" y="206"/>
                  </a:lnTo>
                  <a:lnTo>
                    <a:pt x="647" y="196"/>
                  </a:lnTo>
                  <a:lnTo>
                    <a:pt x="654" y="184"/>
                  </a:lnTo>
                  <a:lnTo>
                    <a:pt x="659" y="174"/>
                  </a:lnTo>
                  <a:lnTo>
                    <a:pt x="667" y="154"/>
                  </a:lnTo>
                  <a:lnTo>
                    <a:pt x="673" y="140"/>
                  </a:lnTo>
                  <a:lnTo>
                    <a:pt x="676" y="133"/>
                  </a:lnTo>
                  <a:lnTo>
                    <a:pt x="676" y="133"/>
                  </a:lnTo>
                  <a:lnTo>
                    <a:pt x="676" y="129"/>
                  </a:lnTo>
                  <a:lnTo>
                    <a:pt x="676" y="125"/>
                  </a:lnTo>
                  <a:lnTo>
                    <a:pt x="674" y="122"/>
                  </a:lnTo>
                  <a:lnTo>
                    <a:pt x="673" y="118"/>
                  </a:lnTo>
                  <a:lnTo>
                    <a:pt x="671" y="115"/>
                  </a:lnTo>
                  <a:lnTo>
                    <a:pt x="669" y="112"/>
                  </a:lnTo>
                  <a:lnTo>
                    <a:pt x="665" y="110"/>
                  </a:lnTo>
                  <a:lnTo>
                    <a:pt x="660" y="108"/>
                  </a:lnTo>
                  <a:lnTo>
                    <a:pt x="660" y="108"/>
                  </a:lnTo>
                  <a:lnTo>
                    <a:pt x="660" y="108"/>
                  </a:lnTo>
                  <a:lnTo>
                    <a:pt x="660" y="108"/>
                  </a:lnTo>
                  <a:lnTo>
                    <a:pt x="656" y="95"/>
                  </a:lnTo>
                  <a:lnTo>
                    <a:pt x="648" y="80"/>
                  </a:lnTo>
                  <a:lnTo>
                    <a:pt x="638" y="64"/>
                  </a:lnTo>
                  <a:lnTo>
                    <a:pt x="627" y="47"/>
                  </a:lnTo>
                  <a:lnTo>
                    <a:pt x="620" y="39"/>
                  </a:lnTo>
                  <a:lnTo>
                    <a:pt x="613" y="32"/>
                  </a:lnTo>
                  <a:lnTo>
                    <a:pt x="605" y="27"/>
                  </a:lnTo>
                  <a:lnTo>
                    <a:pt x="595" y="21"/>
                  </a:lnTo>
                  <a:lnTo>
                    <a:pt x="586" y="16"/>
                  </a:lnTo>
                  <a:lnTo>
                    <a:pt x="577" y="13"/>
                  </a:lnTo>
                  <a:lnTo>
                    <a:pt x="565" y="10"/>
                  </a:lnTo>
                  <a:lnTo>
                    <a:pt x="554" y="9"/>
                  </a:lnTo>
                  <a:lnTo>
                    <a:pt x="554" y="9"/>
                  </a:lnTo>
                  <a:lnTo>
                    <a:pt x="546" y="10"/>
                  </a:lnTo>
                  <a:lnTo>
                    <a:pt x="537" y="12"/>
                  </a:lnTo>
                  <a:lnTo>
                    <a:pt x="529" y="14"/>
                  </a:lnTo>
                  <a:lnTo>
                    <a:pt x="522" y="16"/>
                  </a:lnTo>
                  <a:lnTo>
                    <a:pt x="514" y="20"/>
                  </a:lnTo>
                  <a:lnTo>
                    <a:pt x="508" y="24"/>
                  </a:lnTo>
                  <a:lnTo>
                    <a:pt x="496" y="35"/>
                  </a:lnTo>
                  <a:lnTo>
                    <a:pt x="484" y="47"/>
                  </a:lnTo>
                  <a:lnTo>
                    <a:pt x="474" y="61"/>
                  </a:lnTo>
                  <a:lnTo>
                    <a:pt x="464" y="78"/>
                  </a:lnTo>
                  <a:lnTo>
                    <a:pt x="455" y="94"/>
                  </a:lnTo>
                  <a:lnTo>
                    <a:pt x="467" y="116"/>
                  </a:lnTo>
                  <a:lnTo>
                    <a:pt x="467" y="116"/>
                  </a:lnTo>
                  <a:lnTo>
                    <a:pt x="476" y="99"/>
                  </a:lnTo>
                  <a:lnTo>
                    <a:pt x="484" y="83"/>
                  </a:lnTo>
                  <a:lnTo>
                    <a:pt x="493" y="68"/>
                  </a:lnTo>
                  <a:lnTo>
                    <a:pt x="504" y="56"/>
                  </a:lnTo>
                  <a:lnTo>
                    <a:pt x="514" y="45"/>
                  </a:lnTo>
                  <a:lnTo>
                    <a:pt x="520" y="41"/>
                  </a:lnTo>
                  <a:lnTo>
                    <a:pt x="527" y="37"/>
                  </a:lnTo>
                  <a:lnTo>
                    <a:pt x="533" y="34"/>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2"/>
                  </a:lnTo>
                  <a:lnTo>
                    <a:pt x="641" y="114"/>
                  </a:lnTo>
                  <a:lnTo>
                    <a:pt x="641" y="114"/>
                  </a:lnTo>
                  <a:lnTo>
                    <a:pt x="638" y="118"/>
                  </a:lnTo>
                  <a:lnTo>
                    <a:pt x="636" y="123"/>
                  </a:lnTo>
                  <a:lnTo>
                    <a:pt x="636" y="123"/>
                  </a:lnTo>
                  <a:lnTo>
                    <a:pt x="631" y="137"/>
                  </a:lnTo>
                  <a:lnTo>
                    <a:pt x="624" y="152"/>
                  </a:lnTo>
                  <a:lnTo>
                    <a:pt x="616" y="168"/>
                  </a:lnTo>
                  <a:lnTo>
                    <a:pt x="611" y="176"/>
                  </a:lnTo>
                  <a:lnTo>
                    <a:pt x="605" y="184"/>
                  </a:lnTo>
                  <a:lnTo>
                    <a:pt x="598" y="193"/>
                  </a:lnTo>
                  <a:lnTo>
                    <a:pt x="591" y="199"/>
                  </a:lnTo>
                  <a:lnTo>
                    <a:pt x="583" y="205"/>
                  </a:lnTo>
                  <a:lnTo>
                    <a:pt x="573" y="210"/>
                  </a:lnTo>
                  <a:lnTo>
                    <a:pt x="564" y="212"/>
                  </a:lnTo>
                  <a:lnTo>
                    <a:pt x="554" y="213"/>
                  </a:lnTo>
                  <a:lnTo>
                    <a:pt x="554" y="213"/>
                  </a:lnTo>
                  <a:lnTo>
                    <a:pt x="548" y="213"/>
                  </a:lnTo>
                  <a:lnTo>
                    <a:pt x="541" y="212"/>
                  </a:lnTo>
                  <a:lnTo>
                    <a:pt x="535" y="210"/>
                  </a:lnTo>
                  <a:lnTo>
                    <a:pt x="530" y="206"/>
                  </a:lnTo>
                  <a:lnTo>
                    <a:pt x="525" y="203"/>
                  </a:lnTo>
                  <a:lnTo>
                    <a:pt x="519" y="199"/>
                  </a:lnTo>
                  <a:lnTo>
                    <a:pt x="510" y="189"/>
                  </a:lnTo>
                  <a:lnTo>
                    <a:pt x="499" y="175"/>
                  </a:lnTo>
                  <a:lnTo>
                    <a:pt x="490" y="160"/>
                  </a:lnTo>
                  <a:lnTo>
                    <a:pt x="470" y="121"/>
                  </a:lnTo>
                  <a:lnTo>
                    <a:pt x="470" y="121"/>
                  </a:lnTo>
                  <a:lnTo>
                    <a:pt x="467" y="116"/>
                  </a:lnTo>
                  <a:lnTo>
                    <a:pt x="455" y="94"/>
                  </a:lnTo>
                  <a:lnTo>
                    <a:pt x="455" y="94"/>
                  </a:lnTo>
                  <a:lnTo>
                    <a:pt x="446" y="75"/>
                  </a:lnTo>
                  <a:lnTo>
                    <a:pt x="434" y="58"/>
                  </a:lnTo>
                  <a:lnTo>
                    <a:pt x="422" y="43"/>
                  </a:lnTo>
                  <a:lnTo>
                    <a:pt x="408" y="28"/>
                  </a:lnTo>
                  <a:lnTo>
                    <a:pt x="401" y="22"/>
                  </a:lnTo>
                  <a:lnTo>
                    <a:pt x="395" y="16"/>
                  </a:lnTo>
                  <a:lnTo>
                    <a:pt x="386" y="12"/>
                  </a:lnTo>
                  <a:lnTo>
                    <a:pt x="377" y="7"/>
                  </a:lnTo>
                  <a:lnTo>
                    <a:pt x="368" y="5"/>
                  </a:lnTo>
                  <a:lnTo>
                    <a:pt x="359" y="1"/>
                  </a:lnTo>
                  <a:lnTo>
                    <a:pt x="348" y="0"/>
                  </a:lnTo>
                  <a:lnTo>
                    <a:pt x="338" y="0"/>
                  </a:lnTo>
                  <a:lnTo>
                    <a:pt x="338" y="0"/>
                  </a:lnTo>
                  <a:lnTo>
                    <a:pt x="327" y="0"/>
                  </a:lnTo>
                  <a:lnTo>
                    <a:pt x="317" y="1"/>
                  </a:lnTo>
                  <a:lnTo>
                    <a:pt x="307" y="5"/>
                  </a:lnTo>
                  <a:lnTo>
                    <a:pt x="298" y="7"/>
                  </a:lnTo>
                  <a:lnTo>
                    <a:pt x="290" y="12"/>
                  </a:lnTo>
                  <a:lnTo>
                    <a:pt x="282" y="16"/>
                  </a:lnTo>
                  <a:lnTo>
                    <a:pt x="274" y="22"/>
                  </a:lnTo>
                  <a:lnTo>
                    <a:pt x="267" y="28"/>
                  </a:lnTo>
                  <a:lnTo>
                    <a:pt x="253" y="43"/>
                  </a:lnTo>
                  <a:lnTo>
                    <a:pt x="241" y="58"/>
                  </a:lnTo>
                  <a:lnTo>
                    <a:pt x="231" y="75"/>
                  </a:lnTo>
                  <a:lnTo>
                    <a:pt x="220" y="94"/>
                  </a:lnTo>
                  <a:lnTo>
                    <a:pt x="209" y="116"/>
                  </a:lnTo>
                  <a:lnTo>
                    <a:pt x="209" y="116"/>
                  </a:lnTo>
                  <a:lnTo>
                    <a:pt x="206" y="121"/>
                  </a:lnTo>
                  <a:lnTo>
                    <a:pt x="206" y="121"/>
                  </a:lnTo>
                  <a:lnTo>
                    <a:pt x="185" y="160"/>
                  </a:lnTo>
                  <a:lnTo>
                    <a:pt x="176" y="175"/>
                  </a:lnTo>
                  <a:lnTo>
                    <a:pt x="166" y="189"/>
                  </a:lnTo>
                  <a:lnTo>
                    <a:pt x="156" y="199"/>
                  </a:lnTo>
                  <a:lnTo>
                    <a:pt x="151" y="203"/>
                  </a:lnTo>
                  <a:lnTo>
                    <a:pt x="146" y="206"/>
                  </a:lnTo>
                  <a:lnTo>
                    <a:pt x="140" y="210"/>
                  </a:lnTo>
                  <a:lnTo>
                    <a:pt x="134" y="212"/>
                  </a:lnTo>
                  <a:lnTo>
                    <a:pt x="127" y="213"/>
                  </a:lnTo>
                  <a:lnTo>
                    <a:pt x="122" y="213"/>
                  </a:lnTo>
                  <a:lnTo>
                    <a:pt x="122" y="213"/>
                  </a:lnTo>
                  <a:lnTo>
                    <a:pt x="111" y="212"/>
                  </a:lnTo>
                  <a:lnTo>
                    <a:pt x="102" y="210"/>
                  </a:lnTo>
                  <a:lnTo>
                    <a:pt x="93" y="205"/>
                  </a:lnTo>
                  <a:lnTo>
                    <a:pt x="84" y="199"/>
                  </a:lnTo>
                  <a:lnTo>
                    <a:pt x="77" y="193"/>
                  </a:lnTo>
                  <a:lnTo>
                    <a:pt x="70" y="184"/>
                  </a:lnTo>
                  <a:lnTo>
                    <a:pt x="65" y="176"/>
                  </a:lnTo>
                  <a:lnTo>
                    <a:pt x="59" y="168"/>
                  </a:lnTo>
                  <a:lnTo>
                    <a:pt x="51" y="152"/>
                  </a:lnTo>
                  <a:lnTo>
                    <a:pt x="45" y="137"/>
                  </a:lnTo>
                  <a:lnTo>
                    <a:pt x="39" y="123"/>
                  </a:lnTo>
                  <a:lnTo>
                    <a:pt x="39" y="123"/>
                  </a:lnTo>
                  <a:lnTo>
                    <a:pt x="38" y="118"/>
                  </a:lnTo>
                  <a:lnTo>
                    <a:pt x="34" y="114"/>
                  </a:lnTo>
                  <a:lnTo>
                    <a:pt x="34" y="114"/>
                  </a:lnTo>
                  <a:lnTo>
                    <a:pt x="39" y="102"/>
                  </a:lnTo>
                  <a:lnTo>
                    <a:pt x="46" y="89"/>
                  </a:lnTo>
                  <a:lnTo>
                    <a:pt x="53" y="75"/>
                  </a:lnTo>
                  <a:lnTo>
                    <a:pt x="64" y="61"/>
                  </a:lnTo>
                  <a:lnTo>
                    <a:pt x="75" y="50"/>
                  </a:lnTo>
                  <a:lnTo>
                    <a:pt x="82" y="44"/>
                  </a:lnTo>
                  <a:lnTo>
                    <a:pt x="89" y="39"/>
                  </a:lnTo>
                  <a:lnTo>
                    <a:pt x="96" y="36"/>
                  </a:lnTo>
                  <a:lnTo>
                    <a:pt x="104" y="32"/>
                  </a:lnTo>
                  <a:lnTo>
                    <a:pt x="112" y="30"/>
                  </a:lnTo>
                  <a:lnTo>
                    <a:pt x="122" y="30"/>
                  </a:lnTo>
                  <a:lnTo>
                    <a:pt x="122" y="30"/>
                  </a:lnTo>
                  <a:lnTo>
                    <a:pt x="129" y="30"/>
                  </a:lnTo>
                  <a:lnTo>
                    <a:pt x="136" y="31"/>
                  </a:lnTo>
                  <a:lnTo>
                    <a:pt x="142" y="34"/>
                  </a:lnTo>
                  <a:lnTo>
                    <a:pt x="149" y="37"/>
                  </a:lnTo>
                  <a:lnTo>
                    <a:pt x="155" y="41"/>
                  </a:lnTo>
                  <a:lnTo>
                    <a:pt x="161" y="45"/>
                  </a:lnTo>
                  <a:lnTo>
                    <a:pt x="172" y="56"/>
                  </a:lnTo>
                  <a:lnTo>
                    <a:pt x="182" y="68"/>
                  </a:lnTo>
                  <a:lnTo>
                    <a:pt x="191" y="83"/>
                  </a:lnTo>
                  <a:lnTo>
                    <a:pt x="201" y="99"/>
                  </a:lnTo>
                  <a:lnTo>
                    <a:pt x="209" y="116"/>
                  </a:lnTo>
                  <a:lnTo>
                    <a:pt x="220"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0" name="Freeform 119"/>
            <p:cNvSpPr>
              <a:spLocks/>
            </p:cNvSpPr>
            <p:nvPr/>
          </p:nvSpPr>
          <p:spPr bwMode="auto">
            <a:xfrm>
              <a:off x="1266" y="2768"/>
              <a:ext cx="112"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2 w 676"/>
                <a:gd name="T17" fmla="*/ 251 h 254"/>
                <a:gd name="T18" fmla="*/ 188 w 676"/>
                <a:gd name="T19" fmla="*/ 225 h 254"/>
                <a:gd name="T20" fmla="*/ 244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2 w 676"/>
                <a:gd name="T33" fmla="*/ 221 h 254"/>
                <a:gd name="T34" fmla="*/ 272 w 676"/>
                <a:gd name="T35" fmla="*/ 185 h 254"/>
                <a:gd name="T36" fmla="*/ 241 w 676"/>
                <a:gd name="T37" fmla="*/ 176 h 254"/>
                <a:gd name="T38" fmla="*/ 303 w 676"/>
                <a:gd name="T39" fmla="*/ 236 h 254"/>
                <a:gd name="T40" fmla="*/ 347 w 676"/>
                <a:gd name="T41" fmla="*/ 243 h 254"/>
                <a:gd name="T42" fmla="*/ 401 w 676"/>
                <a:gd name="T43" fmla="*/ 219 h 254"/>
                <a:gd name="T44" fmla="*/ 454 w 676"/>
                <a:gd name="T45" fmla="*/ 177 h 254"/>
                <a:gd name="T46" fmla="*/ 510 w 676"/>
                <a:gd name="T47" fmla="*/ 241 h 254"/>
                <a:gd name="T48" fmla="*/ 554 w 676"/>
                <a:gd name="T49" fmla="*/ 254 h 254"/>
                <a:gd name="T50" fmla="*/ 631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1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7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3" y="32"/>
                  </a:lnTo>
                  <a:lnTo>
                    <a:pt x="56" y="40"/>
                  </a:lnTo>
                  <a:lnTo>
                    <a:pt x="49" y="47"/>
                  </a:lnTo>
                  <a:lnTo>
                    <a:pt x="37" y="64"/>
                  </a:lnTo>
                  <a:lnTo>
                    <a:pt x="28" y="80"/>
                  </a:lnTo>
                  <a:lnTo>
                    <a:pt x="20" y="95"/>
                  </a:lnTo>
                  <a:lnTo>
                    <a:pt x="15" y="109"/>
                  </a:lnTo>
                  <a:lnTo>
                    <a:pt x="15" y="109"/>
                  </a:lnTo>
                  <a:lnTo>
                    <a:pt x="15" y="109"/>
                  </a:lnTo>
                  <a:lnTo>
                    <a:pt x="15" y="109"/>
                  </a:lnTo>
                  <a:lnTo>
                    <a:pt x="10" y="110"/>
                  </a:lnTo>
                  <a:lnTo>
                    <a:pt x="8" y="112"/>
                  </a:lnTo>
                  <a:lnTo>
                    <a:pt x="5"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6" y="227"/>
                  </a:lnTo>
                  <a:lnTo>
                    <a:pt x="66" y="235"/>
                  </a:lnTo>
                  <a:lnTo>
                    <a:pt x="78" y="243"/>
                  </a:lnTo>
                  <a:lnTo>
                    <a:pt x="92" y="249"/>
                  </a:lnTo>
                  <a:lnTo>
                    <a:pt x="106" y="253"/>
                  </a:lnTo>
                  <a:lnTo>
                    <a:pt x="122" y="254"/>
                  </a:lnTo>
                  <a:lnTo>
                    <a:pt x="122" y="254"/>
                  </a:lnTo>
                  <a:lnTo>
                    <a:pt x="131" y="254"/>
                  </a:lnTo>
                  <a:lnTo>
                    <a:pt x="142"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4" y="138"/>
                  </a:lnTo>
                  <a:lnTo>
                    <a:pt x="244" y="138"/>
                  </a:lnTo>
                  <a:lnTo>
                    <a:pt x="262" y="101"/>
                  </a:lnTo>
                  <a:lnTo>
                    <a:pt x="273" y="84"/>
                  </a:lnTo>
                  <a:lnTo>
                    <a:pt x="283" y="69"/>
                  </a:lnTo>
                  <a:lnTo>
                    <a:pt x="295" y="58"/>
                  </a:lnTo>
                  <a:lnTo>
                    <a:pt x="301" y="52"/>
                  </a:lnTo>
                  <a:lnTo>
                    <a:pt x="308" y="48"/>
                  </a:lnTo>
                  <a:lnTo>
                    <a:pt x="315" y="45"/>
                  </a:lnTo>
                  <a:lnTo>
                    <a:pt x="322"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4" y="198"/>
                  </a:lnTo>
                  <a:lnTo>
                    <a:pt x="382" y="209"/>
                  </a:lnTo>
                  <a:lnTo>
                    <a:pt x="375" y="213"/>
                  </a:lnTo>
                  <a:lnTo>
                    <a:pt x="368" y="217"/>
                  </a:lnTo>
                  <a:lnTo>
                    <a:pt x="361" y="219"/>
                  </a:lnTo>
                  <a:lnTo>
                    <a:pt x="354" y="221"/>
                  </a:lnTo>
                  <a:lnTo>
                    <a:pt x="346" y="222"/>
                  </a:lnTo>
                  <a:lnTo>
                    <a:pt x="338" y="224"/>
                  </a:lnTo>
                  <a:lnTo>
                    <a:pt x="338" y="224"/>
                  </a:lnTo>
                  <a:lnTo>
                    <a:pt x="330" y="222"/>
                  </a:lnTo>
                  <a:lnTo>
                    <a:pt x="322" y="221"/>
                  </a:lnTo>
                  <a:lnTo>
                    <a:pt x="315" y="219"/>
                  </a:lnTo>
                  <a:lnTo>
                    <a:pt x="308" y="217"/>
                  </a:lnTo>
                  <a:lnTo>
                    <a:pt x="301" y="213"/>
                  </a:lnTo>
                  <a:lnTo>
                    <a:pt x="295" y="209"/>
                  </a:lnTo>
                  <a:lnTo>
                    <a:pt x="282" y="198"/>
                  </a:lnTo>
                  <a:lnTo>
                    <a:pt x="272" y="185"/>
                  </a:lnTo>
                  <a:lnTo>
                    <a:pt x="261" y="170"/>
                  </a:lnTo>
                  <a:lnTo>
                    <a:pt x="252" y="155"/>
                  </a:lnTo>
                  <a:lnTo>
                    <a:pt x="244"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9" y="243"/>
                  </a:lnTo>
                  <a:lnTo>
                    <a:pt x="338" y="243"/>
                  </a:lnTo>
                  <a:lnTo>
                    <a:pt x="338" y="243"/>
                  </a:lnTo>
                  <a:lnTo>
                    <a:pt x="347" y="243"/>
                  </a:lnTo>
                  <a:lnTo>
                    <a:pt x="356" y="242"/>
                  </a:lnTo>
                  <a:lnTo>
                    <a:pt x="365" y="240"/>
                  </a:lnTo>
                  <a:lnTo>
                    <a:pt x="373" y="236"/>
                  </a:lnTo>
                  <a:lnTo>
                    <a:pt x="381" y="233"/>
                  </a:lnTo>
                  <a:lnTo>
                    <a:pt x="388" y="229"/>
                  </a:lnTo>
                  <a:lnTo>
                    <a:pt x="401" y="219"/>
                  </a:lnTo>
                  <a:lnTo>
                    <a:pt x="413" y="206"/>
                  </a:lnTo>
                  <a:lnTo>
                    <a:pt x="424" y="192"/>
                  </a:lnTo>
                  <a:lnTo>
                    <a:pt x="434" y="176"/>
                  </a:lnTo>
                  <a:lnTo>
                    <a:pt x="444" y="160"/>
                  </a:lnTo>
                  <a:lnTo>
                    <a:pt x="444" y="160"/>
                  </a:lnTo>
                  <a:lnTo>
                    <a:pt x="454" y="177"/>
                  </a:lnTo>
                  <a:lnTo>
                    <a:pt x="463" y="195"/>
                  </a:lnTo>
                  <a:lnTo>
                    <a:pt x="475" y="211"/>
                  </a:lnTo>
                  <a:lnTo>
                    <a:pt x="488" y="225"/>
                  </a:lnTo>
                  <a:lnTo>
                    <a:pt x="495" y="231"/>
                  </a:lnTo>
                  <a:lnTo>
                    <a:pt x="502" y="236"/>
                  </a:lnTo>
                  <a:lnTo>
                    <a:pt x="510" y="241"/>
                  </a:lnTo>
                  <a:lnTo>
                    <a:pt x="517" y="246"/>
                  </a:lnTo>
                  <a:lnTo>
                    <a:pt x="526" y="249"/>
                  </a:lnTo>
                  <a:lnTo>
                    <a:pt x="534" y="251"/>
                  </a:lnTo>
                  <a:lnTo>
                    <a:pt x="545" y="254"/>
                  </a:lnTo>
                  <a:lnTo>
                    <a:pt x="554" y="254"/>
                  </a:lnTo>
                  <a:lnTo>
                    <a:pt x="554" y="254"/>
                  </a:lnTo>
                  <a:lnTo>
                    <a:pt x="570" y="253"/>
                  </a:lnTo>
                  <a:lnTo>
                    <a:pt x="584" y="249"/>
                  </a:lnTo>
                  <a:lnTo>
                    <a:pt x="598" y="243"/>
                  </a:lnTo>
                  <a:lnTo>
                    <a:pt x="610" y="235"/>
                  </a:lnTo>
                  <a:lnTo>
                    <a:pt x="621" y="227"/>
                  </a:lnTo>
                  <a:lnTo>
                    <a:pt x="631" y="217"/>
                  </a:lnTo>
                  <a:lnTo>
                    <a:pt x="640" y="206"/>
                  </a:lnTo>
                  <a:lnTo>
                    <a:pt x="647" y="196"/>
                  </a:lnTo>
                  <a:lnTo>
                    <a:pt x="654" y="184"/>
                  </a:lnTo>
                  <a:lnTo>
                    <a:pt x="660"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8" y="11"/>
                  </a:lnTo>
                  <a:lnTo>
                    <a:pt x="529" y="14"/>
                  </a:lnTo>
                  <a:lnTo>
                    <a:pt x="521" y="16"/>
                  </a:lnTo>
                  <a:lnTo>
                    <a:pt x="514" y="21"/>
                  </a:lnTo>
                  <a:lnTo>
                    <a:pt x="509" y="24"/>
                  </a:lnTo>
                  <a:lnTo>
                    <a:pt x="496" y="34"/>
                  </a:lnTo>
                  <a:lnTo>
                    <a:pt x="484" y="47"/>
                  </a:lnTo>
                  <a:lnTo>
                    <a:pt x="474" y="61"/>
                  </a:lnTo>
                  <a:lnTo>
                    <a:pt x="464" y="77"/>
                  </a:lnTo>
                  <a:lnTo>
                    <a:pt x="455" y="94"/>
                  </a:lnTo>
                  <a:lnTo>
                    <a:pt x="467" y="116"/>
                  </a:lnTo>
                  <a:lnTo>
                    <a:pt x="467" y="116"/>
                  </a:lnTo>
                  <a:lnTo>
                    <a:pt x="476"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8" y="39"/>
                  </a:lnTo>
                  <a:lnTo>
                    <a:pt x="595" y="44"/>
                  </a:lnTo>
                  <a:lnTo>
                    <a:pt x="600" y="50"/>
                  </a:lnTo>
                  <a:lnTo>
                    <a:pt x="612" y="61"/>
                  </a:lnTo>
                  <a:lnTo>
                    <a:pt x="622" y="75"/>
                  </a:lnTo>
                  <a:lnTo>
                    <a:pt x="631" y="89"/>
                  </a:lnTo>
                  <a:lnTo>
                    <a:pt x="636" y="103"/>
                  </a:lnTo>
                  <a:lnTo>
                    <a:pt x="641" y="113"/>
                  </a:lnTo>
                  <a:lnTo>
                    <a:pt x="641" y="113"/>
                  </a:lnTo>
                  <a:lnTo>
                    <a:pt x="639" y="118"/>
                  </a:lnTo>
                  <a:lnTo>
                    <a:pt x="636" y="123"/>
                  </a:lnTo>
                  <a:lnTo>
                    <a:pt x="636" y="123"/>
                  </a:lnTo>
                  <a:lnTo>
                    <a:pt x="632" y="137"/>
                  </a:lnTo>
                  <a:lnTo>
                    <a:pt x="625" y="152"/>
                  </a:lnTo>
                  <a:lnTo>
                    <a:pt x="617" y="168"/>
                  </a:lnTo>
                  <a:lnTo>
                    <a:pt x="611" y="176"/>
                  </a:lnTo>
                  <a:lnTo>
                    <a:pt x="605" y="185"/>
                  </a:lnTo>
                  <a:lnTo>
                    <a:pt x="598" y="192"/>
                  </a:lnTo>
                  <a:lnTo>
                    <a:pt x="591" y="199"/>
                  </a:lnTo>
                  <a:lnTo>
                    <a:pt x="583" y="205"/>
                  </a:lnTo>
                  <a:lnTo>
                    <a:pt x="574" y="210"/>
                  </a:lnTo>
                  <a:lnTo>
                    <a:pt x="564" y="212"/>
                  </a:lnTo>
                  <a:lnTo>
                    <a:pt x="554" y="213"/>
                  </a:lnTo>
                  <a:lnTo>
                    <a:pt x="554" y="213"/>
                  </a:lnTo>
                  <a:lnTo>
                    <a:pt x="548" y="213"/>
                  </a:lnTo>
                  <a:lnTo>
                    <a:pt x="541" y="212"/>
                  </a:lnTo>
                  <a:lnTo>
                    <a:pt x="535" y="210"/>
                  </a:lnTo>
                  <a:lnTo>
                    <a:pt x="531"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3" y="43"/>
                  </a:lnTo>
                  <a:lnTo>
                    <a:pt x="409" y="29"/>
                  </a:lnTo>
                  <a:lnTo>
                    <a:pt x="402" y="22"/>
                  </a:lnTo>
                  <a:lnTo>
                    <a:pt x="394"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1" y="94"/>
                  </a:lnTo>
                  <a:lnTo>
                    <a:pt x="209" y="116"/>
                  </a:lnTo>
                  <a:lnTo>
                    <a:pt x="209" y="116"/>
                  </a:lnTo>
                  <a:lnTo>
                    <a:pt x="207" y="122"/>
                  </a:lnTo>
                  <a:lnTo>
                    <a:pt x="207" y="122"/>
                  </a:lnTo>
                  <a:lnTo>
                    <a:pt x="186" y="160"/>
                  </a:lnTo>
                  <a:lnTo>
                    <a:pt x="176" y="175"/>
                  </a:lnTo>
                  <a:lnTo>
                    <a:pt x="166" y="189"/>
                  </a:lnTo>
                  <a:lnTo>
                    <a:pt x="157" y="199"/>
                  </a:lnTo>
                  <a:lnTo>
                    <a:pt x="151" y="204"/>
                  </a:lnTo>
                  <a:lnTo>
                    <a:pt x="146" y="207"/>
                  </a:lnTo>
                  <a:lnTo>
                    <a:pt x="140" y="210"/>
                  </a:lnTo>
                  <a:lnTo>
                    <a:pt x="135" y="212"/>
                  </a:lnTo>
                  <a:lnTo>
                    <a:pt x="128"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3" y="30"/>
                  </a:lnTo>
                  <a:lnTo>
                    <a:pt x="122" y="30"/>
                  </a:lnTo>
                  <a:lnTo>
                    <a:pt x="122" y="30"/>
                  </a:lnTo>
                  <a:lnTo>
                    <a:pt x="129" y="30"/>
                  </a:lnTo>
                  <a:lnTo>
                    <a:pt x="136" y="31"/>
                  </a:lnTo>
                  <a:lnTo>
                    <a:pt x="143" y="33"/>
                  </a:lnTo>
                  <a:lnTo>
                    <a:pt x="150" y="37"/>
                  </a:lnTo>
                  <a:lnTo>
                    <a:pt x="155" y="40"/>
                  </a:lnTo>
                  <a:lnTo>
                    <a:pt x="161" y="45"/>
                  </a:lnTo>
                  <a:lnTo>
                    <a:pt x="172" y="55"/>
                  </a:lnTo>
                  <a:lnTo>
                    <a:pt x="182" y="68"/>
                  </a:lnTo>
                  <a:lnTo>
                    <a:pt x="191" y="83"/>
                  </a:lnTo>
                  <a:lnTo>
                    <a:pt x="201" y="98"/>
                  </a:lnTo>
                  <a:lnTo>
                    <a:pt x="209" y="116"/>
                  </a:lnTo>
                  <a:lnTo>
                    <a:pt x="2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4" name="Freeform 120"/>
            <p:cNvSpPr>
              <a:spLocks/>
            </p:cNvSpPr>
            <p:nvPr/>
          </p:nvSpPr>
          <p:spPr bwMode="auto">
            <a:xfrm>
              <a:off x="1056" y="2743"/>
              <a:ext cx="352" cy="86"/>
            </a:xfrm>
            <a:custGeom>
              <a:avLst/>
              <a:gdLst>
                <a:gd name="T0" fmla="*/ 19 w 2109"/>
                <a:gd name="T1" fmla="*/ 498 h 517"/>
                <a:gd name="T2" fmla="*/ 2091 w 2109"/>
                <a:gd name="T3" fmla="*/ 498 h 517"/>
                <a:gd name="T4" fmla="*/ 2091 w 2109"/>
                <a:gd name="T5" fmla="*/ 18 h 517"/>
                <a:gd name="T6" fmla="*/ 19 w 2109"/>
                <a:gd name="T7" fmla="*/ 18 h 517"/>
                <a:gd name="T8" fmla="*/ 19 w 2109"/>
                <a:gd name="T9" fmla="*/ 498 h 517"/>
                <a:gd name="T10" fmla="*/ 19 w 2109"/>
                <a:gd name="T11" fmla="*/ 498 h 517"/>
                <a:gd name="T12" fmla="*/ 9 w 2109"/>
                <a:gd name="T13" fmla="*/ 517 h 517"/>
                <a:gd name="T14" fmla="*/ 9 w 2109"/>
                <a:gd name="T15" fmla="*/ 517 h 517"/>
                <a:gd name="T16" fmla="*/ 6 w 2109"/>
                <a:gd name="T17" fmla="*/ 516 h 517"/>
                <a:gd name="T18" fmla="*/ 3 w 2109"/>
                <a:gd name="T19" fmla="*/ 514 h 517"/>
                <a:gd name="T20" fmla="*/ 1 w 2109"/>
                <a:gd name="T21" fmla="*/ 511 h 517"/>
                <a:gd name="T22" fmla="*/ 0 w 2109"/>
                <a:gd name="T23" fmla="*/ 508 h 517"/>
                <a:gd name="T24" fmla="*/ 0 w 2109"/>
                <a:gd name="T25" fmla="*/ 9 h 517"/>
                <a:gd name="T26" fmla="*/ 0 w 2109"/>
                <a:gd name="T27" fmla="*/ 9 h 517"/>
                <a:gd name="T28" fmla="*/ 1 w 2109"/>
                <a:gd name="T29" fmla="*/ 5 h 517"/>
                <a:gd name="T30" fmla="*/ 3 w 2109"/>
                <a:gd name="T31" fmla="*/ 3 h 517"/>
                <a:gd name="T32" fmla="*/ 6 w 2109"/>
                <a:gd name="T33" fmla="*/ 1 h 517"/>
                <a:gd name="T34" fmla="*/ 9 w 2109"/>
                <a:gd name="T35" fmla="*/ 0 h 517"/>
                <a:gd name="T36" fmla="*/ 2100 w 2109"/>
                <a:gd name="T37" fmla="*/ 0 h 517"/>
                <a:gd name="T38" fmla="*/ 2100 w 2109"/>
                <a:gd name="T39" fmla="*/ 0 h 517"/>
                <a:gd name="T40" fmla="*/ 2103 w 2109"/>
                <a:gd name="T41" fmla="*/ 1 h 517"/>
                <a:gd name="T42" fmla="*/ 2106 w 2109"/>
                <a:gd name="T43" fmla="*/ 3 h 517"/>
                <a:gd name="T44" fmla="*/ 2108 w 2109"/>
                <a:gd name="T45" fmla="*/ 5 h 517"/>
                <a:gd name="T46" fmla="*/ 2109 w 2109"/>
                <a:gd name="T47" fmla="*/ 9 h 517"/>
                <a:gd name="T48" fmla="*/ 2109 w 2109"/>
                <a:gd name="T49" fmla="*/ 508 h 517"/>
                <a:gd name="T50" fmla="*/ 2109 w 2109"/>
                <a:gd name="T51" fmla="*/ 508 h 517"/>
                <a:gd name="T52" fmla="*/ 2108 w 2109"/>
                <a:gd name="T53" fmla="*/ 511 h 517"/>
                <a:gd name="T54" fmla="*/ 2106 w 2109"/>
                <a:gd name="T55" fmla="*/ 514 h 517"/>
                <a:gd name="T56" fmla="*/ 2103 w 2109"/>
                <a:gd name="T57" fmla="*/ 516 h 517"/>
                <a:gd name="T58" fmla="*/ 2100 w 2109"/>
                <a:gd name="T59" fmla="*/ 517 h 517"/>
                <a:gd name="T60" fmla="*/ 2100 w 2109"/>
                <a:gd name="T61" fmla="*/ 517 h 517"/>
                <a:gd name="T62" fmla="*/ 9 w 2109"/>
                <a:gd name="T63" fmla="*/ 517 h 517"/>
                <a:gd name="T64" fmla="*/ 19 w 2109"/>
                <a:gd name="T65" fmla="*/ 49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9" h="517">
                  <a:moveTo>
                    <a:pt x="19" y="498"/>
                  </a:moveTo>
                  <a:lnTo>
                    <a:pt x="2091" y="498"/>
                  </a:lnTo>
                  <a:lnTo>
                    <a:pt x="2091" y="18"/>
                  </a:lnTo>
                  <a:lnTo>
                    <a:pt x="19" y="18"/>
                  </a:lnTo>
                  <a:lnTo>
                    <a:pt x="19" y="498"/>
                  </a:lnTo>
                  <a:lnTo>
                    <a:pt x="19" y="498"/>
                  </a:lnTo>
                  <a:lnTo>
                    <a:pt x="9" y="517"/>
                  </a:lnTo>
                  <a:lnTo>
                    <a:pt x="9" y="517"/>
                  </a:lnTo>
                  <a:lnTo>
                    <a:pt x="6" y="516"/>
                  </a:lnTo>
                  <a:lnTo>
                    <a:pt x="3" y="514"/>
                  </a:lnTo>
                  <a:lnTo>
                    <a:pt x="1" y="511"/>
                  </a:lnTo>
                  <a:lnTo>
                    <a:pt x="0" y="508"/>
                  </a:lnTo>
                  <a:lnTo>
                    <a:pt x="0" y="9"/>
                  </a:lnTo>
                  <a:lnTo>
                    <a:pt x="0" y="9"/>
                  </a:lnTo>
                  <a:lnTo>
                    <a:pt x="1" y="5"/>
                  </a:lnTo>
                  <a:lnTo>
                    <a:pt x="3" y="3"/>
                  </a:lnTo>
                  <a:lnTo>
                    <a:pt x="6" y="1"/>
                  </a:lnTo>
                  <a:lnTo>
                    <a:pt x="9" y="0"/>
                  </a:lnTo>
                  <a:lnTo>
                    <a:pt x="2100" y="0"/>
                  </a:lnTo>
                  <a:lnTo>
                    <a:pt x="2100" y="0"/>
                  </a:lnTo>
                  <a:lnTo>
                    <a:pt x="2103" y="1"/>
                  </a:lnTo>
                  <a:lnTo>
                    <a:pt x="2106" y="3"/>
                  </a:lnTo>
                  <a:lnTo>
                    <a:pt x="2108" y="5"/>
                  </a:lnTo>
                  <a:lnTo>
                    <a:pt x="2109" y="9"/>
                  </a:lnTo>
                  <a:lnTo>
                    <a:pt x="2109" y="508"/>
                  </a:lnTo>
                  <a:lnTo>
                    <a:pt x="2109" y="508"/>
                  </a:lnTo>
                  <a:lnTo>
                    <a:pt x="2108" y="511"/>
                  </a:lnTo>
                  <a:lnTo>
                    <a:pt x="2106" y="514"/>
                  </a:lnTo>
                  <a:lnTo>
                    <a:pt x="2103" y="516"/>
                  </a:lnTo>
                  <a:lnTo>
                    <a:pt x="2100" y="517"/>
                  </a:lnTo>
                  <a:lnTo>
                    <a:pt x="2100" y="517"/>
                  </a:lnTo>
                  <a:lnTo>
                    <a:pt x="9" y="517"/>
                  </a:lnTo>
                  <a:lnTo>
                    <a:pt x="19" y="49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5" name="Freeform 121"/>
            <p:cNvSpPr>
              <a:spLocks/>
            </p:cNvSpPr>
            <p:nvPr/>
          </p:nvSpPr>
          <p:spPr bwMode="auto">
            <a:xfrm>
              <a:off x="1404" y="2654"/>
              <a:ext cx="110" cy="175"/>
            </a:xfrm>
            <a:custGeom>
              <a:avLst/>
              <a:gdLst>
                <a:gd name="T0" fmla="*/ 657 w 657"/>
                <a:gd name="T1" fmla="*/ 508 h 1050"/>
                <a:gd name="T2" fmla="*/ 657 w 657"/>
                <a:gd name="T3" fmla="*/ 508 h 1050"/>
                <a:gd name="T4" fmla="*/ 656 w 657"/>
                <a:gd name="T5" fmla="*/ 512 h 1050"/>
                <a:gd name="T6" fmla="*/ 654 w 657"/>
                <a:gd name="T7" fmla="*/ 515 h 1050"/>
                <a:gd name="T8" fmla="*/ 15 w 657"/>
                <a:gd name="T9" fmla="*/ 1048 h 1050"/>
                <a:gd name="T10" fmla="*/ 15 w 657"/>
                <a:gd name="T11" fmla="*/ 1048 h 1050"/>
                <a:gd name="T12" fmla="*/ 11 w 657"/>
                <a:gd name="T13" fmla="*/ 1049 h 1050"/>
                <a:gd name="T14" fmla="*/ 9 w 657"/>
                <a:gd name="T15" fmla="*/ 1050 h 1050"/>
                <a:gd name="T16" fmla="*/ 9 w 657"/>
                <a:gd name="T17" fmla="*/ 1050 h 1050"/>
                <a:gd name="T18" fmla="*/ 9 w 657"/>
                <a:gd name="T19" fmla="*/ 1050 h 1050"/>
                <a:gd name="T20" fmla="*/ 4 w 657"/>
                <a:gd name="T21" fmla="*/ 1049 h 1050"/>
                <a:gd name="T22" fmla="*/ 4 w 657"/>
                <a:gd name="T23" fmla="*/ 1049 h 1050"/>
                <a:gd name="T24" fmla="*/ 2 w 657"/>
                <a:gd name="T25" fmla="*/ 1048 h 1050"/>
                <a:gd name="T26" fmla="*/ 1 w 657"/>
                <a:gd name="T27" fmla="*/ 1045 h 1050"/>
                <a:gd name="T28" fmla="*/ 0 w 657"/>
                <a:gd name="T29" fmla="*/ 1043 h 1050"/>
                <a:gd name="T30" fmla="*/ 0 w 657"/>
                <a:gd name="T31" fmla="*/ 1041 h 1050"/>
                <a:gd name="T32" fmla="*/ 0 w 657"/>
                <a:gd name="T33" fmla="*/ 542 h 1050"/>
                <a:gd name="T34" fmla="*/ 0 w 657"/>
                <a:gd name="T35" fmla="*/ 542 h 1050"/>
                <a:gd name="T36" fmla="*/ 1 w 657"/>
                <a:gd name="T37" fmla="*/ 538 h 1050"/>
                <a:gd name="T38" fmla="*/ 3 w 657"/>
                <a:gd name="T39" fmla="*/ 535 h 1050"/>
                <a:gd name="T40" fmla="*/ 641 w 657"/>
                <a:gd name="T41" fmla="*/ 2 h 1050"/>
                <a:gd name="T42" fmla="*/ 641 w 657"/>
                <a:gd name="T43" fmla="*/ 2 h 1050"/>
                <a:gd name="T44" fmla="*/ 643 w 657"/>
                <a:gd name="T45" fmla="*/ 1 h 1050"/>
                <a:gd name="T46" fmla="*/ 645 w 657"/>
                <a:gd name="T47" fmla="*/ 0 h 1050"/>
                <a:gd name="T48" fmla="*/ 649 w 657"/>
                <a:gd name="T49" fmla="*/ 0 h 1050"/>
                <a:gd name="T50" fmla="*/ 651 w 657"/>
                <a:gd name="T51" fmla="*/ 1 h 1050"/>
                <a:gd name="T52" fmla="*/ 651 w 657"/>
                <a:gd name="T53" fmla="*/ 1 h 1050"/>
                <a:gd name="T54" fmla="*/ 654 w 657"/>
                <a:gd name="T55" fmla="*/ 2 h 1050"/>
                <a:gd name="T56" fmla="*/ 655 w 657"/>
                <a:gd name="T57" fmla="*/ 5 h 1050"/>
                <a:gd name="T58" fmla="*/ 656 w 657"/>
                <a:gd name="T59" fmla="*/ 7 h 1050"/>
                <a:gd name="T60" fmla="*/ 657 w 657"/>
                <a:gd name="T61" fmla="*/ 9 h 1050"/>
                <a:gd name="T62" fmla="*/ 657 w 657"/>
                <a:gd name="T63" fmla="*/ 508 h 1050"/>
                <a:gd name="T64" fmla="*/ 638 w 657"/>
                <a:gd name="T65" fmla="*/ 504 h 1050"/>
                <a:gd name="T66" fmla="*/ 638 w 657"/>
                <a:gd name="T67" fmla="*/ 29 h 1050"/>
                <a:gd name="T68" fmla="*/ 18 w 657"/>
                <a:gd name="T69" fmla="*/ 546 h 1050"/>
                <a:gd name="T70" fmla="*/ 18 w 657"/>
                <a:gd name="T71" fmla="*/ 546 h 1050"/>
                <a:gd name="T72" fmla="*/ 18 w 657"/>
                <a:gd name="T73" fmla="*/ 1021 h 1050"/>
                <a:gd name="T74" fmla="*/ 638 w 657"/>
                <a:gd name="T75" fmla="*/ 504 h 1050"/>
                <a:gd name="T76" fmla="*/ 657 w 657"/>
                <a:gd name="T77" fmla="*/ 5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 h="1050">
                  <a:moveTo>
                    <a:pt x="657" y="508"/>
                  </a:moveTo>
                  <a:lnTo>
                    <a:pt x="657" y="508"/>
                  </a:lnTo>
                  <a:lnTo>
                    <a:pt x="656" y="512"/>
                  </a:lnTo>
                  <a:lnTo>
                    <a:pt x="654" y="515"/>
                  </a:lnTo>
                  <a:lnTo>
                    <a:pt x="15" y="1048"/>
                  </a:lnTo>
                  <a:lnTo>
                    <a:pt x="15" y="1048"/>
                  </a:lnTo>
                  <a:lnTo>
                    <a:pt x="11" y="1049"/>
                  </a:lnTo>
                  <a:lnTo>
                    <a:pt x="9" y="1050"/>
                  </a:lnTo>
                  <a:lnTo>
                    <a:pt x="9" y="1050"/>
                  </a:lnTo>
                  <a:lnTo>
                    <a:pt x="9" y="1050"/>
                  </a:lnTo>
                  <a:lnTo>
                    <a:pt x="4" y="1049"/>
                  </a:lnTo>
                  <a:lnTo>
                    <a:pt x="4" y="1049"/>
                  </a:lnTo>
                  <a:lnTo>
                    <a:pt x="2" y="1048"/>
                  </a:lnTo>
                  <a:lnTo>
                    <a:pt x="1" y="1045"/>
                  </a:lnTo>
                  <a:lnTo>
                    <a:pt x="0" y="1043"/>
                  </a:lnTo>
                  <a:lnTo>
                    <a:pt x="0" y="1041"/>
                  </a:lnTo>
                  <a:lnTo>
                    <a:pt x="0" y="542"/>
                  </a:lnTo>
                  <a:lnTo>
                    <a:pt x="0" y="542"/>
                  </a:lnTo>
                  <a:lnTo>
                    <a:pt x="1" y="538"/>
                  </a:lnTo>
                  <a:lnTo>
                    <a:pt x="3" y="535"/>
                  </a:lnTo>
                  <a:lnTo>
                    <a:pt x="641" y="2"/>
                  </a:lnTo>
                  <a:lnTo>
                    <a:pt x="641" y="2"/>
                  </a:lnTo>
                  <a:lnTo>
                    <a:pt x="643" y="1"/>
                  </a:lnTo>
                  <a:lnTo>
                    <a:pt x="645" y="0"/>
                  </a:lnTo>
                  <a:lnTo>
                    <a:pt x="649" y="0"/>
                  </a:lnTo>
                  <a:lnTo>
                    <a:pt x="651" y="1"/>
                  </a:lnTo>
                  <a:lnTo>
                    <a:pt x="651" y="1"/>
                  </a:lnTo>
                  <a:lnTo>
                    <a:pt x="654" y="2"/>
                  </a:lnTo>
                  <a:lnTo>
                    <a:pt x="655" y="5"/>
                  </a:lnTo>
                  <a:lnTo>
                    <a:pt x="656" y="7"/>
                  </a:lnTo>
                  <a:lnTo>
                    <a:pt x="657" y="9"/>
                  </a:lnTo>
                  <a:lnTo>
                    <a:pt x="657" y="508"/>
                  </a:lnTo>
                  <a:lnTo>
                    <a:pt x="638" y="504"/>
                  </a:lnTo>
                  <a:lnTo>
                    <a:pt x="638" y="29"/>
                  </a:lnTo>
                  <a:lnTo>
                    <a:pt x="18" y="546"/>
                  </a:lnTo>
                  <a:lnTo>
                    <a:pt x="18" y="546"/>
                  </a:lnTo>
                  <a:lnTo>
                    <a:pt x="18" y="1021"/>
                  </a:lnTo>
                  <a:lnTo>
                    <a:pt x="638" y="504"/>
                  </a:lnTo>
                  <a:lnTo>
                    <a:pt x="657" y="50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6" name="Freeform 122"/>
            <p:cNvSpPr>
              <a:spLocks/>
            </p:cNvSpPr>
            <p:nvPr/>
          </p:nvSpPr>
          <p:spPr bwMode="auto">
            <a:xfrm>
              <a:off x="1056" y="2654"/>
              <a:ext cx="458" cy="92"/>
            </a:xfrm>
            <a:custGeom>
              <a:avLst/>
              <a:gdLst>
                <a:gd name="T0" fmla="*/ 648 w 2748"/>
                <a:gd name="T1" fmla="*/ 0 h 551"/>
                <a:gd name="T2" fmla="*/ 2739 w 2748"/>
                <a:gd name="T3" fmla="*/ 0 h 551"/>
                <a:gd name="T4" fmla="*/ 2739 w 2748"/>
                <a:gd name="T5" fmla="*/ 0 h 551"/>
                <a:gd name="T6" fmla="*/ 2741 w 2748"/>
                <a:gd name="T7" fmla="*/ 1 h 551"/>
                <a:gd name="T8" fmla="*/ 2743 w 2748"/>
                <a:gd name="T9" fmla="*/ 2 h 551"/>
                <a:gd name="T10" fmla="*/ 2746 w 2748"/>
                <a:gd name="T11" fmla="*/ 3 h 551"/>
                <a:gd name="T12" fmla="*/ 2747 w 2748"/>
                <a:gd name="T13" fmla="*/ 6 h 551"/>
                <a:gd name="T14" fmla="*/ 2747 w 2748"/>
                <a:gd name="T15" fmla="*/ 6 h 551"/>
                <a:gd name="T16" fmla="*/ 2748 w 2748"/>
                <a:gd name="T17" fmla="*/ 9 h 551"/>
                <a:gd name="T18" fmla="*/ 2747 w 2748"/>
                <a:gd name="T19" fmla="*/ 12 h 551"/>
                <a:gd name="T20" fmla="*/ 2746 w 2748"/>
                <a:gd name="T21" fmla="*/ 14 h 551"/>
                <a:gd name="T22" fmla="*/ 2745 w 2748"/>
                <a:gd name="T23" fmla="*/ 16 h 551"/>
                <a:gd name="T24" fmla="*/ 2106 w 2748"/>
                <a:gd name="T25" fmla="*/ 549 h 551"/>
                <a:gd name="T26" fmla="*/ 2106 w 2748"/>
                <a:gd name="T27" fmla="*/ 549 h 551"/>
                <a:gd name="T28" fmla="*/ 2102 w 2748"/>
                <a:gd name="T29" fmla="*/ 551 h 551"/>
                <a:gd name="T30" fmla="*/ 2100 w 2748"/>
                <a:gd name="T31" fmla="*/ 551 h 551"/>
                <a:gd name="T32" fmla="*/ 2100 w 2748"/>
                <a:gd name="T33" fmla="*/ 551 h 551"/>
                <a:gd name="T34" fmla="*/ 9 w 2748"/>
                <a:gd name="T35" fmla="*/ 551 h 551"/>
                <a:gd name="T36" fmla="*/ 9 w 2748"/>
                <a:gd name="T37" fmla="*/ 551 h 551"/>
                <a:gd name="T38" fmla="*/ 7 w 2748"/>
                <a:gd name="T39" fmla="*/ 551 h 551"/>
                <a:gd name="T40" fmla="*/ 5 w 2748"/>
                <a:gd name="T41" fmla="*/ 550 h 551"/>
                <a:gd name="T42" fmla="*/ 2 w 2748"/>
                <a:gd name="T43" fmla="*/ 548 h 551"/>
                <a:gd name="T44" fmla="*/ 1 w 2748"/>
                <a:gd name="T45" fmla="*/ 545 h 551"/>
                <a:gd name="T46" fmla="*/ 1 w 2748"/>
                <a:gd name="T47" fmla="*/ 545 h 551"/>
                <a:gd name="T48" fmla="*/ 0 w 2748"/>
                <a:gd name="T49" fmla="*/ 543 h 551"/>
                <a:gd name="T50" fmla="*/ 1 w 2748"/>
                <a:gd name="T51" fmla="*/ 540 h 551"/>
                <a:gd name="T52" fmla="*/ 2 w 2748"/>
                <a:gd name="T53" fmla="*/ 537 h 551"/>
                <a:gd name="T54" fmla="*/ 3 w 2748"/>
                <a:gd name="T55" fmla="*/ 535 h 551"/>
                <a:gd name="T56" fmla="*/ 642 w 2748"/>
                <a:gd name="T57" fmla="*/ 2 h 551"/>
                <a:gd name="T58" fmla="*/ 642 w 2748"/>
                <a:gd name="T59" fmla="*/ 2 h 551"/>
                <a:gd name="T60" fmla="*/ 645 w 2748"/>
                <a:gd name="T61" fmla="*/ 1 h 551"/>
                <a:gd name="T62" fmla="*/ 648 w 2748"/>
                <a:gd name="T63" fmla="*/ 0 h 551"/>
                <a:gd name="T64" fmla="*/ 652 w 2748"/>
                <a:gd name="T65" fmla="*/ 19 h 551"/>
                <a:gd name="T66" fmla="*/ 36 w 2748"/>
                <a:gd name="T67" fmla="*/ 533 h 551"/>
                <a:gd name="T68" fmla="*/ 36 w 2748"/>
                <a:gd name="T69" fmla="*/ 533 h 551"/>
                <a:gd name="T70" fmla="*/ 2096 w 2748"/>
                <a:gd name="T71" fmla="*/ 533 h 551"/>
                <a:gd name="T72" fmla="*/ 2712 w 2748"/>
                <a:gd name="T73" fmla="*/ 19 h 551"/>
                <a:gd name="T74" fmla="*/ 652 w 2748"/>
                <a:gd name="T75" fmla="*/ 19 h 551"/>
                <a:gd name="T76" fmla="*/ 648 w 2748"/>
                <a:gd name="T7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551">
                  <a:moveTo>
                    <a:pt x="648" y="0"/>
                  </a:moveTo>
                  <a:lnTo>
                    <a:pt x="2739" y="0"/>
                  </a:lnTo>
                  <a:lnTo>
                    <a:pt x="2739" y="0"/>
                  </a:lnTo>
                  <a:lnTo>
                    <a:pt x="2741" y="1"/>
                  </a:lnTo>
                  <a:lnTo>
                    <a:pt x="2743" y="2"/>
                  </a:lnTo>
                  <a:lnTo>
                    <a:pt x="2746" y="3"/>
                  </a:lnTo>
                  <a:lnTo>
                    <a:pt x="2747" y="6"/>
                  </a:lnTo>
                  <a:lnTo>
                    <a:pt x="2747" y="6"/>
                  </a:lnTo>
                  <a:lnTo>
                    <a:pt x="2748" y="9"/>
                  </a:lnTo>
                  <a:lnTo>
                    <a:pt x="2747" y="12"/>
                  </a:lnTo>
                  <a:lnTo>
                    <a:pt x="2746" y="14"/>
                  </a:lnTo>
                  <a:lnTo>
                    <a:pt x="2745" y="16"/>
                  </a:lnTo>
                  <a:lnTo>
                    <a:pt x="2106" y="549"/>
                  </a:lnTo>
                  <a:lnTo>
                    <a:pt x="2106" y="549"/>
                  </a:lnTo>
                  <a:lnTo>
                    <a:pt x="2102" y="551"/>
                  </a:lnTo>
                  <a:lnTo>
                    <a:pt x="2100" y="551"/>
                  </a:lnTo>
                  <a:lnTo>
                    <a:pt x="2100" y="551"/>
                  </a:lnTo>
                  <a:lnTo>
                    <a:pt x="9" y="551"/>
                  </a:lnTo>
                  <a:lnTo>
                    <a:pt x="9" y="551"/>
                  </a:lnTo>
                  <a:lnTo>
                    <a:pt x="7" y="551"/>
                  </a:lnTo>
                  <a:lnTo>
                    <a:pt x="5" y="550"/>
                  </a:lnTo>
                  <a:lnTo>
                    <a:pt x="2" y="548"/>
                  </a:lnTo>
                  <a:lnTo>
                    <a:pt x="1" y="545"/>
                  </a:lnTo>
                  <a:lnTo>
                    <a:pt x="1" y="545"/>
                  </a:lnTo>
                  <a:lnTo>
                    <a:pt x="0" y="543"/>
                  </a:lnTo>
                  <a:lnTo>
                    <a:pt x="1" y="540"/>
                  </a:lnTo>
                  <a:lnTo>
                    <a:pt x="2" y="537"/>
                  </a:lnTo>
                  <a:lnTo>
                    <a:pt x="3" y="535"/>
                  </a:lnTo>
                  <a:lnTo>
                    <a:pt x="642" y="2"/>
                  </a:lnTo>
                  <a:lnTo>
                    <a:pt x="642" y="2"/>
                  </a:lnTo>
                  <a:lnTo>
                    <a:pt x="645" y="1"/>
                  </a:lnTo>
                  <a:lnTo>
                    <a:pt x="648" y="0"/>
                  </a:lnTo>
                  <a:lnTo>
                    <a:pt x="652" y="19"/>
                  </a:lnTo>
                  <a:lnTo>
                    <a:pt x="36" y="533"/>
                  </a:lnTo>
                  <a:lnTo>
                    <a:pt x="36" y="533"/>
                  </a:lnTo>
                  <a:lnTo>
                    <a:pt x="2096" y="533"/>
                  </a:lnTo>
                  <a:lnTo>
                    <a:pt x="2712" y="19"/>
                  </a:lnTo>
                  <a:lnTo>
                    <a:pt x="652" y="19"/>
                  </a:lnTo>
                  <a:lnTo>
                    <a:pt x="648" y="0"/>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7" name="Freeform 123"/>
            <p:cNvSpPr>
              <a:spLocks/>
            </p:cNvSpPr>
            <p:nvPr/>
          </p:nvSpPr>
          <p:spPr bwMode="auto">
            <a:xfrm>
              <a:off x="1189" y="2775"/>
              <a:ext cx="68" cy="42"/>
            </a:xfrm>
            <a:custGeom>
              <a:avLst/>
              <a:gdLst>
                <a:gd name="T0" fmla="*/ 408 w 408"/>
                <a:gd name="T1" fmla="*/ 178 h 250"/>
                <a:gd name="T2" fmla="*/ 406 w 408"/>
                <a:gd name="T3" fmla="*/ 187 h 250"/>
                <a:gd name="T4" fmla="*/ 400 w 408"/>
                <a:gd name="T5" fmla="*/ 194 h 250"/>
                <a:gd name="T6" fmla="*/ 336 w 408"/>
                <a:gd name="T7" fmla="*/ 246 h 250"/>
                <a:gd name="T8" fmla="*/ 323 w 408"/>
                <a:gd name="T9" fmla="*/ 250 h 250"/>
                <a:gd name="T10" fmla="*/ 20 w 408"/>
                <a:gd name="T11" fmla="*/ 250 h 250"/>
                <a:gd name="T12" fmla="*/ 17 w 408"/>
                <a:gd name="T13" fmla="*/ 250 h 250"/>
                <a:gd name="T14" fmla="*/ 8 w 408"/>
                <a:gd name="T15" fmla="*/ 246 h 250"/>
                <a:gd name="T16" fmla="*/ 4 w 408"/>
                <a:gd name="T17" fmla="*/ 241 h 250"/>
                <a:gd name="T18" fmla="*/ 0 w 408"/>
                <a:gd name="T19" fmla="*/ 234 h 250"/>
                <a:gd name="T20" fmla="*/ 0 w 408"/>
                <a:gd name="T21" fmla="*/ 72 h 250"/>
                <a:gd name="T22" fmla="*/ 0 w 408"/>
                <a:gd name="T23" fmla="*/ 68 h 250"/>
                <a:gd name="T24" fmla="*/ 4 w 408"/>
                <a:gd name="T25" fmla="*/ 61 h 250"/>
                <a:gd name="T26" fmla="*/ 71 w 408"/>
                <a:gd name="T27" fmla="*/ 5 h 250"/>
                <a:gd name="T28" fmla="*/ 78 w 408"/>
                <a:gd name="T29" fmla="*/ 2 h 250"/>
                <a:gd name="T30" fmla="*/ 387 w 408"/>
                <a:gd name="T31" fmla="*/ 0 h 250"/>
                <a:gd name="T32" fmla="*/ 392 w 408"/>
                <a:gd name="T33" fmla="*/ 0 h 250"/>
                <a:gd name="T34" fmla="*/ 399 w 408"/>
                <a:gd name="T35" fmla="*/ 4 h 250"/>
                <a:gd name="T36" fmla="*/ 404 w 408"/>
                <a:gd name="T37" fmla="*/ 10 h 250"/>
                <a:gd name="T38" fmla="*/ 408 w 408"/>
                <a:gd name="T39" fmla="*/ 17 h 250"/>
                <a:gd name="T40" fmla="*/ 408 w 408"/>
                <a:gd name="T41" fmla="*/ 178 h 250"/>
                <a:gd name="T42" fmla="*/ 397 w 408"/>
                <a:gd name="T43" fmla="*/ 20 h 250"/>
                <a:gd name="T44" fmla="*/ 396 w 408"/>
                <a:gd name="T45" fmla="*/ 17 h 250"/>
                <a:gd name="T46" fmla="*/ 392 w 408"/>
                <a:gd name="T47" fmla="*/ 12 h 250"/>
                <a:gd name="T48" fmla="*/ 85 w 408"/>
                <a:gd name="T49" fmla="*/ 11 h 250"/>
                <a:gd name="T50" fmla="*/ 85 w 408"/>
                <a:gd name="T51" fmla="*/ 11 h 250"/>
                <a:gd name="T52" fmla="*/ 78 w 408"/>
                <a:gd name="T53" fmla="*/ 13 h 250"/>
                <a:gd name="T54" fmla="*/ 13 w 408"/>
                <a:gd name="T55" fmla="*/ 65 h 250"/>
                <a:gd name="T56" fmla="*/ 11 w 408"/>
                <a:gd name="T57" fmla="*/ 72 h 250"/>
                <a:gd name="T58" fmla="*/ 11 w 408"/>
                <a:gd name="T59" fmla="*/ 230 h 250"/>
                <a:gd name="T60" fmla="*/ 13 w 408"/>
                <a:gd name="T61" fmla="*/ 237 h 250"/>
                <a:gd name="T62" fmla="*/ 20 w 408"/>
                <a:gd name="T63" fmla="*/ 239 h 250"/>
                <a:gd name="T64" fmla="*/ 323 w 408"/>
                <a:gd name="T65" fmla="*/ 239 h 250"/>
                <a:gd name="T66" fmla="*/ 329 w 408"/>
                <a:gd name="T67" fmla="*/ 237 h 250"/>
                <a:gd name="T68" fmla="*/ 393 w 408"/>
                <a:gd name="T69" fmla="*/ 186 h 250"/>
                <a:gd name="T70" fmla="*/ 397 w 408"/>
                <a:gd name="T71" fmla="*/ 1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250">
                  <a:moveTo>
                    <a:pt x="408" y="178"/>
                  </a:moveTo>
                  <a:lnTo>
                    <a:pt x="408" y="178"/>
                  </a:lnTo>
                  <a:lnTo>
                    <a:pt x="408" y="183"/>
                  </a:lnTo>
                  <a:lnTo>
                    <a:pt x="406" y="187"/>
                  </a:lnTo>
                  <a:lnTo>
                    <a:pt x="403" y="191"/>
                  </a:lnTo>
                  <a:lnTo>
                    <a:pt x="400" y="194"/>
                  </a:lnTo>
                  <a:lnTo>
                    <a:pt x="336" y="246"/>
                  </a:lnTo>
                  <a:lnTo>
                    <a:pt x="336" y="246"/>
                  </a:lnTo>
                  <a:lnTo>
                    <a:pt x="329" y="249"/>
                  </a:lnTo>
                  <a:lnTo>
                    <a:pt x="323" y="250"/>
                  </a:lnTo>
                  <a:lnTo>
                    <a:pt x="323" y="250"/>
                  </a:lnTo>
                  <a:lnTo>
                    <a:pt x="20" y="250"/>
                  </a:lnTo>
                  <a:lnTo>
                    <a:pt x="20" y="250"/>
                  </a:lnTo>
                  <a:lnTo>
                    <a:pt x="17" y="250"/>
                  </a:lnTo>
                  <a:lnTo>
                    <a:pt x="12" y="249"/>
                  </a:lnTo>
                  <a:lnTo>
                    <a:pt x="8" y="246"/>
                  </a:lnTo>
                  <a:lnTo>
                    <a:pt x="6" y="244"/>
                  </a:lnTo>
                  <a:lnTo>
                    <a:pt x="4" y="241"/>
                  </a:lnTo>
                  <a:lnTo>
                    <a:pt x="1" y="237"/>
                  </a:lnTo>
                  <a:lnTo>
                    <a:pt x="0" y="234"/>
                  </a:lnTo>
                  <a:lnTo>
                    <a:pt x="0" y="230"/>
                  </a:lnTo>
                  <a:lnTo>
                    <a:pt x="0" y="72"/>
                  </a:lnTo>
                  <a:lnTo>
                    <a:pt x="0" y="72"/>
                  </a:lnTo>
                  <a:lnTo>
                    <a:pt x="0" y="68"/>
                  </a:lnTo>
                  <a:lnTo>
                    <a:pt x="1" y="64"/>
                  </a:lnTo>
                  <a:lnTo>
                    <a:pt x="4" y="61"/>
                  </a:lnTo>
                  <a:lnTo>
                    <a:pt x="6" y="57"/>
                  </a:lnTo>
                  <a:lnTo>
                    <a:pt x="71" y="5"/>
                  </a:lnTo>
                  <a:lnTo>
                    <a:pt x="71" y="5"/>
                  </a:lnTo>
                  <a:lnTo>
                    <a:pt x="78" y="2"/>
                  </a:lnTo>
                  <a:lnTo>
                    <a:pt x="85" y="0"/>
                  </a:lnTo>
                  <a:lnTo>
                    <a:pt x="387" y="0"/>
                  </a:lnTo>
                  <a:lnTo>
                    <a:pt x="387" y="0"/>
                  </a:lnTo>
                  <a:lnTo>
                    <a:pt x="392" y="0"/>
                  </a:lnTo>
                  <a:lnTo>
                    <a:pt x="395" y="2"/>
                  </a:lnTo>
                  <a:lnTo>
                    <a:pt x="399" y="4"/>
                  </a:lnTo>
                  <a:lnTo>
                    <a:pt x="402" y="6"/>
                  </a:lnTo>
                  <a:lnTo>
                    <a:pt x="404" y="10"/>
                  </a:lnTo>
                  <a:lnTo>
                    <a:pt x="407" y="13"/>
                  </a:lnTo>
                  <a:lnTo>
                    <a:pt x="408" y="17"/>
                  </a:lnTo>
                  <a:lnTo>
                    <a:pt x="408" y="20"/>
                  </a:lnTo>
                  <a:lnTo>
                    <a:pt x="408" y="178"/>
                  </a:lnTo>
                  <a:lnTo>
                    <a:pt x="397" y="178"/>
                  </a:lnTo>
                  <a:lnTo>
                    <a:pt x="397" y="20"/>
                  </a:lnTo>
                  <a:lnTo>
                    <a:pt x="397" y="20"/>
                  </a:lnTo>
                  <a:lnTo>
                    <a:pt x="396" y="17"/>
                  </a:lnTo>
                  <a:lnTo>
                    <a:pt x="394" y="13"/>
                  </a:lnTo>
                  <a:lnTo>
                    <a:pt x="392" y="12"/>
                  </a:lnTo>
                  <a:lnTo>
                    <a:pt x="387" y="11"/>
                  </a:lnTo>
                  <a:lnTo>
                    <a:pt x="85" y="11"/>
                  </a:lnTo>
                  <a:lnTo>
                    <a:pt x="85" y="11"/>
                  </a:lnTo>
                  <a:lnTo>
                    <a:pt x="85" y="11"/>
                  </a:lnTo>
                  <a:lnTo>
                    <a:pt x="82" y="11"/>
                  </a:lnTo>
                  <a:lnTo>
                    <a:pt x="78" y="13"/>
                  </a:lnTo>
                  <a:lnTo>
                    <a:pt x="13" y="65"/>
                  </a:lnTo>
                  <a:lnTo>
                    <a:pt x="13" y="65"/>
                  </a:lnTo>
                  <a:lnTo>
                    <a:pt x="11" y="68"/>
                  </a:lnTo>
                  <a:lnTo>
                    <a:pt x="11" y="72"/>
                  </a:lnTo>
                  <a:lnTo>
                    <a:pt x="11" y="230"/>
                  </a:lnTo>
                  <a:lnTo>
                    <a:pt x="11" y="230"/>
                  </a:lnTo>
                  <a:lnTo>
                    <a:pt x="11" y="234"/>
                  </a:lnTo>
                  <a:lnTo>
                    <a:pt x="13" y="237"/>
                  </a:lnTo>
                  <a:lnTo>
                    <a:pt x="17" y="238"/>
                  </a:lnTo>
                  <a:lnTo>
                    <a:pt x="20" y="239"/>
                  </a:lnTo>
                  <a:lnTo>
                    <a:pt x="323" y="239"/>
                  </a:lnTo>
                  <a:lnTo>
                    <a:pt x="323" y="239"/>
                  </a:lnTo>
                  <a:lnTo>
                    <a:pt x="325" y="239"/>
                  </a:lnTo>
                  <a:lnTo>
                    <a:pt x="329" y="237"/>
                  </a:lnTo>
                  <a:lnTo>
                    <a:pt x="393" y="186"/>
                  </a:lnTo>
                  <a:lnTo>
                    <a:pt x="393" y="186"/>
                  </a:lnTo>
                  <a:lnTo>
                    <a:pt x="396" y="183"/>
                  </a:lnTo>
                  <a:lnTo>
                    <a:pt x="397" y="178"/>
                  </a:lnTo>
                  <a:lnTo>
                    <a:pt x="408" y="1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78" name="Freeform 124"/>
            <p:cNvSpPr>
              <a:spLocks/>
            </p:cNvSpPr>
            <p:nvPr/>
          </p:nvSpPr>
          <p:spPr bwMode="auto">
            <a:xfrm>
              <a:off x="1190" y="2776"/>
              <a:ext cx="66" cy="40"/>
            </a:xfrm>
            <a:custGeom>
              <a:avLst/>
              <a:gdLst>
                <a:gd name="T0" fmla="*/ 394 w 394"/>
                <a:gd name="T1" fmla="*/ 9 h 239"/>
                <a:gd name="T2" fmla="*/ 387 w 394"/>
                <a:gd name="T3" fmla="*/ 0 h 239"/>
                <a:gd name="T4" fmla="*/ 328 w 394"/>
                <a:gd name="T5" fmla="*/ 48 h 239"/>
                <a:gd name="T6" fmla="*/ 328 w 394"/>
                <a:gd name="T7" fmla="*/ 48 h 239"/>
                <a:gd name="T8" fmla="*/ 323 w 394"/>
                <a:gd name="T9" fmla="*/ 46 h 239"/>
                <a:gd name="T10" fmla="*/ 317 w 394"/>
                <a:gd name="T11" fmla="*/ 45 h 239"/>
                <a:gd name="T12" fmla="*/ 14 w 394"/>
                <a:gd name="T13" fmla="*/ 45 h 239"/>
                <a:gd name="T14" fmla="*/ 14 w 394"/>
                <a:gd name="T15" fmla="*/ 45 h 239"/>
                <a:gd name="T16" fmla="*/ 11 w 394"/>
                <a:gd name="T17" fmla="*/ 45 h 239"/>
                <a:gd name="T18" fmla="*/ 7 w 394"/>
                <a:gd name="T19" fmla="*/ 46 h 239"/>
                <a:gd name="T20" fmla="*/ 4 w 394"/>
                <a:gd name="T21" fmla="*/ 48 h 239"/>
                <a:gd name="T22" fmla="*/ 0 w 394"/>
                <a:gd name="T23" fmla="*/ 50 h 239"/>
                <a:gd name="T24" fmla="*/ 7 w 394"/>
                <a:gd name="T25" fmla="*/ 58 h 239"/>
                <a:gd name="T26" fmla="*/ 7 w 394"/>
                <a:gd name="T27" fmla="*/ 58 h 239"/>
                <a:gd name="T28" fmla="*/ 11 w 394"/>
                <a:gd name="T29" fmla="*/ 56 h 239"/>
                <a:gd name="T30" fmla="*/ 14 w 394"/>
                <a:gd name="T31" fmla="*/ 55 h 239"/>
                <a:gd name="T32" fmla="*/ 317 w 394"/>
                <a:gd name="T33" fmla="*/ 55 h 239"/>
                <a:gd name="T34" fmla="*/ 317 w 394"/>
                <a:gd name="T35" fmla="*/ 55 h 239"/>
                <a:gd name="T36" fmla="*/ 321 w 394"/>
                <a:gd name="T37" fmla="*/ 56 h 239"/>
                <a:gd name="T38" fmla="*/ 324 w 394"/>
                <a:gd name="T39" fmla="*/ 58 h 239"/>
                <a:gd name="T40" fmla="*/ 326 w 394"/>
                <a:gd name="T41" fmla="*/ 62 h 239"/>
                <a:gd name="T42" fmla="*/ 326 w 394"/>
                <a:gd name="T43" fmla="*/ 65 h 239"/>
                <a:gd name="T44" fmla="*/ 326 w 394"/>
                <a:gd name="T45" fmla="*/ 223 h 239"/>
                <a:gd name="T46" fmla="*/ 326 w 394"/>
                <a:gd name="T47" fmla="*/ 223 h 239"/>
                <a:gd name="T48" fmla="*/ 325 w 394"/>
                <a:gd name="T49" fmla="*/ 227 h 239"/>
                <a:gd name="T50" fmla="*/ 323 w 394"/>
                <a:gd name="T51" fmla="*/ 230 h 239"/>
                <a:gd name="T52" fmla="*/ 330 w 394"/>
                <a:gd name="T53" fmla="*/ 239 h 239"/>
                <a:gd name="T54" fmla="*/ 330 w 394"/>
                <a:gd name="T55" fmla="*/ 239 h 239"/>
                <a:gd name="T56" fmla="*/ 332 w 394"/>
                <a:gd name="T57" fmla="*/ 236 h 239"/>
                <a:gd name="T58" fmla="*/ 336 w 394"/>
                <a:gd name="T59" fmla="*/ 231 h 239"/>
                <a:gd name="T60" fmla="*/ 337 w 394"/>
                <a:gd name="T61" fmla="*/ 228 h 239"/>
                <a:gd name="T62" fmla="*/ 337 w 394"/>
                <a:gd name="T63" fmla="*/ 223 h 239"/>
                <a:gd name="T64" fmla="*/ 337 w 394"/>
                <a:gd name="T65" fmla="*/ 65 h 239"/>
                <a:gd name="T66" fmla="*/ 337 w 394"/>
                <a:gd name="T67" fmla="*/ 65 h 239"/>
                <a:gd name="T68" fmla="*/ 337 w 394"/>
                <a:gd name="T69" fmla="*/ 61 h 239"/>
                <a:gd name="T70" fmla="*/ 335 w 394"/>
                <a:gd name="T71" fmla="*/ 56 h 239"/>
                <a:gd name="T72" fmla="*/ 394 w 394"/>
                <a:gd name="T73" fmla="*/ 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239">
                  <a:moveTo>
                    <a:pt x="394" y="9"/>
                  </a:moveTo>
                  <a:lnTo>
                    <a:pt x="387" y="0"/>
                  </a:lnTo>
                  <a:lnTo>
                    <a:pt x="328" y="48"/>
                  </a:lnTo>
                  <a:lnTo>
                    <a:pt x="328" y="48"/>
                  </a:lnTo>
                  <a:lnTo>
                    <a:pt x="323" y="46"/>
                  </a:lnTo>
                  <a:lnTo>
                    <a:pt x="317" y="45"/>
                  </a:lnTo>
                  <a:lnTo>
                    <a:pt x="14" y="45"/>
                  </a:lnTo>
                  <a:lnTo>
                    <a:pt x="14" y="45"/>
                  </a:lnTo>
                  <a:lnTo>
                    <a:pt x="11" y="45"/>
                  </a:lnTo>
                  <a:lnTo>
                    <a:pt x="7" y="46"/>
                  </a:lnTo>
                  <a:lnTo>
                    <a:pt x="4" y="48"/>
                  </a:lnTo>
                  <a:lnTo>
                    <a:pt x="0" y="50"/>
                  </a:lnTo>
                  <a:lnTo>
                    <a:pt x="7" y="58"/>
                  </a:lnTo>
                  <a:lnTo>
                    <a:pt x="7" y="58"/>
                  </a:lnTo>
                  <a:lnTo>
                    <a:pt x="11" y="56"/>
                  </a:lnTo>
                  <a:lnTo>
                    <a:pt x="14" y="55"/>
                  </a:lnTo>
                  <a:lnTo>
                    <a:pt x="317" y="55"/>
                  </a:lnTo>
                  <a:lnTo>
                    <a:pt x="317" y="55"/>
                  </a:lnTo>
                  <a:lnTo>
                    <a:pt x="321" y="56"/>
                  </a:lnTo>
                  <a:lnTo>
                    <a:pt x="324" y="58"/>
                  </a:lnTo>
                  <a:lnTo>
                    <a:pt x="326" y="62"/>
                  </a:lnTo>
                  <a:lnTo>
                    <a:pt x="326" y="65"/>
                  </a:lnTo>
                  <a:lnTo>
                    <a:pt x="326" y="223"/>
                  </a:lnTo>
                  <a:lnTo>
                    <a:pt x="326" y="223"/>
                  </a:lnTo>
                  <a:lnTo>
                    <a:pt x="325" y="227"/>
                  </a:lnTo>
                  <a:lnTo>
                    <a:pt x="323" y="230"/>
                  </a:lnTo>
                  <a:lnTo>
                    <a:pt x="330" y="239"/>
                  </a:lnTo>
                  <a:lnTo>
                    <a:pt x="330" y="239"/>
                  </a:lnTo>
                  <a:lnTo>
                    <a:pt x="332" y="236"/>
                  </a:lnTo>
                  <a:lnTo>
                    <a:pt x="336" y="231"/>
                  </a:lnTo>
                  <a:lnTo>
                    <a:pt x="337" y="228"/>
                  </a:lnTo>
                  <a:lnTo>
                    <a:pt x="337" y="223"/>
                  </a:lnTo>
                  <a:lnTo>
                    <a:pt x="337" y="65"/>
                  </a:lnTo>
                  <a:lnTo>
                    <a:pt x="337" y="65"/>
                  </a:lnTo>
                  <a:lnTo>
                    <a:pt x="337" y="61"/>
                  </a:lnTo>
                  <a:lnTo>
                    <a:pt x="335" y="56"/>
                  </a:lnTo>
                  <a:lnTo>
                    <a:pt x="394"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2" name="Freeform 125"/>
            <p:cNvSpPr>
              <a:spLocks/>
            </p:cNvSpPr>
            <p:nvPr/>
          </p:nvSpPr>
          <p:spPr bwMode="auto">
            <a:xfrm>
              <a:off x="1204" y="2753"/>
              <a:ext cx="37" cy="28"/>
            </a:xfrm>
            <a:custGeom>
              <a:avLst/>
              <a:gdLst>
                <a:gd name="T0" fmla="*/ 110 w 220"/>
                <a:gd name="T1" fmla="*/ 38 h 171"/>
                <a:gd name="T2" fmla="*/ 82 w 220"/>
                <a:gd name="T3" fmla="*/ 41 h 171"/>
                <a:gd name="T4" fmla="*/ 59 w 220"/>
                <a:gd name="T5" fmla="*/ 52 h 171"/>
                <a:gd name="T6" fmla="*/ 44 w 220"/>
                <a:gd name="T7" fmla="*/ 67 h 171"/>
                <a:gd name="T8" fmla="*/ 38 w 220"/>
                <a:gd name="T9" fmla="*/ 81 h 171"/>
                <a:gd name="T10" fmla="*/ 38 w 220"/>
                <a:gd name="T11" fmla="*/ 164 h 171"/>
                <a:gd name="T12" fmla="*/ 37 w 220"/>
                <a:gd name="T13" fmla="*/ 166 h 171"/>
                <a:gd name="T14" fmla="*/ 31 w 220"/>
                <a:gd name="T15" fmla="*/ 170 h 171"/>
                <a:gd name="T16" fmla="*/ 18 w 220"/>
                <a:gd name="T17" fmla="*/ 171 h 171"/>
                <a:gd name="T18" fmla="*/ 5 w 220"/>
                <a:gd name="T19" fmla="*/ 169 h 171"/>
                <a:gd name="T20" fmla="*/ 0 w 220"/>
                <a:gd name="T21" fmla="*/ 164 h 171"/>
                <a:gd name="T22" fmla="*/ 0 w 220"/>
                <a:gd name="T23" fmla="*/ 84 h 171"/>
                <a:gd name="T24" fmla="*/ 0 w 220"/>
                <a:gd name="T25" fmla="*/ 75 h 171"/>
                <a:gd name="T26" fmla="*/ 4 w 220"/>
                <a:gd name="T27" fmla="*/ 59 h 171"/>
                <a:gd name="T28" fmla="*/ 12 w 220"/>
                <a:gd name="T29" fmla="*/ 44 h 171"/>
                <a:gd name="T30" fmla="*/ 24 w 220"/>
                <a:gd name="T31" fmla="*/ 31 h 171"/>
                <a:gd name="T32" fmla="*/ 39 w 220"/>
                <a:gd name="T33" fmla="*/ 19 h 171"/>
                <a:gd name="T34" fmla="*/ 58 w 220"/>
                <a:gd name="T35" fmla="*/ 10 h 171"/>
                <a:gd name="T36" fmla="*/ 77 w 220"/>
                <a:gd name="T37" fmla="*/ 4 h 171"/>
                <a:gd name="T38" fmla="*/ 98 w 220"/>
                <a:gd name="T39" fmla="*/ 1 h 171"/>
                <a:gd name="T40" fmla="*/ 110 w 220"/>
                <a:gd name="T41" fmla="*/ 0 h 171"/>
                <a:gd name="T42" fmla="*/ 132 w 220"/>
                <a:gd name="T43" fmla="*/ 2 h 171"/>
                <a:gd name="T44" fmla="*/ 153 w 220"/>
                <a:gd name="T45" fmla="*/ 7 h 171"/>
                <a:gd name="T46" fmla="*/ 171 w 220"/>
                <a:gd name="T47" fmla="*/ 15 h 171"/>
                <a:gd name="T48" fmla="*/ 188 w 220"/>
                <a:gd name="T49" fmla="*/ 25 h 171"/>
                <a:gd name="T50" fmla="*/ 202 w 220"/>
                <a:gd name="T51" fmla="*/ 37 h 171"/>
                <a:gd name="T52" fmla="*/ 212 w 220"/>
                <a:gd name="T53" fmla="*/ 52 h 171"/>
                <a:gd name="T54" fmla="*/ 218 w 220"/>
                <a:gd name="T55" fmla="*/ 67 h 171"/>
                <a:gd name="T56" fmla="*/ 220 w 220"/>
                <a:gd name="T57" fmla="*/ 84 h 171"/>
                <a:gd name="T58" fmla="*/ 220 w 220"/>
                <a:gd name="T59" fmla="*/ 162 h 171"/>
                <a:gd name="T60" fmla="*/ 219 w 220"/>
                <a:gd name="T61" fmla="*/ 166 h 171"/>
                <a:gd name="T62" fmla="*/ 209 w 220"/>
                <a:gd name="T63" fmla="*/ 170 h 171"/>
                <a:gd name="T64" fmla="*/ 195 w 220"/>
                <a:gd name="T65" fmla="*/ 171 h 171"/>
                <a:gd name="T66" fmla="*/ 184 w 220"/>
                <a:gd name="T67" fmla="*/ 168 h 171"/>
                <a:gd name="T68" fmla="*/ 182 w 220"/>
                <a:gd name="T69" fmla="*/ 164 h 171"/>
                <a:gd name="T70" fmla="*/ 182 w 220"/>
                <a:gd name="T71" fmla="*/ 86 h 171"/>
                <a:gd name="T72" fmla="*/ 181 w 220"/>
                <a:gd name="T73" fmla="*/ 76 h 171"/>
                <a:gd name="T74" fmla="*/ 170 w 220"/>
                <a:gd name="T75" fmla="*/ 59 h 171"/>
                <a:gd name="T76" fmla="*/ 151 w 220"/>
                <a:gd name="T77" fmla="*/ 46 h 171"/>
                <a:gd name="T78" fmla="*/ 125 w 220"/>
                <a:gd name="T79" fmla="*/ 39 h 171"/>
                <a:gd name="T80" fmla="*/ 110 w 220"/>
                <a:gd name="T81"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71">
                  <a:moveTo>
                    <a:pt x="110" y="38"/>
                  </a:moveTo>
                  <a:lnTo>
                    <a:pt x="110" y="38"/>
                  </a:lnTo>
                  <a:lnTo>
                    <a:pt x="95" y="39"/>
                  </a:lnTo>
                  <a:lnTo>
                    <a:pt x="82" y="41"/>
                  </a:lnTo>
                  <a:lnTo>
                    <a:pt x="69" y="46"/>
                  </a:lnTo>
                  <a:lnTo>
                    <a:pt x="59" y="52"/>
                  </a:lnTo>
                  <a:lnTo>
                    <a:pt x="49" y="59"/>
                  </a:lnTo>
                  <a:lnTo>
                    <a:pt x="44" y="67"/>
                  </a:lnTo>
                  <a:lnTo>
                    <a:pt x="39" y="76"/>
                  </a:lnTo>
                  <a:lnTo>
                    <a:pt x="38" y="81"/>
                  </a:lnTo>
                  <a:lnTo>
                    <a:pt x="38" y="86"/>
                  </a:lnTo>
                  <a:lnTo>
                    <a:pt x="38" y="164"/>
                  </a:lnTo>
                  <a:lnTo>
                    <a:pt x="38" y="164"/>
                  </a:lnTo>
                  <a:lnTo>
                    <a:pt x="37" y="166"/>
                  </a:lnTo>
                  <a:lnTo>
                    <a:pt x="36" y="168"/>
                  </a:lnTo>
                  <a:lnTo>
                    <a:pt x="31" y="170"/>
                  </a:lnTo>
                  <a:lnTo>
                    <a:pt x="25" y="171"/>
                  </a:lnTo>
                  <a:lnTo>
                    <a:pt x="18" y="171"/>
                  </a:lnTo>
                  <a:lnTo>
                    <a:pt x="11" y="170"/>
                  </a:lnTo>
                  <a:lnTo>
                    <a:pt x="5" y="169"/>
                  </a:lnTo>
                  <a:lnTo>
                    <a:pt x="1" y="166"/>
                  </a:lnTo>
                  <a:lnTo>
                    <a:pt x="0" y="164"/>
                  </a:lnTo>
                  <a:lnTo>
                    <a:pt x="0" y="162"/>
                  </a:lnTo>
                  <a:lnTo>
                    <a:pt x="0" y="84"/>
                  </a:lnTo>
                  <a:lnTo>
                    <a:pt x="0" y="84"/>
                  </a:lnTo>
                  <a:lnTo>
                    <a:pt x="0" y="75"/>
                  </a:lnTo>
                  <a:lnTo>
                    <a:pt x="2" y="67"/>
                  </a:lnTo>
                  <a:lnTo>
                    <a:pt x="4" y="59"/>
                  </a:lnTo>
                  <a:lnTo>
                    <a:pt x="8" y="52"/>
                  </a:lnTo>
                  <a:lnTo>
                    <a:pt x="12" y="44"/>
                  </a:lnTo>
                  <a:lnTo>
                    <a:pt x="18" y="37"/>
                  </a:lnTo>
                  <a:lnTo>
                    <a:pt x="24" y="31"/>
                  </a:lnTo>
                  <a:lnTo>
                    <a:pt x="32" y="25"/>
                  </a:lnTo>
                  <a:lnTo>
                    <a:pt x="39" y="19"/>
                  </a:lnTo>
                  <a:lnTo>
                    <a:pt x="48" y="15"/>
                  </a:lnTo>
                  <a:lnTo>
                    <a:pt x="58" y="10"/>
                  </a:lnTo>
                  <a:lnTo>
                    <a:pt x="67" y="7"/>
                  </a:lnTo>
                  <a:lnTo>
                    <a:pt x="77" y="4"/>
                  </a:lnTo>
                  <a:lnTo>
                    <a:pt x="88" y="2"/>
                  </a:lnTo>
                  <a:lnTo>
                    <a:pt x="98" y="1"/>
                  </a:lnTo>
                  <a:lnTo>
                    <a:pt x="110" y="0"/>
                  </a:lnTo>
                  <a:lnTo>
                    <a:pt x="110" y="0"/>
                  </a:lnTo>
                  <a:lnTo>
                    <a:pt x="121" y="1"/>
                  </a:lnTo>
                  <a:lnTo>
                    <a:pt x="132" y="2"/>
                  </a:lnTo>
                  <a:lnTo>
                    <a:pt x="142" y="4"/>
                  </a:lnTo>
                  <a:lnTo>
                    <a:pt x="153" y="7"/>
                  </a:lnTo>
                  <a:lnTo>
                    <a:pt x="162" y="10"/>
                  </a:lnTo>
                  <a:lnTo>
                    <a:pt x="171" y="15"/>
                  </a:lnTo>
                  <a:lnTo>
                    <a:pt x="181" y="19"/>
                  </a:lnTo>
                  <a:lnTo>
                    <a:pt x="188" y="25"/>
                  </a:lnTo>
                  <a:lnTo>
                    <a:pt x="196" y="31"/>
                  </a:lnTo>
                  <a:lnTo>
                    <a:pt x="202" y="37"/>
                  </a:lnTo>
                  <a:lnTo>
                    <a:pt x="207" y="44"/>
                  </a:lnTo>
                  <a:lnTo>
                    <a:pt x="212" y="52"/>
                  </a:lnTo>
                  <a:lnTo>
                    <a:pt x="216" y="59"/>
                  </a:lnTo>
                  <a:lnTo>
                    <a:pt x="218" y="67"/>
                  </a:lnTo>
                  <a:lnTo>
                    <a:pt x="220" y="75"/>
                  </a:lnTo>
                  <a:lnTo>
                    <a:pt x="220" y="84"/>
                  </a:lnTo>
                  <a:lnTo>
                    <a:pt x="220" y="162"/>
                  </a:lnTo>
                  <a:lnTo>
                    <a:pt x="220" y="162"/>
                  </a:lnTo>
                  <a:lnTo>
                    <a:pt x="220" y="164"/>
                  </a:lnTo>
                  <a:lnTo>
                    <a:pt x="219" y="166"/>
                  </a:lnTo>
                  <a:lnTo>
                    <a:pt x="214" y="169"/>
                  </a:lnTo>
                  <a:lnTo>
                    <a:pt x="209" y="170"/>
                  </a:lnTo>
                  <a:lnTo>
                    <a:pt x="202" y="171"/>
                  </a:lnTo>
                  <a:lnTo>
                    <a:pt x="195" y="171"/>
                  </a:lnTo>
                  <a:lnTo>
                    <a:pt x="188" y="170"/>
                  </a:lnTo>
                  <a:lnTo>
                    <a:pt x="184" y="168"/>
                  </a:lnTo>
                  <a:lnTo>
                    <a:pt x="183" y="166"/>
                  </a:lnTo>
                  <a:lnTo>
                    <a:pt x="182" y="164"/>
                  </a:lnTo>
                  <a:lnTo>
                    <a:pt x="182" y="86"/>
                  </a:lnTo>
                  <a:lnTo>
                    <a:pt x="182" y="86"/>
                  </a:lnTo>
                  <a:lnTo>
                    <a:pt x="182" y="81"/>
                  </a:lnTo>
                  <a:lnTo>
                    <a:pt x="181" y="76"/>
                  </a:lnTo>
                  <a:lnTo>
                    <a:pt x="176" y="67"/>
                  </a:lnTo>
                  <a:lnTo>
                    <a:pt x="170" y="59"/>
                  </a:lnTo>
                  <a:lnTo>
                    <a:pt x="161" y="52"/>
                  </a:lnTo>
                  <a:lnTo>
                    <a:pt x="151" y="46"/>
                  </a:lnTo>
                  <a:lnTo>
                    <a:pt x="138" y="41"/>
                  </a:lnTo>
                  <a:lnTo>
                    <a:pt x="125" y="39"/>
                  </a:lnTo>
                  <a:lnTo>
                    <a:pt x="110" y="38"/>
                  </a:lnTo>
                  <a:lnTo>
                    <a:pt x="11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3" name="Freeform 126"/>
            <p:cNvSpPr>
              <a:spLocks/>
            </p:cNvSpPr>
            <p:nvPr/>
          </p:nvSpPr>
          <p:spPr bwMode="auto">
            <a:xfrm>
              <a:off x="1203" y="2752"/>
              <a:ext cx="39" cy="30"/>
            </a:xfrm>
            <a:custGeom>
              <a:avLst/>
              <a:gdLst>
                <a:gd name="T0" fmla="*/ 231 w 232"/>
                <a:gd name="T1" fmla="*/ 172 h 182"/>
                <a:gd name="T2" fmla="*/ 224 w 232"/>
                <a:gd name="T3" fmla="*/ 179 h 182"/>
                <a:gd name="T4" fmla="*/ 205 w 232"/>
                <a:gd name="T5" fmla="*/ 182 h 182"/>
                <a:gd name="T6" fmla="*/ 189 w 232"/>
                <a:gd name="T7" fmla="*/ 179 h 182"/>
                <a:gd name="T8" fmla="*/ 183 w 232"/>
                <a:gd name="T9" fmla="*/ 173 h 182"/>
                <a:gd name="T10" fmla="*/ 183 w 232"/>
                <a:gd name="T11" fmla="*/ 90 h 182"/>
                <a:gd name="T12" fmla="*/ 172 w 232"/>
                <a:gd name="T13" fmla="*/ 67 h 182"/>
                <a:gd name="T14" fmla="*/ 141 w 232"/>
                <a:gd name="T15" fmla="*/ 52 h 182"/>
                <a:gd name="T16" fmla="*/ 116 w 232"/>
                <a:gd name="T17" fmla="*/ 49 h 182"/>
                <a:gd name="T18" fmla="*/ 79 w 232"/>
                <a:gd name="T19" fmla="*/ 56 h 182"/>
                <a:gd name="T20" fmla="*/ 54 w 232"/>
                <a:gd name="T21" fmla="*/ 74 h 182"/>
                <a:gd name="T22" fmla="*/ 48 w 232"/>
                <a:gd name="T23" fmla="*/ 169 h 182"/>
                <a:gd name="T24" fmla="*/ 47 w 232"/>
                <a:gd name="T25" fmla="*/ 175 h 182"/>
                <a:gd name="T26" fmla="*/ 36 w 232"/>
                <a:gd name="T27" fmla="*/ 181 h 182"/>
                <a:gd name="T28" fmla="*/ 17 w 232"/>
                <a:gd name="T29" fmla="*/ 182 h 182"/>
                <a:gd name="T30" fmla="*/ 4 w 232"/>
                <a:gd name="T31" fmla="*/ 176 h 182"/>
                <a:gd name="T32" fmla="*/ 0 w 232"/>
                <a:gd name="T33" fmla="*/ 168 h 182"/>
                <a:gd name="T34" fmla="*/ 1 w 232"/>
                <a:gd name="T35" fmla="*/ 80 h 182"/>
                <a:gd name="T36" fmla="*/ 9 w 232"/>
                <a:gd name="T37" fmla="*/ 54 h 182"/>
                <a:gd name="T38" fmla="*/ 26 w 232"/>
                <a:gd name="T39" fmla="*/ 32 h 182"/>
                <a:gd name="T40" fmla="*/ 51 w 232"/>
                <a:gd name="T41" fmla="*/ 15 h 182"/>
                <a:gd name="T42" fmla="*/ 81 w 232"/>
                <a:gd name="T43" fmla="*/ 5 h 182"/>
                <a:gd name="T44" fmla="*/ 116 w 232"/>
                <a:gd name="T45" fmla="*/ 0 h 182"/>
                <a:gd name="T46" fmla="*/ 139 w 232"/>
                <a:gd name="T47" fmla="*/ 2 h 182"/>
                <a:gd name="T48" fmla="*/ 172 w 232"/>
                <a:gd name="T49" fmla="*/ 12 h 182"/>
                <a:gd name="T50" fmla="*/ 198 w 232"/>
                <a:gd name="T51" fmla="*/ 27 h 182"/>
                <a:gd name="T52" fmla="*/ 218 w 232"/>
                <a:gd name="T53" fmla="*/ 47 h 182"/>
                <a:gd name="T54" fmla="*/ 230 w 232"/>
                <a:gd name="T55" fmla="*/ 72 h 182"/>
                <a:gd name="T56" fmla="*/ 232 w 232"/>
                <a:gd name="T57" fmla="*/ 168 h 182"/>
                <a:gd name="T58" fmla="*/ 222 w 232"/>
                <a:gd name="T59" fmla="*/ 89 h 182"/>
                <a:gd name="T60" fmla="*/ 217 w 232"/>
                <a:gd name="T61" fmla="*/ 66 h 182"/>
                <a:gd name="T62" fmla="*/ 203 w 232"/>
                <a:gd name="T63" fmla="*/ 45 h 182"/>
                <a:gd name="T64" fmla="*/ 183 w 232"/>
                <a:gd name="T65" fmla="*/ 29 h 182"/>
                <a:gd name="T66" fmla="*/ 157 w 232"/>
                <a:gd name="T67" fmla="*/ 17 h 182"/>
                <a:gd name="T68" fmla="*/ 126 w 232"/>
                <a:gd name="T69" fmla="*/ 12 h 182"/>
                <a:gd name="T70" fmla="*/ 105 w 232"/>
                <a:gd name="T71" fmla="*/ 12 h 182"/>
                <a:gd name="T72" fmla="*/ 75 w 232"/>
                <a:gd name="T73" fmla="*/ 17 h 182"/>
                <a:gd name="T74" fmla="*/ 48 w 232"/>
                <a:gd name="T75" fmla="*/ 29 h 182"/>
                <a:gd name="T76" fmla="*/ 29 w 232"/>
                <a:gd name="T77" fmla="*/ 45 h 182"/>
                <a:gd name="T78" fmla="*/ 15 w 232"/>
                <a:gd name="T79" fmla="*/ 66 h 182"/>
                <a:gd name="T80" fmla="*/ 10 w 232"/>
                <a:gd name="T81" fmla="*/ 89 h 182"/>
                <a:gd name="T82" fmla="*/ 15 w 232"/>
                <a:gd name="T83" fmla="*/ 170 h 182"/>
                <a:gd name="T84" fmla="*/ 26 w 232"/>
                <a:gd name="T85" fmla="*/ 172 h 182"/>
                <a:gd name="T86" fmla="*/ 38 w 232"/>
                <a:gd name="T87" fmla="*/ 90 h 182"/>
                <a:gd name="T88" fmla="*/ 39 w 232"/>
                <a:gd name="T89" fmla="*/ 80 h 182"/>
                <a:gd name="T90" fmla="*/ 51 w 232"/>
                <a:gd name="T91" fmla="*/ 61 h 182"/>
                <a:gd name="T92" fmla="*/ 86 w 232"/>
                <a:gd name="T93" fmla="*/ 43 h 182"/>
                <a:gd name="T94" fmla="*/ 116 w 232"/>
                <a:gd name="T95" fmla="*/ 38 h 182"/>
                <a:gd name="T96" fmla="*/ 159 w 232"/>
                <a:gd name="T97" fmla="*/ 47 h 182"/>
                <a:gd name="T98" fmla="*/ 188 w 232"/>
                <a:gd name="T99" fmla="*/ 71 h 182"/>
                <a:gd name="T100" fmla="*/ 194 w 232"/>
                <a:gd name="T101" fmla="*/ 86 h 182"/>
                <a:gd name="T102" fmla="*/ 194 w 232"/>
                <a:gd name="T103" fmla="*/ 169 h 182"/>
                <a:gd name="T104" fmla="*/ 205 w 232"/>
                <a:gd name="T105" fmla="*/ 172 h 182"/>
                <a:gd name="T106" fmla="*/ 217 w 232"/>
                <a:gd name="T107" fmla="*/ 170 h 182"/>
                <a:gd name="T108" fmla="*/ 232 w 232"/>
                <a:gd name="T109" fmla="*/ 1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2">
                  <a:moveTo>
                    <a:pt x="232" y="168"/>
                  </a:moveTo>
                  <a:lnTo>
                    <a:pt x="232" y="168"/>
                  </a:lnTo>
                  <a:lnTo>
                    <a:pt x="231" y="172"/>
                  </a:lnTo>
                  <a:lnTo>
                    <a:pt x="230" y="174"/>
                  </a:lnTo>
                  <a:lnTo>
                    <a:pt x="227" y="176"/>
                  </a:lnTo>
                  <a:lnTo>
                    <a:pt x="224" y="179"/>
                  </a:lnTo>
                  <a:lnTo>
                    <a:pt x="215" y="181"/>
                  </a:lnTo>
                  <a:lnTo>
                    <a:pt x="205" y="182"/>
                  </a:lnTo>
                  <a:lnTo>
                    <a:pt x="205" y="182"/>
                  </a:lnTo>
                  <a:lnTo>
                    <a:pt x="205" y="182"/>
                  </a:lnTo>
                  <a:lnTo>
                    <a:pt x="196" y="181"/>
                  </a:lnTo>
                  <a:lnTo>
                    <a:pt x="189" y="179"/>
                  </a:lnTo>
                  <a:lnTo>
                    <a:pt x="187" y="177"/>
                  </a:lnTo>
                  <a:lnTo>
                    <a:pt x="184" y="175"/>
                  </a:lnTo>
                  <a:lnTo>
                    <a:pt x="183" y="173"/>
                  </a:lnTo>
                  <a:lnTo>
                    <a:pt x="183" y="169"/>
                  </a:lnTo>
                  <a:lnTo>
                    <a:pt x="183" y="90"/>
                  </a:lnTo>
                  <a:lnTo>
                    <a:pt x="183" y="90"/>
                  </a:lnTo>
                  <a:lnTo>
                    <a:pt x="182" y="82"/>
                  </a:lnTo>
                  <a:lnTo>
                    <a:pt x="177" y="74"/>
                  </a:lnTo>
                  <a:lnTo>
                    <a:pt x="172" y="67"/>
                  </a:lnTo>
                  <a:lnTo>
                    <a:pt x="163" y="61"/>
                  </a:lnTo>
                  <a:lnTo>
                    <a:pt x="153" y="56"/>
                  </a:lnTo>
                  <a:lnTo>
                    <a:pt x="141" y="52"/>
                  </a:lnTo>
                  <a:lnTo>
                    <a:pt x="130" y="50"/>
                  </a:lnTo>
                  <a:lnTo>
                    <a:pt x="116" y="49"/>
                  </a:lnTo>
                  <a:lnTo>
                    <a:pt x="116" y="49"/>
                  </a:lnTo>
                  <a:lnTo>
                    <a:pt x="102" y="50"/>
                  </a:lnTo>
                  <a:lnTo>
                    <a:pt x="90" y="52"/>
                  </a:lnTo>
                  <a:lnTo>
                    <a:pt x="79" y="56"/>
                  </a:lnTo>
                  <a:lnTo>
                    <a:pt x="68" y="61"/>
                  </a:lnTo>
                  <a:lnTo>
                    <a:pt x="60" y="67"/>
                  </a:lnTo>
                  <a:lnTo>
                    <a:pt x="54" y="74"/>
                  </a:lnTo>
                  <a:lnTo>
                    <a:pt x="50" y="82"/>
                  </a:lnTo>
                  <a:lnTo>
                    <a:pt x="48" y="90"/>
                  </a:lnTo>
                  <a:lnTo>
                    <a:pt x="48" y="169"/>
                  </a:lnTo>
                  <a:lnTo>
                    <a:pt x="48" y="169"/>
                  </a:lnTo>
                  <a:lnTo>
                    <a:pt x="48" y="173"/>
                  </a:lnTo>
                  <a:lnTo>
                    <a:pt x="47" y="175"/>
                  </a:lnTo>
                  <a:lnTo>
                    <a:pt x="45" y="177"/>
                  </a:lnTo>
                  <a:lnTo>
                    <a:pt x="43" y="179"/>
                  </a:lnTo>
                  <a:lnTo>
                    <a:pt x="36" y="181"/>
                  </a:lnTo>
                  <a:lnTo>
                    <a:pt x="26" y="182"/>
                  </a:lnTo>
                  <a:lnTo>
                    <a:pt x="26" y="182"/>
                  </a:lnTo>
                  <a:lnTo>
                    <a:pt x="17" y="182"/>
                  </a:lnTo>
                  <a:lnTo>
                    <a:pt x="10" y="180"/>
                  </a:lnTo>
                  <a:lnTo>
                    <a:pt x="10" y="180"/>
                  </a:lnTo>
                  <a:lnTo>
                    <a:pt x="4" y="176"/>
                  </a:lnTo>
                  <a:lnTo>
                    <a:pt x="2" y="174"/>
                  </a:lnTo>
                  <a:lnTo>
                    <a:pt x="0" y="170"/>
                  </a:lnTo>
                  <a:lnTo>
                    <a:pt x="0" y="168"/>
                  </a:lnTo>
                  <a:lnTo>
                    <a:pt x="0" y="89"/>
                  </a:lnTo>
                  <a:lnTo>
                    <a:pt x="0" y="89"/>
                  </a:lnTo>
                  <a:lnTo>
                    <a:pt x="1" y="80"/>
                  </a:lnTo>
                  <a:lnTo>
                    <a:pt x="2" y="72"/>
                  </a:lnTo>
                  <a:lnTo>
                    <a:pt x="6" y="63"/>
                  </a:lnTo>
                  <a:lnTo>
                    <a:pt x="9" y="54"/>
                  </a:lnTo>
                  <a:lnTo>
                    <a:pt x="14" y="47"/>
                  </a:lnTo>
                  <a:lnTo>
                    <a:pt x="19" y="39"/>
                  </a:lnTo>
                  <a:lnTo>
                    <a:pt x="26" y="32"/>
                  </a:lnTo>
                  <a:lnTo>
                    <a:pt x="33" y="27"/>
                  </a:lnTo>
                  <a:lnTo>
                    <a:pt x="42" y="21"/>
                  </a:lnTo>
                  <a:lnTo>
                    <a:pt x="51" y="15"/>
                  </a:lnTo>
                  <a:lnTo>
                    <a:pt x="60" y="12"/>
                  </a:lnTo>
                  <a:lnTo>
                    <a:pt x="71" y="7"/>
                  </a:lnTo>
                  <a:lnTo>
                    <a:pt x="81" y="5"/>
                  </a:lnTo>
                  <a:lnTo>
                    <a:pt x="93" y="2"/>
                  </a:lnTo>
                  <a:lnTo>
                    <a:pt x="104" y="1"/>
                  </a:lnTo>
                  <a:lnTo>
                    <a:pt x="116" y="0"/>
                  </a:lnTo>
                  <a:lnTo>
                    <a:pt x="116" y="0"/>
                  </a:lnTo>
                  <a:lnTo>
                    <a:pt x="127" y="1"/>
                  </a:lnTo>
                  <a:lnTo>
                    <a:pt x="139" y="2"/>
                  </a:lnTo>
                  <a:lnTo>
                    <a:pt x="151" y="5"/>
                  </a:lnTo>
                  <a:lnTo>
                    <a:pt x="161" y="7"/>
                  </a:lnTo>
                  <a:lnTo>
                    <a:pt x="172" y="12"/>
                  </a:lnTo>
                  <a:lnTo>
                    <a:pt x="181" y="15"/>
                  </a:lnTo>
                  <a:lnTo>
                    <a:pt x="190" y="21"/>
                  </a:lnTo>
                  <a:lnTo>
                    <a:pt x="198" y="27"/>
                  </a:lnTo>
                  <a:lnTo>
                    <a:pt x="205" y="32"/>
                  </a:lnTo>
                  <a:lnTo>
                    <a:pt x="212" y="39"/>
                  </a:lnTo>
                  <a:lnTo>
                    <a:pt x="218" y="47"/>
                  </a:lnTo>
                  <a:lnTo>
                    <a:pt x="223" y="54"/>
                  </a:lnTo>
                  <a:lnTo>
                    <a:pt x="226" y="63"/>
                  </a:lnTo>
                  <a:lnTo>
                    <a:pt x="230" y="72"/>
                  </a:lnTo>
                  <a:lnTo>
                    <a:pt x="231" y="80"/>
                  </a:lnTo>
                  <a:lnTo>
                    <a:pt x="232" y="89"/>
                  </a:lnTo>
                  <a:lnTo>
                    <a:pt x="232" y="168"/>
                  </a:lnTo>
                  <a:lnTo>
                    <a:pt x="222" y="168"/>
                  </a:lnTo>
                  <a:lnTo>
                    <a:pt x="222" y="89"/>
                  </a:lnTo>
                  <a:lnTo>
                    <a:pt x="222" y="89"/>
                  </a:lnTo>
                  <a:lnTo>
                    <a:pt x="220" y="81"/>
                  </a:lnTo>
                  <a:lnTo>
                    <a:pt x="219" y="74"/>
                  </a:lnTo>
                  <a:lnTo>
                    <a:pt x="217" y="66"/>
                  </a:lnTo>
                  <a:lnTo>
                    <a:pt x="213" y="59"/>
                  </a:lnTo>
                  <a:lnTo>
                    <a:pt x="209" y="52"/>
                  </a:lnTo>
                  <a:lnTo>
                    <a:pt x="203" y="45"/>
                  </a:lnTo>
                  <a:lnTo>
                    <a:pt x="197" y="39"/>
                  </a:lnTo>
                  <a:lnTo>
                    <a:pt x="190" y="34"/>
                  </a:lnTo>
                  <a:lnTo>
                    <a:pt x="183" y="29"/>
                  </a:lnTo>
                  <a:lnTo>
                    <a:pt x="175" y="24"/>
                  </a:lnTo>
                  <a:lnTo>
                    <a:pt x="166" y="21"/>
                  </a:lnTo>
                  <a:lnTo>
                    <a:pt x="157" y="17"/>
                  </a:lnTo>
                  <a:lnTo>
                    <a:pt x="147" y="15"/>
                  </a:lnTo>
                  <a:lnTo>
                    <a:pt x="137" y="13"/>
                  </a:lnTo>
                  <a:lnTo>
                    <a:pt x="126" y="12"/>
                  </a:lnTo>
                  <a:lnTo>
                    <a:pt x="116" y="12"/>
                  </a:lnTo>
                  <a:lnTo>
                    <a:pt x="116" y="12"/>
                  </a:lnTo>
                  <a:lnTo>
                    <a:pt x="105" y="12"/>
                  </a:lnTo>
                  <a:lnTo>
                    <a:pt x="95" y="13"/>
                  </a:lnTo>
                  <a:lnTo>
                    <a:pt x="84" y="15"/>
                  </a:lnTo>
                  <a:lnTo>
                    <a:pt x="75" y="17"/>
                  </a:lnTo>
                  <a:lnTo>
                    <a:pt x="66" y="21"/>
                  </a:lnTo>
                  <a:lnTo>
                    <a:pt x="57" y="24"/>
                  </a:lnTo>
                  <a:lnTo>
                    <a:pt x="48" y="29"/>
                  </a:lnTo>
                  <a:lnTo>
                    <a:pt x="42" y="34"/>
                  </a:lnTo>
                  <a:lnTo>
                    <a:pt x="35" y="39"/>
                  </a:lnTo>
                  <a:lnTo>
                    <a:pt x="29" y="45"/>
                  </a:lnTo>
                  <a:lnTo>
                    <a:pt x="23" y="52"/>
                  </a:lnTo>
                  <a:lnTo>
                    <a:pt x="18" y="59"/>
                  </a:lnTo>
                  <a:lnTo>
                    <a:pt x="15" y="66"/>
                  </a:lnTo>
                  <a:lnTo>
                    <a:pt x="12" y="74"/>
                  </a:lnTo>
                  <a:lnTo>
                    <a:pt x="11" y="81"/>
                  </a:lnTo>
                  <a:lnTo>
                    <a:pt x="10" y="89"/>
                  </a:lnTo>
                  <a:lnTo>
                    <a:pt x="10" y="168"/>
                  </a:lnTo>
                  <a:lnTo>
                    <a:pt x="10" y="168"/>
                  </a:lnTo>
                  <a:lnTo>
                    <a:pt x="15" y="170"/>
                  </a:lnTo>
                  <a:lnTo>
                    <a:pt x="21" y="172"/>
                  </a:lnTo>
                  <a:lnTo>
                    <a:pt x="26" y="172"/>
                  </a:lnTo>
                  <a:lnTo>
                    <a:pt x="26" y="172"/>
                  </a:lnTo>
                  <a:lnTo>
                    <a:pt x="35" y="170"/>
                  </a:lnTo>
                  <a:lnTo>
                    <a:pt x="38" y="169"/>
                  </a:lnTo>
                  <a:lnTo>
                    <a:pt x="38" y="90"/>
                  </a:lnTo>
                  <a:lnTo>
                    <a:pt x="38" y="90"/>
                  </a:lnTo>
                  <a:lnTo>
                    <a:pt x="38" y="86"/>
                  </a:lnTo>
                  <a:lnTo>
                    <a:pt x="39" y="80"/>
                  </a:lnTo>
                  <a:lnTo>
                    <a:pt x="42" y="75"/>
                  </a:lnTo>
                  <a:lnTo>
                    <a:pt x="44" y="71"/>
                  </a:lnTo>
                  <a:lnTo>
                    <a:pt x="51" y="61"/>
                  </a:lnTo>
                  <a:lnTo>
                    <a:pt x="61" y="53"/>
                  </a:lnTo>
                  <a:lnTo>
                    <a:pt x="73" y="47"/>
                  </a:lnTo>
                  <a:lnTo>
                    <a:pt x="86" y="43"/>
                  </a:lnTo>
                  <a:lnTo>
                    <a:pt x="101" y="39"/>
                  </a:lnTo>
                  <a:lnTo>
                    <a:pt x="116" y="38"/>
                  </a:lnTo>
                  <a:lnTo>
                    <a:pt x="116" y="38"/>
                  </a:lnTo>
                  <a:lnTo>
                    <a:pt x="131" y="39"/>
                  </a:lnTo>
                  <a:lnTo>
                    <a:pt x="146" y="43"/>
                  </a:lnTo>
                  <a:lnTo>
                    <a:pt x="159" y="47"/>
                  </a:lnTo>
                  <a:lnTo>
                    <a:pt x="170" y="53"/>
                  </a:lnTo>
                  <a:lnTo>
                    <a:pt x="180" y="61"/>
                  </a:lnTo>
                  <a:lnTo>
                    <a:pt x="188" y="71"/>
                  </a:lnTo>
                  <a:lnTo>
                    <a:pt x="190" y="75"/>
                  </a:lnTo>
                  <a:lnTo>
                    <a:pt x="193" y="80"/>
                  </a:lnTo>
                  <a:lnTo>
                    <a:pt x="194" y="86"/>
                  </a:lnTo>
                  <a:lnTo>
                    <a:pt x="194" y="90"/>
                  </a:lnTo>
                  <a:lnTo>
                    <a:pt x="194" y="169"/>
                  </a:lnTo>
                  <a:lnTo>
                    <a:pt x="194" y="169"/>
                  </a:lnTo>
                  <a:lnTo>
                    <a:pt x="194" y="169"/>
                  </a:lnTo>
                  <a:lnTo>
                    <a:pt x="197" y="170"/>
                  </a:lnTo>
                  <a:lnTo>
                    <a:pt x="205" y="172"/>
                  </a:lnTo>
                  <a:lnTo>
                    <a:pt x="205" y="172"/>
                  </a:lnTo>
                  <a:lnTo>
                    <a:pt x="211" y="172"/>
                  </a:lnTo>
                  <a:lnTo>
                    <a:pt x="217" y="170"/>
                  </a:lnTo>
                  <a:lnTo>
                    <a:pt x="219" y="169"/>
                  </a:lnTo>
                  <a:lnTo>
                    <a:pt x="222" y="168"/>
                  </a:lnTo>
                  <a:lnTo>
                    <a:pt x="232" y="1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08" name="Group 102"/>
          <p:cNvGrpSpPr>
            <a:grpSpLocks noChangeAspect="1"/>
          </p:cNvGrpSpPr>
          <p:nvPr/>
        </p:nvGrpSpPr>
        <p:grpSpPr bwMode="auto">
          <a:xfrm>
            <a:off x="5687235" y="3581400"/>
            <a:ext cx="727075" cy="277813"/>
            <a:chOff x="1056" y="2654"/>
            <a:chExt cx="458" cy="175"/>
          </a:xfrm>
        </p:grpSpPr>
        <p:sp>
          <p:nvSpPr>
            <p:cNvPr id="509" name="AutoShape 101"/>
            <p:cNvSpPr>
              <a:spLocks noChangeAspect="1" noChangeArrowheads="1" noTextEdit="1"/>
            </p:cNvSpPr>
            <p:nvPr/>
          </p:nvSpPr>
          <p:spPr bwMode="auto">
            <a:xfrm>
              <a:off x="1056" y="2654"/>
              <a:ext cx="4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0" name="Rectangle 103"/>
            <p:cNvSpPr>
              <a:spLocks noChangeArrowheads="1"/>
            </p:cNvSpPr>
            <p:nvPr/>
          </p:nvSpPr>
          <p:spPr bwMode="auto">
            <a:xfrm>
              <a:off x="1058" y="2744"/>
              <a:ext cx="348" cy="83"/>
            </a:xfrm>
            <a:prstGeom prst="rect">
              <a:avLst/>
            </a:prstGeom>
            <a:solidFill>
              <a:srgbClr val="0D96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1" name="Freeform 104"/>
            <p:cNvSpPr>
              <a:spLocks/>
            </p:cNvSpPr>
            <p:nvPr/>
          </p:nvSpPr>
          <p:spPr bwMode="auto">
            <a:xfrm>
              <a:off x="1406" y="2656"/>
              <a:ext cx="106" cy="171"/>
            </a:xfrm>
            <a:custGeom>
              <a:avLst/>
              <a:gdLst>
                <a:gd name="T0" fmla="*/ 639 w 639"/>
                <a:gd name="T1" fmla="*/ 499 h 1032"/>
                <a:gd name="T2" fmla="*/ 0 w 639"/>
                <a:gd name="T3" fmla="*/ 1032 h 1032"/>
                <a:gd name="T4" fmla="*/ 0 w 639"/>
                <a:gd name="T5" fmla="*/ 533 h 1032"/>
                <a:gd name="T6" fmla="*/ 639 w 639"/>
                <a:gd name="T7" fmla="*/ 0 h 1032"/>
                <a:gd name="T8" fmla="*/ 639 w 639"/>
                <a:gd name="T9" fmla="*/ 499 h 1032"/>
              </a:gdLst>
              <a:ahLst/>
              <a:cxnLst>
                <a:cxn ang="0">
                  <a:pos x="T0" y="T1"/>
                </a:cxn>
                <a:cxn ang="0">
                  <a:pos x="T2" y="T3"/>
                </a:cxn>
                <a:cxn ang="0">
                  <a:pos x="T4" y="T5"/>
                </a:cxn>
                <a:cxn ang="0">
                  <a:pos x="T6" y="T7"/>
                </a:cxn>
                <a:cxn ang="0">
                  <a:pos x="T8" y="T9"/>
                </a:cxn>
              </a:cxnLst>
              <a:rect l="0" t="0" r="r" b="b"/>
              <a:pathLst>
                <a:path w="639" h="1032">
                  <a:moveTo>
                    <a:pt x="639" y="499"/>
                  </a:moveTo>
                  <a:lnTo>
                    <a:pt x="0" y="1032"/>
                  </a:lnTo>
                  <a:lnTo>
                    <a:pt x="0" y="533"/>
                  </a:lnTo>
                  <a:lnTo>
                    <a:pt x="639" y="0"/>
                  </a:lnTo>
                  <a:lnTo>
                    <a:pt x="639" y="499"/>
                  </a:lnTo>
                  <a:close/>
                </a:path>
              </a:pathLst>
            </a:custGeom>
            <a:solidFill>
              <a:srgbClr val="01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2" name="Freeform 105"/>
            <p:cNvSpPr>
              <a:spLocks/>
            </p:cNvSpPr>
            <p:nvPr/>
          </p:nvSpPr>
          <p:spPr bwMode="auto">
            <a:xfrm>
              <a:off x="1058" y="2656"/>
              <a:ext cx="454" cy="88"/>
            </a:xfrm>
            <a:custGeom>
              <a:avLst/>
              <a:gdLst>
                <a:gd name="T0" fmla="*/ 2091 w 2730"/>
                <a:gd name="T1" fmla="*/ 533 h 533"/>
                <a:gd name="T2" fmla="*/ 0 w 2730"/>
                <a:gd name="T3" fmla="*/ 533 h 533"/>
                <a:gd name="T4" fmla="*/ 639 w 2730"/>
                <a:gd name="T5" fmla="*/ 0 h 533"/>
                <a:gd name="T6" fmla="*/ 2730 w 2730"/>
                <a:gd name="T7" fmla="*/ 0 h 533"/>
                <a:gd name="T8" fmla="*/ 2091 w 2730"/>
                <a:gd name="T9" fmla="*/ 533 h 533"/>
              </a:gdLst>
              <a:ahLst/>
              <a:cxnLst>
                <a:cxn ang="0">
                  <a:pos x="T0" y="T1"/>
                </a:cxn>
                <a:cxn ang="0">
                  <a:pos x="T2" y="T3"/>
                </a:cxn>
                <a:cxn ang="0">
                  <a:pos x="T4" y="T5"/>
                </a:cxn>
                <a:cxn ang="0">
                  <a:pos x="T6" y="T7"/>
                </a:cxn>
                <a:cxn ang="0">
                  <a:pos x="T8" y="T9"/>
                </a:cxn>
              </a:cxnLst>
              <a:rect l="0" t="0" r="r" b="b"/>
              <a:pathLst>
                <a:path w="2730" h="533">
                  <a:moveTo>
                    <a:pt x="2091" y="533"/>
                  </a:moveTo>
                  <a:lnTo>
                    <a:pt x="0" y="533"/>
                  </a:lnTo>
                  <a:lnTo>
                    <a:pt x="639" y="0"/>
                  </a:lnTo>
                  <a:lnTo>
                    <a:pt x="2730" y="0"/>
                  </a:lnTo>
                  <a:lnTo>
                    <a:pt x="2091" y="533"/>
                  </a:lnTo>
                  <a:close/>
                </a:path>
              </a:pathLst>
            </a:custGeom>
            <a:solidFill>
              <a:srgbClr val="45A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3" name="Freeform 106"/>
            <p:cNvSpPr>
              <a:spLocks/>
            </p:cNvSpPr>
            <p:nvPr/>
          </p:nvSpPr>
          <p:spPr bwMode="auto">
            <a:xfrm>
              <a:off x="1107" y="2705"/>
              <a:ext cx="148" cy="30"/>
            </a:xfrm>
            <a:custGeom>
              <a:avLst/>
              <a:gdLst>
                <a:gd name="T0" fmla="*/ 811 w 891"/>
                <a:gd name="T1" fmla="*/ 138 h 179"/>
                <a:gd name="T2" fmla="*/ 891 w 891"/>
                <a:gd name="T3" fmla="*/ 72 h 179"/>
                <a:gd name="T4" fmla="*/ 352 w 891"/>
                <a:gd name="T5" fmla="*/ 72 h 179"/>
                <a:gd name="T6" fmla="*/ 439 w 891"/>
                <a:gd name="T7" fmla="*/ 0 h 179"/>
                <a:gd name="T8" fmla="*/ 0 w 891"/>
                <a:gd name="T9" fmla="*/ 106 h 179"/>
                <a:gd name="T10" fmla="*/ 223 w 891"/>
                <a:gd name="T11" fmla="*/ 179 h 179"/>
                <a:gd name="T12" fmla="*/ 272 w 891"/>
                <a:gd name="T13" fmla="*/ 138 h 179"/>
                <a:gd name="T14" fmla="*/ 811 w 891"/>
                <a:gd name="T15" fmla="*/ 138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1" y="138"/>
                  </a:moveTo>
                  <a:lnTo>
                    <a:pt x="891" y="72"/>
                  </a:lnTo>
                  <a:lnTo>
                    <a:pt x="352" y="72"/>
                  </a:lnTo>
                  <a:lnTo>
                    <a:pt x="439" y="0"/>
                  </a:lnTo>
                  <a:lnTo>
                    <a:pt x="0" y="106"/>
                  </a:lnTo>
                  <a:lnTo>
                    <a:pt x="223" y="179"/>
                  </a:lnTo>
                  <a:lnTo>
                    <a:pt x="272" y="138"/>
                  </a:lnTo>
                  <a:lnTo>
                    <a:pt x="811" y="13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4" name="Freeform 107"/>
            <p:cNvSpPr>
              <a:spLocks/>
            </p:cNvSpPr>
            <p:nvPr/>
          </p:nvSpPr>
          <p:spPr bwMode="auto">
            <a:xfrm>
              <a:off x="1110" y="2708"/>
              <a:ext cx="148" cy="30"/>
            </a:xfrm>
            <a:custGeom>
              <a:avLst/>
              <a:gdLst>
                <a:gd name="T0" fmla="*/ 812 w 892"/>
                <a:gd name="T1" fmla="*/ 139 h 180"/>
                <a:gd name="T2" fmla="*/ 892 w 892"/>
                <a:gd name="T3" fmla="*/ 72 h 180"/>
                <a:gd name="T4" fmla="*/ 353 w 892"/>
                <a:gd name="T5" fmla="*/ 72 h 180"/>
                <a:gd name="T6" fmla="*/ 440 w 892"/>
                <a:gd name="T7" fmla="*/ 0 h 180"/>
                <a:gd name="T8" fmla="*/ 0 w 892"/>
                <a:gd name="T9" fmla="*/ 106 h 180"/>
                <a:gd name="T10" fmla="*/ 224 w 892"/>
                <a:gd name="T11" fmla="*/ 180 h 180"/>
                <a:gd name="T12" fmla="*/ 273 w 892"/>
                <a:gd name="T13" fmla="*/ 139 h 180"/>
                <a:gd name="T14" fmla="*/ 812 w 892"/>
                <a:gd name="T15" fmla="*/ 139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2" y="139"/>
                  </a:moveTo>
                  <a:lnTo>
                    <a:pt x="892" y="72"/>
                  </a:lnTo>
                  <a:lnTo>
                    <a:pt x="353" y="72"/>
                  </a:lnTo>
                  <a:lnTo>
                    <a:pt x="440" y="0"/>
                  </a:lnTo>
                  <a:lnTo>
                    <a:pt x="0" y="106"/>
                  </a:lnTo>
                  <a:lnTo>
                    <a:pt x="224" y="180"/>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5" name="Freeform 108"/>
            <p:cNvSpPr>
              <a:spLocks/>
            </p:cNvSpPr>
            <p:nvPr/>
          </p:nvSpPr>
          <p:spPr bwMode="auto">
            <a:xfrm>
              <a:off x="1149" y="2669"/>
              <a:ext cx="148" cy="30"/>
            </a:xfrm>
            <a:custGeom>
              <a:avLst/>
              <a:gdLst>
                <a:gd name="T0" fmla="*/ 812 w 891"/>
                <a:gd name="T1" fmla="*/ 140 h 180"/>
                <a:gd name="T2" fmla="*/ 891 w 891"/>
                <a:gd name="T3" fmla="*/ 72 h 180"/>
                <a:gd name="T4" fmla="*/ 352 w 891"/>
                <a:gd name="T5" fmla="*/ 72 h 180"/>
                <a:gd name="T6" fmla="*/ 440 w 891"/>
                <a:gd name="T7" fmla="*/ 0 h 180"/>
                <a:gd name="T8" fmla="*/ 0 w 891"/>
                <a:gd name="T9" fmla="*/ 107 h 180"/>
                <a:gd name="T10" fmla="*/ 223 w 891"/>
                <a:gd name="T11" fmla="*/ 180 h 180"/>
                <a:gd name="T12" fmla="*/ 273 w 891"/>
                <a:gd name="T13" fmla="*/ 140 h 180"/>
                <a:gd name="T14" fmla="*/ 812 w 891"/>
                <a:gd name="T15" fmla="*/ 14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812" y="140"/>
                  </a:moveTo>
                  <a:lnTo>
                    <a:pt x="891" y="72"/>
                  </a:lnTo>
                  <a:lnTo>
                    <a:pt x="352" y="72"/>
                  </a:lnTo>
                  <a:lnTo>
                    <a:pt x="440" y="0"/>
                  </a:lnTo>
                  <a:lnTo>
                    <a:pt x="0" y="107"/>
                  </a:lnTo>
                  <a:lnTo>
                    <a:pt x="223" y="180"/>
                  </a:lnTo>
                  <a:lnTo>
                    <a:pt x="273" y="140"/>
                  </a:lnTo>
                  <a:lnTo>
                    <a:pt x="812" y="14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6" name="Freeform 109"/>
            <p:cNvSpPr>
              <a:spLocks/>
            </p:cNvSpPr>
            <p:nvPr/>
          </p:nvSpPr>
          <p:spPr bwMode="auto">
            <a:xfrm>
              <a:off x="1152" y="2672"/>
              <a:ext cx="148" cy="30"/>
            </a:xfrm>
            <a:custGeom>
              <a:avLst/>
              <a:gdLst>
                <a:gd name="T0" fmla="*/ 812 w 891"/>
                <a:gd name="T1" fmla="*/ 139 h 179"/>
                <a:gd name="T2" fmla="*/ 891 w 891"/>
                <a:gd name="T3" fmla="*/ 73 h 179"/>
                <a:gd name="T4" fmla="*/ 352 w 891"/>
                <a:gd name="T5" fmla="*/ 73 h 179"/>
                <a:gd name="T6" fmla="*/ 439 w 891"/>
                <a:gd name="T7" fmla="*/ 0 h 179"/>
                <a:gd name="T8" fmla="*/ 0 w 891"/>
                <a:gd name="T9" fmla="*/ 107 h 179"/>
                <a:gd name="T10" fmla="*/ 223 w 891"/>
                <a:gd name="T11" fmla="*/ 179 h 179"/>
                <a:gd name="T12" fmla="*/ 273 w 891"/>
                <a:gd name="T13" fmla="*/ 139 h 179"/>
                <a:gd name="T14" fmla="*/ 812 w 891"/>
                <a:gd name="T15" fmla="*/ 13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2" y="139"/>
                  </a:moveTo>
                  <a:lnTo>
                    <a:pt x="891" y="73"/>
                  </a:lnTo>
                  <a:lnTo>
                    <a:pt x="352" y="73"/>
                  </a:lnTo>
                  <a:lnTo>
                    <a:pt x="439" y="0"/>
                  </a:lnTo>
                  <a:lnTo>
                    <a:pt x="0" y="107"/>
                  </a:lnTo>
                  <a:lnTo>
                    <a:pt x="223" y="179"/>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7" name="Freeform 110"/>
            <p:cNvSpPr>
              <a:spLocks/>
            </p:cNvSpPr>
            <p:nvPr/>
          </p:nvSpPr>
          <p:spPr bwMode="auto">
            <a:xfrm>
              <a:off x="1304" y="2658"/>
              <a:ext cx="149" cy="30"/>
            </a:xfrm>
            <a:custGeom>
              <a:avLst/>
              <a:gdLst>
                <a:gd name="T0" fmla="*/ 80 w 892"/>
                <a:gd name="T1" fmla="*/ 41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1 h 180"/>
                <a:gd name="T14" fmla="*/ 80 w 892"/>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0" y="41"/>
                  </a:moveTo>
                  <a:lnTo>
                    <a:pt x="0" y="108"/>
                  </a:lnTo>
                  <a:lnTo>
                    <a:pt x="539" y="108"/>
                  </a:lnTo>
                  <a:lnTo>
                    <a:pt x="453" y="180"/>
                  </a:lnTo>
                  <a:lnTo>
                    <a:pt x="892" y="73"/>
                  </a:lnTo>
                  <a:lnTo>
                    <a:pt x="668" y="0"/>
                  </a:lnTo>
                  <a:lnTo>
                    <a:pt x="619" y="41"/>
                  </a:lnTo>
                  <a:lnTo>
                    <a:pt x="80"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8" name="Freeform 111"/>
            <p:cNvSpPr>
              <a:spLocks/>
            </p:cNvSpPr>
            <p:nvPr/>
          </p:nvSpPr>
          <p:spPr bwMode="auto">
            <a:xfrm>
              <a:off x="1307" y="2660"/>
              <a:ext cx="149" cy="30"/>
            </a:xfrm>
            <a:custGeom>
              <a:avLst/>
              <a:gdLst>
                <a:gd name="T0" fmla="*/ 81 w 892"/>
                <a:gd name="T1" fmla="*/ 42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2 h 180"/>
                <a:gd name="T14" fmla="*/ 81 w 892"/>
                <a:gd name="T15" fmla="*/ 42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 y="42"/>
                  </a:moveTo>
                  <a:lnTo>
                    <a:pt x="0" y="108"/>
                  </a:lnTo>
                  <a:lnTo>
                    <a:pt x="539" y="108"/>
                  </a:lnTo>
                  <a:lnTo>
                    <a:pt x="453" y="180"/>
                  </a:lnTo>
                  <a:lnTo>
                    <a:pt x="892" y="73"/>
                  </a:lnTo>
                  <a:lnTo>
                    <a:pt x="668" y="0"/>
                  </a:lnTo>
                  <a:lnTo>
                    <a:pt x="619" y="42"/>
                  </a:lnTo>
                  <a:lnTo>
                    <a:pt x="8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9" name="Freeform 112"/>
            <p:cNvSpPr>
              <a:spLocks/>
            </p:cNvSpPr>
            <p:nvPr/>
          </p:nvSpPr>
          <p:spPr bwMode="auto">
            <a:xfrm>
              <a:off x="1261" y="2695"/>
              <a:ext cx="148" cy="30"/>
            </a:xfrm>
            <a:custGeom>
              <a:avLst/>
              <a:gdLst>
                <a:gd name="T0" fmla="*/ 79 w 891"/>
                <a:gd name="T1" fmla="*/ 41 h 180"/>
                <a:gd name="T2" fmla="*/ 0 w 891"/>
                <a:gd name="T3" fmla="*/ 107 h 180"/>
                <a:gd name="T4" fmla="*/ 539 w 891"/>
                <a:gd name="T5" fmla="*/ 107 h 180"/>
                <a:gd name="T6" fmla="*/ 452 w 891"/>
                <a:gd name="T7" fmla="*/ 180 h 180"/>
                <a:gd name="T8" fmla="*/ 891 w 891"/>
                <a:gd name="T9" fmla="*/ 72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2"/>
                  </a:lnTo>
                  <a:lnTo>
                    <a:pt x="668" y="0"/>
                  </a:lnTo>
                  <a:lnTo>
                    <a:pt x="618" y="41"/>
                  </a:lnTo>
                  <a:lnTo>
                    <a:pt x="79"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0" name="Freeform 113"/>
            <p:cNvSpPr>
              <a:spLocks/>
            </p:cNvSpPr>
            <p:nvPr/>
          </p:nvSpPr>
          <p:spPr bwMode="auto">
            <a:xfrm>
              <a:off x="1264" y="2698"/>
              <a:ext cx="148" cy="29"/>
            </a:xfrm>
            <a:custGeom>
              <a:avLst/>
              <a:gdLst>
                <a:gd name="T0" fmla="*/ 79 w 891"/>
                <a:gd name="T1" fmla="*/ 41 h 180"/>
                <a:gd name="T2" fmla="*/ 0 w 891"/>
                <a:gd name="T3" fmla="*/ 107 h 180"/>
                <a:gd name="T4" fmla="*/ 539 w 891"/>
                <a:gd name="T5" fmla="*/ 107 h 180"/>
                <a:gd name="T6" fmla="*/ 452 w 891"/>
                <a:gd name="T7" fmla="*/ 180 h 180"/>
                <a:gd name="T8" fmla="*/ 891 w 891"/>
                <a:gd name="T9" fmla="*/ 73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3"/>
                  </a:lnTo>
                  <a:lnTo>
                    <a:pt x="668" y="0"/>
                  </a:lnTo>
                  <a:lnTo>
                    <a:pt x="618" y="41"/>
                  </a:lnTo>
                  <a:lnTo>
                    <a:pt x="7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1" name="Freeform 114"/>
            <p:cNvSpPr>
              <a:spLocks/>
            </p:cNvSpPr>
            <p:nvPr/>
          </p:nvSpPr>
          <p:spPr bwMode="auto">
            <a:xfrm>
              <a:off x="1190" y="2776"/>
              <a:ext cx="66" cy="40"/>
            </a:xfrm>
            <a:custGeom>
              <a:avLst/>
              <a:gdLst>
                <a:gd name="T0" fmla="*/ 391 w 397"/>
                <a:gd name="T1" fmla="*/ 185 h 239"/>
                <a:gd name="T2" fmla="*/ 391 w 397"/>
                <a:gd name="T3" fmla="*/ 185 h 239"/>
                <a:gd name="T4" fmla="*/ 394 w 397"/>
                <a:gd name="T5" fmla="*/ 182 h 239"/>
                <a:gd name="T6" fmla="*/ 396 w 397"/>
                <a:gd name="T7" fmla="*/ 180 h 239"/>
                <a:gd name="T8" fmla="*/ 397 w 397"/>
                <a:gd name="T9" fmla="*/ 177 h 239"/>
                <a:gd name="T10" fmla="*/ 397 w 397"/>
                <a:gd name="T11" fmla="*/ 173 h 239"/>
                <a:gd name="T12" fmla="*/ 397 w 397"/>
                <a:gd name="T13" fmla="*/ 15 h 239"/>
                <a:gd name="T14" fmla="*/ 397 w 397"/>
                <a:gd name="T15" fmla="*/ 15 h 239"/>
                <a:gd name="T16" fmla="*/ 396 w 397"/>
                <a:gd name="T17" fmla="*/ 10 h 239"/>
                <a:gd name="T18" fmla="*/ 394 w 397"/>
                <a:gd name="T19" fmla="*/ 5 h 239"/>
                <a:gd name="T20" fmla="*/ 388 w 397"/>
                <a:gd name="T21" fmla="*/ 1 h 239"/>
                <a:gd name="T22" fmla="*/ 382 w 397"/>
                <a:gd name="T23" fmla="*/ 0 h 239"/>
                <a:gd name="T24" fmla="*/ 80 w 397"/>
                <a:gd name="T25" fmla="*/ 0 h 239"/>
                <a:gd name="T26" fmla="*/ 80 w 397"/>
                <a:gd name="T27" fmla="*/ 0 h 239"/>
                <a:gd name="T28" fmla="*/ 74 w 397"/>
                <a:gd name="T29" fmla="*/ 1 h 239"/>
                <a:gd name="T30" fmla="*/ 70 w 397"/>
                <a:gd name="T31" fmla="*/ 4 h 239"/>
                <a:gd name="T32" fmla="*/ 5 w 397"/>
                <a:gd name="T33" fmla="*/ 56 h 239"/>
                <a:gd name="T34" fmla="*/ 5 w 397"/>
                <a:gd name="T35" fmla="*/ 56 h 239"/>
                <a:gd name="T36" fmla="*/ 1 w 397"/>
                <a:gd name="T37" fmla="*/ 61 h 239"/>
                <a:gd name="T38" fmla="*/ 0 w 397"/>
                <a:gd name="T39" fmla="*/ 64 h 239"/>
                <a:gd name="T40" fmla="*/ 0 w 397"/>
                <a:gd name="T41" fmla="*/ 66 h 239"/>
                <a:gd name="T42" fmla="*/ 0 w 397"/>
                <a:gd name="T43" fmla="*/ 224 h 239"/>
                <a:gd name="T44" fmla="*/ 0 w 397"/>
                <a:gd name="T45" fmla="*/ 224 h 239"/>
                <a:gd name="T46" fmla="*/ 1 w 397"/>
                <a:gd name="T47" fmla="*/ 230 h 239"/>
                <a:gd name="T48" fmla="*/ 5 w 397"/>
                <a:gd name="T49" fmla="*/ 235 h 239"/>
                <a:gd name="T50" fmla="*/ 9 w 397"/>
                <a:gd name="T51" fmla="*/ 238 h 239"/>
                <a:gd name="T52" fmla="*/ 15 w 397"/>
                <a:gd name="T53" fmla="*/ 239 h 239"/>
                <a:gd name="T54" fmla="*/ 318 w 397"/>
                <a:gd name="T55" fmla="*/ 239 h 239"/>
                <a:gd name="T56" fmla="*/ 318 w 397"/>
                <a:gd name="T57" fmla="*/ 239 h 239"/>
                <a:gd name="T58" fmla="*/ 323 w 397"/>
                <a:gd name="T59" fmla="*/ 239 h 239"/>
                <a:gd name="T60" fmla="*/ 327 w 397"/>
                <a:gd name="T61" fmla="*/ 236 h 239"/>
                <a:gd name="T62" fmla="*/ 391 w 397"/>
                <a:gd name="T6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39">
                  <a:moveTo>
                    <a:pt x="391" y="185"/>
                  </a:moveTo>
                  <a:lnTo>
                    <a:pt x="391" y="185"/>
                  </a:lnTo>
                  <a:lnTo>
                    <a:pt x="394" y="182"/>
                  </a:lnTo>
                  <a:lnTo>
                    <a:pt x="396" y="180"/>
                  </a:lnTo>
                  <a:lnTo>
                    <a:pt x="397" y="177"/>
                  </a:lnTo>
                  <a:lnTo>
                    <a:pt x="397" y="173"/>
                  </a:lnTo>
                  <a:lnTo>
                    <a:pt x="397" y="15"/>
                  </a:lnTo>
                  <a:lnTo>
                    <a:pt x="397" y="15"/>
                  </a:lnTo>
                  <a:lnTo>
                    <a:pt x="396" y="10"/>
                  </a:lnTo>
                  <a:lnTo>
                    <a:pt x="394" y="5"/>
                  </a:lnTo>
                  <a:lnTo>
                    <a:pt x="388" y="1"/>
                  </a:lnTo>
                  <a:lnTo>
                    <a:pt x="382" y="0"/>
                  </a:lnTo>
                  <a:lnTo>
                    <a:pt x="80" y="0"/>
                  </a:lnTo>
                  <a:lnTo>
                    <a:pt x="80" y="0"/>
                  </a:lnTo>
                  <a:lnTo>
                    <a:pt x="74" y="1"/>
                  </a:lnTo>
                  <a:lnTo>
                    <a:pt x="70" y="4"/>
                  </a:lnTo>
                  <a:lnTo>
                    <a:pt x="5" y="56"/>
                  </a:lnTo>
                  <a:lnTo>
                    <a:pt x="5" y="56"/>
                  </a:lnTo>
                  <a:lnTo>
                    <a:pt x="1" y="61"/>
                  </a:lnTo>
                  <a:lnTo>
                    <a:pt x="0" y="64"/>
                  </a:lnTo>
                  <a:lnTo>
                    <a:pt x="0" y="66"/>
                  </a:lnTo>
                  <a:lnTo>
                    <a:pt x="0" y="224"/>
                  </a:lnTo>
                  <a:lnTo>
                    <a:pt x="0" y="224"/>
                  </a:lnTo>
                  <a:lnTo>
                    <a:pt x="1" y="230"/>
                  </a:lnTo>
                  <a:lnTo>
                    <a:pt x="5" y="235"/>
                  </a:lnTo>
                  <a:lnTo>
                    <a:pt x="9" y="238"/>
                  </a:lnTo>
                  <a:lnTo>
                    <a:pt x="15" y="239"/>
                  </a:lnTo>
                  <a:lnTo>
                    <a:pt x="318" y="239"/>
                  </a:lnTo>
                  <a:lnTo>
                    <a:pt x="318" y="239"/>
                  </a:lnTo>
                  <a:lnTo>
                    <a:pt x="323" y="239"/>
                  </a:lnTo>
                  <a:lnTo>
                    <a:pt x="327" y="236"/>
                  </a:lnTo>
                  <a:lnTo>
                    <a:pt x="39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2" name="Freeform 115"/>
            <p:cNvSpPr>
              <a:spLocks/>
            </p:cNvSpPr>
            <p:nvPr/>
          </p:nvSpPr>
          <p:spPr bwMode="auto">
            <a:xfrm>
              <a:off x="1212" y="2792"/>
              <a:ext cx="11" cy="19"/>
            </a:xfrm>
            <a:custGeom>
              <a:avLst/>
              <a:gdLst>
                <a:gd name="T0" fmla="*/ 71 w 71"/>
                <a:gd name="T1" fmla="*/ 36 h 116"/>
                <a:gd name="T2" fmla="*/ 71 w 71"/>
                <a:gd name="T3" fmla="*/ 36 h 116"/>
                <a:gd name="T4" fmla="*/ 69 w 71"/>
                <a:gd name="T5" fmla="*/ 29 h 116"/>
                <a:gd name="T6" fmla="*/ 67 w 71"/>
                <a:gd name="T7" fmla="*/ 22 h 116"/>
                <a:gd name="T8" fmla="*/ 64 w 71"/>
                <a:gd name="T9" fmla="*/ 16 h 116"/>
                <a:gd name="T10" fmla="*/ 60 w 71"/>
                <a:gd name="T11" fmla="*/ 11 h 116"/>
                <a:gd name="T12" fmla="*/ 54 w 71"/>
                <a:gd name="T13" fmla="*/ 7 h 116"/>
                <a:gd name="T14" fmla="*/ 49 w 71"/>
                <a:gd name="T15" fmla="*/ 4 h 116"/>
                <a:gd name="T16" fmla="*/ 42 w 71"/>
                <a:gd name="T17" fmla="*/ 1 h 116"/>
                <a:gd name="T18" fmla="*/ 35 w 71"/>
                <a:gd name="T19" fmla="*/ 0 h 116"/>
                <a:gd name="T20" fmla="*/ 35 w 71"/>
                <a:gd name="T21" fmla="*/ 0 h 116"/>
                <a:gd name="T22" fmla="*/ 28 w 71"/>
                <a:gd name="T23" fmla="*/ 1 h 116"/>
                <a:gd name="T24" fmla="*/ 21 w 71"/>
                <a:gd name="T25" fmla="*/ 4 h 116"/>
                <a:gd name="T26" fmla="*/ 15 w 71"/>
                <a:gd name="T27" fmla="*/ 7 h 116"/>
                <a:gd name="T28" fmla="*/ 9 w 71"/>
                <a:gd name="T29" fmla="*/ 11 h 116"/>
                <a:gd name="T30" fmla="*/ 6 w 71"/>
                <a:gd name="T31" fmla="*/ 16 h 116"/>
                <a:gd name="T32" fmla="*/ 2 w 71"/>
                <a:gd name="T33" fmla="*/ 22 h 116"/>
                <a:gd name="T34" fmla="*/ 0 w 71"/>
                <a:gd name="T35" fmla="*/ 29 h 116"/>
                <a:gd name="T36" fmla="*/ 0 w 71"/>
                <a:gd name="T37" fmla="*/ 36 h 116"/>
                <a:gd name="T38" fmla="*/ 0 w 71"/>
                <a:gd name="T39" fmla="*/ 36 h 116"/>
                <a:gd name="T40" fmla="*/ 1 w 71"/>
                <a:gd name="T41" fmla="*/ 45 h 116"/>
                <a:gd name="T42" fmla="*/ 4 w 71"/>
                <a:gd name="T43" fmla="*/ 54 h 116"/>
                <a:gd name="T44" fmla="*/ 10 w 71"/>
                <a:gd name="T45" fmla="*/ 62 h 116"/>
                <a:gd name="T46" fmla="*/ 17 w 71"/>
                <a:gd name="T47" fmla="*/ 66 h 116"/>
                <a:gd name="T48" fmla="*/ 0 w 71"/>
                <a:gd name="T49" fmla="*/ 116 h 116"/>
                <a:gd name="T50" fmla="*/ 69 w 71"/>
                <a:gd name="T51" fmla="*/ 116 h 116"/>
                <a:gd name="T52" fmla="*/ 52 w 71"/>
                <a:gd name="T53" fmla="*/ 66 h 116"/>
                <a:gd name="T54" fmla="*/ 52 w 71"/>
                <a:gd name="T55" fmla="*/ 66 h 116"/>
                <a:gd name="T56" fmla="*/ 60 w 71"/>
                <a:gd name="T57" fmla="*/ 62 h 116"/>
                <a:gd name="T58" fmla="*/ 65 w 71"/>
                <a:gd name="T59" fmla="*/ 54 h 116"/>
                <a:gd name="T60" fmla="*/ 68 w 71"/>
                <a:gd name="T61" fmla="*/ 45 h 116"/>
                <a:gd name="T62" fmla="*/ 71 w 71"/>
                <a:gd name="T63" fmla="*/ 36 h 116"/>
                <a:gd name="T64" fmla="*/ 71 w 71"/>
                <a:gd name="T65"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6">
                  <a:moveTo>
                    <a:pt x="71" y="36"/>
                  </a:moveTo>
                  <a:lnTo>
                    <a:pt x="71" y="36"/>
                  </a:lnTo>
                  <a:lnTo>
                    <a:pt x="69" y="29"/>
                  </a:lnTo>
                  <a:lnTo>
                    <a:pt x="67" y="22"/>
                  </a:lnTo>
                  <a:lnTo>
                    <a:pt x="64" y="16"/>
                  </a:lnTo>
                  <a:lnTo>
                    <a:pt x="60" y="11"/>
                  </a:lnTo>
                  <a:lnTo>
                    <a:pt x="54" y="7"/>
                  </a:lnTo>
                  <a:lnTo>
                    <a:pt x="49" y="4"/>
                  </a:lnTo>
                  <a:lnTo>
                    <a:pt x="42" y="1"/>
                  </a:lnTo>
                  <a:lnTo>
                    <a:pt x="35" y="0"/>
                  </a:lnTo>
                  <a:lnTo>
                    <a:pt x="35" y="0"/>
                  </a:lnTo>
                  <a:lnTo>
                    <a:pt x="28" y="1"/>
                  </a:lnTo>
                  <a:lnTo>
                    <a:pt x="21" y="4"/>
                  </a:lnTo>
                  <a:lnTo>
                    <a:pt x="15" y="7"/>
                  </a:lnTo>
                  <a:lnTo>
                    <a:pt x="9" y="11"/>
                  </a:lnTo>
                  <a:lnTo>
                    <a:pt x="6" y="16"/>
                  </a:lnTo>
                  <a:lnTo>
                    <a:pt x="2" y="22"/>
                  </a:lnTo>
                  <a:lnTo>
                    <a:pt x="0" y="29"/>
                  </a:lnTo>
                  <a:lnTo>
                    <a:pt x="0" y="36"/>
                  </a:lnTo>
                  <a:lnTo>
                    <a:pt x="0" y="36"/>
                  </a:lnTo>
                  <a:lnTo>
                    <a:pt x="1" y="45"/>
                  </a:lnTo>
                  <a:lnTo>
                    <a:pt x="4" y="54"/>
                  </a:lnTo>
                  <a:lnTo>
                    <a:pt x="10" y="62"/>
                  </a:lnTo>
                  <a:lnTo>
                    <a:pt x="17" y="66"/>
                  </a:lnTo>
                  <a:lnTo>
                    <a:pt x="0" y="116"/>
                  </a:lnTo>
                  <a:lnTo>
                    <a:pt x="69" y="116"/>
                  </a:lnTo>
                  <a:lnTo>
                    <a:pt x="52" y="66"/>
                  </a:lnTo>
                  <a:lnTo>
                    <a:pt x="52" y="66"/>
                  </a:lnTo>
                  <a:lnTo>
                    <a:pt x="60" y="62"/>
                  </a:lnTo>
                  <a:lnTo>
                    <a:pt x="65" y="54"/>
                  </a:lnTo>
                  <a:lnTo>
                    <a:pt x="68" y="45"/>
                  </a:lnTo>
                  <a:lnTo>
                    <a:pt x="71" y="36"/>
                  </a:lnTo>
                  <a:lnTo>
                    <a:pt x="71" y="3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3" name="Freeform 116"/>
            <p:cNvSpPr>
              <a:spLocks/>
            </p:cNvSpPr>
            <p:nvPr/>
          </p:nvSpPr>
          <p:spPr bwMode="auto">
            <a:xfrm>
              <a:off x="1069" y="2766"/>
              <a:ext cx="112" cy="43"/>
            </a:xfrm>
            <a:custGeom>
              <a:avLst/>
              <a:gdLst>
                <a:gd name="T0" fmla="*/ 181 w 676"/>
                <a:gd name="T1" fmla="*/ 35 h 254"/>
                <a:gd name="T2" fmla="*/ 131 w 676"/>
                <a:gd name="T3" fmla="*/ 10 h 254"/>
                <a:gd name="T4" fmla="*/ 81 w 676"/>
                <a:gd name="T5" fmla="*/ 21 h 254"/>
                <a:gd name="T6" fmla="*/ 28 w 676"/>
                <a:gd name="T7" fmla="*/ 80 h 254"/>
                <a:gd name="T8" fmla="*/ 12 w 676"/>
                <a:gd name="T9" fmla="*/ 110 h 254"/>
                <a:gd name="T10" fmla="*/ 0 w 676"/>
                <a:gd name="T11" fmla="*/ 129 h 254"/>
                <a:gd name="T12" fmla="*/ 23 w 676"/>
                <a:gd name="T13" fmla="*/ 184 h 254"/>
                <a:gd name="T14" fmla="*/ 78 w 676"/>
                <a:gd name="T15" fmla="*/ 244 h 254"/>
                <a:gd name="T16" fmla="*/ 142 w 676"/>
                <a:gd name="T17" fmla="*/ 252 h 254"/>
                <a:gd name="T18" fmla="*/ 189 w 676"/>
                <a:gd name="T19" fmla="*/ 225 h 254"/>
                <a:gd name="T20" fmla="*/ 244 w 676"/>
                <a:gd name="T21" fmla="*/ 138 h 254"/>
                <a:gd name="T22" fmla="*/ 308 w 676"/>
                <a:gd name="T23" fmla="*/ 49 h 254"/>
                <a:gd name="T24" fmla="*/ 347 w 676"/>
                <a:gd name="T25" fmla="*/ 41 h 254"/>
                <a:gd name="T26" fmla="*/ 393 w 676"/>
                <a:gd name="T27" fmla="*/ 70 h 254"/>
                <a:gd name="T28" fmla="*/ 415 w 676"/>
                <a:gd name="T29" fmla="*/ 170 h 254"/>
                <a:gd name="T30" fmla="*/ 362 w 676"/>
                <a:gd name="T31" fmla="*/ 219 h 254"/>
                <a:gd name="T32" fmla="*/ 322 w 676"/>
                <a:gd name="T33" fmla="*/ 222 h 254"/>
                <a:gd name="T34" fmla="*/ 272 w 676"/>
                <a:gd name="T35" fmla="*/ 186 h 254"/>
                <a:gd name="T36" fmla="*/ 242 w 676"/>
                <a:gd name="T37" fmla="*/ 176 h 254"/>
                <a:gd name="T38" fmla="*/ 304 w 676"/>
                <a:gd name="T39" fmla="*/ 237 h 254"/>
                <a:gd name="T40" fmla="*/ 348 w 676"/>
                <a:gd name="T41" fmla="*/ 244 h 254"/>
                <a:gd name="T42" fmla="*/ 402 w 676"/>
                <a:gd name="T43" fmla="*/ 219 h 254"/>
                <a:gd name="T44" fmla="*/ 455 w 676"/>
                <a:gd name="T45" fmla="*/ 177 h 254"/>
                <a:gd name="T46" fmla="*/ 510 w 676"/>
                <a:gd name="T47" fmla="*/ 241 h 254"/>
                <a:gd name="T48" fmla="*/ 555 w 676"/>
                <a:gd name="T49" fmla="*/ 254 h 254"/>
                <a:gd name="T50" fmla="*/ 631 w 676"/>
                <a:gd name="T51" fmla="*/ 217 h 254"/>
                <a:gd name="T52" fmla="*/ 674 w 676"/>
                <a:gd name="T53" fmla="*/ 140 h 254"/>
                <a:gd name="T54" fmla="*/ 674 w 676"/>
                <a:gd name="T55" fmla="*/ 118 h 254"/>
                <a:gd name="T56" fmla="*/ 661 w 676"/>
                <a:gd name="T57" fmla="*/ 108 h 254"/>
                <a:gd name="T58" fmla="*/ 621 w 676"/>
                <a:gd name="T59" fmla="*/ 39 h 254"/>
                <a:gd name="T60" fmla="*/ 566 w 676"/>
                <a:gd name="T61" fmla="*/ 10 h 254"/>
                <a:gd name="T62" fmla="*/ 523 w 676"/>
                <a:gd name="T63" fmla="*/ 16 h 254"/>
                <a:gd name="T64" fmla="*/ 465 w 676"/>
                <a:gd name="T65" fmla="*/ 78 h 254"/>
                <a:gd name="T66" fmla="*/ 494 w 676"/>
                <a:gd name="T67" fmla="*/ 68 h 254"/>
                <a:gd name="T68" fmla="*/ 541 w 676"/>
                <a:gd name="T69" fmla="*/ 31 h 254"/>
                <a:gd name="T70" fmla="*/ 580 w 676"/>
                <a:gd name="T71" fmla="*/ 36 h 254"/>
                <a:gd name="T72" fmla="*/ 631 w 676"/>
                <a:gd name="T73" fmla="*/ 89 h 254"/>
                <a:gd name="T74" fmla="*/ 637 w 676"/>
                <a:gd name="T75" fmla="*/ 123 h 254"/>
                <a:gd name="T76" fmla="*/ 599 w 676"/>
                <a:gd name="T77" fmla="*/ 193 h 254"/>
                <a:gd name="T78" fmla="*/ 555 w 676"/>
                <a:gd name="T79" fmla="*/ 213 h 254"/>
                <a:gd name="T80" fmla="*/ 520 w 676"/>
                <a:gd name="T81" fmla="*/ 199 h 254"/>
                <a:gd name="T82" fmla="*/ 467 w 676"/>
                <a:gd name="T83" fmla="*/ 116 h 254"/>
                <a:gd name="T84" fmla="*/ 409 w 676"/>
                <a:gd name="T85" fmla="*/ 28 h 254"/>
                <a:gd name="T86" fmla="*/ 359 w 676"/>
                <a:gd name="T87" fmla="*/ 1 h 254"/>
                <a:gd name="T88" fmla="*/ 308 w 676"/>
                <a:gd name="T89" fmla="*/ 5 h 254"/>
                <a:gd name="T90" fmla="*/ 254 w 676"/>
                <a:gd name="T91" fmla="*/ 43 h 254"/>
                <a:gd name="T92" fmla="*/ 207 w 676"/>
                <a:gd name="T93" fmla="*/ 121 h 254"/>
                <a:gd name="T94" fmla="*/ 151 w 676"/>
                <a:gd name="T95" fmla="*/ 203 h 254"/>
                <a:gd name="T96" fmla="*/ 122 w 676"/>
                <a:gd name="T97" fmla="*/ 213 h 254"/>
                <a:gd name="T98" fmla="*/ 71 w 676"/>
                <a:gd name="T99" fmla="*/ 184 h 254"/>
                <a:gd name="T100" fmla="*/ 40 w 676"/>
                <a:gd name="T101" fmla="*/ 123 h 254"/>
                <a:gd name="T102" fmla="*/ 54 w 676"/>
                <a:gd name="T103" fmla="*/ 75 h 254"/>
                <a:gd name="T104" fmla="*/ 105 w 676"/>
                <a:gd name="T105" fmla="*/ 32 h 254"/>
                <a:gd name="T106" fmla="*/ 143 w 676"/>
                <a:gd name="T107" fmla="*/ 34 h 254"/>
                <a:gd name="T108" fmla="*/ 192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2" y="78"/>
                  </a:lnTo>
                  <a:lnTo>
                    <a:pt x="203" y="61"/>
                  </a:lnTo>
                  <a:lnTo>
                    <a:pt x="192" y="47"/>
                  </a:lnTo>
                  <a:lnTo>
                    <a:pt x="181" y="35"/>
                  </a:lnTo>
                  <a:lnTo>
                    <a:pt x="169" y="24"/>
                  </a:lnTo>
                  <a:lnTo>
                    <a:pt x="162" y="20"/>
                  </a:lnTo>
                  <a:lnTo>
                    <a:pt x="155" y="16"/>
                  </a:lnTo>
                  <a:lnTo>
                    <a:pt x="147" y="14"/>
                  </a:lnTo>
                  <a:lnTo>
                    <a:pt x="140" y="12"/>
                  </a:lnTo>
                  <a:lnTo>
                    <a:pt x="131" y="10"/>
                  </a:lnTo>
                  <a:lnTo>
                    <a:pt x="122" y="9"/>
                  </a:lnTo>
                  <a:lnTo>
                    <a:pt x="122" y="9"/>
                  </a:lnTo>
                  <a:lnTo>
                    <a:pt x="111" y="10"/>
                  </a:lnTo>
                  <a:lnTo>
                    <a:pt x="100" y="13"/>
                  </a:lnTo>
                  <a:lnTo>
                    <a:pt x="90" y="16"/>
                  </a:lnTo>
                  <a:lnTo>
                    <a:pt x="81" y="21"/>
                  </a:lnTo>
                  <a:lnTo>
                    <a:pt x="71" y="27"/>
                  </a:lnTo>
                  <a:lnTo>
                    <a:pt x="64" y="32"/>
                  </a:lnTo>
                  <a:lnTo>
                    <a:pt x="56" y="39"/>
                  </a:lnTo>
                  <a:lnTo>
                    <a:pt x="49" y="47"/>
                  </a:lnTo>
                  <a:lnTo>
                    <a:pt x="38" y="64"/>
                  </a:lnTo>
                  <a:lnTo>
                    <a:pt x="28" y="80"/>
                  </a:lnTo>
                  <a:lnTo>
                    <a:pt x="21" y="95"/>
                  </a:lnTo>
                  <a:lnTo>
                    <a:pt x="16" y="108"/>
                  </a:lnTo>
                  <a:lnTo>
                    <a:pt x="16" y="108"/>
                  </a:lnTo>
                  <a:lnTo>
                    <a:pt x="16" y="108"/>
                  </a:lnTo>
                  <a:lnTo>
                    <a:pt x="16" y="108"/>
                  </a:lnTo>
                  <a:lnTo>
                    <a:pt x="12" y="110"/>
                  </a:lnTo>
                  <a:lnTo>
                    <a:pt x="9" y="112"/>
                  </a:lnTo>
                  <a:lnTo>
                    <a:pt x="5" y="115"/>
                  </a:lnTo>
                  <a:lnTo>
                    <a:pt x="3" y="118"/>
                  </a:lnTo>
                  <a:lnTo>
                    <a:pt x="2" y="122"/>
                  </a:lnTo>
                  <a:lnTo>
                    <a:pt x="0" y="125"/>
                  </a:lnTo>
                  <a:lnTo>
                    <a:pt x="0" y="129"/>
                  </a:lnTo>
                  <a:lnTo>
                    <a:pt x="2" y="133"/>
                  </a:lnTo>
                  <a:lnTo>
                    <a:pt x="2" y="133"/>
                  </a:lnTo>
                  <a:lnTo>
                    <a:pt x="3" y="140"/>
                  </a:lnTo>
                  <a:lnTo>
                    <a:pt x="9" y="154"/>
                  </a:lnTo>
                  <a:lnTo>
                    <a:pt x="17" y="174"/>
                  </a:lnTo>
                  <a:lnTo>
                    <a:pt x="23" y="184"/>
                  </a:lnTo>
                  <a:lnTo>
                    <a:pt x="30" y="196"/>
                  </a:lnTo>
                  <a:lnTo>
                    <a:pt x="38" y="206"/>
                  </a:lnTo>
                  <a:lnTo>
                    <a:pt x="46" y="217"/>
                  </a:lnTo>
                  <a:lnTo>
                    <a:pt x="56" y="227"/>
                  </a:lnTo>
                  <a:lnTo>
                    <a:pt x="67" y="235"/>
                  </a:lnTo>
                  <a:lnTo>
                    <a:pt x="78" y="244"/>
                  </a:lnTo>
                  <a:lnTo>
                    <a:pt x="92" y="249"/>
                  </a:lnTo>
                  <a:lnTo>
                    <a:pt x="106" y="253"/>
                  </a:lnTo>
                  <a:lnTo>
                    <a:pt x="122" y="254"/>
                  </a:lnTo>
                  <a:lnTo>
                    <a:pt x="122" y="254"/>
                  </a:lnTo>
                  <a:lnTo>
                    <a:pt x="133" y="253"/>
                  </a:lnTo>
                  <a:lnTo>
                    <a:pt x="142" y="252"/>
                  </a:lnTo>
                  <a:lnTo>
                    <a:pt x="150" y="249"/>
                  </a:lnTo>
                  <a:lnTo>
                    <a:pt x="160" y="246"/>
                  </a:lnTo>
                  <a:lnTo>
                    <a:pt x="168" y="241"/>
                  </a:lnTo>
                  <a:lnTo>
                    <a:pt x="175" y="237"/>
                  </a:lnTo>
                  <a:lnTo>
                    <a:pt x="182" y="231"/>
                  </a:lnTo>
                  <a:lnTo>
                    <a:pt x="189" y="225"/>
                  </a:lnTo>
                  <a:lnTo>
                    <a:pt x="201" y="211"/>
                  </a:lnTo>
                  <a:lnTo>
                    <a:pt x="213" y="195"/>
                  </a:lnTo>
                  <a:lnTo>
                    <a:pt x="223" y="177"/>
                  </a:lnTo>
                  <a:lnTo>
                    <a:pt x="233" y="160"/>
                  </a:lnTo>
                  <a:lnTo>
                    <a:pt x="244" y="138"/>
                  </a:lnTo>
                  <a:lnTo>
                    <a:pt x="244" y="138"/>
                  </a:lnTo>
                  <a:lnTo>
                    <a:pt x="263" y="101"/>
                  </a:lnTo>
                  <a:lnTo>
                    <a:pt x="273" y="85"/>
                  </a:lnTo>
                  <a:lnTo>
                    <a:pt x="284" y="70"/>
                  </a:lnTo>
                  <a:lnTo>
                    <a:pt x="296" y="58"/>
                  </a:lnTo>
                  <a:lnTo>
                    <a:pt x="302" y="52"/>
                  </a:lnTo>
                  <a:lnTo>
                    <a:pt x="308" y="49"/>
                  </a:lnTo>
                  <a:lnTo>
                    <a:pt x="315" y="45"/>
                  </a:lnTo>
                  <a:lnTo>
                    <a:pt x="322" y="42"/>
                  </a:lnTo>
                  <a:lnTo>
                    <a:pt x="330" y="41"/>
                  </a:lnTo>
                  <a:lnTo>
                    <a:pt x="338" y="41"/>
                  </a:lnTo>
                  <a:lnTo>
                    <a:pt x="338" y="41"/>
                  </a:lnTo>
                  <a:lnTo>
                    <a:pt x="347" y="41"/>
                  </a:lnTo>
                  <a:lnTo>
                    <a:pt x="355" y="42"/>
                  </a:lnTo>
                  <a:lnTo>
                    <a:pt x="362" y="45"/>
                  </a:lnTo>
                  <a:lnTo>
                    <a:pt x="369" y="49"/>
                  </a:lnTo>
                  <a:lnTo>
                    <a:pt x="376" y="52"/>
                  </a:lnTo>
                  <a:lnTo>
                    <a:pt x="381" y="58"/>
                  </a:lnTo>
                  <a:lnTo>
                    <a:pt x="393" y="70"/>
                  </a:lnTo>
                  <a:lnTo>
                    <a:pt x="404" y="85"/>
                  </a:lnTo>
                  <a:lnTo>
                    <a:pt x="414" y="101"/>
                  </a:lnTo>
                  <a:lnTo>
                    <a:pt x="434" y="138"/>
                  </a:lnTo>
                  <a:lnTo>
                    <a:pt x="434" y="138"/>
                  </a:lnTo>
                  <a:lnTo>
                    <a:pt x="424" y="154"/>
                  </a:lnTo>
                  <a:lnTo>
                    <a:pt x="415" y="170"/>
                  </a:lnTo>
                  <a:lnTo>
                    <a:pt x="405" y="186"/>
                  </a:lnTo>
                  <a:lnTo>
                    <a:pt x="394" y="198"/>
                  </a:lnTo>
                  <a:lnTo>
                    <a:pt x="383" y="209"/>
                  </a:lnTo>
                  <a:lnTo>
                    <a:pt x="376" y="213"/>
                  </a:lnTo>
                  <a:lnTo>
                    <a:pt x="369" y="217"/>
                  </a:lnTo>
                  <a:lnTo>
                    <a:pt x="362" y="219"/>
                  </a:lnTo>
                  <a:lnTo>
                    <a:pt x="355" y="222"/>
                  </a:lnTo>
                  <a:lnTo>
                    <a:pt x="347" y="223"/>
                  </a:lnTo>
                  <a:lnTo>
                    <a:pt x="338" y="224"/>
                  </a:lnTo>
                  <a:lnTo>
                    <a:pt x="338" y="224"/>
                  </a:lnTo>
                  <a:lnTo>
                    <a:pt x="330" y="223"/>
                  </a:lnTo>
                  <a:lnTo>
                    <a:pt x="322" y="222"/>
                  </a:lnTo>
                  <a:lnTo>
                    <a:pt x="315" y="219"/>
                  </a:lnTo>
                  <a:lnTo>
                    <a:pt x="308" y="217"/>
                  </a:lnTo>
                  <a:lnTo>
                    <a:pt x="301" y="213"/>
                  </a:lnTo>
                  <a:lnTo>
                    <a:pt x="296" y="209"/>
                  </a:lnTo>
                  <a:lnTo>
                    <a:pt x="283" y="198"/>
                  </a:lnTo>
                  <a:lnTo>
                    <a:pt x="272" y="186"/>
                  </a:lnTo>
                  <a:lnTo>
                    <a:pt x="263" y="170"/>
                  </a:lnTo>
                  <a:lnTo>
                    <a:pt x="253" y="154"/>
                  </a:lnTo>
                  <a:lnTo>
                    <a:pt x="244" y="138"/>
                  </a:lnTo>
                  <a:lnTo>
                    <a:pt x="233" y="160"/>
                  </a:lnTo>
                  <a:lnTo>
                    <a:pt x="233" y="160"/>
                  </a:lnTo>
                  <a:lnTo>
                    <a:pt x="242" y="176"/>
                  </a:lnTo>
                  <a:lnTo>
                    <a:pt x="253" y="193"/>
                  </a:lnTo>
                  <a:lnTo>
                    <a:pt x="263" y="206"/>
                  </a:lnTo>
                  <a:lnTo>
                    <a:pt x="276" y="219"/>
                  </a:lnTo>
                  <a:lnTo>
                    <a:pt x="289" y="230"/>
                  </a:lnTo>
                  <a:lnTo>
                    <a:pt x="296" y="233"/>
                  </a:lnTo>
                  <a:lnTo>
                    <a:pt x="304" y="237"/>
                  </a:lnTo>
                  <a:lnTo>
                    <a:pt x="312" y="240"/>
                  </a:lnTo>
                  <a:lnTo>
                    <a:pt x="320" y="242"/>
                  </a:lnTo>
                  <a:lnTo>
                    <a:pt x="329" y="244"/>
                  </a:lnTo>
                  <a:lnTo>
                    <a:pt x="338" y="244"/>
                  </a:lnTo>
                  <a:lnTo>
                    <a:pt x="338" y="244"/>
                  </a:lnTo>
                  <a:lnTo>
                    <a:pt x="348" y="244"/>
                  </a:lnTo>
                  <a:lnTo>
                    <a:pt x="357" y="242"/>
                  </a:lnTo>
                  <a:lnTo>
                    <a:pt x="365" y="240"/>
                  </a:lnTo>
                  <a:lnTo>
                    <a:pt x="373" y="237"/>
                  </a:lnTo>
                  <a:lnTo>
                    <a:pt x="381" y="233"/>
                  </a:lnTo>
                  <a:lnTo>
                    <a:pt x="388" y="230"/>
                  </a:lnTo>
                  <a:lnTo>
                    <a:pt x="402" y="219"/>
                  </a:lnTo>
                  <a:lnTo>
                    <a:pt x="414" y="206"/>
                  </a:lnTo>
                  <a:lnTo>
                    <a:pt x="424" y="193"/>
                  </a:lnTo>
                  <a:lnTo>
                    <a:pt x="435" y="176"/>
                  </a:lnTo>
                  <a:lnTo>
                    <a:pt x="444" y="160"/>
                  </a:lnTo>
                  <a:lnTo>
                    <a:pt x="444" y="160"/>
                  </a:lnTo>
                  <a:lnTo>
                    <a:pt x="455" y="177"/>
                  </a:lnTo>
                  <a:lnTo>
                    <a:pt x="465" y="195"/>
                  </a:lnTo>
                  <a:lnTo>
                    <a:pt x="476" y="211"/>
                  </a:lnTo>
                  <a:lnTo>
                    <a:pt x="488" y="225"/>
                  </a:lnTo>
                  <a:lnTo>
                    <a:pt x="495" y="231"/>
                  </a:lnTo>
                  <a:lnTo>
                    <a:pt x="502" y="237"/>
                  </a:lnTo>
                  <a:lnTo>
                    <a:pt x="510" y="241"/>
                  </a:lnTo>
                  <a:lnTo>
                    <a:pt x="519" y="246"/>
                  </a:lnTo>
                  <a:lnTo>
                    <a:pt x="527" y="249"/>
                  </a:lnTo>
                  <a:lnTo>
                    <a:pt x="536" y="252"/>
                  </a:lnTo>
                  <a:lnTo>
                    <a:pt x="545" y="253"/>
                  </a:lnTo>
                  <a:lnTo>
                    <a:pt x="555" y="254"/>
                  </a:lnTo>
                  <a:lnTo>
                    <a:pt x="555" y="254"/>
                  </a:lnTo>
                  <a:lnTo>
                    <a:pt x="571" y="253"/>
                  </a:lnTo>
                  <a:lnTo>
                    <a:pt x="585" y="249"/>
                  </a:lnTo>
                  <a:lnTo>
                    <a:pt x="599" y="244"/>
                  </a:lnTo>
                  <a:lnTo>
                    <a:pt x="610" y="235"/>
                  </a:lnTo>
                  <a:lnTo>
                    <a:pt x="622" y="227"/>
                  </a:lnTo>
                  <a:lnTo>
                    <a:pt x="631" y="217"/>
                  </a:lnTo>
                  <a:lnTo>
                    <a:pt x="640" y="206"/>
                  </a:lnTo>
                  <a:lnTo>
                    <a:pt x="647" y="196"/>
                  </a:lnTo>
                  <a:lnTo>
                    <a:pt x="654" y="184"/>
                  </a:lnTo>
                  <a:lnTo>
                    <a:pt x="660" y="174"/>
                  </a:lnTo>
                  <a:lnTo>
                    <a:pt x="668" y="154"/>
                  </a:lnTo>
                  <a:lnTo>
                    <a:pt x="674" y="140"/>
                  </a:lnTo>
                  <a:lnTo>
                    <a:pt x="676" y="133"/>
                  </a:lnTo>
                  <a:lnTo>
                    <a:pt x="676" y="133"/>
                  </a:lnTo>
                  <a:lnTo>
                    <a:pt x="676" y="129"/>
                  </a:lnTo>
                  <a:lnTo>
                    <a:pt x="676" y="125"/>
                  </a:lnTo>
                  <a:lnTo>
                    <a:pt x="675" y="122"/>
                  </a:lnTo>
                  <a:lnTo>
                    <a:pt x="674" y="118"/>
                  </a:lnTo>
                  <a:lnTo>
                    <a:pt x="672" y="115"/>
                  </a:lnTo>
                  <a:lnTo>
                    <a:pt x="669" y="112"/>
                  </a:lnTo>
                  <a:lnTo>
                    <a:pt x="666" y="110"/>
                  </a:lnTo>
                  <a:lnTo>
                    <a:pt x="661" y="108"/>
                  </a:lnTo>
                  <a:lnTo>
                    <a:pt x="661" y="108"/>
                  </a:lnTo>
                  <a:lnTo>
                    <a:pt x="661" y="108"/>
                  </a:lnTo>
                  <a:lnTo>
                    <a:pt x="661" y="108"/>
                  </a:lnTo>
                  <a:lnTo>
                    <a:pt x="657" y="95"/>
                  </a:lnTo>
                  <a:lnTo>
                    <a:pt x="649" y="80"/>
                  </a:lnTo>
                  <a:lnTo>
                    <a:pt x="639" y="64"/>
                  </a:lnTo>
                  <a:lnTo>
                    <a:pt x="628" y="47"/>
                  </a:lnTo>
                  <a:lnTo>
                    <a:pt x="621" y="39"/>
                  </a:lnTo>
                  <a:lnTo>
                    <a:pt x="614" y="32"/>
                  </a:lnTo>
                  <a:lnTo>
                    <a:pt x="606" y="27"/>
                  </a:lnTo>
                  <a:lnTo>
                    <a:pt x="596" y="21"/>
                  </a:lnTo>
                  <a:lnTo>
                    <a:pt x="587" y="16"/>
                  </a:lnTo>
                  <a:lnTo>
                    <a:pt x="577" y="13"/>
                  </a:lnTo>
                  <a:lnTo>
                    <a:pt x="566" y="10"/>
                  </a:lnTo>
                  <a:lnTo>
                    <a:pt x="555" y="9"/>
                  </a:lnTo>
                  <a:lnTo>
                    <a:pt x="555" y="9"/>
                  </a:lnTo>
                  <a:lnTo>
                    <a:pt x="546" y="10"/>
                  </a:lnTo>
                  <a:lnTo>
                    <a:pt x="538" y="12"/>
                  </a:lnTo>
                  <a:lnTo>
                    <a:pt x="530" y="14"/>
                  </a:lnTo>
                  <a:lnTo>
                    <a:pt x="523" y="16"/>
                  </a:lnTo>
                  <a:lnTo>
                    <a:pt x="515" y="20"/>
                  </a:lnTo>
                  <a:lnTo>
                    <a:pt x="509" y="24"/>
                  </a:lnTo>
                  <a:lnTo>
                    <a:pt x="496" y="35"/>
                  </a:lnTo>
                  <a:lnTo>
                    <a:pt x="485" y="47"/>
                  </a:lnTo>
                  <a:lnTo>
                    <a:pt x="474" y="61"/>
                  </a:lnTo>
                  <a:lnTo>
                    <a:pt x="465" y="78"/>
                  </a:lnTo>
                  <a:lnTo>
                    <a:pt x="456" y="94"/>
                  </a:lnTo>
                  <a:lnTo>
                    <a:pt x="467" y="116"/>
                  </a:lnTo>
                  <a:lnTo>
                    <a:pt x="467" y="116"/>
                  </a:lnTo>
                  <a:lnTo>
                    <a:pt x="477" y="99"/>
                  </a:lnTo>
                  <a:lnTo>
                    <a:pt x="485" y="83"/>
                  </a:lnTo>
                  <a:lnTo>
                    <a:pt x="494" y="68"/>
                  </a:lnTo>
                  <a:lnTo>
                    <a:pt x="505" y="56"/>
                  </a:lnTo>
                  <a:lnTo>
                    <a:pt x="515" y="45"/>
                  </a:lnTo>
                  <a:lnTo>
                    <a:pt x="521" y="41"/>
                  </a:lnTo>
                  <a:lnTo>
                    <a:pt x="528" y="37"/>
                  </a:lnTo>
                  <a:lnTo>
                    <a:pt x="534" y="34"/>
                  </a:lnTo>
                  <a:lnTo>
                    <a:pt x="541" y="31"/>
                  </a:lnTo>
                  <a:lnTo>
                    <a:pt x="548" y="30"/>
                  </a:lnTo>
                  <a:lnTo>
                    <a:pt x="555" y="30"/>
                  </a:lnTo>
                  <a:lnTo>
                    <a:pt x="555" y="30"/>
                  </a:lnTo>
                  <a:lnTo>
                    <a:pt x="564" y="30"/>
                  </a:lnTo>
                  <a:lnTo>
                    <a:pt x="572" y="32"/>
                  </a:lnTo>
                  <a:lnTo>
                    <a:pt x="580" y="36"/>
                  </a:lnTo>
                  <a:lnTo>
                    <a:pt x="588" y="39"/>
                  </a:lnTo>
                  <a:lnTo>
                    <a:pt x="595" y="44"/>
                  </a:lnTo>
                  <a:lnTo>
                    <a:pt x="601" y="50"/>
                  </a:lnTo>
                  <a:lnTo>
                    <a:pt x="613" y="61"/>
                  </a:lnTo>
                  <a:lnTo>
                    <a:pt x="623" y="75"/>
                  </a:lnTo>
                  <a:lnTo>
                    <a:pt x="631" y="89"/>
                  </a:lnTo>
                  <a:lnTo>
                    <a:pt x="637" y="102"/>
                  </a:lnTo>
                  <a:lnTo>
                    <a:pt x="642" y="114"/>
                  </a:lnTo>
                  <a:lnTo>
                    <a:pt x="642" y="114"/>
                  </a:lnTo>
                  <a:lnTo>
                    <a:pt x="639" y="118"/>
                  </a:lnTo>
                  <a:lnTo>
                    <a:pt x="637" y="123"/>
                  </a:lnTo>
                  <a:lnTo>
                    <a:pt x="637" y="123"/>
                  </a:lnTo>
                  <a:lnTo>
                    <a:pt x="632" y="137"/>
                  </a:lnTo>
                  <a:lnTo>
                    <a:pt x="625" y="152"/>
                  </a:lnTo>
                  <a:lnTo>
                    <a:pt x="617" y="168"/>
                  </a:lnTo>
                  <a:lnTo>
                    <a:pt x="611" y="176"/>
                  </a:lnTo>
                  <a:lnTo>
                    <a:pt x="606" y="184"/>
                  </a:lnTo>
                  <a:lnTo>
                    <a:pt x="599" y="193"/>
                  </a:lnTo>
                  <a:lnTo>
                    <a:pt x="592" y="199"/>
                  </a:lnTo>
                  <a:lnTo>
                    <a:pt x="584" y="205"/>
                  </a:lnTo>
                  <a:lnTo>
                    <a:pt x="574" y="210"/>
                  </a:lnTo>
                  <a:lnTo>
                    <a:pt x="565" y="212"/>
                  </a:lnTo>
                  <a:lnTo>
                    <a:pt x="555" y="213"/>
                  </a:lnTo>
                  <a:lnTo>
                    <a:pt x="555" y="213"/>
                  </a:lnTo>
                  <a:lnTo>
                    <a:pt x="549" y="213"/>
                  </a:lnTo>
                  <a:lnTo>
                    <a:pt x="542" y="212"/>
                  </a:lnTo>
                  <a:lnTo>
                    <a:pt x="536" y="210"/>
                  </a:lnTo>
                  <a:lnTo>
                    <a:pt x="531" y="206"/>
                  </a:lnTo>
                  <a:lnTo>
                    <a:pt x="525" y="203"/>
                  </a:lnTo>
                  <a:lnTo>
                    <a:pt x="520" y="199"/>
                  </a:lnTo>
                  <a:lnTo>
                    <a:pt x="510" y="189"/>
                  </a:lnTo>
                  <a:lnTo>
                    <a:pt x="500" y="175"/>
                  </a:lnTo>
                  <a:lnTo>
                    <a:pt x="491" y="160"/>
                  </a:lnTo>
                  <a:lnTo>
                    <a:pt x="471" y="121"/>
                  </a:lnTo>
                  <a:lnTo>
                    <a:pt x="471" y="121"/>
                  </a:lnTo>
                  <a:lnTo>
                    <a:pt x="467" y="116"/>
                  </a:lnTo>
                  <a:lnTo>
                    <a:pt x="456" y="94"/>
                  </a:lnTo>
                  <a:lnTo>
                    <a:pt x="456" y="94"/>
                  </a:lnTo>
                  <a:lnTo>
                    <a:pt x="446" y="75"/>
                  </a:lnTo>
                  <a:lnTo>
                    <a:pt x="435" y="58"/>
                  </a:lnTo>
                  <a:lnTo>
                    <a:pt x="423" y="43"/>
                  </a:lnTo>
                  <a:lnTo>
                    <a:pt x="409" y="28"/>
                  </a:lnTo>
                  <a:lnTo>
                    <a:pt x="402" y="22"/>
                  </a:lnTo>
                  <a:lnTo>
                    <a:pt x="395" y="16"/>
                  </a:lnTo>
                  <a:lnTo>
                    <a:pt x="387" y="12"/>
                  </a:lnTo>
                  <a:lnTo>
                    <a:pt x="378" y="7"/>
                  </a:lnTo>
                  <a:lnTo>
                    <a:pt x="369" y="5"/>
                  </a:lnTo>
                  <a:lnTo>
                    <a:pt x="359" y="1"/>
                  </a:lnTo>
                  <a:lnTo>
                    <a:pt x="349" y="0"/>
                  </a:lnTo>
                  <a:lnTo>
                    <a:pt x="338" y="0"/>
                  </a:lnTo>
                  <a:lnTo>
                    <a:pt x="338" y="0"/>
                  </a:lnTo>
                  <a:lnTo>
                    <a:pt x="328" y="0"/>
                  </a:lnTo>
                  <a:lnTo>
                    <a:pt x="318" y="1"/>
                  </a:lnTo>
                  <a:lnTo>
                    <a:pt x="308" y="5"/>
                  </a:lnTo>
                  <a:lnTo>
                    <a:pt x="299" y="7"/>
                  </a:lnTo>
                  <a:lnTo>
                    <a:pt x="291" y="12"/>
                  </a:lnTo>
                  <a:lnTo>
                    <a:pt x="283" y="16"/>
                  </a:lnTo>
                  <a:lnTo>
                    <a:pt x="275" y="22"/>
                  </a:lnTo>
                  <a:lnTo>
                    <a:pt x="268" y="28"/>
                  </a:lnTo>
                  <a:lnTo>
                    <a:pt x="254" y="43"/>
                  </a:lnTo>
                  <a:lnTo>
                    <a:pt x="242" y="58"/>
                  </a:lnTo>
                  <a:lnTo>
                    <a:pt x="232" y="75"/>
                  </a:lnTo>
                  <a:lnTo>
                    <a:pt x="221" y="94"/>
                  </a:lnTo>
                  <a:lnTo>
                    <a:pt x="210" y="116"/>
                  </a:lnTo>
                  <a:lnTo>
                    <a:pt x="210" y="116"/>
                  </a:lnTo>
                  <a:lnTo>
                    <a:pt x="207" y="121"/>
                  </a:lnTo>
                  <a:lnTo>
                    <a:pt x="207" y="121"/>
                  </a:lnTo>
                  <a:lnTo>
                    <a:pt x="186" y="160"/>
                  </a:lnTo>
                  <a:lnTo>
                    <a:pt x="177" y="175"/>
                  </a:lnTo>
                  <a:lnTo>
                    <a:pt x="167" y="189"/>
                  </a:lnTo>
                  <a:lnTo>
                    <a:pt x="157" y="199"/>
                  </a:lnTo>
                  <a:lnTo>
                    <a:pt x="151" y="203"/>
                  </a:lnTo>
                  <a:lnTo>
                    <a:pt x="147" y="206"/>
                  </a:lnTo>
                  <a:lnTo>
                    <a:pt x="141" y="210"/>
                  </a:lnTo>
                  <a:lnTo>
                    <a:pt x="135" y="212"/>
                  </a:lnTo>
                  <a:lnTo>
                    <a:pt x="128" y="213"/>
                  </a:lnTo>
                  <a:lnTo>
                    <a:pt x="122" y="213"/>
                  </a:lnTo>
                  <a:lnTo>
                    <a:pt x="122" y="213"/>
                  </a:lnTo>
                  <a:lnTo>
                    <a:pt x="112" y="212"/>
                  </a:lnTo>
                  <a:lnTo>
                    <a:pt x="103" y="210"/>
                  </a:lnTo>
                  <a:lnTo>
                    <a:pt x="93" y="205"/>
                  </a:lnTo>
                  <a:lnTo>
                    <a:pt x="85" y="199"/>
                  </a:lnTo>
                  <a:lnTo>
                    <a:pt x="78" y="193"/>
                  </a:lnTo>
                  <a:lnTo>
                    <a:pt x="71" y="184"/>
                  </a:lnTo>
                  <a:lnTo>
                    <a:pt x="66" y="176"/>
                  </a:lnTo>
                  <a:lnTo>
                    <a:pt x="60" y="168"/>
                  </a:lnTo>
                  <a:lnTo>
                    <a:pt x="52" y="152"/>
                  </a:lnTo>
                  <a:lnTo>
                    <a:pt x="46" y="137"/>
                  </a:lnTo>
                  <a:lnTo>
                    <a:pt x="40" y="123"/>
                  </a:lnTo>
                  <a:lnTo>
                    <a:pt x="40" y="123"/>
                  </a:lnTo>
                  <a:lnTo>
                    <a:pt x="39" y="118"/>
                  </a:lnTo>
                  <a:lnTo>
                    <a:pt x="35" y="114"/>
                  </a:lnTo>
                  <a:lnTo>
                    <a:pt x="35" y="114"/>
                  </a:lnTo>
                  <a:lnTo>
                    <a:pt x="40" y="102"/>
                  </a:lnTo>
                  <a:lnTo>
                    <a:pt x="47" y="89"/>
                  </a:lnTo>
                  <a:lnTo>
                    <a:pt x="54" y="75"/>
                  </a:lnTo>
                  <a:lnTo>
                    <a:pt x="64" y="61"/>
                  </a:lnTo>
                  <a:lnTo>
                    <a:pt x="76" y="50"/>
                  </a:lnTo>
                  <a:lnTo>
                    <a:pt x="83" y="44"/>
                  </a:lnTo>
                  <a:lnTo>
                    <a:pt x="90" y="39"/>
                  </a:lnTo>
                  <a:lnTo>
                    <a:pt x="97" y="36"/>
                  </a:lnTo>
                  <a:lnTo>
                    <a:pt x="105" y="32"/>
                  </a:lnTo>
                  <a:lnTo>
                    <a:pt x="113" y="30"/>
                  </a:lnTo>
                  <a:lnTo>
                    <a:pt x="122" y="30"/>
                  </a:lnTo>
                  <a:lnTo>
                    <a:pt x="122" y="30"/>
                  </a:lnTo>
                  <a:lnTo>
                    <a:pt x="129" y="30"/>
                  </a:lnTo>
                  <a:lnTo>
                    <a:pt x="136" y="31"/>
                  </a:lnTo>
                  <a:lnTo>
                    <a:pt x="143" y="34"/>
                  </a:lnTo>
                  <a:lnTo>
                    <a:pt x="150" y="37"/>
                  </a:lnTo>
                  <a:lnTo>
                    <a:pt x="156" y="41"/>
                  </a:lnTo>
                  <a:lnTo>
                    <a:pt x="162" y="45"/>
                  </a:lnTo>
                  <a:lnTo>
                    <a:pt x="172" y="56"/>
                  </a:lnTo>
                  <a:lnTo>
                    <a:pt x="183" y="68"/>
                  </a:lnTo>
                  <a:lnTo>
                    <a:pt x="192" y="83"/>
                  </a:lnTo>
                  <a:lnTo>
                    <a:pt x="201" y="99"/>
                  </a:lnTo>
                  <a:lnTo>
                    <a:pt x="210" y="116"/>
                  </a:lnTo>
                  <a:lnTo>
                    <a:pt x="221"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4" name="Freeform 117"/>
            <p:cNvSpPr>
              <a:spLocks/>
            </p:cNvSpPr>
            <p:nvPr/>
          </p:nvSpPr>
          <p:spPr bwMode="auto">
            <a:xfrm>
              <a:off x="1066" y="2768"/>
              <a:ext cx="113"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1 w 676"/>
                <a:gd name="T17" fmla="*/ 251 h 254"/>
                <a:gd name="T18" fmla="*/ 188 w 676"/>
                <a:gd name="T19" fmla="*/ 225 h 254"/>
                <a:gd name="T20" fmla="*/ 242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1 w 676"/>
                <a:gd name="T33" fmla="*/ 221 h 254"/>
                <a:gd name="T34" fmla="*/ 271 w 676"/>
                <a:gd name="T35" fmla="*/ 185 h 254"/>
                <a:gd name="T36" fmla="*/ 241 w 676"/>
                <a:gd name="T37" fmla="*/ 176 h 254"/>
                <a:gd name="T38" fmla="*/ 303 w 676"/>
                <a:gd name="T39" fmla="*/ 236 h 254"/>
                <a:gd name="T40" fmla="*/ 347 w 676"/>
                <a:gd name="T41" fmla="*/ 243 h 254"/>
                <a:gd name="T42" fmla="*/ 400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6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2" y="32"/>
                  </a:lnTo>
                  <a:lnTo>
                    <a:pt x="55" y="40"/>
                  </a:lnTo>
                  <a:lnTo>
                    <a:pt x="48" y="47"/>
                  </a:lnTo>
                  <a:lnTo>
                    <a:pt x="37" y="64"/>
                  </a:lnTo>
                  <a:lnTo>
                    <a:pt x="28" y="80"/>
                  </a:lnTo>
                  <a:lnTo>
                    <a:pt x="19" y="95"/>
                  </a:lnTo>
                  <a:lnTo>
                    <a:pt x="15" y="109"/>
                  </a:lnTo>
                  <a:lnTo>
                    <a:pt x="15" y="109"/>
                  </a:lnTo>
                  <a:lnTo>
                    <a:pt x="15" y="109"/>
                  </a:lnTo>
                  <a:lnTo>
                    <a:pt x="15" y="109"/>
                  </a:lnTo>
                  <a:lnTo>
                    <a:pt x="10" y="110"/>
                  </a:lnTo>
                  <a:lnTo>
                    <a:pt x="7" y="112"/>
                  </a:lnTo>
                  <a:lnTo>
                    <a:pt x="4"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5" y="227"/>
                  </a:lnTo>
                  <a:lnTo>
                    <a:pt x="66" y="235"/>
                  </a:lnTo>
                  <a:lnTo>
                    <a:pt x="78" y="243"/>
                  </a:lnTo>
                  <a:lnTo>
                    <a:pt x="91" y="249"/>
                  </a:lnTo>
                  <a:lnTo>
                    <a:pt x="105" y="253"/>
                  </a:lnTo>
                  <a:lnTo>
                    <a:pt x="122" y="254"/>
                  </a:lnTo>
                  <a:lnTo>
                    <a:pt x="122" y="254"/>
                  </a:lnTo>
                  <a:lnTo>
                    <a:pt x="131" y="254"/>
                  </a:lnTo>
                  <a:lnTo>
                    <a:pt x="141"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2" y="138"/>
                  </a:lnTo>
                  <a:lnTo>
                    <a:pt x="242" y="138"/>
                  </a:lnTo>
                  <a:lnTo>
                    <a:pt x="262" y="101"/>
                  </a:lnTo>
                  <a:lnTo>
                    <a:pt x="273" y="84"/>
                  </a:lnTo>
                  <a:lnTo>
                    <a:pt x="283" y="69"/>
                  </a:lnTo>
                  <a:lnTo>
                    <a:pt x="295" y="58"/>
                  </a:lnTo>
                  <a:lnTo>
                    <a:pt x="301" y="52"/>
                  </a:lnTo>
                  <a:lnTo>
                    <a:pt x="308" y="48"/>
                  </a:lnTo>
                  <a:lnTo>
                    <a:pt x="314" y="45"/>
                  </a:lnTo>
                  <a:lnTo>
                    <a:pt x="321"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3" y="198"/>
                  </a:lnTo>
                  <a:lnTo>
                    <a:pt x="381" y="209"/>
                  </a:lnTo>
                  <a:lnTo>
                    <a:pt x="375" y="213"/>
                  </a:lnTo>
                  <a:lnTo>
                    <a:pt x="368" y="217"/>
                  </a:lnTo>
                  <a:lnTo>
                    <a:pt x="361" y="219"/>
                  </a:lnTo>
                  <a:lnTo>
                    <a:pt x="354" y="221"/>
                  </a:lnTo>
                  <a:lnTo>
                    <a:pt x="346" y="222"/>
                  </a:lnTo>
                  <a:lnTo>
                    <a:pt x="338" y="224"/>
                  </a:lnTo>
                  <a:lnTo>
                    <a:pt x="338" y="224"/>
                  </a:lnTo>
                  <a:lnTo>
                    <a:pt x="330" y="222"/>
                  </a:lnTo>
                  <a:lnTo>
                    <a:pt x="321" y="221"/>
                  </a:lnTo>
                  <a:lnTo>
                    <a:pt x="314" y="219"/>
                  </a:lnTo>
                  <a:lnTo>
                    <a:pt x="308" y="217"/>
                  </a:lnTo>
                  <a:lnTo>
                    <a:pt x="301" y="213"/>
                  </a:lnTo>
                  <a:lnTo>
                    <a:pt x="295" y="209"/>
                  </a:lnTo>
                  <a:lnTo>
                    <a:pt x="282" y="198"/>
                  </a:lnTo>
                  <a:lnTo>
                    <a:pt x="271" y="185"/>
                  </a:lnTo>
                  <a:lnTo>
                    <a:pt x="261" y="170"/>
                  </a:lnTo>
                  <a:lnTo>
                    <a:pt x="252" y="155"/>
                  </a:lnTo>
                  <a:lnTo>
                    <a:pt x="242"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8" y="243"/>
                  </a:lnTo>
                  <a:lnTo>
                    <a:pt x="338" y="243"/>
                  </a:lnTo>
                  <a:lnTo>
                    <a:pt x="338" y="243"/>
                  </a:lnTo>
                  <a:lnTo>
                    <a:pt x="347" y="243"/>
                  </a:lnTo>
                  <a:lnTo>
                    <a:pt x="356" y="242"/>
                  </a:lnTo>
                  <a:lnTo>
                    <a:pt x="364" y="240"/>
                  </a:lnTo>
                  <a:lnTo>
                    <a:pt x="373" y="236"/>
                  </a:lnTo>
                  <a:lnTo>
                    <a:pt x="381" y="233"/>
                  </a:lnTo>
                  <a:lnTo>
                    <a:pt x="388" y="229"/>
                  </a:lnTo>
                  <a:lnTo>
                    <a:pt x="400" y="219"/>
                  </a:lnTo>
                  <a:lnTo>
                    <a:pt x="413" y="206"/>
                  </a:lnTo>
                  <a:lnTo>
                    <a:pt x="424" y="192"/>
                  </a:lnTo>
                  <a:lnTo>
                    <a:pt x="434" y="176"/>
                  </a:lnTo>
                  <a:lnTo>
                    <a:pt x="443" y="160"/>
                  </a:lnTo>
                  <a:lnTo>
                    <a:pt x="443" y="160"/>
                  </a:lnTo>
                  <a:lnTo>
                    <a:pt x="454" y="177"/>
                  </a:lnTo>
                  <a:lnTo>
                    <a:pt x="463" y="195"/>
                  </a:lnTo>
                  <a:lnTo>
                    <a:pt x="475" y="211"/>
                  </a:lnTo>
                  <a:lnTo>
                    <a:pt x="488" y="225"/>
                  </a:lnTo>
                  <a:lnTo>
                    <a:pt x="494" y="231"/>
                  </a:lnTo>
                  <a:lnTo>
                    <a:pt x="501" y="236"/>
                  </a:lnTo>
                  <a:lnTo>
                    <a:pt x="510" y="241"/>
                  </a:lnTo>
                  <a:lnTo>
                    <a:pt x="517" y="246"/>
                  </a:lnTo>
                  <a:lnTo>
                    <a:pt x="526" y="249"/>
                  </a:lnTo>
                  <a:lnTo>
                    <a:pt x="534" y="251"/>
                  </a:lnTo>
                  <a:lnTo>
                    <a:pt x="544" y="254"/>
                  </a:lnTo>
                  <a:lnTo>
                    <a:pt x="554" y="254"/>
                  </a:lnTo>
                  <a:lnTo>
                    <a:pt x="554" y="254"/>
                  </a:lnTo>
                  <a:lnTo>
                    <a:pt x="570" y="253"/>
                  </a:lnTo>
                  <a:lnTo>
                    <a:pt x="584" y="249"/>
                  </a:lnTo>
                  <a:lnTo>
                    <a:pt x="598" y="243"/>
                  </a:lnTo>
                  <a:lnTo>
                    <a:pt x="609" y="235"/>
                  </a:lnTo>
                  <a:lnTo>
                    <a:pt x="621" y="227"/>
                  </a:lnTo>
                  <a:lnTo>
                    <a:pt x="630" y="217"/>
                  </a:lnTo>
                  <a:lnTo>
                    <a:pt x="640" y="206"/>
                  </a:lnTo>
                  <a:lnTo>
                    <a:pt x="647" y="196"/>
                  </a:lnTo>
                  <a:lnTo>
                    <a:pt x="654" y="184"/>
                  </a:lnTo>
                  <a:lnTo>
                    <a:pt x="659"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7" y="11"/>
                  </a:lnTo>
                  <a:lnTo>
                    <a:pt x="529" y="14"/>
                  </a:lnTo>
                  <a:lnTo>
                    <a:pt x="521" y="16"/>
                  </a:lnTo>
                  <a:lnTo>
                    <a:pt x="514" y="21"/>
                  </a:lnTo>
                  <a:lnTo>
                    <a:pt x="508" y="24"/>
                  </a:lnTo>
                  <a:lnTo>
                    <a:pt x="496" y="34"/>
                  </a:lnTo>
                  <a:lnTo>
                    <a:pt x="484" y="47"/>
                  </a:lnTo>
                  <a:lnTo>
                    <a:pt x="474" y="61"/>
                  </a:lnTo>
                  <a:lnTo>
                    <a:pt x="464" y="77"/>
                  </a:lnTo>
                  <a:lnTo>
                    <a:pt x="455" y="94"/>
                  </a:lnTo>
                  <a:lnTo>
                    <a:pt x="467" y="116"/>
                  </a:lnTo>
                  <a:lnTo>
                    <a:pt x="467" y="116"/>
                  </a:lnTo>
                  <a:lnTo>
                    <a:pt x="475"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3"/>
                  </a:lnTo>
                  <a:lnTo>
                    <a:pt x="641" y="113"/>
                  </a:lnTo>
                  <a:lnTo>
                    <a:pt x="641" y="113"/>
                  </a:lnTo>
                  <a:lnTo>
                    <a:pt x="639" y="118"/>
                  </a:lnTo>
                  <a:lnTo>
                    <a:pt x="636" y="123"/>
                  </a:lnTo>
                  <a:lnTo>
                    <a:pt x="636" y="123"/>
                  </a:lnTo>
                  <a:lnTo>
                    <a:pt x="632" y="137"/>
                  </a:lnTo>
                  <a:lnTo>
                    <a:pt x="625" y="152"/>
                  </a:lnTo>
                  <a:lnTo>
                    <a:pt x="616" y="168"/>
                  </a:lnTo>
                  <a:lnTo>
                    <a:pt x="611" y="176"/>
                  </a:lnTo>
                  <a:lnTo>
                    <a:pt x="605" y="185"/>
                  </a:lnTo>
                  <a:lnTo>
                    <a:pt x="598" y="192"/>
                  </a:lnTo>
                  <a:lnTo>
                    <a:pt x="591" y="199"/>
                  </a:lnTo>
                  <a:lnTo>
                    <a:pt x="583" y="205"/>
                  </a:lnTo>
                  <a:lnTo>
                    <a:pt x="573" y="210"/>
                  </a:lnTo>
                  <a:lnTo>
                    <a:pt x="564" y="212"/>
                  </a:lnTo>
                  <a:lnTo>
                    <a:pt x="554" y="213"/>
                  </a:lnTo>
                  <a:lnTo>
                    <a:pt x="554" y="213"/>
                  </a:lnTo>
                  <a:lnTo>
                    <a:pt x="548" y="213"/>
                  </a:lnTo>
                  <a:lnTo>
                    <a:pt x="541" y="212"/>
                  </a:lnTo>
                  <a:lnTo>
                    <a:pt x="535" y="210"/>
                  </a:lnTo>
                  <a:lnTo>
                    <a:pt x="529"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2" y="43"/>
                  </a:lnTo>
                  <a:lnTo>
                    <a:pt x="409" y="29"/>
                  </a:lnTo>
                  <a:lnTo>
                    <a:pt x="402" y="22"/>
                  </a:lnTo>
                  <a:lnTo>
                    <a:pt x="393"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0" y="94"/>
                  </a:lnTo>
                  <a:lnTo>
                    <a:pt x="209" y="116"/>
                  </a:lnTo>
                  <a:lnTo>
                    <a:pt x="209" y="116"/>
                  </a:lnTo>
                  <a:lnTo>
                    <a:pt x="206" y="122"/>
                  </a:lnTo>
                  <a:lnTo>
                    <a:pt x="206" y="122"/>
                  </a:lnTo>
                  <a:lnTo>
                    <a:pt x="186" y="160"/>
                  </a:lnTo>
                  <a:lnTo>
                    <a:pt x="176" y="175"/>
                  </a:lnTo>
                  <a:lnTo>
                    <a:pt x="166" y="189"/>
                  </a:lnTo>
                  <a:lnTo>
                    <a:pt x="157" y="199"/>
                  </a:lnTo>
                  <a:lnTo>
                    <a:pt x="151" y="204"/>
                  </a:lnTo>
                  <a:lnTo>
                    <a:pt x="146" y="207"/>
                  </a:lnTo>
                  <a:lnTo>
                    <a:pt x="140" y="210"/>
                  </a:lnTo>
                  <a:lnTo>
                    <a:pt x="134" y="212"/>
                  </a:lnTo>
                  <a:lnTo>
                    <a:pt x="127"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2" y="30"/>
                  </a:lnTo>
                  <a:lnTo>
                    <a:pt x="122" y="30"/>
                  </a:lnTo>
                  <a:lnTo>
                    <a:pt x="122" y="30"/>
                  </a:lnTo>
                  <a:lnTo>
                    <a:pt x="129" y="30"/>
                  </a:lnTo>
                  <a:lnTo>
                    <a:pt x="136" y="31"/>
                  </a:lnTo>
                  <a:lnTo>
                    <a:pt x="143" y="33"/>
                  </a:lnTo>
                  <a:lnTo>
                    <a:pt x="148" y="37"/>
                  </a:lnTo>
                  <a:lnTo>
                    <a:pt x="155" y="40"/>
                  </a:lnTo>
                  <a:lnTo>
                    <a:pt x="161" y="45"/>
                  </a:lnTo>
                  <a:lnTo>
                    <a:pt x="172" y="55"/>
                  </a:lnTo>
                  <a:lnTo>
                    <a:pt x="182" y="68"/>
                  </a:lnTo>
                  <a:lnTo>
                    <a:pt x="191" y="83"/>
                  </a:lnTo>
                  <a:lnTo>
                    <a:pt x="201" y="98"/>
                  </a:lnTo>
                  <a:lnTo>
                    <a:pt x="209" y="116"/>
                  </a:lnTo>
                  <a:lnTo>
                    <a:pt x="2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5" name="Freeform 118"/>
            <p:cNvSpPr>
              <a:spLocks/>
            </p:cNvSpPr>
            <p:nvPr/>
          </p:nvSpPr>
          <p:spPr bwMode="auto">
            <a:xfrm>
              <a:off x="1268" y="2766"/>
              <a:ext cx="112" cy="43"/>
            </a:xfrm>
            <a:custGeom>
              <a:avLst/>
              <a:gdLst>
                <a:gd name="T0" fmla="*/ 180 w 676"/>
                <a:gd name="T1" fmla="*/ 35 h 254"/>
                <a:gd name="T2" fmla="*/ 130 w 676"/>
                <a:gd name="T3" fmla="*/ 10 h 254"/>
                <a:gd name="T4" fmla="*/ 80 w 676"/>
                <a:gd name="T5" fmla="*/ 21 h 254"/>
                <a:gd name="T6" fmla="*/ 28 w 676"/>
                <a:gd name="T7" fmla="*/ 80 h 254"/>
                <a:gd name="T8" fmla="*/ 11 w 676"/>
                <a:gd name="T9" fmla="*/ 110 h 254"/>
                <a:gd name="T10" fmla="*/ 0 w 676"/>
                <a:gd name="T11" fmla="*/ 129 h 254"/>
                <a:gd name="T12" fmla="*/ 22 w 676"/>
                <a:gd name="T13" fmla="*/ 184 h 254"/>
                <a:gd name="T14" fmla="*/ 77 w 676"/>
                <a:gd name="T15" fmla="*/ 244 h 254"/>
                <a:gd name="T16" fmla="*/ 141 w 676"/>
                <a:gd name="T17" fmla="*/ 252 h 254"/>
                <a:gd name="T18" fmla="*/ 188 w 676"/>
                <a:gd name="T19" fmla="*/ 225 h 254"/>
                <a:gd name="T20" fmla="*/ 244 w 676"/>
                <a:gd name="T21" fmla="*/ 138 h 254"/>
                <a:gd name="T22" fmla="*/ 307 w 676"/>
                <a:gd name="T23" fmla="*/ 49 h 254"/>
                <a:gd name="T24" fmla="*/ 346 w 676"/>
                <a:gd name="T25" fmla="*/ 41 h 254"/>
                <a:gd name="T26" fmla="*/ 392 w 676"/>
                <a:gd name="T27" fmla="*/ 70 h 254"/>
                <a:gd name="T28" fmla="*/ 414 w 676"/>
                <a:gd name="T29" fmla="*/ 170 h 254"/>
                <a:gd name="T30" fmla="*/ 361 w 676"/>
                <a:gd name="T31" fmla="*/ 219 h 254"/>
                <a:gd name="T32" fmla="*/ 321 w 676"/>
                <a:gd name="T33" fmla="*/ 222 h 254"/>
                <a:gd name="T34" fmla="*/ 271 w 676"/>
                <a:gd name="T35" fmla="*/ 186 h 254"/>
                <a:gd name="T36" fmla="*/ 241 w 676"/>
                <a:gd name="T37" fmla="*/ 176 h 254"/>
                <a:gd name="T38" fmla="*/ 303 w 676"/>
                <a:gd name="T39" fmla="*/ 237 h 254"/>
                <a:gd name="T40" fmla="*/ 347 w 676"/>
                <a:gd name="T41" fmla="*/ 244 h 254"/>
                <a:gd name="T42" fmla="*/ 401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0 w 676"/>
                <a:gd name="T57" fmla="*/ 108 h 254"/>
                <a:gd name="T58" fmla="*/ 620 w 676"/>
                <a:gd name="T59" fmla="*/ 39 h 254"/>
                <a:gd name="T60" fmla="*/ 565 w 676"/>
                <a:gd name="T61" fmla="*/ 10 h 254"/>
                <a:gd name="T62" fmla="*/ 522 w 676"/>
                <a:gd name="T63" fmla="*/ 16 h 254"/>
                <a:gd name="T64" fmla="*/ 464 w 676"/>
                <a:gd name="T65" fmla="*/ 78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3 h 254"/>
                <a:gd name="T78" fmla="*/ 554 w 676"/>
                <a:gd name="T79" fmla="*/ 213 h 254"/>
                <a:gd name="T80" fmla="*/ 519 w 676"/>
                <a:gd name="T81" fmla="*/ 199 h 254"/>
                <a:gd name="T82" fmla="*/ 467 w 676"/>
                <a:gd name="T83" fmla="*/ 116 h 254"/>
                <a:gd name="T84" fmla="*/ 408 w 676"/>
                <a:gd name="T85" fmla="*/ 28 h 254"/>
                <a:gd name="T86" fmla="*/ 359 w 676"/>
                <a:gd name="T87" fmla="*/ 1 h 254"/>
                <a:gd name="T88" fmla="*/ 307 w 676"/>
                <a:gd name="T89" fmla="*/ 5 h 254"/>
                <a:gd name="T90" fmla="*/ 253 w 676"/>
                <a:gd name="T91" fmla="*/ 43 h 254"/>
                <a:gd name="T92" fmla="*/ 206 w 676"/>
                <a:gd name="T93" fmla="*/ 121 h 254"/>
                <a:gd name="T94" fmla="*/ 151 w 676"/>
                <a:gd name="T95" fmla="*/ 203 h 254"/>
                <a:gd name="T96" fmla="*/ 122 w 676"/>
                <a:gd name="T97" fmla="*/ 213 h 254"/>
                <a:gd name="T98" fmla="*/ 70 w 676"/>
                <a:gd name="T99" fmla="*/ 184 h 254"/>
                <a:gd name="T100" fmla="*/ 39 w 676"/>
                <a:gd name="T101" fmla="*/ 123 h 254"/>
                <a:gd name="T102" fmla="*/ 53 w 676"/>
                <a:gd name="T103" fmla="*/ 75 h 254"/>
                <a:gd name="T104" fmla="*/ 104 w 676"/>
                <a:gd name="T105" fmla="*/ 32 h 254"/>
                <a:gd name="T106" fmla="*/ 142 w 676"/>
                <a:gd name="T107" fmla="*/ 34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8"/>
                  </a:lnTo>
                  <a:lnTo>
                    <a:pt x="202" y="61"/>
                  </a:lnTo>
                  <a:lnTo>
                    <a:pt x="191" y="47"/>
                  </a:lnTo>
                  <a:lnTo>
                    <a:pt x="180" y="35"/>
                  </a:lnTo>
                  <a:lnTo>
                    <a:pt x="168" y="24"/>
                  </a:lnTo>
                  <a:lnTo>
                    <a:pt x="161" y="20"/>
                  </a:lnTo>
                  <a:lnTo>
                    <a:pt x="154" y="16"/>
                  </a:lnTo>
                  <a:lnTo>
                    <a:pt x="146" y="14"/>
                  </a:lnTo>
                  <a:lnTo>
                    <a:pt x="139" y="12"/>
                  </a:lnTo>
                  <a:lnTo>
                    <a:pt x="130" y="10"/>
                  </a:lnTo>
                  <a:lnTo>
                    <a:pt x="122" y="9"/>
                  </a:lnTo>
                  <a:lnTo>
                    <a:pt x="122" y="9"/>
                  </a:lnTo>
                  <a:lnTo>
                    <a:pt x="110" y="10"/>
                  </a:lnTo>
                  <a:lnTo>
                    <a:pt x="100" y="13"/>
                  </a:lnTo>
                  <a:lnTo>
                    <a:pt x="89" y="16"/>
                  </a:lnTo>
                  <a:lnTo>
                    <a:pt x="80" y="21"/>
                  </a:lnTo>
                  <a:lnTo>
                    <a:pt x="70" y="27"/>
                  </a:lnTo>
                  <a:lnTo>
                    <a:pt x="64" y="32"/>
                  </a:lnTo>
                  <a:lnTo>
                    <a:pt x="55" y="39"/>
                  </a:lnTo>
                  <a:lnTo>
                    <a:pt x="48" y="47"/>
                  </a:lnTo>
                  <a:lnTo>
                    <a:pt x="37" y="64"/>
                  </a:lnTo>
                  <a:lnTo>
                    <a:pt x="28" y="80"/>
                  </a:lnTo>
                  <a:lnTo>
                    <a:pt x="21" y="95"/>
                  </a:lnTo>
                  <a:lnTo>
                    <a:pt x="15" y="108"/>
                  </a:lnTo>
                  <a:lnTo>
                    <a:pt x="15" y="108"/>
                  </a:lnTo>
                  <a:lnTo>
                    <a:pt x="15" y="108"/>
                  </a:lnTo>
                  <a:lnTo>
                    <a:pt x="15" y="108"/>
                  </a:lnTo>
                  <a:lnTo>
                    <a:pt x="11" y="110"/>
                  </a:lnTo>
                  <a:lnTo>
                    <a:pt x="8" y="112"/>
                  </a:lnTo>
                  <a:lnTo>
                    <a:pt x="4" y="115"/>
                  </a:lnTo>
                  <a:lnTo>
                    <a:pt x="2" y="118"/>
                  </a:lnTo>
                  <a:lnTo>
                    <a:pt x="1" y="122"/>
                  </a:lnTo>
                  <a:lnTo>
                    <a:pt x="0" y="125"/>
                  </a:lnTo>
                  <a:lnTo>
                    <a:pt x="0" y="129"/>
                  </a:lnTo>
                  <a:lnTo>
                    <a:pt x="1" y="133"/>
                  </a:lnTo>
                  <a:lnTo>
                    <a:pt x="1" y="133"/>
                  </a:lnTo>
                  <a:lnTo>
                    <a:pt x="2" y="140"/>
                  </a:lnTo>
                  <a:lnTo>
                    <a:pt x="8" y="154"/>
                  </a:lnTo>
                  <a:lnTo>
                    <a:pt x="16" y="174"/>
                  </a:lnTo>
                  <a:lnTo>
                    <a:pt x="22" y="184"/>
                  </a:lnTo>
                  <a:lnTo>
                    <a:pt x="29" y="196"/>
                  </a:lnTo>
                  <a:lnTo>
                    <a:pt x="37" y="206"/>
                  </a:lnTo>
                  <a:lnTo>
                    <a:pt x="45" y="217"/>
                  </a:lnTo>
                  <a:lnTo>
                    <a:pt x="55" y="227"/>
                  </a:lnTo>
                  <a:lnTo>
                    <a:pt x="66" y="235"/>
                  </a:lnTo>
                  <a:lnTo>
                    <a:pt x="77" y="244"/>
                  </a:lnTo>
                  <a:lnTo>
                    <a:pt x="91" y="249"/>
                  </a:lnTo>
                  <a:lnTo>
                    <a:pt x="105" y="253"/>
                  </a:lnTo>
                  <a:lnTo>
                    <a:pt x="122" y="254"/>
                  </a:lnTo>
                  <a:lnTo>
                    <a:pt x="122" y="254"/>
                  </a:lnTo>
                  <a:lnTo>
                    <a:pt x="132" y="253"/>
                  </a:lnTo>
                  <a:lnTo>
                    <a:pt x="141" y="252"/>
                  </a:lnTo>
                  <a:lnTo>
                    <a:pt x="149" y="249"/>
                  </a:lnTo>
                  <a:lnTo>
                    <a:pt x="159" y="246"/>
                  </a:lnTo>
                  <a:lnTo>
                    <a:pt x="167" y="241"/>
                  </a:lnTo>
                  <a:lnTo>
                    <a:pt x="174" y="237"/>
                  </a:lnTo>
                  <a:lnTo>
                    <a:pt x="181" y="231"/>
                  </a:lnTo>
                  <a:lnTo>
                    <a:pt x="188" y="225"/>
                  </a:lnTo>
                  <a:lnTo>
                    <a:pt x="201" y="211"/>
                  </a:lnTo>
                  <a:lnTo>
                    <a:pt x="212" y="195"/>
                  </a:lnTo>
                  <a:lnTo>
                    <a:pt x="223" y="177"/>
                  </a:lnTo>
                  <a:lnTo>
                    <a:pt x="232" y="160"/>
                  </a:lnTo>
                  <a:lnTo>
                    <a:pt x="244" y="138"/>
                  </a:lnTo>
                  <a:lnTo>
                    <a:pt x="244" y="138"/>
                  </a:lnTo>
                  <a:lnTo>
                    <a:pt x="262" y="101"/>
                  </a:lnTo>
                  <a:lnTo>
                    <a:pt x="273" y="85"/>
                  </a:lnTo>
                  <a:lnTo>
                    <a:pt x="283" y="70"/>
                  </a:lnTo>
                  <a:lnTo>
                    <a:pt x="295" y="58"/>
                  </a:lnTo>
                  <a:lnTo>
                    <a:pt x="302" y="52"/>
                  </a:lnTo>
                  <a:lnTo>
                    <a:pt x="307" y="49"/>
                  </a:lnTo>
                  <a:lnTo>
                    <a:pt x="314" y="45"/>
                  </a:lnTo>
                  <a:lnTo>
                    <a:pt x="321" y="42"/>
                  </a:lnTo>
                  <a:lnTo>
                    <a:pt x="329" y="41"/>
                  </a:lnTo>
                  <a:lnTo>
                    <a:pt x="338" y="41"/>
                  </a:lnTo>
                  <a:lnTo>
                    <a:pt x="338" y="41"/>
                  </a:lnTo>
                  <a:lnTo>
                    <a:pt x="346" y="41"/>
                  </a:lnTo>
                  <a:lnTo>
                    <a:pt x="354" y="42"/>
                  </a:lnTo>
                  <a:lnTo>
                    <a:pt x="361" y="45"/>
                  </a:lnTo>
                  <a:lnTo>
                    <a:pt x="368" y="49"/>
                  </a:lnTo>
                  <a:lnTo>
                    <a:pt x="375" y="52"/>
                  </a:lnTo>
                  <a:lnTo>
                    <a:pt x="381" y="58"/>
                  </a:lnTo>
                  <a:lnTo>
                    <a:pt x="392" y="70"/>
                  </a:lnTo>
                  <a:lnTo>
                    <a:pt x="403" y="85"/>
                  </a:lnTo>
                  <a:lnTo>
                    <a:pt x="413" y="101"/>
                  </a:lnTo>
                  <a:lnTo>
                    <a:pt x="433" y="138"/>
                  </a:lnTo>
                  <a:lnTo>
                    <a:pt x="433" y="138"/>
                  </a:lnTo>
                  <a:lnTo>
                    <a:pt x="424" y="154"/>
                  </a:lnTo>
                  <a:lnTo>
                    <a:pt x="414" y="170"/>
                  </a:lnTo>
                  <a:lnTo>
                    <a:pt x="404" y="186"/>
                  </a:lnTo>
                  <a:lnTo>
                    <a:pt x="393" y="198"/>
                  </a:lnTo>
                  <a:lnTo>
                    <a:pt x="382" y="209"/>
                  </a:lnTo>
                  <a:lnTo>
                    <a:pt x="375" y="213"/>
                  </a:lnTo>
                  <a:lnTo>
                    <a:pt x="368" y="217"/>
                  </a:lnTo>
                  <a:lnTo>
                    <a:pt x="361" y="219"/>
                  </a:lnTo>
                  <a:lnTo>
                    <a:pt x="354" y="222"/>
                  </a:lnTo>
                  <a:lnTo>
                    <a:pt x="346" y="223"/>
                  </a:lnTo>
                  <a:lnTo>
                    <a:pt x="338" y="224"/>
                  </a:lnTo>
                  <a:lnTo>
                    <a:pt x="338" y="224"/>
                  </a:lnTo>
                  <a:lnTo>
                    <a:pt x="329" y="223"/>
                  </a:lnTo>
                  <a:lnTo>
                    <a:pt x="321" y="222"/>
                  </a:lnTo>
                  <a:lnTo>
                    <a:pt x="314" y="219"/>
                  </a:lnTo>
                  <a:lnTo>
                    <a:pt x="307" y="217"/>
                  </a:lnTo>
                  <a:lnTo>
                    <a:pt x="300" y="213"/>
                  </a:lnTo>
                  <a:lnTo>
                    <a:pt x="295" y="209"/>
                  </a:lnTo>
                  <a:lnTo>
                    <a:pt x="282" y="198"/>
                  </a:lnTo>
                  <a:lnTo>
                    <a:pt x="271" y="186"/>
                  </a:lnTo>
                  <a:lnTo>
                    <a:pt x="262" y="170"/>
                  </a:lnTo>
                  <a:lnTo>
                    <a:pt x="252" y="154"/>
                  </a:lnTo>
                  <a:lnTo>
                    <a:pt x="244" y="138"/>
                  </a:lnTo>
                  <a:lnTo>
                    <a:pt x="232" y="160"/>
                  </a:lnTo>
                  <a:lnTo>
                    <a:pt x="232" y="160"/>
                  </a:lnTo>
                  <a:lnTo>
                    <a:pt x="241" y="176"/>
                  </a:lnTo>
                  <a:lnTo>
                    <a:pt x="252" y="193"/>
                  </a:lnTo>
                  <a:lnTo>
                    <a:pt x="262" y="206"/>
                  </a:lnTo>
                  <a:lnTo>
                    <a:pt x="275" y="219"/>
                  </a:lnTo>
                  <a:lnTo>
                    <a:pt x="288" y="230"/>
                  </a:lnTo>
                  <a:lnTo>
                    <a:pt x="295" y="233"/>
                  </a:lnTo>
                  <a:lnTo>
                    <a:pt x="303" y="237"/>
                  </a:lnTo>
                  <a:lnTo>
                    <a:pt x="311" y="240"/>
                  </a:lnTo>
                  <a:lnTo>
                    <a:pt x="319" y="242"/>
                  </a:lnTo>
                  <a:lnTo>
                    <a:pt x="328" y="244"/>
                  </a:lnTo>
                  <a:lnTo>
                    <a:pt x="338" y="244"/>
                  </a:lnTo>
                  <a:lnTo>
                    <a:pt x="338" y="244"/>
                  </a:lnTo>
                  <a:lnTo>
                    <a:pt x="347" y="244"/>
                  </a:lnTo>
                  <a:lnTo>
                    <a:pt x="356" y="242"/>
                  </a:lnTo>
                  <a:lnTo>
                    <a:pt x="364" y="240"/>
                  </a:lnTo>
                  <a:lnTo>
                    <a:pt x="372" y="237"/>
                  </a:lnTo>
                  <a:lnTo>
                    <a:pt x="381" y="233"/>
                  </a:lnTo>
                  <a:lnTo>
                    <a:pt x="388" y="230"/>
                  </a:lnTo>
                  <a:lnTo>
                    <a:pt x="401" y="219"/>
                  </a:lnTo>
                  <a:lnTo>
                    <a:pt x="413" y="206"/>
                  </a:lnTo>
                  <a:lnTo>
                    <a:pt x="424" y="193"/>
                  </a:lnTo>
                  <a:lnTo>
                    <a:pt x="434" y="176"/>
                  </a:lnTo>
                  <a:lnTo>
                    <a:pt x="443" y="160"/>
                  </a:lnTo>
                  <a:lnTo>
                    <a:pt x="443" y="160"/>
                  </a:lnTo>
                  <a:lnTo>
                    <a:pt x="454" y="177"/>
                  </a:lnTo>
                  <a:lnTo>
                    <a:pt x="464" y="195"/>
                  </a:lnTo>
                  <a:lnTo>
                    <a:pt x="475" y="211"/>
                  </a:lnTo>
                  <a:lnTo>
                    <a:pt x="487" y="225"/>
                  </a:lnTo>
                  <a:lnTo>
                    <a:pt x="494" y="231"/>
                  </a:lnTo>
                  <a:lnTo>
                    <a:pt x="501" y="237"/>
                  </a:lnTo>
                  <a:lnTo>
                    <a:pt x="510" y="241"/>
                  </a:lnTo>
                  <a:lnTo>
                    <a:pt x="518" y="246"/>
                  </a:lnTo>
                  <a:lnTo>
                    <a:pt x="526" y="249"/>
                  </a:lnTo>
                  <a:lnTo>
                    <a:pt x="535" y="252"/>
                  </a:lnTo>
                  <a:lnTo>
                    <a:pt x="544" y="253"/>
                  </a:lnTo>
                  <a:lnTo>
                    <a:pt x="554" y="254"/>
                  </a:lnTo>
                  <a:lnTo>
                    <a:pt x="554" y="254"/>
                  </a:lnTo>
                  <a:lnTo>
                    <a:pt x="570" y="253"/>
                  </a:lnTo>
                  <a:lnTo>
                    <a:pt x="584" y="249"/>
                  </a:lnTo>
                  <a:lnTo>
                    <a:pt x="598" y="244"/>
                  </a:lnTo>
                  <a:lnTo>
                    <a:pt x="609" y="235"/>
                  </a:lnTo>
                  <a:lnTo>
                    <a:pt x="621" y="227"/>
                  </a:lnTo>
                  <a:lnTo>
                    <a:pt x="630" y="217"/>
                  </a:lnTo>
                  <a:lnTo>
                    <a:pt x="640" y="206"/>
                  </a:lnTo>
                  <a:lnTo>
                    <a:pt x="647" y="196"/>
                  </a:lnTo>
                  <a:lnTo>
                    <a:pt x="654" y="184"/>
                  </a:lnTo>
                  <a:lnTo>
                    <a:pt x="659" y="174"/>
                  </a:lnTo>
                  <a:lnTo>
                    <a:pt x="667" y="154"/>
                  </a:lnTo>
                  <a:lnTo>
                    <a:pt x="673" y="140"/>
                  </a:lnTo>
                  <a:lnTo>
                    <a:pt x="676" y="133"/>
                  </a:lnTo>
                  <a:lnTo>
                    <a:pt x="676" y="133"/>
                  </a:lnTo>
                  <a:lnTo>
                    <a:pt x="676" y="129"/>
                  </a:lnTo>
                  <a:lnTo>
                    <a:pt x="676" y="125"/>
                  </a:lnTo>
                  <a:lnTo>
                    <a:pt x="674" y="122"/>
                  </a:lnTo>
                  <a:lnTo>
                    <a:pt x="673" y="118"/>
                  </a:lnTo>
                  <a:lnTo>
                    <a:pt x="671" y="115"/>
                  </a:lnTo>
                  <a:lnTo>
                    <a:pt x="669" y="112"/>
                  </a:lnTo>
                  <a:lnTo>
                    <a:pt x="665" y="110"/>
                  </a:lnTo>
                  <a:lnTo>
                    <a:pt x="660" y="108"/>
                  </a:lnTo>
                  <a:lnTo>
                    <a:pt x="660" y="108"/>
                  </a:lnTo>
                  <a:lnTo>
                    <a:pt x="660" y="108"/>
                  </a:lnTo>
                  <a:lnTo>
                    <a:pt x="660" y="108"/>
                  </a:lnTo>
                  <a:lnTo>
                    <a:pt x="656" y="95"/>
                  </a:lnTo>
                  <a:lnTo>
                    <a:pt x="648" y="80"/>
                  </a:lnTo>
                  <a:lnTo>
                    <a:pt x="638" y="64"/>
                  </a:lnTo>
                  <a:lnTo>
                    <a:pt x="627" y="47"/>
                  </a:lnTo>
                  <a:lnTo>
                    <a:pt x="620" y="39"/>
                  </a:lnTo>
                  <a:lnTo>
                    <a:pt x="613" y="32"/>
                  </a:lnTo>
                  <a:lnTo>
                    <a:pt x="605" y="27"/>
                  </a:lnTo>
                  <a:lnTo>
                    <a:pt x="595" y="21"/>
                  </a:lnTo>
                  <a:lnTo>
                    <a:pt x="586" y="16"/>
                  </a:lnTo>
                  <a:lnTo>
                    <a:pt x="577" y="13"/>
                  </a:lnTo>
                  <a:lnTo>
                    <a:pt x="565" y="10"/>
                  </a:lnTo>
                  <a:lnTo>
                    <a:pt x="554" y="9"/>
                  </a:lnTo>
                  <a:lnTo>
                    <a:pt x="554" y="9"/>
                  </a:lnTo>
                  <a:lnTo>
                    <a:pt x="546" y="10"/>
                  </a:lnTo>
                  <a:lnTo>
                    <a:pt x="537" y="12"/>
                  </a:lnTo>
                  <a:lnTo>
                    <a:pt x="529" y="14"/>
                  </a:lnTo>
                  <a:lnTo>
                    <a:pt x="522" y="16"/>
                  </a:lnTo>
                  <a:lnTo>
                    <a:pt x="514" y="20"/>
                  </a:lnTo>
                  <a:lnTo>
                    <a:pt x="508" y="24"/>
                  </a:lnTo>
                  <a:lnTo>
                    <a:pt x="496" y="35"/>
                  </a:lnTo>
                  <a:lnTo>
                    <a:pt x="484" y="47"/>
                  </a:lnTo>
                  <a:lnTo>
                    <a:pt x="474" y="61"/>
                  </a:lnTo>
                  <a:lnTo>
                    <a:pt x="464" y="78"/>
                  </a:lnTo>
                  <a:lnTo>
                    <a:pt x="455" y="94"/>
                  </a:lnTo>
                  <a:lnTo>
                    <a:pt x="467" y="116"/>
                  </a:lnTo>
                  <a:lnTo>
                    <a:pt x="467" y="116"/>
                  </a:lnTo>
                  <a:lnTo>
                    <a:pt x="476" y="99"/>
                  </a:lnTo>
                  <a:lnTo>
                    <a:pt x="484" y="83"/>
                  </a:lnTo>
                  <a:lnTo>
                    <a:pt x="493" y="68"/>
                  </a:lnTo>
                  <a:lnTo>
                    <a:pt x="504" y="56"/>
                  </a:lnTo>
                  <a:lnTo>
                    <a:pt x="514" y="45"/>
                  </a:lnTo>
                  <a:lnTo>
                    <a:pt x="520" y="41"/>
                  </a:lnTo>
                  <a:lnTo>
                    <a:pt x="527" y="37"/>
                  </a:lnTo>
                  <a:lnTo>
                    <a:pt x="533" y="34"/>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2"/>
                  </a:lnTo>
                  <a:lnTo>
                    <a:pt x="641" y="114"/>
                  </a:lnTo>
                  <a:lnTo>
                    <a:pt x="641" y="114"/>
                  </a:lnTo>
                  <a:lnTo>
                    <a:pt x="638" y="118"/>
                  </a:lnTo>
                  <a:lnTo>
                    <a:pt x="636" y="123"/>
                  </a:lnTo>
                  <a:lnTo>
                    <a:pt x="636" y="123"/>
                  </a:lnTo>
                  <a:lnTo>
                    <a:pt x="631" y="137"/>
                  </a:lnTo>
                  <a:lnTo>
                    <a:pt x="624" y="152"/>
                  </a:lnTo>
                  <a:lnTo>
                    <a:pt x="616" y="168"/>
                  </a:lnTo>
                  <a:lnTo>
                    <a:pt x="611" y="176"/>
                  </a:lnTo>
                  <a:lnTo>
                    <a:pt x="605" y="184"/>
                  </a:lnTo>
                  <a:lnTo>
                    <a:pt x="598" y="193"/>
                  </a:lnTo>
                  <a:lnTo>
                    <a:pt x="591" y="199"/>
                  </a:lnTo>
                  <a:lnTo>
                    <a:pt x="583" y="205"/>
                  </a:lnTo>
                  <a:lnTo>
                    <a:pt x="573" y="210"/>
                  </a:lnTo>
                  <a:lnTo>
                    <a:pt x="564" y="212"/>
                  </a:lnTo>
                  <a:lnTo>
                    <a:pt x="554" y="213"/>
                  </a:lnTo>
                  <a:lnTo>
                    <a:pt x="554" y="213"/>
                  </a:lnTo>
                  <a:lnTo>
                    <a:pt x="548" y="213"/>
                  </a:lnTo>
                  <a:lnTo>
                    <a:pt x="541" y="212"/>
                  </a:lnTo>
                  <a:lnTo>
                    <a:pt x="535" y="210"/>
                  </a:lnTo>
                  <a:lnTo>
                    <a:pt x="530" y="206"/>
                  </a:lnTo>
                  <a:lnTo>
                    <a:pt x="525" y="203"/>
                  </a:lnTo>
                  <a:lnTo>
                    <a:pt x="519" y="199"/>
                  </a:lnTo>
                  <a:lnTo>
                    <a:pt x="510" y="189"/>
                  </a:lnTo>
                  <a:lnTo>
                    <a:pt x="499" y="175"/>
                  </a:lnTo>
                  <a:lnTo>
                    <a:pt x="490" y="160"/>
                  </a:lnTo>
                  <a:lnTo>
                    <a:pt x="470" y="121"/>
                  </a:lnTo>
                  <a:lnTo>
                    <a:pt x="470" y="121"/>
                  </a:lnTo>
                  <a:lnTo>
                    <a:pt x="467" y="116"/>
                  </a:lnTo>
                  <a:lnTo>
                    <a:pt x="455" y="94"/>
                  </a:lnTo>
                  <a:lnTo>
                    <a:pt x="455" y="94"/>
                  </a:lnTo>
                  <a:lnTo>
                    <a:pt x="446" y="75"/>
                  </a:lnTo>
                  <a:lnTo>
                    <a:pt x="434" y="58"/>
                  </a:lnTo>
                  <a:lnTo>
                    <a:pt x="422" y="43"/>
                  </a:lnTo>
                  <a:lnTo>
                    <a:pt x="408" y="28"/>
                  </a:lnTo>
                  <a:lnTo>
                    <a:pt x="401" y="22"/>
                  </a:lnTo>
                  <a:lnTo>
                    <a:pt x="395" y="16"/>
                  </a:lnTo>
                  <a:lnTo>
                    <a:pt x="386" y="12"/>
                  </a:lnTo>
                  <a:lnTo>
                    <a:pt x="377" y="7"/>
                  </a:lnTo>
                  <a:lnTo>
                    <a:pt x="368" y="5"/>
                  </a:lnTo>
                  <a:lnTo>
                    <a:pt x="359" y="1"/>
                  </a:lnTo>
                  <a:lnTo>
                    <a:pt x="348" y="0"/>
                  </a:lnTo>
                  <a:lnTo>
                    <a:pt x="338" y="0"/>
                  </a:lnTo>
                  <a:lnTo>
                    <a:pt x="338" y="0"/>
                  </a:lnTo>
                  <a:lnTo>
                    <a:pt x="327" y="0"/>
                  </a:lnTo>
                  <a:lnTo>
                    <a:pt x="317" y="1"/>
                  </a:lnTo>
                  <a:lnTo>
                    <a:pt x="307" y="5"/>
                  </a:lnTo>
                  <a:lnTo>
                    <a:pt x="298" y="7"/>
                  </a:lnTo>
                  <a:lnTo>
                    <a:pt x="290" y="12"/>
                  </a:lnTo>
                  <a:lnTo>
                    <a:pt x="282" y="16"/>
                  </a:lnTo>
                  <a:lnTo>
                    <a:pt x="274" y="22"/>
                  </a:lnTo>
                  <a:lnTo>
                    <a:pt x="267" y="28"/>
                  </a:lnTo>
                  <a:lnTo>
                    <a:pt x="253" y="43"/>
                  </a:lnTo>
                  <a:lnTo>
                    <a:pt x="241" y="58"/>
                  </a:lnTo>
                  <a:lnTo>
                    <a:pt x="231" y="75"/>
                  </a:lnTo>
                  <a:lnTo>
                    <a:pt x="220" y="94"/>
                  </a:lnTo>
                  <a:lnTo>
                    <a:pt x="209" y="116"/>
                  </a:lnTo>
                  <a:lnTo>
                    <a:pt x="209" y="116"/>
                  </a:lnTo>
                  <a:lnTo>
                    <a:pt x="206" y="121"/>
                  </a:lnTo>
                  <a:lnTo>
                    <a:pt x="206" y="121"/>
                  </a:lnTo>
                  <a:lnTo>
                    <a:pt x="185" y="160"/>
                  </a:lnTo>
                  <a:lnTo>
                    <a:pt x="176" y="175"/>
                  </a:lnTo>
                  <a:lnTo>
                    <a:pt x="166" y="189"/>
                  </a:lnTo>
                  <a:lnTo>
                    <a:pt x="156" y="199"/>
                  </a:lnTo>
                  <a:lnTo>
                    <a:pt x="151" y="203"/>
                  </a:lnTo>
                  <a:lnTo>
                    <a:pt x="146" y="206"/>
                  </a:lnTo>
                  <a:lnTo>
                    <a:pt x="140" y="210"/>
                  </a:lnTo>
                  <a:lnTo>
                    <a:pt x="134" y="212"/>
                  </a:lnTo>
                  <a:lnTo>
                    <a:pt x="127" y="213"/>
                  </a:lnTo>
                  <a:lnTo>
                    <a:pt x="122" y="213"/>
                  </a:lnTo>
                  <a:lnTo>
                    <a:pt x="122" y="213"/>
                  </a:lnTo>
                  <a:lnTo>
                    <a:pt x="111" y="212"/>
                  </a:lnTo>
                  <a:lnTo>
                    <a:pt x="102" y="210"/>
                  </a:lnTo>
                  <a:lnTo>
                    <a:pt x="93" y="205"/>
                  </a:lnTo>
                  <a:lnTo>
                    <a:pt x="84" y="199"/>
                  </a:lnTo>
                  <a:lnTo>
                    <a:pt x="77" y="193"/>
                  </a:lnTo>
                  <a:lnTo>
                    <a:pt x="70" y="184"/>
                  </a:lnTo>
                  <a:lnTo>
                    <a:pt x="65" y="176"/>
                  </a:lnTo>
                  <a:lnTo>
                    <a:pt x="59" y="168"/>
                  </a:lnTo>
                  <a:lnTo>
                    <a:pt x="51" y="152"/>
                  </a:lnTo>
                  <a:lnTo>
                    <a:pt x="45" y="137"/>
                  </a:lnTo>
                  <a:lnTo>
                    <a:pt x="39" y="123"/>
                  </a:lnTo>
                  <a:lnTo>
                    <a:pt x="39" y="123"/>
                  </a:lnTo>
                  <a:lnTo>
                    <a:pt x="38" y="118"/>
                  </a:lnTo>
                  <a:lnTo>
                    <a:pt x="34" y="114"/>
                  </a:lnTo>
                  <a:lnTo>
                    <a:pt x="34" y="114"/>
                  </a:lnTo>
                  <a:lnTo>
                    <a:pt x="39" y="102"/>
                  </a:lnTo>
                  <a:lnTo>
                    <a:pt x="46" y="89"/>
                  </a:lnTo>
                  <a:lnTo>
                    <a:pt x="53" y="75"/>
                  </a:lnTo>
                  <a:lnTo>
                    <a:pt x="64" y="61"/>
                  </a:lnTo>
                  <a:lnTo>
                    <a:pt x="75" y="50"/>
                  </a:lnTo>
                  <a:lnTo>
                    <a:pt x="82" y="44"/>
                  </a:lnTo>
                  <a:lnTo>
                    <a:pt x="89" y="39"/>
                  </a:lnTo>
                  <a:lnTo>
                    <a:pt x="96" y="36"/>
                  </a:lnTo>
                  <a:lnTo>
                    <a:pt x="104" y="32"/>
                  </a:lnTo>
                  <a:lnTo>
                    <a:pt x="112" y="30"/>
                  </a:lnTo>
                  <a:lnTo>
                    <a:pt x="122" y="30"/>
                  </a:lnTo>
                  <a:lnTo>
                    <a:pt x="122" y="30"/>
                  </a:lnTo>
                  <a:lnTo>
                    <a:pt x="129" y="30"/>
                  </a:lnTo>
                  <a:lnTo>
                    <a:pt x="136" y="31"/>
                  </a:lnTo>
                  <a:lnTo>
                    <a:pt x="142" y="34"/>
                  </a:lnTo>
                  <a:lnTo>
                    <a:pt x="149" y="37"/>
                  </a:lnTo>
                  <a:lnTo>
                    <a:pt x="155" y="41"/>
                  </a:lnTo>
                  <a:lnTo>
                    <a:pt x="161" y="45"/>
                  </a:lnTo>
                  <a:lnTo>
                    <a:pt x="172" y="56"/>
                  </a:lnTo>
                  <a:lnTo>
                    <a:pt x="182" y="68"/>
                  </a:lnTo>
                  <a:lnTo>
                    <a:pt x="191" y="83"/>
                  </a:lnTo>
                  <a:lnTo>
                    <a:pt x="201" y="99"/>
                  </a:lnTo>
                  <a:lnTo>
                    <a:pt x="209" y="116"/>
                  </a:lnTo>
                  <a:lnTo>
                    <a:pt x="220"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6" name="Freeform 119"/>
            <p:cNvSpPr>
              <a:spLocks/>
            </p:cNvSpPr>
            <p:nvPr/>
          </p:nvSpPr>
          <p:spPr bwMode="auto">
            <a:xfrm>
              <a:off x="1266" y="2768"/>
              <a:ext cx="112"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2 w 676"/>
                <a:gd name="T17" fmla="*/ 251 h 254"/>
                <a:gd name="T18" fmla="*/ 188 w 676"/>
                <a:gd name="T19" fmla="*/ 225 h 254"/>
                <a:gd name="T20" fmla="*/ 244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2 w 676"/>
                <a:gd name="T33" fmla="*/ 221 h 254"/>
                <a:gd name="T34" fmla="*/ 272 w 676"/>
                <a:gd name="T35" fmla="*/ 185 h 254"/>
                <a:gd name="T36" fmla="*/ 241 w 676"/>
                <a:gd name="T37" fmla="*/ 176 h 254"/>
                <a:gd name="T38" fmla="*/ 303 w 676"/>
                <a:gd name="T39" fmla="*/ 236 h 254"/>
                <a:gd name="T40" fmla="*/ 347 w 676"/>
                <a:gd name="T41" fmla="*/ 243 h 254"/>
                <a:gd name="T42" fmla="*/ 401 w 676"/>
                <a:gd name="T43" fmla="*/ 219 h 254"/>
                <a:gd name="T44" fmla="*/ 454 w 676"/>
                <a:gd name="T45" fmla="*/ 177 h 254"/>
                <a:gd name="T46" fmla="*/ 510 w 676"/>
                <a:gd name="T47" fmla="*/ 241 h 254"/>
                <a:gd name="T48" fmla="*/ 554 w 676"/>
                <a:gd name="T49" fmla="*/ 254 h 254"/>
                <a:gd name="T50" fmla="*/ 631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1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7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3" y="32"/>
                  </a:lnTo>
                  <a:lnTo>
                    <a:pt x="56" y="40"/>
                  </a:lnTo>
                  <a:lnTo>
                    <a:pt x="49" y="47"/>
                  </a:lnTo>
                  <a:lnTo>
                    <a:pt x="37" y="64"/>
                  </a:lnTo>
                  <a:lnTo>
                    <a:pt x="28" y="80"/>
                  </a:lnTo>
                  <a:lnTo>
                    <a:pt x="20" y="95"/>
                  </a:lnTo>
                  <a:lnTo>
                    <a:pt x="15" y="109"/>
                  </a:lnTo>
                  <a:lnTo>
                    <a:pt x="15" y="109"/>
                  </a:lnTo>
                  <a:lnTo>
                    <a:pt x="15" y="109"/>
                  </a:lnTo>
                  <a:lnTo>
                    <a:pt x="15" y="109"/>
                  </a:lnTo>
                  <a:lnTo>
                    <a:pt x="10" y="110"/>
                  </a:lnTo>
                  <a:lnTo>
                    <a:pt x="8" y="112"/>
                  </a:lnTo>
                  <a:lnTo>
                    <a:pt x="5"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6" y="227"/>
                  </a:lnTo>
                  <a:lnTo>
                    <a:pt x="66" y="235"/>
                  </a:lnTo>
                  <a:lnTo>
                    <a:pt x="78" y="243"/>
                  </a:lnTo>
                  <a:lnTo>
                    <a:pt x="92" y="249"/>
                  </a:lnTo>
                  <a:lnTo>
                    <a:pt x="106" y="253"/>
                  </a:lnTo>
                  <a:lnTo>
                    <a:pt x="122" y="254"/>
                  </a:lnTo>
                  <a:lnTo>
                    <a:pt x="122" y="254"/>
                  </a:lnTo>
                  <a:lnTo>
                    <a:pt x="131" y="254"/>
                  </a:lnTo>
                  <a:lnTo>
                    <a:pt x="142"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4" y="138"/>
                  </a:lnTo>
                  <a:lnTo>
                    <a:pt x="244" y="138"/>
                  </a:lnTo>
                  <a:lnTo>
                    <a:pt x="262" y="101"/>
                  </a:lnTo>
                  <a:lnTo>
                    <a:pt x="273" y="84"/>
                  </a:lnTo>
                  <a:lnTo>
                    <a:pt x="283" y="69"/>
                  </a:lnTo>
                  <a:lnTo>
                    <a:pt x="295" y="58"/>
                  </a:lnTo>
                  <a:lnTo>
                    <a:pt x="301" y="52"/>
                  </a:lnTo>
                  <a:lnTo>
                    <a:pt x="308" y="48"/>
                  </a:lnTo>
                  <a:lnTo>
                    <a:pt x="315" y="45"/>
                  </a:lnTo>
                  <a:lnTo>
                    <a:pt x="322"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4" y="198"/>
                  </a:lnTo>
                  <a:lnTo>
                    <a:pt x="382" y="209"/>
                  </a:lnTo>
                  <a:lnTo>
                    <a:pt x="375" y="213"/>
                  </a:lnTo>
                  <a:lnTo>
                    <a:pt x="368" y="217"/>
                  </a:lnTo>
                  <a:lnTo>
                    <a:pt x="361" y="219"/>
                  </a:lnTo>
                  <a:lnTo>
                    <a:pt x="354" y="221"/>
                  </a:lnTo>
                  <a:lnTo>
                    <a:pt x="346" y="222"/>
                  </a:lnTo>
                  <a:lnTo>
                    <a:pt x="338" y="224"/>
                  </a:lnTo>
                  <a:lnTo>
                    <a:pt x="338" y="224"/>
                  </a:lnTo>
                  <a:lnTo>
                    <a:pt x="330" y="222"/>
                  </a:lnTo>
                  <a:lnTo>
                    <a:pt x="322" y="221"/>
                  </a:lnTo>
                  <a:lnTo>
                    <a:pt x="315" y="219"/>
                  </a:lnTo>
                  <a:lnTo>
                    <a:pt x="308" y="217"/>
                  </a:lnTo>
                  <a:lnTo>
                    <a:pt x="301" y="213"/>
                  </a:lnTo>
                  <a:lnTo>
                    <a:pt x="295" y="209"/>
                  </a:lnTo>
                  <a:lnTo>
                    <a:pt x="282" y="198"/>
                  </a:lnTo>
                  <a:lnTo>
                    <a:pt x="272" y="185"/>
                  </a:lnTo>
                  <a:lnTo>
                    <a:pt x="261" y="170"/>
                  </a:lnTo>
                  <a:lnTo>
                    <a:pt x="252" y="155"/>
                  </a:lnTo>
                  <a:lnTo>
                    <a:pt x="244"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9" y="243"/>
                  </a:lnTo>
                  <a:lnTo>
                    <a:pt x="338" y="243"/>
                  </a:lnTo>
                  <a:lnTo>
                    <a:pt x="338" y="243"/>
                  </a:lnTo>
                  <a:lnTo>
                    <a:pt x="347" y="243"/>
                  </a:lnTo>
                  <a:lnTo>
                    <a:pt x="356" y="242"/>
                  </a:lnTo>
                  <a:lnTo>
                    <a:pt x="365" y="240"/>
                  </a:lnTo>
                  <a:lnTo>
                    <a:pt x="373" y="236"/>
                  </a:lnTo>
                  <a:lnTo>
                    <a:pt x="381" y="233"/>
                  </a:lnTo>
                  <a:lnTo>
                    <a:pt x="388" y="229"/>
                  </a:lnTo>
                  <a:lnTo>
                    <a:pt x="401" y="219"/>
                  </a:lnTo>
                  <a:lnTo>
                    <a:pt x="413" y="206"/>
                  </a:lnTo>
                  <a:lnTo>
                    <a:pt x="424" y="192"/>
                  </a:lnTo>
                  <a:lnTo>
                    <a:pt x="434" y="176"/>
                  </a:lnTo>
                  <a:lnTo>
                    <a:pt x="444" y="160"/>
                  </a:lnTo>
                  <a:lnTo>
                    <a:pt x="444" y="160"/>
                  </a:lnTo>
                  <a:lnTo>
                    <a:pt x="454" y="177"/>
                  </a:lnTo>
                  <a:lnTo>
                    <a:pt x="463" y="195"/>
                  </a:lnTo>
                  <a:lnTo>
                    <a:pt x="475" y="211"/>
                  </a:lnTo>
                  <a:lnTo>
                    <a:pt x="488" y="225"/>
                  </a:lnTo>
                  <a:lnTo>
                    <a:pt x="495" y="231"/>
                  </a:lnTo>
                  <a:lnTo>
                    <a:pt x="502" y="236"/>
                  </a:lnTo>
                  <a:lnTo>
                    <a:pt x="510" y="241"/>
                  </a:lnTo>
                  <a:lnTo>
                    <a:pt x="517" y="246"/>
                  </a:lnTo>
                  <a:lnTo>
                    <a:pt x="526" y="249"/>
                  </a:lnTo>
                  <a:lnTo>
                    <a:pt x="534" y="251"/>
                  </a:lnTo>
                  <a:lnTo>
                    <a:pt x="545" y="254"/>
                  </a:lnTo>
                  <a:lnTo>
                    <a:pt x="554" y="254"/>
                  </a:lnTo>
                  <a:lnTo>
                    <a:pt x="554" y="254"/>
                  </a:lnTo>
                  <a:lnTo>
                    <a:pt x="570" y="253"/>
                  </a:lnTo>
                  <a:lnTo>
                    <a:pt x="584" y="249"/>
                  </a:lnTo>
                  <a:lnTo>
                    <a:pt x="598" y="243"/>
                  </a:lnTo>
                  <a:lnTo>
                    <a:pt x="610" y="235"/>
                  </a:lnTo>
                  <a:lnTo>
                    <a:pt x="621" y="227"/>
                  </a:lnTo>
                  <a:lnTo>
                    <a:pt x="631" y="217"/>
                  </a:lnTo>
                  <a:lnTo>
                    <a:pt x="640" y="206"/>
                  </a:lnTo>
                  <a:lnTo>
                    <a:pt x="647" y="196"/>
                  </a:lnTo>
                  <a:lnTo>
                    <a:pt x="654" y="184"/>
                  </a:lnTo>
                  <a:lnTo>
                    <a:pt x="660"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8" y="11"/>
                  </a:lnTo>
                  <a:lnTo>
                    <a:pt x="529" y="14"/>
                  </a:lnTo>
                  <a:lnTo>
                    <a:pt x="521" y="16"/>
                  </a:lnTo>
                  <a:lnTo>
                    <a:pt x="514" y="21"/>
                  </a:lnTo>
                  <a:lnTo>
                    <a:pt x="509" y="24"/>
                  </a:lnTo>
                  <a:lnTo>
                    <a:pt x="496" y="34"/>
                  </a:lnTo>
                  <a:lnTo>
                    <a:pt x="484" y="47"/>
                  </a:lnTo>
                  <a:lnTo>
                    <a:pt x="474" y="61"/>
                  </a:lnTo>
                  <a:lnTo>
                    <a:pt x="464" y="77"/>
                  </a:lnTo>
                  <a:lnTo>
                    <a:pt x="455" y="94"/>
                  </a:lnTo>
                  <a:lnTo>
                    <a:pt x="467" y="116"/>
                  </a:lnTo>
                  <a:lnTo>
                    <a:pt x="467" y="116"/>
                  </a:lnTo>
                  <a:lnTo>
                    <a:pt x="476"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8" y="39"/>
                  </a:lnTo>
                  <a:lnTo>
                    <a:pt x="595" y="44"/>
                  </a:lnTo>
                  <a:lnTo>
                    <a:pt x="600" y="50"/>
                  </a:lnTo>
                  <a:lnTo>
                    <a:pt x="612" y="61"/>
                  </a:lnTo>
                  <a:lnTo>
                    <a:pt x="622" y="75"/>
                  </a:lnTo>
                  <a:lnTo>
                    <a:pt x="631" y="89"/>
                  </a:lnTo>
                  <a:lnTo>
                    <a:pt x="636" y="103"/>
                  </a:lnTo>
                  <a:lnTo>
                    <a:pt x="641" y="113"/>
                  </a:lnTo>
                  <a:lnTo>
                    <a:pt x="641" y="113"/>
                  </a:lnTo>
                  <a:lnTo>
                    <a:pt x="639" y="118"/>
                  </a:lnTo>
                  <a:lnTo>
                    <a:pt x="636" y="123"/>
                  </a:lnTo>
                  <a:lnTo>
                    <a:pt x="636" y="123"/>
                  </a:lnTo>
                  <a:lnTo>
                    <a:pt x="632" y="137"/>
                  </a:lnTo>
                  <a:lnTo>
                    <a:pt x="625" y="152"/>
                  </a:lnTo>
                  <a:lnTo>
                    <a:pt x="617" y="168"/>
                  </a:lnTo>
                  <a:lnTo>
                    <a:pt x="611" y="176"/>
                  </a:lnTo>
                  <a:lnTo>
                    <a:pt x="605" y="185"/>
                  </a:lnTo>
                  <a:lnTo>
                    <a:pt x="598" y="192"/>
                  </a:lnTo>
                  <a:lnTo>
                    <a:pt x="591" y="199"/>
                  </a:lnTo>
                  <a:lnTo>
                    <a:pt x="583" y="205"/>
                  </a:lnTo>
                  <a:lnTo>
                    <a:pt x="574" y="210"/>
                  </a:lnTo>
                  <a:lnTo>
                    <a:pt x="564" y="212"/>
                  </a:lnTo>
                  <a:lnTo>
                    <a:pt x="554" y="213"/>
                  </a:lnTo>
                  <a:lnTo>
                    <a:pt x="554" y="213"/>
                  </a:lnTo>
                  <a:lnTo>
                    <a:pt x="548" y="213"/>
                  </a:lnTo>
                  <a:lnTo>
                    <a:pt x="541" y="212"/>
                  </a:lnTo>
                  <a:lnTo>
                    <a:pt x="535" y="210"/>
                  </a:lnTo>
                  <a:lnTo>
                    <a:pt x="531"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3" y="43"/>
                  </a:lnTo>
                  <a:lnTo>
                    <a:pt x="409" y="29"/>
                  </a:lnTo>
                  <a:lnTo>
                    <a:pt x="402" y="22"/>
                  </a:lnTo>
                  <a:lnTo>
                    <a:pt x="394"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1" y="94"/>
                  </a:lnTo>
                  <a:lnTo>
                    <a:pt x="209" y="116"/>
                  </a:lnTo>
                  <a:lnTo>
                    <a:pt x="209" y="116"/>
                  </a:lnTo>
                  <a:lnTo>
                    <a:pt x="207" y="122"/>
                  </a:lnTo>
                  <a:lnTo>
                    <a:pt x="207" y="122"/>
                  </a:lnTo>
                  <a:lnTo>
                    <a:pt x="186" y="160"/>
                  </a:lnTo>
                  <a:lnTo>
                    <a:pt x="176" y="175"/>
                  </a:lnTo>
                  <a:lnTo>
                    <a:pt x="166" y="189"/>
                  </a:lnTo>
                  <a:lnTo>
                    <a:pt x="157" y="199"/>
                  </a:lnTo>
                  <a:lnTo>
                    <a:pt x="151" y="204"/>
                  </a:lnTo>
                  <a:lnTo>
                    <a:pt x="146" y="207"/>
                  </a:lnTo>
                  <a:lnTo>
                    <a:pt x="140" y="210"/>
                  </a:lnTo>
                  <a:lnTo>
                    <a:pt x="135" y="212"/>
                  </a:lnTo>
                  <a:lnTo>
                    <a:pt x="128"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3" y="30"/>
                  </a:lnTo>
                  <a:lnTo>
                    <a:pt x="122" y="30"/>
                  </a:lnTo>
                  <a:lnTo>
                    <a:pt x="122" y="30"/>
                  </a:lnTo>
                  <a:lnTo>
                    <a:pt x="129" y="30"/>
                  </a:lnTo>
                  <a:lnTo>
                    <a:pt x="136" y="31"/>
                  </a:lnTo>
                  <a:lnTo>
                    <a:pt x="143" y="33"/>
                  </a:lnTo>
                  <a:lnTo>
                    <a:pt x="150" y="37"/>
                  </a:lnTo>
                  <a:lnTo>
                    <a:pt x="155" y="40"/>
                  </a:lnTo>
                  <a:lnTo>
                    <a:pt x="161" y="45"/>
                  </a:lnTo>
                  <a:lnTo>
                    <a:pt x="172" y="55"/>
                  </a:lnTo>
                  <a:lnTo>
                    <a:pt x="182" y="68"/>
                  </a:lnTo>
                  <a:lnTo>
                    <a:pt x="191" y="83"/>
                  </a:lnTo>
                  <a:lnTo>
                    <a:pt x="201" y="98"/>
                  </a:lnTo>
                  <a:lnTo>
                    <a:pt x="209" y="116"/>
                  </a:lnTo>
                  <a:lnTo>
                    <a:pt x="2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7" name="Freeform 120"/>
            <p:cNvSpPr>
              <a:spLocks/>
            </p:cNvSpPr>
            <p:nvPr/>
          </p:nvSpPr>
          <p:spPr bwMode="auto">
            <a:xfrm>
              <a:off x="1056" y="2743"/>
              <a:ext cx="352" cy="86"/>
            </a:xfrm>
            <a:custGeom>
              <a:avLst/>
              <a:gdLst>
                <a:gd name="T0" fmla="*/ 19 w 2109"/>
                <a:gd name="T1" fmla="*/ 498 h 517"/>
                <a:gd name="T2" fmla="*/ 2091 w 2109"/>
                <a:gd name="T3" fmla="*/ 498 h 517"/>
                <a:gd name="T4" fmla="*/ 2091 w 2109"/>
                <a:gd name="T5" fmla="*/ 18 h 517"/>
                <a:gd name="T6" fmla="*/ 19 w 2109"/>
                <a:gd name="T7" fmla="*/ 18 h 517"/>
                <a:gd name="T8" fmla="*/ 19 w 2109"/>
                <a:gd name="T9" fmla="*/ 498 h 517"/>
                <a:gd name="T10" fmla="*/ 19 w 2109"/>
                <a:gd name="T11" fmla="*/ 498 h 517"/>
                <a:gd name="T12" fmla="*/ 9 w 2109"/>
                <a:gd name="T13" fmla="*/ 517 h 517"/>
                <a:gd name="T14" fmla="*/ 9 w 2109"/>
                <a:gd name="T15" fmla="*/ 517 h 517"/>
                <a:gd name="T16" fmla="*/ 6 w 2109"/>
                <a:gd name="T17" fmla="*/ 516 h 517"/>
                <a:gd name="T18" fmla="*/ 3 w 2109"/>
                <a:gd name="T19" fmla="*/ 514 h 517"/>
                <a:gd name="T20" fmla="*/ 1 w 2109"/>
                <a:gd name="T21" fmla="*/ 511 h 517"/>
                <a:gd name="T22" fmla="*/ 0 w 2109"/>
                <a:gd name="T23" fmla="*/ 508 h 517"/>
                <a:gd name="T24" fmla="*/ 0 w 2109"/>
                <a:gd name="T25" fmla="*/ 9 h 517"/>
                <a:gd name="T26" fmla="*/ 0 w 2109"/>
                <a:gd name="T27" fmla="*/ 9 h 517"/>
                <a:gd name="T28" fmla="*/ 1 w 2109"/>
                <a:gd name="T29" fmla="*/ 5 h 517"/>
                <a:gd name="T30" fmla="*/ 3 w 2109"/>
                <a:gd name="T31" fmla="*/ 3 h 517"/>
                <a:gd name="T32" fmla="*/ 6 w 2109"/>
                <a:gd name="T33" fmla="*/ 1 h 517"/>
                <a:gd name="T34" fmla="*/ 9 w 2109"/>
                <a:gd name="T35" fmla="*/ 0 h 517"/>
                <a:gd name="T36" fmla="*/ 2100 w 2109"/>
                <a:gd name="T37" fmla="*/ 0 h 517"/>
                <a:gd name="T38" fmla="*/ 2100 w 2109"/>
                <a:gd name="T39" fmla="*/ 0 h 517"/>
                <a:gd name="T40" fmla="*/ 2103 w 2109"/>
                <a:gd name="T41" fmla="*/ 1 h 517"/>
                <a:gd name="T42" fmla="*/ 2106 w 2109"/>
                <a:gd name="T43" fmla="*/ 3 h 517"/>
                <a:gd name="T44" fmla="*/ 2108 w 2109"/>
                <a:gd name="T45" fmla="*/ 5 h 517"/>
                <a:gd name="T46" fmla="*/ 2109 w 2109"/>
                <a:gd name="T47" fmla="*/ 9 h 517"/>
                <a:gd name="T48" fmla="*/ 2109 w 2109"/>
                <a:gd name="T49" fmla="*/ 508 h 517"/>
                <a:gd name="T50" fmla="*/ 2109 w 2109"/>
                <a:gd name="T51" fmla="*/ 508 h 517"/>
                <a:gd name="T52" fmla="*/ 2108 w 2109"/>
                <a:gd name="T53" fmla="*/ 511 h 517"/>
                <a:gd name="T54" fmla="*/ 2106 w 2109"/>
                <a:gd name="T55" fmla="*/ 514 h 517"/>
                <a:gd name="T56" fmla="*/ 2103 w 2109"/>
                <a:gd name="T57" fmla="*/ 516 h 517"/>
                <a:gd name="T58" fmla="*/ 2100 w 2109"/>
                <a:gd name="T59" fmla="*/ 517 h 517"/>
                <a:gd name="T60" fmla="*/ 2100 w 2109"/>
                <a:gd name="T61" fmla="*/ 517 h 517"/>
                <a:gd name="T62" fmla="*/ 9 w 2109"/>
                <a:gd name="T63" fmla="*/ 517 h 517"/>
                <a:gd name="T64" fmla="*/ 19 w 2109"/>
                <a:gd name="T65" fmla="*/ 49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9" h="517">
                  <a:moveTo>
                    <a:pt x="19" y="498"/>
                  </a:moveTo>
                  <a:lnTo>
                    <a:pt x="2091" y="498"/>
                  </a:lnTo>
                  <a:lnTo>
                    <a:pt x="2091" y="18"/>
                  </a:lnTo>
                  <a:lnTo>
                    <a:pt x="19" y="18"/>
                  </a:lnTo>
                  <a:lnTo>
                    <a:pt x="19" y="498"/>
                  </a:lnTo>
                  <a:lnTo>
                    <a:pt x="19" y="498"/>
                  </a:lnTo>
                  <a:lnTo>
                    <a:pt x="9" y="517"/>
                  </a:lnTo>
                  <a:lnTo>
                    <a:pt x="9" y="517"/>
                  </a:lnTo>
                  <a:lnTo>
                    <a:pt x="6" y="516"/>
                  </a:lnTo>
                  <a:lnTo>
                    <a:pt x="3" y="514"/>
                  </a:lnTo>
                  <a:lnTo>
                    <a:pt x="1" y="511"/>
                  </a:lnTo>
                  <a:lnTo>
                    <a:pt x="0" y="508"/>
                  </a:lnTo>
                  <a:lnTo>
                    <a:pt x="0" y="9"/>
                  </a:lnTo>
                  <a:lnTo>
                    <a:pt x="0" y="9"/>
                  </a:lnTo>
                  <a:lnTo>
                    <a:pt x="1" y="5"/>
                  </a:lnTo>
                  <a:lnTo>
                    <a:pt x="3" y="3"/>
                  </a:lnTo>
                  <a:lnTo>
                    <a:pt x="6" y="1"/>
                  </a:lnTo>
                  <a:lnTo>
                    <a:pt x="9" y="0"/>
                  </a:lnTo>
                  <a:lnTo>
                    <a:pt x="2100" y="0"/>
                  </a:lnTo>
                  <a:lnTo>
                    <a:pt x="2100" y="0"/>
                  </a:lnTo>
                  <a:lnTo>
                    <a:pt x="2103" y="1"/>
                  </a:lnTo>
                  <a:lnTo>
                    <a:pt x="2106" y="3"/>
                  </a:lnTo>
                  <a:lnTo>
                    <a:pt x="2108" y="5"/>
                  </a:lnTo>
                  <a:lnTo>
                    <a:pt x="2109" y="9"/>
                  </a:lnTo>
                  <a:lnTo>
                    <a:pt x="2109" y="508"/>
                  </a:lnTo>
                  <a:lnTo>
                    <a:pt x="2109" y="508"/>
                  </a:lnTo>
                  <a:lnTo>
                    <a:pt x="2108" y="511"/>
                  </a:lnTo>
                  <a:lnTo>
                    <a:pt x="2106" y="514"/>
                  </a:lnTo>
                  <a:lnTo>
                    <a:pt x="2103" y="516"/>
                  </a:lnTo>
                  <a:lnTo>
                    <a:pt x="2100" y="517"/>
                  </a:lnTo>
                  <a:lnTo>
                    <a:pt x="2100" y="517"/>
                  </a:lnTo>
                  <a:lnTo>
                    <a:pt x="9" y="517"/>
                  </a:lnTo>
                  <a:lnTo>
                    <a:pt x="19" y="49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8" name="Freeform 121"/>
            <p:cNvSpPr>
              <a:spLocks/>
            </p:cNvSpPr>
            <p:nvPr/>
          </p:nvSpPr>
          <p:spPr bwMode="auto">
            <a:xfrm>
              <a:off x="1404" y="2654"/>
              <a:ext cx="110" cy="175"/>
            </a:xfrm>
            <a:custGeom>
              <a:avLst/>
              <a:gdLst>
                <a:gd name="T0" fmla="*/ 657 w 657"/>
                <a:gd name="T1" fmla="*/ 508 h 1050"/>
                <a:gd name="T2" fmla="*/ 657 w 657"/>
                <a:gd name="T3" fmla="*/ 508 h 1050"/>
                <a:gd name="T4" fmla="*/ 656 w 657"/>
                <a:gd name="T5" fmla="*/ 512 h 1050"/>
                <a:gd name="T6" fmla="*/ 654 w 657"/>
                <a:gd name="T7" fmla="*/ 515 h 1050"/>
                <a:gd name="T8" fmla="*/ 15 w 657"/>
                <a:gd name="T9" fmla="*/ 1048 h 1050"/>
                <a:gd name="T10" fmla="*/ 15 w 657"/>
                <a:gd name="T11" fmla="*/ 1048 h 1050"/>
                <a:gd name="T12" fmla="*/ 11 w 657"/>
                <a:gd name="T13" fmla="*/ 1049 h 1050"/>
                <a:gd name="T14" fmla="*/ 9 w 657"/>
                <a:gd name="T15" fmla="*/ 1050 h 1050"/>
                <a:gd name="T16" fmla="*/ 9 w 657"/>
                <a:gd name="T17" fmla="*/ 1050 h 1050"/>
                <a:gd name="T18" fmla="*/ 9 w 657"/>
                <a:gd name="T19" fmla="*/ 1050 h 1050"/>
                <a:gd name="T20" fmla="*/ 4 w 657"/>
                <a:gd name="T21" fmla="*/ 1049 h 1050"/>
                <a:gd name="T22" fmla="*/ 4 w 657"/>
                <a:gd name="T23" fmla="*/ 1049 h 1050"/>
                <a:gd name="T24" fmla="*/ 2 w 657"/>
                <a:gd name="T25" fmla="*/ 1048 h 1050"/>
                <a:gd name="T26" fmla="*/ 1 w 657"/>
                <a:gd name="T27" fmla="*/ 1045 h 1050"/>
                <a:gd name="T28" fmla="*/ 0 w 657"/>
                <a:gd name="T29" fmla="*/ 1043 h 1050"/>
                <a:gd name="T30" fmla="*/ 0 w 657"/>
                <a:gd name="T31" fmla="*/ 1041 h 1050"/>
                <a:gd name="T32" fmla="*/ 0 w 657"/>
                <a:gd name="T33" fmla="*/ 542 h 1050"/>
                <a:gd name="T34" fmla="*/ 0 w 657"/>
                <a:gd name="T35" fmla="*/ 542 h 1050"/>
                <a:gd name="T36" fmla="*/ 1 w 657"/>
                <a:gd name="T37" fmla="*/ 538 h 1050"/>
                <a:gd name="T38" fmla="*/ 3 w 657"/>
                <a:gd name="T39" fmla="*/ 535 h 1050"/>
                <a:gd name="T40" fmla="*/ 641 w 657"/>
                <a:gd name="T41" fmla="*/ 2 h 1050"/>
                <a:gd name="T42" fmla="*/ 641 w 657"/>
                <a:gd name="T43" fmla="*/ 2 h 1050"/>
                <a:gd name="T44" fmla="*/ 643 w 657"/>
                <a:gd name="T45" fmla="*/ 1 h 1050"/>
                <a:gd name="T46" fmla="*/ 645 w 657"/>
                <a:gd name="T47" fmla="*/ 0 h 1050"/>
                <a:gd name="T48" fmla="*/ 649 w 657"/>
                <a:gd name="T49" fmla="*/ 0 h 1050"/>
                <a:gd name="T50" fmla="*/ 651 w 657"/>
                <a:gd name="T51" fmla="*/ 1 h 1050"/>
                <a:gd name="T52" fmla="*/ 651 w 657"/>
                <a:gd name="T53" fmla="*/ 1 h 1050"/>
                <a:gd name="T54" fmla="*/ 654 w 657"/>
                <a:gd name="T55" fmla="*/ 2 h 1050"/>
                <a:gd name="T56" fmla="*/ 655 w 657"/>
                <a:gd name="T57" fmla="*/ 5 h 1050"/>
                <a:gd name="T58" fmla="*/ 656 w 657"/>
                <a:gd name="T59" fmla="*/ 7 h 1050"/>
                <a:gd name="T60" fmla="*/ 657 w 657"/>
                <a:gd name="T61" fmla="*/ 9 h 1050"/>
                <a:gd name="T62" fmla="*/ 657 w 657"/>
                <a:gd name="T63" fmla="*/ 508 h 1050"/>
                <a:gd name="T64" fmla="*/ 638 w 657"/>
                <a:gd name="T65" fmla="*/ 504 h 1050"/>
                <a:gd name="T66" fmla="*/ 638 w 657"/>
                <a:gd name="T67" fmla="*/ 29 h 1050"/>
                <a:gd name="T68" fmla="*/ 18 w 657"/>
                <a:gd name="T69" fmla="*/ 546 h 1050"/>
                <a:gd name="T70" fmla="*/ 18 w 657"/>
                <a:gd name="T71" fmla="*/ 546 h 1050"/>
                <a:gd name="T72" fmla="*/ 18 w 657"/>
                <a:gd name="T73" fmla="*/ 1021 h 1050"/>
                <a:gd name="T74" fmla="*/ 638 w 657"/>
                <a:gd name="T75" fmla="*/ 504 h 1050"/>
                <a:gd name="T76" fmla="*/ 657 w 657"/>
                <a:gd name="T77" fmla="*/ 5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 h="1050">
                  <a:moveTo>
                    <a:pt x="657" y="508"/>
                  </a:moveTo>
                  <a:lnTo>
                    <a:pt x="657" y="508"/>
                  </a:lnTo>
                  <a:lnTo>
                    <a:pt x="656" y="512"/>
                  </a:lnTo>
                  <a:lnTo>
                    <a:pt x="654" y="515"/>
                  </a:lnTo>
                  <a:lnTo>
                    <a:pt x="15" y="1048"/>
                  </a:lnTo>
                  <a:lnTo>
                    <a:pt x="15" y="1048"/>
                  </a:lnTo>
                  <a:lnTo>
                    <a:pt x="11" y="1049"/>
                  </a:lnTo>
                  <a:lnTo>
                    <a:pt x="9" y="1050"/>
                  </a:lnTo>
                  <a:lnTo>
                    <a:pt x="9" y="1050"/>
                  </a:lnTo>
                  <a:lnTo>
                    <a:pt x="9" y="1050"/>
                  </a:lnTo>
                  <a:lnTo>
                    <a:pt x="4" y="1049"/>
                  </a:lnTo>
                  <a:lnTo>
                    <a:pt x="4" y="1049"/>
                  </a:lnTo>
                  <a:lnTo>
                    <a:pt x="2" y="1048"/>
                  </a:lnTo>
                  <a:lnTo>
                    <a:pt x="1" y="1045"/>
                  </a:lnTo>
                  <a:lnTo>
                    <a:pt x="0" y="1043"/>
                  </a:lnTo>
                  <a:lnTo>
                    <a:pt x="0" y="1041"/>
                  </a:lnTo>
                  <a:lnTo>
                    <a:pt x="0" y="542"/>
                  </a:lnTo>
                  <a:lnTo>
                    <a:pt x="0" y="542"/>
                  </a:lnTo>
                  <a:lnTo>
                    <a:pt x="1" y="538"/>
                  </a:lnTo>
                  <a:lnTo>
                    <a:pt x="3" y="535"/>
                  </a:lnTo>
                  <a:lnTo>
                    <a:pt x="641" y="2"/>
                  </a:lnTo>
                  <a:lnTo>
                    <a:pt x="641" y="2"/>
                  </a:lnTo>
                  <a:lnTo>
                    <a:pt x="643" y="1"/>
                  </a:lnTo>
                  <a:lnTo>
                    <a:pt x="645" y="0"/>
                  </a:lnTo>
                  <a:lnTo>
                    <a:pt x="649" y="0"/>
                  </a:lnTo>
                  <a:lnTo>
                    <a:pt x="651" y="1"/>
                  </a:lnTo>
                  <a:lnTo>
                    <a:pt x="651" y="1"/>
                  </a:lnTo>
                  <a:lnTo>
                    <a:pt x="654" y="2"/>
                  </a:lnTo>
                  <a:lnTo>
                    <a:pt x="655" y="5"/>
                  </a:lnTo>
                  <a:lnTo>
                    <a:pt x="656" y="7"/>
                  </a:lnTo>
                  <a:lnTo>
                    <a:pt x="657" y="9"/>
                  </a:lnTo>
                  <a:lnTo>
                    <a:pt x="657" y="508"/>
                  </a:lnTo>
                  <a:lnTo>
                    <a:pt x="638" y="504"/>
                  </a:lnTo>
                  <a:lnTo>
                    <a:pt x="638" y="29"/>
                  </a:lnTo>
                  <a:lnTo>
                    <a:pt x="18" y="546"/>
                  </a:lnTo>
                  <a:lnTo>
                    <a:pt x="18" y="546"/>
                  </a:lnTo>
                  <a:lnTo>
                    <a:pt x="18" y="1021"/>
                  </a:lnTo>
                  <a:lnTo>
                    <a:pt x="638" y="504"/>
                  </a:lnTo>
                  <a:lnTo>
                    <a:pt x="657" y="50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9" name="Freeform 122"/>
            <p:cNvSpPr>
              <a:spLocks/>
            </p:cNvSpPr>
            <p:nvPr/>
          </p:nvSpPr>
          <p:spPr bwMode="auto">
            <a:xfrm>
              <a:off x="1056" y="2654"/>
              <a:ext cx="458" cy="92"/>
            </a:xfrm>
            <a:custGeom>
              <a:avLst/>
              <a:gdLst>
                <a:gd name="T0" fmla="*/ 648 w 2748"/>
                <a:gd name="T1" fmla="*/ 0 h 551"/>
                <a:gd name="T2" fmla="*/ 2739 w 2748"/>
                <a:gd name="T3" fmla="*/ 0 h 551"/>
                <a:gd name="T4" fmla="*/ 2739 w 2748"/>
                <a:gd name="T5" fmla="*/ 0 h 551"/>
                <a:gd name="T6" fmla="*/ 2741 w 2748"/>
                <a:gd name="T7" fmla="*/ 1 h 551"/>
                <a:gd name="T8" fmla="*/ 2743 w 2748"/>
                <a:gd name="T9" fmla="*/ 2 h 551"/>
                <a:gd name="T10" fmla="*/ 2746 w 2748"/>
                <a:gd name="T11" fmla="*/ 3 h 551"/>
                <a:gd name="T12" fmla="*/ 2747 w 2748"/>
                <a:gd name="T13" fmla="*/ 6 h 551"/>
                <a:gd name="T14" fmla="*/ 2747 w 2748"/>
                <a:gd name="T15" fmla="*/ 6 h 551"/>
                <a:gd name="T16" fmla="*/ 2748 w 2748"/>
                <a:gd name="T17" fmla="*/ 9 h 551"/>
                <a:gd name="T18" fmla="*/ 2747 w 2748"/>
                <a:gd name="T19" fmla="*/ 12 h 551"/>
                <a:gd name="T20" fmla="*/ 2746 w 2748"/>
                <a:gd name="T21" fmla="*/ 14 h 551"/>
                <a:gd name="T22" fmla="*/ 2745 w 2748"/>
                <a:gd name="T23" fmla="*/ 16 h 551"/>
                <a:gd name="T24" fmla="*/ 2106 w 2748"/>
                <a:gd name="T25" fmla="*/ 549 h 551"/>
                <a:gd name="T26" fmla="*/ 2106 w 2748"/>
                <a:gd name="T27" fmla="*/ 549 h 551"/>
                <a:gd name="T28" fmla="*/ 2102 w 2748"/>
                <a:gd name="T29" fmla="*/ 551 h 551"/>
                <a:gd name="T30" fmla="*/ 2100 w 2748"/>
                <a:gd name="T31" fmla="*/ 551 h 551"/>
                <a:gd name="T32" fmla="*/ 2100 w 2748"/>
                <a:gd name="T33" fmla="*/ 551 h 551"/>
                <a:gd name="T34" fmla="*/ 9 w 2748"/>
                <a:gd name="T35" fmla="*/ 551 h 551"/>
                <a:gd name="T36" fmla="*/ 9 w 2748"/>
                <a:gd name="T37" fmla="*/ 551 h 551"/>
                <a:gd name="T38" fmla="*/ 7 w 2748"/>
                <a:gd name="T39" fmla="*/ 551 h 551"/>
                <a:gd name="T40" fmla="*/ 5 w 2748"/>
                <a:gd name="T41" fmla="*/ 550 h 551"/>
                <a:gd name="T42" fmla="*/ 2 w 2748"/>
                <a:gd name="T43" fmla="*/ 548 h 551"/>
                <a:gd name="T44" fmla="*/ 1 w 2748"/>
                <a:gd name="T45" fmla="*/ 545 h 551"/>
                <a:gd name="T46" fmla="*/ 1 w 2748"/>
                <a:gd name="T47" fmla="*/ 545 h 551"/>
                <a:gd name="T48" fmla="*/ 0 w 2748"/>
                <a:gd name="T49" fmla="*/ 543 h 551"/>
                <a:gd name="T50" fmla="*/ 1 w 2748"/>
                <a:gd name="T51" fmla="*/ 540 h 551"/>
                <a:gd name="T52" fmla="*/ 2 w 2748"/>
                <a:gd name="T53" fmla="*/ 537 h 551"/>
                <a:gd name="T54" fmla="*/ 3 w 2748"/>
                <a:gd name="T55" fmla="*/ 535 h 551"/>
                <a:gd name="T56" fmla="*/ 642 w 2748"/>
                <a:gd name="T57" fmla="*/ 2 h 551"/>
                <a:gd name="T58" fmla="*/ 642 w 2748"/>
                <a:gd name="T59" fmla="*/ 2 h 551"/>
                <a:gd name="T60" fmla="*/ 645 w 2748"/>
                <a:gd name="T61" fmla="*/ 1 h 551"/>
                <a:gd name="T62" fmla="*/ 648 w 2748"/>
                <a:gd name="T63" fmla="*/ 0 h 551"/>
                <a:gd name="T64" fmla="*/ 652 w 2748"/>
                <a:gd name="T65" fmla="*/ 19 h 551"/>
                <a:gd name="T66" fmla="*/ 36 w 2748"/>
                <a:gd name="T67" fmla="*/ 533 h 551"/>
                <a:gd name="T68" fmla="*/ 36 w 2748"/>
                <a:gd name="T69" fmla="*/ 533 h 551"/>
                <a:gd name="T70" fmla="*/ 2096 w 2748"/>
                <a:gd name="T71" fmla="*/ 533 h 551"/>
                <a:gd name="T72" fmla="*/ 2712 w 2748"/>
                <a:gd name="T73" fmla="*/ 19 h 551"/>
                <a:gd name="T74" fmla="*/ 652 w 2748"/>
                <a:gd name="T75" fmla="*/ 19 h 551"/>
                <a:gd name="T76" fmla="*/ 648 w 2748"/>
                <a:gd name="T7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551">
                  <a:moveTo>
                    <a:pt x="648" y="0"/>
                  </a:moveTo>
                  <a:lnTo>
                    <a:pt x="2739" y="0"/>
                  </a:lnTo>
                  <a:lnTo>
                    <a:pt x="2739" y="0"/>
                  </a:lnTo>
                  <a:lnTo>
                    <a:pt x="2741" y="1"/>
                  </a:lnTo>
                  <a:lnTo>
                    <a:pt x="2743" y="2"/>
                  </a:lnTo>
                  <a:lnTo>
                    <a:pt x="2746" y="3"/>
                  </a:lnTo>
                  <a:lnTo>
                    <a:pt x="2747" y="6"/>
                  </a:lnTo>
                  <a:lnTo>
                    <a:pt x="2747" y="6"/>
                  </a:lnTo>
                  <a:lnTo>
                    <a:pt x="2748" y="9"/>
                  </a:lnTo>
                  <a:lnTo>
                    <a:pt x="2747" y="12"/>
                  </a:lnTo>
                  <a:lnTo>
                    <a:pt x="2746" y="14"/>
                  </a:lnTo>
                  <a:lnTo>
                    <a:pt x="2745" y="16"/>
                  </a:lnTo>
                  <a:lnTo>
                    <a:pt x="2106" y="549"/>
                  </a:lnTo>
                  <a:lnTo>
                    <a:pt x="2106" y="549"/>
                  </a:lnTo>
                  <a:lnTo>
                    <a:pt x="2102" y="551"/>
                  </a:lnTo>
                  <a:lnTo>
                    <a:pt x="2100" y="551"/>
                  </a:lnTo>
                  <a:lnTo>
                    <a:pt x="2100" y="551"/>
                  </a:lnTo>
                  <a:lnTo>
                    <a:pt x="9" y="551"/>
                  </a:lnTo>
                  <a:lnTo>
                    <a:pt x="9" y="551"/>
                  </a:lnTo>
                  <a:lnTo>
                    <a:pt x="7" y="551"/>
                  </a:lnTo>
                  <a:lnTo>
                    <a:pt x="5" y="550"/>
                  </a:lnTo>
                  <a:lnTo>
                    <a:pt x="2" y="548"/>
                  </a:lnTo>
                  <a:lnTo>
                    <a:pt x="1" y="545"/>
                  </a:lnTo>
                  <a:lnTo>
                    <a:pt x="1" y="545"/>
                  </a:lnTo>
                  <a:lnTo>
                    <a:pt x="0" y="543"/>
                  </a:lnTo>
                  <a:lnTo>
                    <a:pt x="1" y="540"/>
                  </a:lnTo>
                  <a:lnTo>
                    <a:pt x="2" y="537"/>
                  </a:lnTo>
                  <a:lnTo>
                    <a:pt x="3" y="535"/>
                  </a:lnTo>
                  <a:lnTo>
                    <a:pt x="642" y="2"/>
                  </a:lnTo>
                  <a:lnTo>
                    <a:pt x="642" y="2"/>
                  </a:lnTo>
                  <a:lnTo>
                    <a:pt x="645" y="1"/>
                  </a:lnTo>
                  <a:lnTo>
                    <a:pt x="648" y="0"/>
                  </a:lnTo>
                  <a:lnTo>
                    <a:pt x="652" y="19"/>
                  </a:lnTo>
                  <a:lnTo>
                    <a:pt x="36" y="533"/>
                  </a:lnTo>
                  <a:lnTo>
                    <a:pt x="36" y="533"/>
                  </a:lnTo>
                  <a:lnTo>
                    <a:pt x="2096" y="533"/>
                  </a:lnTo>
                  <a:lnTo>
                    <a:pt x="2712" y="19"/>
                  </a:lnTo>
                  <a:lnTo>
                    <a:pt x="652" y="19"/>
                  </a:lnTo>
                  <a:lnTo>
                    <a:pt x="648" y="0"/>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0" name="Freeform 123"/>
            <p:cNvSpPr>
              <a:spLocks/>
            </p:cNvSpPr>
            <p:nvPr/>
          </p:nvSpPr>
          <p:spPr bwMode="auto">
            <a:xfrm>
              <a:off x="1189" y="2775"/>
              <a:ext cx="68" cy="42"/>
            </a:xfrm>
            <a:custGeom>
              <a:avLst/>
              <a:gdLst>
                <a:gd name="T0" fmla="*/ 408 w 408"/>
                <a:gd name="T1" fmla="*/ 178 h 250"/>
                <a:gd name="T2" fmla="*/ 406 w 408"/>
                <a:gd name="T3" fmla="*/ 187 h 250"/>
                <a:gd name="T4" fmla="*/ 400 w 408"/>
                <a:gd name="T5" fmla="*/ 194 h 250"/>
                <a:gd name="T6" fmla="*/ 336 w 408"/>
                <a:gd name="T7" fmla="*/ 246 h 250"/>
                <a:gd name="T8" fmla="*/ 323 w 408"/>
                <a:gd name="T9" fmla="*/ 250 h 250"/>
                <a:gd name="T10" fmla="*/ 20 w 408"/>
                <a:gd name="T11" fmla="*/ 250 h 250"/>
                <a:gd name="T12" fmla="*/ 17 w 408"/>
                <a:gd name="T13" fmla="*/ 250 h 250"/>
                <a:gd name="T14" fmla="*/ 8 w 408"/>
                <a:gd name="T15" fmla="*/ 246 h 250"/>
                <a:gd name="T16" fmla="*/ 4 w 408"/>
                <a:gd name="T17" fmla="*/ 241 h 250"/>
                <a:gd name="T18" fmla="*/ 0 w 408"/>
                <a:gd name="T19" fmla="*/ 234 h 250"/>
                <a:gd name="T20" fmla="*/ 0 w 408"/>
                <a:gd name="T21" fmla="*/ 72 h 250"/>
                <a:gd name="T22" fmla="*/ 0 w 408"/>
                <a:gd name="T23" fmla="*/ 68 h 250"/>
                <a:gd name="T24" fmla="*/ 4 w 408"/>
                <a:gd name="T25" fmla="*/ 61 h 250"/>
                <a:gd name="T26" fmla="*/ 71 w 408"/>
                <a:gd name="T27" fmla="*/ 5 h 250"/>
                <a:gd name="T28" fmla="*/ 78 w 408"/>
                <a:gd name="T29" fmla="*/ 2 h 250"/>
                <a:gd name="T30" fmla="*/ 387 w 408"/>
                <a:gd name="T31" fmla="*/ 0 h 250"/>
                <a:gd name="T32" fmla="*/ 392 w 408"/>
                <a:gd name="T33" fmla="*/ 0 h 250"/>
                <a:gd name="T34" fmla="*/ 399 w 408"/>
                <a:gd name="T35" fmla="*/ 4 h 250"/>
                <a:gd name="T36" fmla="*/ 404 w 408"/>
                <a:gd name="T37" fmla="*/ 10 h 250"/>
                <a:gd name="T38" fmla="*/ 408 w 408"/>
                <a:gd name="T39" fmla="*/ 17 h 250"/>
                <a:gd name="T40" fmla="*/ 408 w 408"/>
                <a:gd name="T41" fmla="*/ 178 h 250"/>
                <a:gd name="T42" fmla="*/ 397 w 408"/>
                <a:gd name="T43" fmla="*/ 20 h 250"/>
                <a:gd name="T44" fmla="*/ 396 w 408"/>
                <a:gd name="T45" fmla="*/ 17 h 250"/>
                <a:gd name="T46" fmla="*/ 392 w 408"/>
                <a:gd name="T47" fmla="*/ 12 h 250"/>
                <a:gd name="T48" fmla="*/ 85 w 408"/>
                <a:gd name="T49" fmla="*/ 11 h 250"/>
                <a:gd name="T50" fmla="*/ 85 w 408"/>
                <a:gd name="T51" fmla="*/ 11 h 250"/>
                <a:gd name="T52" fmla="*/ 78 w 408"/>
                <a:gd name="T53" fmla="*/ 13 h 250"/>
                <a:gd name="T54" fmla="*/ 13 w 408"/>
                <a:gd name="T55" fmla="*/ 65 h 250"/>
                <a:gd name="T56" fmla="*/ 11 w 408"/>
                <a:gd name="T57" fmla="*/ 72 h 250"/>
                <a:gd name="T58" fmla="*/ 11 w 408"/>
                <a:gd name="T59" fmla="*/ 230 h 250"/>
                <a:gd name="T60" fmla="*/ 13 w 408"/>
                <a:gd name="T61" fmla="*/ 237 h 250"/>
                <a:gd name="T62" fmla="*/ 20 w 408"/>
                <a:gd name="T63" fmla="*/ 239 h 250"/>
                <a:gd name="T64" fmla="*/ 323 w 408"/>
                <a:gd name="T65" fmla="*/ 239 h 250"/>
                <a:gd name="T66" fmla="*/ 329 w 408"/>
                <a:gd name="T67" fmla="*/ 237 h 250"/>
                <a:gd name="T68" fmla="*/ 393 w 408"/>
                <a:gd name="T69" fmla="*/ 186 h 250"/>
                <a:gd name="T70" fmla="*/ 397 w 408"/>
                <a:gd name="T71" fmla="*/ 1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250">
                  <a:moveTo>
                    <a:pt x="408" y="178"/>
                  </a:moveTo>
                  <a:lnTo>
                    <a:pt x="408" y="178"/>
                  </a:lnTo>
                  <a:lnTo>
                    <a:pt x="408" y="183"/>
                  </a:lnTo>
                  <a:lnTo>
                    <a:pt x="406" y="187"/>
                  </a:lnTo>
                  <a:lnTo>
                    <a:pt x="403" y="191"/>
                  </a:lnTo>
                  <a:lnTo>
                    <a:pt x="400" y="194"/>
                  </a:lnTo>
                  <a:lnTo>
                    <a:pt x="336" y="246"/>
                  </a:lnTo>
                  <a:lnTo>
                    <a:pt x="336" y="246"/>
                  </a:lnTo>
                  <a:lnTo>
                    <a:pt x="329" y="249"/>
                  </a:lnTo>
                  <a:lnTo>
                    <a:pt x="323" y="250"/>
                  </a:lnTo>
                  <a:lnTo>
                    <a:pt x="323" y="250"/>
                  </a:lnTo>
                  <a:lnTo>
                    <a:pt x="20" y="250"/>
                  </a:lnTo>
                  <a:lnTo>
                    <a:pt x="20" y="250"/>
                  </a:lnTo>
                  <a:lnTo>
                    <a:pt x="17" y="250"/>
                  </a:lnTo>
                  <a:lnTo>
                    <a:pt x="12" y="249"/>
                  </a:lnTo>
                  <a:lnTo>
                    <a:pt x="8" y="246"/>
                  </a:lnTo>
                  <a:lnTo>
                    <a:pt x="6" y="244"/>
                  </a:lnTo>
                  <a:lnTo>
                    <a:pt x="4" y="241"/>
                  </a:lnTo>
                  <a:lnTo>
                    <a:pt x="1" y="237"/>
                  </a:lnTo>
                  <a:lnTo>
                    <a:pt x="0" y="234"/>
                  </a:lnTo>
                  <a:lnTo>
                    <a:pt x="0" y="230"/>
                  </a:lnTo>
                  <a:lnTo>
                    <a:pt x="0" y="72"/>
                  </a:lnTo>
                  <a:lnTo>
                    <a:pt x="0" y="72"/>
                  </a:lnTo>
                  <a:lnTo>
                    <a:pt x="0" y="68"/>
                  </a:lnTo>
                  <a:lnTo>
                    <a:pt x="1" y="64"/>
                  </a:lnTo>
                  <a:lnTo>
                    <a:pt x="4" y="61"/>
                  </a:lnTo>
                  <a:lnTo>
                    <a:pt x="6" y="57"/>
                  </a:lnTo>
                  <a:lnTo>
                    <a:pt x="71" y="5"/>
                  </a:lnTo>
                  <a:lnTo>
                    <a:pt x="71" y="5"/>
                  </a:lnTo>
                  <a:lnTo>
                    <a:pt x="78" y="2"/>
                  </a:lnTo>
                  <a:lnTo>
                    <a:pt x="85" y="0"/>
                  </a:lnTo>
                  <a:lnTo>
                    <a:pt x="387" y="0"/>
                  </a:lnTo>
                  <a:lnTo>
                    <a:pt x="387" y="0"/>
                  </a:lnTo>
                  <a:lnTo>
                    <a:pt x="392" y="0"/>
                  </a:lnTo>
                  <a:lnTo>
                    <a:pt x="395" y="2"/>
                  </a:lnTo>
                  <a:lnTo>
                    <a:pt x="399" y="4"/>
                  </a:lnTo>
                  <a:lnTo>
                    <a:pt x="402" y="6"/>
                  </a:lnTo>
                  <a:lnTo>
                    <a:pt x="404" y="10"/>
                  </a:lnTo>
                  <a:lnTo>
                    <a:pt x="407" y="13"/>
                  </a:lnTo>
                  <a:lnTo>
                    <a:pt x="408" y="17"/>
                  </a:lnTo>
                  <a:lnTo>
                    <a:pt x="408" y="20"/>
                  </a:lnTo>
                  <a:lnTo>
                    <a:pt x="408" y="178"/>
                  </a:lnTo>
                  <a:lnTo>
                    <a:pt x="397" y="178"/>
                  </a:lnTo>
                  <a:lnTo>
                    <a:pt x="397" y="20"/>
                  </a:lnTo>
                  <a:lnTo>
                    <a:pt x="397" y="20"/>
                  </a:lnTo>
                  <a:lnTo>
                    <a:pt x="396" y="17"/>
                  </a:lnTo>
                  <a:lnTo>
                    <a:pt x="394" y="13"/>
                  </a:lnTo>
                  <a:lnTo>
                    <a:pt x="392" y="12"/>
                  </a:lnTo>
                  <a:lnTo>
                    <a:pt x="387" y="11"/>
                  </a:lnTo>
                  <a:lnTo>
                    <a:pt x="85" y="11"/>
                  </a:lnTo>
                  <a:lnTo>
                    <a:pt x="85" y="11"/>
                  </a:lnTo>
                  <a:lnTo>
                    <a:pt x="85" y="11"/>
                  </a:lnTo>
                  <a:lnTo>
                    <a:pt x="82" y="11"/>
                  </a:lnTo>
                  <a:lnTo>
                    <a:pt x="78" y="13"/>
                  </a:lnTo>
                  <a:lnTo>
                    <a:pt x="13" y="65"/>
                  </a:lnTo>
                  <a:lnTo>
                    <a:pt x="13" y="65"/>
                  </a:lnTo>
                  <a:lnTo>
                    <a:pt x="11" y="68"/>
                  </a:lnTo>
                  <a:lnTo>
                    <a:pt x="11" y="72"/>
                  </a:lnTo>
                  <a:lnTo>
                    <a:pt x="11" y="230"/>
                  </a:lnTo>
                  <a:lnTo>
                    <a:pt x="11" y="230"/>
                  </a:lnTo>
                  <a:lnTo>
                    <a:pt x="11" y="234"/>
                  </a:lnTo>
                  <a:lnTo>
                    <a:pt x="13" y="237"/>
                  </a:lnTo>
                  <a:lnTo>
                    <a:pt x="17" y="238"/>
                  </a:lnTo>
                  <a:lnTo>
                    <a:pt x="20" y="239"/>
                  </a:lnTo>
                  <a:lnTo>
                    <a:pt x="323" y="239"/>
                  </a:lnTo>
                  <a:lnTo>
                    <a:pt x="323" y="239"/>
                  </a:lnTo>
                  <a:lnTo>
                    <a:pt x="325" y="239"/>
                  </a:lnTo>
                  <a:lnTo>
                    <a:pt x="329" y="237"/>
                  </a:lnTo>
                  <a:lnTo>
                    <a:pt x="393" y="186"/>
                  </a:lnTo>
                  <a:lnTo>
                    <a:pt x="393" y="186"/>
                  </a:lnTo>
                  <a:lnTo>
                    <a:pt x="396" y="183"/>
                  </a:lnTo>
                  <a:lnTo>
                    <a:pt x="397" y="178"/>
                  </a:lnTo>
                  <a:lnTo>
                    <a:pt x="408" y="1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1" name="Freeform 124"/>
            <p:cNvSpPr>
              <a:spLocks/>
            </p:cNvSpPr>
            <p:nvPr/>
          </p:nvSpPr>
          <p:spPr bwMode="auto">
            <a:xfrm>
              <a:off x="1190" y="2776"/>
              <a:ext cx="66" cy="40"/>
            </a:xfrm>
            <a:custGeom>
              <a:avLst/>
              <a:gdLst>
                <a:gd name="T0" fmla="*/ 394 w 394"/>
                <a:gd name="T1" fmla="*/ 9 h 239"/>
                <a:gd name="T2" fmla="*/ 387 w 394"/>
                <a:gd name="T3" fmla="*/ 0 h 239"/>
                <a:gd name="T4" fmla="*/ 328 w 394"/>
                <a:gd name="T5" fmla="*/ 48 h 239"/>
                <a:gd name="T6" fmla="*/ 328 w 394"/>
                <a:gd name="T7" fmla="*/ 48 h 239"/>
                <a:gd name="T8" fmla="*/ 323 w 394"/>
                <a:gd name="T9" fmla="*/ 46 h 239"/>
                <a:gd name="T10" fmla="*/ 317 w 394"/>
                <a:gd name="T11" fmla="*/ 45 h 239"/>
                <a:gd name="T12" fmla="*/ 14 w 394"/>
                <a:gd name="T13" fmla="*/ 45 h 239"/>
                <a:gd name="T14" fmla="*/ 14 w 394"/>
                <a:gd name="T15" fmla="*/ 45 h 239"/>
                <a:gd name="T16" fmla="*/ 11 w 394"/>
                <a:gd name="T17" fmla="*/ 45 h 239"/>
                <a:gd name="T18" fmla="*/ 7 w 394"/>
                <a:gd name="T19" fmla="*/ 46 h 239"/>
                <a:gd name="T20" fmla="*/ 4 w 394"/>
                <a:gd name="T21" fmla="*/ 48 h 239"/>
                <a:gd name="T22" fmla="*/ 0 w 394"/>
                <a:gd name="T23" fmla="*/ 50 h 239"/>
                <a:gd name="T24" fmla="*/ 7 w 394"/>
                <a:gd name="T25" fmla="*/ 58 h 239"/>
                <a:gd name="T26" fmla="*/ 7 w 394"/>
                <a:gd name="T27" fmla="*/ 58 h 239"/>
                <a:gd name="T28" fmla="*/ 11 w 394"/>
                <a:gd name="T29" fmla="*/ 56 h 239"/>
                <a:gd name="T30" fmla="*/ 14 w 394"/>
                <a:gd name="T31" fmla="*/ 55 h 239"/>
                <a:gd name="T32" fmla="*/ 317 w 394"/>
                <a:gd name="T33" fmla="*/ 55 h 239"/>
                <a:gd name="T34" fmla="*/ 317 w 394"/>
                <a:gd name="T35" fmla="*/ 55 h 239"/>
                <a:gd name="T36" fmla="*/ 321 w 394"/>
                <a:gd name="T37" fmla="*/ 56 h 239"/>
                <a:gd name="T38" fmla="*/ 324 w 394"/>
                <a:gd name="T39" fmla="*/ 58 h 239"/>
                <a:gd name="T40" fmla="*/ 326 w 394"/>
                <a:gd name="T41" fmla="*/ 62 h 239"/>
                <a:gd name="T42" fmla="*/ 326 w 394"/>
                <a:gd name="T43" fmla="*/ 65 h 239"/>
                <a:gd name="T44" fmla="*/ 326 w 394"/>
                <a:gd name="T45" fmla="*/ 223 h 239"/>
                <a:gd name="T46" fmla="*/ 326 w 394"/>
                <a:gd name="T47" fmla="*/ 223 h 239"/>
                <a:gd name="T48" fmla="*/ 325 w 394"/>
                <a:gd name="T49" fmla="*/ 227 h 239"/>
                <a:gd name="T50" fmla="*/ 323 w 394"/>
                <a:gd name="T51" fmla="*/ 230 h 239"/>
                <a:gd name="T52" fmla="*/ 330 w 394"/>
                <a:gd name="T53" fmla="*/ 239 h 239"/>
                <a:gd name="T54" fmla="*/ 330 w 394"/>
                <a:gd name="T55" fmla="*/ 239 h 239"/>
                <a:gd name="T56" fmla="*/ 332 w 394"/>
                <a:gd name="T57" fmla="*/ 236 h 239"/>
                <a:gd name="T58" fmla="*/ 336 w 394"/>
                <a:gd name="T59" fmla="*/ 231 h 239"/>
                <a:gd name="T60" fmla="*/ 337 w 394"/>
                <a:gd name="T61" fmla="*/ 228 h 239"/>
                <a:gd name="T62" fmla="*/ 337 w 394"/>
                <a:gd name="T63" fmla="*/ 223 h 239"/>
                <a:gd name="T64" fmla="*/ 337 w 394"/>
                <a:gd name="T65" fmla="*/ 65 h 239"/>
                <a:gd name="T66" fmla="*/ 337 w 394"/>
                <a:gd name="T67" fmla="*/ 65 h 239"/>
                <a:gd name="T68" fmla="*/ 337 w 394"/>
                <a:gd name="T69" fmla="*/ 61 h 239"/>
                <a:gd name="T70" fmla="*/ 335 w 394"/>
                <a:gd name="T71" fmla="*/ 56 h 239"/>
                <a:gd name="T72" fmla="*/ 394 w 394"/>
                <a:gd name="T73" fmla="*/ 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239">
                  <a:moveTo>
                    <a:pt x="394" y="9"/>
                  </a:moveTo>
                  <a:lnTo>
                    <a:pt x="387" y="0"/>
                  </a:lnTo>
                  <a:lnTo>
                    <a:pt x="328" y="48"/>
                  </a:lnTo>
                  <a:lnTo>
                    <a:pt x="328" y="48"/>
                  </a:lnTo>
                  <a:lnTo>
                    <a:pt x="323" y="46"/>
                  </a:lnTo>
                  <a:lnTo>
                    <a:pt x="317" y="45"/>
                  </a:lnTo>
                  <a:lnTo>
                    <a:pt x="14" y="45"/>
                  </a:lnTo>
                  <a:lnTo>
                    <a:pt x="14" y="45"/>
                  </a:lnTo>
                  <a:lnTo>
                    <a:pt x="11" y="45"/>
                  </a:lnTo>
                  <a:lnTo>
                    <a:pt x="7" y="46"/>
                  </a:lnTo>
                  <a:lnTo>
                    <a:pt x="4" y="48"/>
                  </a:lnTo>
                  <a:lnTo>
                    <a:pt x="0" y="50"/>
                  </a:lnTo>
                  <a:lnTo>
                    <a:pt x="7" y="58"/>
                  </a:lnTo>
                  <a:lnTo>
                    <a:pt x="7" y="58"/>
                  </a:lnTo>
                  <a:lnTo>
                    <a:pt x="11" y="56"/>
                  </a:lnTo>
                  <a:lnTo>
                    <a:pt x="14" y="55"/>
                  </a:lnTo>
                  <a:lnTo>
                    <a:pt x="317" y="55"/>
                  </a:lnTo>
                  <a:lnTo>
                    <a:pt x="317" y="55"/>
                  </a:lnTo>
                  <a:lnTo>
                    <a:pt x="321" y="56"/>
                  </a:lnTo>
                  <a:lnTo>
                    <a:pt x="324" y="58"/>
                  </a:lnTo>
                  <a:lnTo>
                    <a:pt x="326" y="62"/>
                  </a:lnTo>
                  <a:lnTo>
                    <a:pt x="326" y="65"/>
                  </a:lnTo>
                  <a:lnTo>
                    <a:pt x="326" y="223"/>
                  </a:lnTo>
                  <a:lnTo>
                    <a:pt x="326" y="223"/>
                  </a:lnTo>
                  <a:lnTo>
                    <a:pt x="325" y="227"/>
                  </a:lnTo>
                  <a:lnTo>
                    <a:pt x="323" y="230"/>
                  </a:lnTo>
                  <a:lnTo>
                    <a:pt x="330" y="239"/>
                  </a:lnTo>
                  <a:lnTo>
                    <a:pt x="330" y="239"/>
                  </a:lnTo>
                  <a:lnTo>
                    <a:pt x="332" y="236"/>
                  </a:lnTo>
                  <a:lnTo>
                    <a:pt x="336" y="231"/>
                  </a:lnTo>
                  <a:lnTo>
                    <a:pt x="337" y="228"/>
                  </a:lnTo>
                  <a:lnTo>
                    <a:pt x="337" y="223"/>
                  </a:lnTo>
                  <a:lnTo>
                    <a:pt x="337" y="65"/>
                  </a:lnTo>
                  <a:lnTo>
                    <a:pt x="337" y="65"/>
                  </a:lnTo>
                  <a:lnTo>
                    <a:pt x="337" y="61"/>
                  </a:lnTo>
                  <a:lnTo>
                    <a:pt x="335" y="56"/>
                  </a:lnTo>
                  <a:lnTo>
                    <a:pt x="394"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2" name="Freeform 125"/>
            <p:cNvSpPr>
              <a:spLocks/>
            </p:cNvSpPr>
            <p:nvPr/>
          </p:nvSpPr>
          <p:spPr bwMode="auto">
            <a:xfrm>
              <a:off x="1204" y="2753"/>
              <a:ext cx="37" cy="28"/>
            </a:xfrm>
            <a:custGeom>
              <a:avLst/>
              <a:gdLst>
                <a:gd name="T0" fmla="*/ 110 w 220"/>
                <a:gd name="T1" fmla="*/ 38 h 171"/>
                <a:gd name="T2" fmla="*/ 82 w 220"/>
                <a:gd name="T3" fmla="*/ 41 h 171"/>
                <a:gd name="T4" fmla="*/ 59 w 220"/>
                <a:gd name="T5" fmla="*/ 52 h 171"/>
                <a:gd name="T6" fmla="*/ 44 w 220"/>
                <a:gd name="T7" fmla="*/ 67 h 171"/>
                <a:gd name="T8" fmla="*/ 38 w 220"/>
                <a:gd name="T9" fmla="*/ 81 h 171"/>
                <a:gd name="T10" fmla="*/ 38 w 220"/>
                <a:gd name="T11" fmla="*/ 164 h 171"/>
                <a:gd name="T12" fmla="*/ 37 w 220"/>
                <a:gd name="T13" fmla="*/ 166 h 171"/>
                <a:gd name="T14" fmla="*/ 31 w 220"/>
                <a:gd name="T15" fmla="*/ 170 h 171"/>
                <a:gd name="T16" fmla="*/ 18 w 220"/>
                <a:gd name="T17" fmla="*/ 171 h 171"/>
                <a:gd name="T18" fmla="*/ 5 w 220"/>
                <a:gd name="T19" fmla="*/ 169 h 171"/>
                <a:gd name="T20" fmla="*/ 0 w 220"/>
                <a:gd name="T21" fmla="*/ 164 h 171"/>
                <a:gd name="T22" fmla="*/ 0 w 220"/>
                <a:gd name="T23" fmla="*/ 84 h 171"/>
                <a:gd name="T24" fmla="*/ 0 w 220"/>
                <a:gd name="T25" fmla="*/ 75 h 171"/>
                <a:gd name="T26" fmla="*/ 4 w 220"/>
                <a:gd name="T27" fmla="*/ 59 h 171"/>
                <a:gd name="T28" fmla="*/ 12 w 220"/>
                <a:gd name="T29" fmla="*/ 44 h 171"/>
                <a:gd name="T30" fmla="*/ 24 w 220"/>
                <a:gd name="T31" fmla="*/ 31 h 171"/>
                <a:gd name="T32" fmla="*/ 39 w 220"/>
                <a:gd name="T33" fmla="*/ 19 h 171"/>
                <a:gd name="T34" fmla="*/ 58 w 220"/>
                <a:gd name="T35" fmla="*/ 10 h 171"/>
                <a:gd name="T36" fmla="*/ 77 w 220"/>
                <a:gd name="T37" fmla="*/ 4 h 171"/>
                <a:gd name="T38" fmla="*/ 98 w 220"/>
                <a:gd name="T39" fmla="*/ 1 h 171"/>
                <a:gd name="T40" fmla="*/ 110 w 220"/>
                <a:gd name="T41" fmla="*/ 0 h 171"/>
                <a:gd name="T42" fmla="*/ 132 w 220"/>
                <a:gd name="T43" fmla="*/ 2 h 171"/>
                <a:gd name="T44" fmla="*/ 153 w 220"/>
                <a:gd name="T45" fmla="*/ 7 h 171"/>
                <a:gd name="T46" fmla="*/ 171 w 220"/>
                <a:gd name="T47" fmla="*/ 15 h 171"/>
                <a:gd name="T48" fmla="*/ 188 w 220"/>
                <a:gd name="T49" fmla="*/ 25 h 171"/>
                <a:gd name="T50" fmla="*/ 202 w 220"/>
                <a:gd name="T51" fmla="*/ 37 h 171"/>
                <a:gd name="T52" fmla="*/ 212 w 220"/>
                <a:gd name="T53" fmla="*/ 52 h 171"/>
                <a:gd name="T54" fmla="*/ 218 w 220"/>
                <a:gd name="T55" fmla="*/ 67 h 171"/>
                <a:gd name="T56" fmla="*/ 220 w 220"/>
                <a:gd name="T57" fmla="*/ 84 h 171"/>
                <a:gd name="T58" fmla="*/ 220 w 220"/>
                <a:gd name="T59" fmla="*/ 162 h 171"/>
                <a:gd name="T60" fmla="*/ 219 w 220"/>
                <a:gd name="T61" fmla="*/ 166 h 171"/>
                <a:gd name="T62" fmla="*/ 209 w 220"/>
                <a:gd name="T63" fmla="*/ 170 h 171"/>
                <a:gd name="T64" fmla="*/ 195 w 220"/>
                <a:gd name="T65" fmla="*/ 171 h 171"/>
                <a:gd name="T66" fmla="*/ 184 w 220"/>
                <a:gd name="T67" fmla="*/ 168 h 171"/>
                <a:gd name="T68" fmla="*/ 182 w 220"/>
                <a:gd name="T69" fmla="*/ 164 h 171"/>
                <a:gd name="T70" fmla="*/ 182 w 220"/>
                <a:gd name="T71" fmla="*/ 86 h 171"/>
                <a:gd name="T72" fmla="*/ 181 w 220"/>
                <a:gd name="T73" fmla="*/ 76 h 171"/>
                <a:gd name="T74" fmla="*/ 170 w 220"/>
                <a:gd name="T75" fmla="*/ 59 h 171"/>
                <a:gd name="T76" fmla="*/ 151 w 220"/>
                <a:gd name="T77" fmla="*/ 46 h 171"/>
                <a:gd name="T78" fmla="*/ 125 w 220"/>
                <a:gd name="T79" fmla="*/ 39 h 171"/>
                <a:gd name="T80" fmla="*/ 110 w 220"/>
                <a:gd name="T81"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71">
                  <a:moveTo>
                    <a:pt x="110" y="38"/>
                  </a:moveTo>
                  <a:lnTo>
                    <a:pt x="110" y="38"/>
                  </a:lnTo>
                  <a:lnTo>
                    <a:pt x="95" y="39"/>
                  </a:lnTo>
                  <a:lnTo>
                    <a:pt x="82" y="41"/>
                  </a:lnTo>
                  <a:lnTo>
                    <a:pt x="69" y="46"/>
                  </a:lnTo>
                  <a:lnTo>
                    <a:pt x="59" y="52"/>
                  </a:lnTo>
                  <a:lnTo>
                    <a:pt x="49" y="59"/>
                  </a:lnTo>
                  <a:lnTo>
                    <a:pt x="44" y="67"/>
                  </a:lnTo>
                  <a:lnTo>
                    <a:pt x="39" y="76"/>
                  </a:lnTo>
                  <a:lnTo>
                    <a:pt x="38" y="81"/>
                  </a:lnTo>
                  <a:lnTo>
                    <a:pt x="38" y="86"/>
                  </a:lnTo>
                  <a:lnTo>
                    <a:pt x="38" y="164"/>
                  </a:lnTo>
                  <a:lnTo>
                    <a:pt x="38" y="164"/>
                  </a:lnTo>
                  <a:lnTo>
                    <a:pt x="37" y="166"/>
                  </a:lnTo>
                  <a:lnTo>
                    <a:pt x="36" y="168"/>
                  </a:lnTo>
                  <a:lnTo>
                    <a:pt x="31" y="170"/>
                  </a:lnTo>
                  <a:lnTo>
                    <a:pt x="25" y="171"/>
                  </a:lnTo>
                  <a:lnTo>
                    <a:pt x="18" y="171"/>
                  </a:lnTo>
                  <a:lnTo>
                    <a:pt x="11" y="170"/>
                  </a:lnTo>
                  <a:lnTo>
                    <a:pt x="5" y="169"/>
                  </a:lnTo>
                  <a:lnTo>
                    <a:pt x="1" y="166"/>
                  </a:lnTo>
                  <a:lnTo>
                    <a:pt x="0" y="164"/>
                  </a:lnTo>
                  <a:lnTo>
                    <a:pt x="0" y="162"/>
                  </a:lnTo>
                  <a:lnTo>
                    <a:pt x="0" y="84"/>
                  </a:lnTo>
                  <a:lnTo>
                    <a:pt x="0" y="84"/>
                  </a:lnTo>
                  <a:lnTo>
                    <a:pt x="0" y="75"/>
                  </a:lnTo>
                  <a:lnTo>
                    <a:pt x="2" y="67"/>
                  </a:lnTo>
                  <a:lnTo>
                    <a:pt x="4" y="59"/>
                  </a:lnTo>
                  <a:lnTo>
                    <a:pt x="8" y="52"/>
                  </a:lnTo>
                  <a:lnTo>
                    <a:pt x="12" y="44"/>
                  </a:lnTo>
                  <a:lnTo>
                    <a:pt x="18" y="37"/>
                  </a:lnTo>
                  <a:lnTo>
                    <a:pt x="24" y="31"/>
                  </a:lnTo>
                  <a:lnTo>
                    <a:pt x="32" y="25"/>
                  </a:lnTo>
                  <a:lnTo>
                    <a:pt x="39" y="19"/>
                  </a:lnTo>
                  <a:lnTo>
                    <a:pt x="48" y="15"/>
                  </a:lnTo>
                  <a:lnTo>
                    <a:pt x="58" y="10"/>
                  </a:lnTo>
                  <a:lnTo>
                    <a:pt x="67" y="7"/>
                  </a:lnTo>
                  <a:lnTo>
                    <a:pt x="77" y="4"/>
                  </a:lnTo>
                  <a:lnTo>
                    <a:pt x="88" y="2"/>
                  </a:lnTo>
                  <a:lnTo>
                    <a:pt x="98" y="1"/>
                  </a:lnTo>
                  <a:lnTo>
                    <a:pt x="110" y="0"/>
                  </a:lnTo>
                  <a:lnTo>
                    <a:pt x="110" y="0"/>
                  </a:lnTo>
                  <a:lnTo>
                    <a:pt x="121" y="1"/>
                  </a:lnTo>
                  <a:lnTo>
                    <a:pt x="132" y="2"/>
                  </a:lnTo>
                  <a:lnTo>
                    <a:pt x="142" y="4"/>
                  </a:lnTo>
                  <a:lnTo>
                    <a:pt x="153" y="7"/>
                  </a:lnTo>
                  <a:lnTo>
                    <a:pt x="162" y="10"/>
                  </a:lnTo>
                  <a:lnTo>
                    <a:pt x="171" y="15"/>
                  </a:lnTo>
                  <a:lnTo>
                    <a:pt x="181" y="19"/>
                  </a:lnTo>
                  <a:lnTo>
                    <a:pt x="188" y="25"/>
                  </a:lnTo>
                  <a:lnTo>
                    <a:pt x="196" y="31"/>
                  </a:lnTo>
                  <a:lnTo>
                    <a:pt x="202" y="37"/>
                  </a:lnTo>
                  <a:lnTo>
                    <a:pt x="207" y="44"/>
                  </a:lnTo>
                  <a:lnTo>
                    <a:pt x="212" y="52"/>
                  </a:lnTo>
                  <a:lnTo>
                    <a:pt x="216" y="59"/>
                  </a:lnTo>
                  <a:lnTo>
                    <a:pt x="218" y="67"/>
                  </a:lnTo>
                  <a:lnTo>
                    <a:pt x="220" y="75"/>
                  </a:lnTo>
                  <a:lnTo>
                    <a:pt x="220" y="84"/>
                  </a:lnTo>
                  <a:lnTo>
                    <a:pt x="220" y="162"/>
                  </a:lnTo>
                  <a:lnTo>
                    <a:pt x="220" y="162"/>
                  </a:lnTo>
                  <a:lnTo>
                    <a:pt x="220" y="164"/>
                  </a:lnTo>
                  <a:lnTo>
                    <a:pt x="219" y="166"/>
                  </a:lnTo>
                  <a:lnTo>
                    <a:pt x="214" y="169"/>
                  </a:lnTo>
                  <a:lnTo>
                    <a:pt x="209" y="170"/>
                  </a:lnTo>
                  <a:lnTo>
                    <a:pt x="202" y="171"/>
                  </a:lnTo>
                  <a:lnTo>
                    <a:pt x="195" y="171"/>
                  </a:lnTo>
                  <a:lnTo>
                    <a:pt x="188" y="170"/>
                  </a:lnTo>
                  <a:lnTo>
                    <a:pt x="184" y="168"/>
                  </a:lnTo>
                  <a:lnTo>
                    <a:pt x="183" y="166"/>
                  </a:lnTo>
                  <a:lnTo>
                    <a:pt x="182" y="164"/>
                  </a:lnTo>
                  <a:lnTo>
                    <a:pt x="182" y="86"/>
                  </a:lnTo>
                  <a:lnTo>
                    <a:pt x="182" y="86"/>
                  </a:lnTo>
                  <a:lnTo>
                    <a:pt x="182" y="81"/>
                  </a:lnTo>
                  <a:lnTo>
                    <a:pt x="181" y="76"/>
                  </a:lnTo>
                  <a:lnTo>
                    <a:pt x="176" y="67"/>
                  </a:lnTo>
                  <a:lnTo>
                    <a:pt x="170" y="59"/>
                  </a:lnTo>
                  <a:lnTo>
                    <a:pt x="161" y="52"/>
                  </a:lnTo>
                  <a:lnTo>
                    <a:pt x="151" y="46"/>
                  </a:lnTo>
                  <a:lnTo>
                    <a:pt x="138" y="41"/>
                  </a:lnTo>
                  <a:lnTo>
                    <a:pt x="125" y="39"/>
                  </a:lnTo>
                  <a:lnTo>
                    <a:pt x="110" y="38"/>
                  </a:lnTo>
                  <a:lnTo>
                    <a:pt x="11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3" name="Freeform 126"/>
            <p:cNvSpPr>
              <a:spLocks/>
            </p:cNvSpPr>
            <p:nvPr/>
          </p:nvSpPr>
          <p:spPr bwMode="auto">
            <a:xfrm>
              <a:off x="1203" y="2752"/>
              <a:ext cx="39" cy="30"/>
            </a:xfrm>
            <a:custGeom>
              <a:avLst/>
              <a:gdLst>
                <a:gd name="T0" fmla="*/ 231 w 232"/>
                <a:gd name="T1" fmla="*/ 172 h 182"/>
                <a:gd name="T2" fmla="*/ 224 w 232"/>
                <a:gd name="T3" fmla="*/ 179 h 182"/>
                <a:gd name="T4" fmla="*/ 205 w 232"/>
                <a:gd name="T5" fmla="*/ 182 h 182"/>
                <a:gd name="T6" fmla="*/ 189 w 232"/>
                <a:gd name="T7" fmla="*/ 179 h 182"/>
                <a:gd name="T8" fmla="*/ 183 w 232"/>
                <a:gd name="T9" fmla="*/ 173 h 182"/>
                <a:gd name="T10" fmla="*/ 183 w 232"/>
                <a:gd name="T11" fmla="*/ 90 h 182"/>
                <a:gd name="T12" fmla="*/ 172 w 232"/>
                <a:gd name="T13" fmla="*/ 67 h 182"/>
                <a:gd name="T14" fmla="*/ 141 w 232"/>
                <a:gd name="T15" fmla="*/ 52 h 182"/>
                <a:gd name="T16" fmla="*/ 116 w 232"/>
                <a:gd name="T17" fmla="*/ 49 h 182"/>
                <a:gd name="T18" fmla="*/ 79 w 232"/>
                <a:gd name="T19" fmla="*/ 56 h 182"/>
                <a:gd name="T20" fmla="*/ 54 w 232"/>
                <a:gd name="T21" fmla="*/ 74 h 182"/>
                <a:gd name="T22" fmla="*/ 48 w 232"/>
                <a:gd name="T23" fmla="*/ 169 h 182"/>
                <a:gd name="T24" fmla="*/ 47 w 232"/>
                <a:gd name="T25" fmla="*/ 175 h 182"/>
                <a:gd name="T26" fmla="*/ 36 w 232"/>
                <a:gd name="T27" fmla="*/ 181 h 182"/>
                <a:gd name="T28" fmla="*/ 17 w 232"/>
                <a:gd name="T29" fmla="*/ 182 h 182"/>
                <a:gd name="T30" fmla="*/ 4 w 232"/>
                <a:gd name="T31" fmla="*/ 176 h 182"/>
                <a:gd name="T32" fmla="*/ 0 w 232"/>
                <a:gd name="T33" fmla="*/ 168 h 182"/>
                <a:gd name="T34" fmla="*/ 1 w 232"/>
                <a:gd name="T35" fmla="*/ 80 h 182"/>
                <a:gd name="T36" fmla="*/ 9 w 232"/>
                <a:gd name="T37" fmla="*/ 54 h 182"/>
                <a:gd name="T38" fmla="*/ 26 w 232"/>
                <a:gd name="T39" fmla="*/ 32 h 182"/>
                <a:gd name="T40" fmla="*/ 51 w 232"/>
                <a:gd name="T41" fmla="*/ 15 h 182"/>
                <a:gd name="T42" fmla="*/ 81 w 232"/>
                <a:gd name="T43" fmla="*/ 5 h 182"/>
                <a:gd name="T44" fmla="*/ 116 w 232"/>
                <a:gd name="T45" fmla="*/ 0 h 182"/>
                <a:gd name="T46" fmla="*/ 139 w 232"/>
                <a:gd name="T47" fmla="*/ 2 h 182"/>
                <a:gd name="T48" fmla="*/ 172 w 232"/>
                <a:gd name="T49" fmla="*/ 12 h 182"/>
                <a:gd name="T50" fmla="*/ 198 w 232"/>
                <a:gd name="T51" fmla="*/ 27 h 182"/>
                <a:gd name="T52" fmla="*/ 218 w 232"/>
                <a:gd name="T53" fmla="*/ 47 h 182"/>
                <a:gd name="T54" fmla="*/ 230 w 232"/>
                <a:gd name="T55" fmla="*/ 72 h 182"/>
                <a:gd name="T56" fmla="*/ 232 w 232"/>
                <a:gd name="T57" fmla="*/ 168 h 182"/>
                <a:gd name="T58" fmla="*/ 222 w 232"/>
                <a:gd name="T59" fmla="*/ 89 h 182"/>
                <a:gd name="T60" fmla="*/ 217 w 232"/>
                <a:gd name="T61" fmla="*/ 66 h 182"/>
                <a:gd name="T62" fmla="*/ 203 w 232"/>
                <a:gd name="T63" fmla="*/ 45 h 182"/>
                <a:gd name="T64" fmla="*/ 183 w 232"/>
                <a:gd name="T65" fmla="*/ 29 h 182"/>
                <a:gd name="T66" fmla="*/ 157 w 232"/>
                <a:gd name="T67" fmla="*/ 17 h 182"/>
                <a:gd name="T68" fmla="*/ 126 w 232"/>
                <a:gd name="T69" fmla="*/ 12 h 182"/>
                <a:gd name="T70" fmla="*/ 105 w 232"/>
                <a:gd name="T71" fmla="*/ 12 h 182"/>
                <a:gd name="T72" fmla="*/ 75 w 232"/>
                <a:gd name="T73" fmla="*/ 17 h 182"/>
                <a:gd name="T74" fmla="*/ 48 w 232"/>
                <a:gd name="T75" fmla="*/ 29 h 182"/>
                <a:gd name="T76" fmla="*/ 29 w 232"/>
                <a:gd name="T77" fmla="*/ 45 h 182"/>
                <a:gd name="T78" fmla="*/ 15 w 232"/>
                <a:gd name="T79" fmla="*/ 66 h 182"/>
                <a:gd name="T80" fmla="*/ 10 w 232"/>
                <a:gd name="T81" fmla="*/ 89 h 182"/>
                <a:gd name="T82" fmla="*/ 15 w 232"/>
                <a:gd name="T83" fmla="*/ 170 h 182"/>
                <a:gd name="T84" fmla="*/ 26 w 232"/>
                <a:gd name="T85" fmla="*/ 172 h 182"/>
                <a:gd name="T86" fmla="*/ 38 w 232"/>
                <a:gd name="T87" fmla="*/ 90 h 182"/>
                <a:gd name="T88" fmla="*/ 39 w 232"/>
                <a:gd name="T89" fmla="*/ 80 h 182"/>
                <a:gd name="T90" fmla="*/ 51 w 232"/>
                <a:gd name="T91" fmla="*/ 61 h 182"/>
                <a:gd name="T92" fmla="*/ 86 w 232"/>
                <a:gd name="T93" fmla="*/ 43 h 182"/>
                <a:gd name="T94" fmla="*/ 116 w 232"/>
                <a:gd name="T95" fmla="*/ 38 h 182"/>
                <a:gd name="T96" fmla="*/ 159 w 232"/>
                <a:gd name="T97" fmla="*/ 47 h 182"/>
                <a:gd name="T98" fmla="*/ 188 w 232"/>
                <a:gd name="T99" fmla="*/ 71 h 182"/>
                <a:gd name="T100" fmla="*/ 194 w 232"/>
                <a:gd name="T101" fmla="*/ 86 h 182"/>
                <a:gd name="T102" fmla="*/ 194 w 232"/>
                <a:gd name="T103" fmla="*/ 169 h 182"/>
                <a:gd name="T104" fmla="*/ 205 w 232"/>
                <a:gd name="T105" fmla="*/ 172 h 182"/>
                <a:gd name="T106" fmla="*/ 217 w 232"/>
                <a:gd name="T107" fmla="*/ 170 h 182"/>
                <a:gd name="T108" fmla="*/ 232 w 232"/>
                <a:gd name="T109" fmla="*/ 1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2">
                  <a:moveTo>
                    <a:pt x="232" y="168"/>
                  </a:moveTo>
                  <a:lnTo>
                    <a:pt x="232" y="168"/>
                  </a:lnTo>
                  <a:lnTo>
                    <a:pt x="231" y="172"/>
                  </a:lnTo>
                  <a:lnTo>
                    <a:pt x="230" y="174"/>
                  </a:lnTo>
                  <a:lnTo>
                    <a:pt x="227" y="176"/>
                  </a:lnTo>
                  <a:lnTo>
                    <a:pt x="224" y="179"/>
                  </a:lnTo>
                  <a:lnTo>
                    <a:pt x="215" y="181"/>
                  </a:lnTo>
                  <a:lnTo>
                    <a:pt x="205" y="182"/>
                  </a:lnTo>
                  <a:lnTo>
                    <a:pt x="205" y="182"/>
                  </a:lnTo>
                  <a:lnTo>
                    <a:pt x="205" y="182"/>
                  </a:lnTo>
                  <a:lnTo>
                    <a:pt x="196" y="181"/>
                  </a:lnTo>
                  <a:lnTo>
                    <a:pt x="189" y="179"/>
                  </a:lnTo>
                  <a:lnTo>
                    <a:pt x="187" y="177"/>
                  </a:lnTo>
                  <a:lnTo>
                    <a:pt x="184" y="175"/>
                  </a:lnTo>
                  <a:lnTo>
                    <a:pt x="183" y="173"/>
                  </a:lnTo>
                  <a:lnTo>
                    <a:pt x="183" y="169"/>
                  </a:lnTo>
                  <a:lnTo>
                    <a:pt x="183" y="90"/>
                  </a:lnTo>
                  <a:lnTo>
                    <a:pt x="183" y="90"/>
                  </a:lnTo>
                  <a:lnTo>
                    <a:pt x="182" y="82"/>
                  </a:lnTo>
                  <a:lnTo>
                    <a:pt x="177" y="74"/>
                  </a:lnTo>
                  <a:lnTo>
                    <a:pt x="172" y="67"/>
                  </a:lnTo>
                  <a:lnTo>
                    <a:pt x="163" y="61"/>
                  </a:lnTo>
                  <a:lnTo>
                    <a:pt x="153" y="56"/>
                  </a:lnTo>
                  <a:lnTo>
                    <a:pt x="141" y="52"/>
                  </a:lnTo>
                  <a:lnTo>
                    <a:pt x="130" y="50"/>
                  </a:lnTo>
                  <a:lnTo>
                    <a:pt x="116" y="49"/>
                  </a:lnTo>
                  <a:lnTo>
                    <a:pt x="116" y="49"/>
                  </a:lnTo>
                  <a:lnTo>
                    <a:pt x="102" y="50"/>
                  </a:lnTo>
                  <a:lnTo>
                    <a:pt x="90" y="52"/>
                  </a:lnTo>
                  <a:lnTo>
                    <a:pt x="79" y="56"/>
                  </a:lnTo>
                  <a:lnTo>
                    <a:pt x="68" y="61"/>
                  </a:lnTo>
                  <a:lnTo>
                    <a:pt x="60" y="67"/>
                  </a:lnTo>
                  <a:lnTo>
                    <a:pt x="54" y="74"/>
                  </a:lnTo>
                  <a:lnTo>
                    <a:pt x="50" y="82"/>
                  </a:lnTo>
                  <a:lnTo>
                    <a:pt x="48" y="90"/>
                  </a:lnTo>
                  <a:lnTo>
                    <a:pt x="48" y="169"/>
                  </a:lnTo>
                  <a:lnTo>
                    <a:pt x="48" y="169"/>
                  </a:lnTo>
                  <a:lnTo>
                    <a:pt x="48" y="173"/>
                  </a:lnTo>
                  <a:lnTo>
                    <a:pt x="47" y="175"/>
                  </a:lnTo>
                  <a:lnTo>
                    <a:pt x="45" y="177"/>
                  </a:lnTo>
                  <a:lnTo>
                    <a:pt x="43" y="179"/>
                  </a:lnTo>
                  <a:lnTo>
                    <a:pt x="36" y="181"/>
                  </a:lnTo>
                  <a:lnTo>
                    <a:pt x="26" y="182"/>
                  </a:lnTo>
                  <a:lnTo>
                    <a:pt x="26" y="182"/>
                  </a:lnTo>
                  <a:lnTo>
                    <a:pt x="17" y="182"/>
                  </a:lnTo>
                  <a:lnTo>
                    <a:pt x="10" y="180"/>
                  </a:lnTo>
                  <a:lnTo>
                    <a:pt x="10" y="180"/>
                  </a:lnTo>
                  <a:lnTo>
                    <a:pt x="4" y="176"/>
                  </a:lnTo>
                  <a:lnTo>
                    <a:pt x="2" y="174"/>
                  </a:lnTo>
                  <a:lnTo>
                    <a:pt x="0" y="170"/>
                  </a:lnTo>
                  <a:lnTo>
                    <a:pt x="0" y="168"/>
                  </a:lnTo>
                  <a:lnTo>
                    <a:pt x="0" y="89"/>
                  </a:lnTo>
                  <a:lnTo>
                    <a:pt x="0" y="89"/>
                  </a:lnTo>
                  <a:lnTo>
                    <a:pt x="1" y="80"/>
                  </a:lnTo>
                  <a:lnTo>
                    <a:pt x="2" y="72"/>
                  </a:lnTo>
                  <a:lnTo>
                    <a:pt x="6" y="63"/>
                  </a:lnTo>
                  <a:lnTo>
                    <a:pt x="9" y="54"/>
                  </a:lnTo>
                  <a:lnTo>
                    <a:pt x="14" y="47"/>
                  </a:lnTo>
                  <a:lnTo>
                    <a:pt x="19" y="39"/>
                  </a:lnTo>
                  <a:lnTo>
                    <a:pt x="26" y="32"/>
                  </a:lnTo>
                  <a:lnTo>
                    <a:pt x="33" y="27"/>
                  </a:lnTo>
                  <a:lnTo>
                    <a:pt x="42" y="21"/>
                  </a:lnTo>
                  <a:lnTo>
                    <a:pt x="51" y="15"/>
                  </a:lnTo>
                  <a:lnTo>
                    <a:pt x="60" y="12"/>
                  </a:lnTo>
                  <a:lnTo>
                    <a:pt x="71" y="7"/>
                  </a:lnTo>
                  <a:lnTo>
                    <a:pt x="81" y="5"/>
                  </a:lnTo>
                  <a:lnTo>
                    <a:pt x="93" y="2"/>
                  </a:lnTo>
                  <a:lnTo>
                    <a:pt x="104" y="1"/>
                  </a:lnTo>
                  <a:lnTo>
                    <a:pt x="116" y="0"/>
                  </a:lnTo>
                  <a:lnTo>
                    <a:pt x="116" y="0"/>
                  </a:lnTo>
                  <a:lnTo>
                    <a:pt x="127" y="1"/>
                  </a:lnTo>
                  <a:lnTo>
                    <a:pt x="139" y="2"/>
                  </a:lnTo>
                  <a:lnTo>
                    <a:pt x="151" y="5"/>
                  </a:lnTo>
                  <a:lnTo>
                    <a:pt x="161" y="7"/>
                  </a:lnTo>
                  <a:lnTo>
                    <a:pt x="172" y="12"/>
                  </a:lnTo>
                  <a:lnTo>
                    <a:pt x="181" y="15"/>
                  </a:lnTo>
                  <a:lnTo>
                    <a:pt x="190" y="21"/>
                  </a:lnTo>
                  <a:lnTo>
                    <a:pt x="198" y="27"/>
                  </a:lnTo>
                  <a:lnTo>
                    <a:pt x="205" y="32"/>
                  </a:lnTo>
                  <a:lnTo>
                    <a:pt x="212" y="39"/>
                  </a:lnTo>
                  <a:lnTo>
                    <a:pt x="218" y="47"/>
                  </a:lnTo>
                  <a:lnTo>
                    <a:pt x="223" y="54"/>
                  </a:lnTo>
                  <a:lnTo>
                    <a:pt x="226" y="63"/>
                  </a:lnTo>
                  <a:lnTo>
                    <a:pt x="230" y="72"/>
                  </a:lnTo>
                  <a:lnTo>
                    <a:pt x="231" y="80"/>
                  </a:lnTo>
                  <a:lnTo>
                    <a:pt x="232" y="89"/>
                  </a:lnTo>
                  <a:lnTo>
                    <a:pt x="232" y="168"/>
                  </a:lnTo>
                  <a:lnTo>
                    <a:pt x="222" y="168"/>
                  </a:lnTo>
                  <a:lnTo>
                    <a:pt x="222" y="89"/>
                  </a:lnTo>
                  <a:lnTo>
                    <a:pt x="222" y="89"/>
                  </a:lnTo>
                  <a:lnTo>
                    <a:pt x="220" y="81"/>
                  </a:lnTo>
                  <a:lnTo>
                    <a:pt x="219" y="74"/>
                  </a:lnTo>
                  <a:lnTo>
                    <a:pt x="217" y="66"/>
                  </a:lnTo>
                  <a:lnTo>
                    <a:pt x="213" y="59"/>
                  </a:lnTo>
                  <a:lnTo>
                    <a:pt x="209" y="52"/>
                  </a:lnTo>
                  <a:lnTo>
                    <a:pt x="203" y="45"/>
                  </a:lnTo>
                  <a:lnTo>
                    <a:pt x="197" y="39"/>
                  </a:lnTo>
                  <a:lnTo>
                    <a:pt x="190" y="34"/>
                  </a:lnTo>
                  <a:lnTo>
                    <a:pt x="183" y="29"/>
                  </a:lnTo>
                  <a:lnTo>
                    <a:pt x="175" y="24"/>
                  </a:lnTo>
                  <a:lnTo>
                    <a:pt x="166" y="21"/>
                  </a:lnTo>
                  <a:lnTo>
                    <a:pt x="157" y="17"/>
                  </a:lnTo>
                  <a:lnTo>
                    <a:pt x="147" y="15"/>
                  </a:lnTo>
                  <a:lnTo>
                    <a:pt x="137" y="13"/>
                  </a:lnTo>
                  <a:lnTo>
                    <a:pt x="126" y="12"/>
                  </a:lnTo>
                  <a:lnTo>
                    <a:pt x="116" y="12"/>
                  </a:lnTo>
                  <a:lnTo>
                    <a:pt x="116" y="12"/>
                  </a:lnTo>
                  <a:lnTo>
                    <a:pt x="105" y="12"/>
                  </a:lnTo>
                  <a:lnTo>
                    <a:pt x="95" y="13"/>
                  </a:lnTo>
                  <a:lnTo>
                    <a:pt x="84" y="15"/>
                  </a:lnTo>
                  <a:lnTo>
                    <a:pt x="75" y="17"/>
                  </a:lnTo>
                  <a:lnTo>
                    <a:pt x="66" y="21"/>
                  </a:lnTo>
                  <a:lnTo>
                    <a:pt x="57" y="24"/>
                  </a:lnTo>
                  <a:lnTo>
                    <a:pt x="48" y="29"/>
                  </a:lnTo>
                  <a:lnTo>
                    <a:pt x="42" y="34"/>
                  </a:lnTo>
                  <a:lnTo>
                    <a:pt x="35" y="39"/>
                  </a:lnTo>
                  <a:lnTo>
                    <a:pt x="29" y="45"/>
                  </a:lnTo>
                  <a:lnTo>
                    <a:pt x="23" y="52"/>
                  </a:lnTo>
                  <a:lnTo>
                    <a:pt x="18" y="59"/>
                  </a:lnTo>
                  <a:lnTo>
                    <a:pt x="15" y="66"/>
                  </a:lnTo>
                  <a:lnTo>
                    <a:pt x="12" y="74"/>
                  </a:lnTo>
                  <a:lnTo>
                    <a:pt x="11" y="81"/>
                  </a:lnTo>
                  <a:lnTo>
                    <a:pt x="10" y="89"/>
                  </a:lnTo>
                  <a:lnTo>
                    <a:pt x="10" y="168"/>
                  </a:lnTo>
                  <a:lnTo>
                    <a:pt x="10" y="168"/>
                  </a:lnTo>
                  <a:lnTo>
                    <a:pt x="15" y="170"/>
                  </a:lnTo>
                  <a:lnTo>
                    <a:pt x="21" y="172"/>
                  </a:lnTo>
                  <a:lnTo>
                    <a:pt x="26" y="172"/>
                  </a:lnTo>
                  <a:lnTo>
                    <a:pt x="26" y="172"/>
                  </a:lnTo>
                  <a:lnTo>
                    <a:pt x="35" y="170"/>
                  </a:lnTo>
                  <a:lnTo>
                    <a:pt x="38" y="169"/>
                  </a:lnTo>
                  <a:lnTo>
                    <a:pt x="38" y="90"/>
                  </a:lnTo>
                  <a:lnTo>
                    <a:pt x="38" y="90"/>
                  </a:lnTo>
                  <a:lnTo>
                    <a:pt x="38" y="86"/>
                  </a:lnTo>
                  <a:lnTo>
                    <a:pt x="39" y="80"/>
                  </a:lnTo>
                  <a:lnTo>
                    <a:pt x="42" y="75"/>
                  </a:lnTo>
                  <a:lnTo>
                    <a:pt x="44" y="71"/>
                  </a:lnTo>
                  <a:lnTo>
                    <a:pt x="51" y="61"/>
                  </a:lnTo>
                  <a:lnTo>
                    <a:pt x="61" y="53"/>
                  </a:lnTo>
                  <a:lnTo>
                    <a:pt x="73" y="47"/>
                  </a:lnTo>
                  <a:lnTo>
                    <a:pt x="86" y="43"/>
                  </a:lnTo>
                  <a:lnTo>
                    <a:pt x="101" y="39"/>
                  </a:lnTo>
                  <a:lnTo>
                    <a:pt x="116" y="38"/>
                  </a:lnTo>
                  <a:lnTo>
                    <a:pt x="116" y="38"/>
                  </a:lnTo>
                  <a:lnTo>
                    <a:pt x="131" y="39"/>
                  </a:lnTo>
                  <a:lnTo>
                    <a:pt x="146" y="43"/>
                  </a:lnTo>
                  <a:lnTo>
                    <a:pt x="159" y="47"/>
                  </a:lnTo>
                  <a:lnTo>
                    <a:pt x="170" y="53"/>
                  </a:lnTo>
                  <a:lnTo>
                    <a:pt x="180" y="61"/>
                  </a:lnTo>
                  <a:lnTo>
                    <a:pt x="188" y="71"/>
                  </a:lnTo>
                  <a:lnTo>
                    <a:pt x="190" y="75"/>
                  </a:lnTo>
                  <a:lnTo>
                    <a:pt x="193" y="80"/>
                  </a:lnTo>
                  <a:lnTo>
                    <a:pt x="194" y="86"/>
                  </a:lnTo>
                  <a:lnTo>
                    <a:pt x="194" y="90"/>
                  </a:lnTo>
                  <a:lnTo>
                    <a:pt x="194" y="169"/>
                  </a:lnTo>
                  <a:lnTo>
                    <a:pt x="194" y="169"/>
                  </a:lnTo>
                  <a:lnTo>
                    <a:pt x="194" y="169"/>
                  </a:lnTo>
                  <a:lnTo>
                    <a:pt x="197" y="170"/>
                  </a:lnTo>
                  <a:lnTo>
                    <a:pt x="205" y="172"/>
                  </a:lnTo>
                  <a:lnTo>
                    <a:pt x="205" y="172"/>
                  </a:lnTo>
                  <a:lnTo>
                    <a:pt x="211" y="172"/>
                  </a:lnTo>
                  <a:lnTo>
                    <a:pt x="217" y="170"/>
                  </a:lnTo>
                  <a:lnTo>
                    <a:pt x="219" y="169"/>
                  </a:lnTo>
                  <a:lnTo>
                    <a:pt x="222" y="168"/>
                  </a:lnTo>
                  <a:lnTo>
                    <a:pt x="232" y="1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34" name="Group 102"/>
          <p:cNvGrpSpPr>
            <a:grpSpLocks noChangeAspect="1"/>
          </p:cNvGrpSpPr>
          <p:nvPr/>
        </p:nvGrpSpPr>
        <p:grpSpPr bwMode="auto">
          <a:xfrm>
            <a:off x="6544469" y="3581400"/>
            <a:ext cx="727075" cy="277813"/>
            <a:chOff x="1056" y="2654"/>
            <a:chExt cx="458" cy="175"/>
          </a:xfrm>
        </p:grpSpPr>
        <p:sp>
          <p:nvSpPr>
            <p:cNvPr id="535" name="AutoShape 101"/>
            <p:cNvSpPr>
              <a:spLocks noChangeAspect="1" noChangeArrowheads="1" noTextEdit="1"/>
            </p:cNvSpPr>
            <p:nvPr/>
          </p:nvSpPr>
          <p:spPr bwMode="auto">
            <a:xfrm>
              <a:off x="1056" y="2654"/>
              <a:ext cx="4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6" name="Rectangle 103"/>
            <p:cNvSpPr>
              <a:spLocks noChangeArrowheads="1"/>
            </p:cNvSpPr>
            <p:nvPr/>
          </p:nvSpPr>
          <p:spPr bwMode="auto">
            <a:xfrm>
              <a:off x="1058" y="2744"/>
              <a:ext cx="348" cy="83"/>
            </a:xfrm>
            <a:prstGeom prst="rect">
              <a:avLst/>
            </a:prstGeom>
            <a:solidFill>
              <a:srgbClr val="0D96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7" name="Freeform 104"/>
            <p:cNvSpPr>
              <a:spLocks/>
            </p:cNvSpPr>
            <p:nvPr/>
          </p:nvSpPr>
          <p:spPr bwMode="auto">
            <a:xfrm>
              <a:off x="1406" y="2656"/>
              <a:ext cx="106" cy="171"/>
            </a:xfrm>
            <a:custGeom>
              <a:avLst/>
              <a:gdLst>
                <a:gd name="T0" fmla="*/ 639 w 639"/>
                <a:gd name="T1" fmla="*/ 499 h 1032"/>
                <a:gd name="T2" fmla="*/ 0 w 639"/>
                <a:gd name="T3" fmla="*/ 1032 h 1032"/>
                <a:gd name="T4" fmla="*/ 0 w 639"/>
                <a:gd name="T5" fmla="*/ 533 h 1032"/>
                <a:gd name="T6" fmla="*/ 639 w 639"/>
                <a:gd name="T7" fmla="*/ 0 h 1032"/>
                <a:gd name="T8" fmla="*/ 639 w 639"/>
                <a:gd name="T9" fmla="*/ 499 h 1032"/>
              </a:gdLst>
              <a:ahLst/>
              <a:cxnLst>
                <a:cxn ang="0">
                  <a:pos x="T0" y="T1"/>
                </a:cxn>
                <a:cxn ang="0">
                  <a:pos x="T2" y="T3"/>
                </a:cxn>
                <a:cxn ang="0">
                  <a:pos x="T4" y="T5"/>
                </a:cxn>
                <a:cxn ang="0">
                  <a:pos x="T6" y="T7"/>
                </a:cxn>
                <a:cxn ang="0">
                  <a:pos x="T8" y="T9"/>
                </a:cxn>
              </a:cxnLst>
              <a:rect l="0" t="0" r="r" b="b"/>
              <a:pathLst>
                <a:path w="639" h="1032">
                  <a:moveTo>
                    <a:pt x="639" y="499"/>
                  </a:moveTo>
                  <a:lnTo>
                    <a:pt x="0" y="1032"/>
                  </a:lnTo>
                  <a:lnTo>
                    <a:pt x="0" y="533"/>
                  </a:lnTo>
                  <a:lnTo>
                    <a:pt x="639" y="0"/>
                  </a:lnTo>
                  <a:lnTo>
                    <a:pt x="639" y="499"/>
                  </a:lnTo>
                  <a:close/>
                </a:path>
              </a:pathLst>
            </a:custGeom>
            <a:solidFill>
              <a:srgbClr val="01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8" name="Freeform 105"/>
            <p:cNvSpPr>
              <a:spLocks/>
            </p:cNvSpPr>
            <p:nvPr/>
          </p:nvSpPr>
          <p:spPr bwMode="auto">
            <a:xfrm>
              <a:off x="1058" y="2656"/>
              <a:ext cx="454" cy="88"/>
            </a:xfrm>
            <a:custGeom>
              <a:avLst/>
              <a:gdLst>
                <a:gd name="T0" fmla="*/ 2091 w 2730"/>
                <a:gd name="T1" fmla="*/ 533 h 533"/>
                <a:gd name="T2" fmla="*/ 0 w 2730"/>
                <a:gd name="T3" fmla="*/ 533 h 533"/>
                <a:gd name="T4" fmla="*/ 639 w 2730"/>
                <a:gd name="T5" fmla="*/ 0 h 533"/>
                <a:gd name="T6" fmla="*/ 2730 w 2730"/>
                <a:gd name="T7" fmla="*/ 0 h 533"/>
                <a:gd name="T8" fmla="*/ 2091 w 2730"/>
                <a:gd name="T9" fmla="*/ 533 h 533"/>
              </a:gdLst>
              <a:ahLst/>
              <a:cxnLst>
                <a:cxn ang="0">
                  <a:pos x="T0" y="T1"/>
                </a:cxn>
                <a:cxn ang="0">
                  <a:pos x="T2" y="T3"/>
                </a:cxn>
                <a:cxn ang="0">
                  <a:pos x="T4" y="T5"/>
                </a:cxn>
                <a:cxn ang="0">
                  <a:pos x="T6" y="T7"/>
                </a:cxn>
                <a:cxn ang="0">
                  <a:pos x="T8" y="T9"/>
                </a:cxn>
              </a:cxnLst>
              <a:rect l="0" t="0" r="r" b="b"/>
              <a:pathLst>
                <a:path w="2730" h="533">
                  <a:moveTo>
                    <a:pt x="2091" y="533"/>
                  </a:moveTo>
                  <a:lnTo>
                    <a:pt x="0" y="533"/>
                  </a:lnTo>
                  <a:lnTo>
                    <a:pt x="639" y="0"/>
                  </a:lnTo>
                  <a:lnTo>
                    <a:pt x="2730" y="0"/>
                  </a:lnTo>
                  <a:lnTo>
                    <a:pt x="2091" y="533"/>
                  </a:lnTo>
                  <a:close/>
                </a:path>
              </a:pathLst>
            </a:custGeom>
            <a:solidFill>
              <a:srgbClr val="45A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9" name="Freeform 106"/>
            <p:cNvSpPr>
              <a:spLocks/>
            </p:cNvSpPr>
            <p:nvPr/>
          </p:nvSpPr>
          <p:spPr bwMode="auto">
            <a:xfrm>
              <a:off x="1107" y="2705"/>
              <a:ext cx="148" cy="30"/>
            </a:xfrm>
            <a:custGeom>
              <a:avLst/>
              <a:gdLst>
                <a:gd name="T0" fmla="*/ 811 w 891"/>
                <a:gd name="T1" fmla="*/ 138 h 179"/>
                <a:gd name="T2" fmla="*/ 891 w 891"/>
                <a:gd name="T3" fmla="*/ 72 h 179"/>
                <a:gd name="T4" fmla="*/ 352 w 891"/>
                <a:gd name="T5" fmla="*/ 72 h 179"/>
                <a:gd name="T6" fmla="*/ 439 w 891"/>
                <a:gd name="T7" fmla="*/ 0 h 179"/>
                <a:gd name="T8" fmla="*/ 0 w 891"/>
                <a:gd name="T9" fmla="*/ 106 h 179"/>
                <a:gd name="T10" fmla="*/ 223 w 891"/>
                <a:gd name="T11" fmla="*/ 179 h 179"/>
                <a:gd name="T12" fmla="*/ 272 w 891"/>
                <a:gd name="T13" fmla="*/ 138 h 179"/>
                <a:gd name="T14" fmla="*/ 811 w 891"/>
                <a:gd name="T15" fmla="*/ 138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1" y="138"/>
                  </a:moveTo>
                  <a:lnTo>
                    <a:pt x="891" y="72"/>
                  </a:lnTo>
                  <a:lnTo>
                    <a:pt x="352" y="72"/>
                  </a:lnTo>
                  <a:lnTo>
                    <a:pt x="439" y="0"/>
                  </a:lnTo>
                  <a:lnTo>
                    <a:pt x="0" y="106"/>
                  </a:lnTo>
                  <a:lnTo>
                    <a:pt x="223" y="179"/>
                  </a:lnTo>
                  <a:lnTo>
                    <a:pt x="272" y="138"/>
                  </a:lnTo>
                  <a:lnTo>
                    <a:pt x="811" y="13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0" name="Freeform 107"/>
            <p:cNvSpPr>
              <a:spLocks/>
            </p:cNvSpPr>
            <p:nvPr/>
          </p:nvSpPr>
          <p:spPr bwMode="auto">
            <a:xfrm>
              <a:off x="1110" y="2708"/>
              <a:ext cx="148" cy="30"/>
            </a:xfrm>
            <a:custGeom>
              <a:avLst/>
              <a:gdLst>
                <a:gd name="T0" fmla="*/ 812 w 892"/>
                <a:gd name="T1" fmla="*/ 139 h 180"/>
                <a:gd name="T2" fmla="*/ 892 w 892"/>
                <a:gd name="T3" fmla="*/ 72 h 180"/>
                <a:gd name="T4" fmla="*/ 353 w 892"/>
                <a:gd name="T5" fmla="*/ 72 h 180"/>
                <a:gd name="T6" fmla="*/ 440 w 892"/>
                <a:gd name="T7" fmla="*/ 0 h 180"/>
                <a:gd name="T8" fmla="*/ 0 w 892"/>
                <a:gd name="T9" fmla="*/ 106 h 180"/>
                <a:gd name="T10" fmla="*/ 224 w 892"/>
                <a:gd name="T11" fmla="*/ 180 h 180"/>
                <a:gd name="T12" fmla="*/ 273 w 892"/>
                <a:gd name="T13" fmla="*/ 139 h 180"/>
                <a:gd name="T14" fmla="*/ 812 w 892"/>
                <a:gd name="T15" fmla="*/ 139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2" y="139"/>
                  </a:moveTo>
                  <a:lnTo>
                    <a:pt x="892" y="72"/>
                  </a:lnTo>
                  <a:lnTo>
                    <a:pt x="353" y="72"/>
                  </a:lnTo>
                  <a:lnTo>
                    <a:pt x="440" y="0"/>
                  </a:lnTo>
                  <a:lnTo>
                    <a:pt x="0" y="106"/>
                  </a:lnTo>
                  <a:lnTo>
                    <a:pt x="224" y="180"/>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1" name="Freeform 108"/>
            <p:cNvSpPr>
              <a:spLocks/>
            </p:cNvSpPr>
            <p:nvPr/>
          </p:nvSpPr>
          <p:spPr bwMode="auto">
            <a:xfrm>
              <a:off x="1149" y="2669"/>
              <a:ext cx="148" cy="30"/>
            </a:xfrm>
            <a:custGeom>
              <a:avLst/>
              <a:gdLst>
                <a:gd name="T0" fmla="*/ 812 w 891"/>
                <a:gd name="T1" fmla="*/ 140 h 180"/>
                <a:gd name="T2" fmla="*/ 891 w 891"/>
                <a:gd name="T3" fmla="*/ 72 h 180"/>
                <a:gd name="T4" fmla="*/ 352 w 891"/>
                <a:gd name="T5" fmla="*/ 72 h 180"/>
                <a:gd name="T6" fmla="*/ 440 w 891"/>
                <a:gd name="T7" fmla="*/ 0 h 180"/>
                <a:gd name="T8" fmla="*/ 0 w 891"/>
                <a:gd name="T9" fmla="*/ 107 h 180"/>
                <a:gd name="T10" fmla="*/ 223 w 891"/>
                <a:gd name="T11" fmla="*/ 180 h 180"/>
                <a:gd name="T12" fmla="*/ 273 w 891"/>
                <a:gd name="T13" fmla="*/ 140 h 180"/>
                <a:gd name="T14" fmla="*/ 812 w 891"/>
                <a:gd name="T15" fmla="*/ 14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812" y="140"/>
                  </a:moveTo>
                  <a:lnTo>
                    <a:pt x="891" y="72"/>
                  </a:lnTo>
                  <a:lnTo>
                    <a:pt x="352" y="72"/>
                  </a:lnTo>
                  <a:lnTo>
                    <a:pt x="440" y="0"/>
                  </a:lnTo>
                  <a:lnTo>
                    <a:pt x="0" y="107"/>
                  </a:lnTo>
                  <a:lnTo>
                    <a:pt x="223" y="180"/>
                  </a:lnTo>
                  <a:lnTo>
                    <a:pt x="273" y="140"/>
                  </a:lnTo>
                  <a:lnTo>
                    <a:pt x="812" y="14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2" name="Freeform 109"/>
            <p:cNvSpPr>
              <a:spLocks/>
            </p:cNvSpPr>
            <p:nvPr/>
          </p:nvSpPr>
          <p:spPr bwMode="auto">
            <a:xfrm>
              <a:off x="1152" y="2672"/>
              <a:ext cx="148" cy="30"/>
            </a:xfrm>
            <a:custGeom>
              <a:avLst/>
              <a:gdLst>
                <a:gd name="T0" fmla="*/ 812 w 891"/>
                <a:gd name="T1" fmla="*/ 139 h 179"/>
                <a:gd name="T2" fmla="*/ 891 w 891"/>
                <a:gd name="T3" fmla="*/ 73 h 179"/>
                <a:gd name="T4" fmla="*/ 352 w 891"/>
                <a:gd name="T5" fmla="*/ 73 h 179"/>
                <a:gd name="T6" fmla="*/ 439 w 891"/>
                <a:gd name="T7" fmla="*/ 0 h 179"/>
                <a:gd name="T8" fmla="*/ 0 w 891"/>
                <a:gd name="T9" fmla="*/ 107 h 179"/>
                <a:gd name="T10" fmla="*/ 223 w 891"/>
                <a:gd name="T11" fmla="*/ 179 h 179"/>
                <a:gd name="T12" fmla="*/ 273 w 891"/>
                <a:gd name="T13" fmla="*/ 139 h 179"/>
                <a:gd name="T14" fmla="*/ 812 w 891"/>
                <a:gd name="T15" fmla="*/ 13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2" y="139"/>
                  </a:moveTo>
                  <a:lnTo>
                    <a:pt x="891" y="73"/>
                  </a:lnTo>
                  <a:lnTo>
                    <a:pt x="352" y="73"/>
                  </a:lnTo>
                  <a:lnTo>
                    <a:pt x="439" y="0"/>
                  </a:lnTo>
                  <a:lnTo>
                    <a:pt x="0" y="107"/>
                  </a:lnTo>
                  <a:lnTo>
                    <a:pt x="223" y="179"/>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3" name="Freeform 110"/>
            <p:cNvSpPr>
              <a:spLocks/>
            </p:cNvSpPr>
            <p:nvPr/>
          </p:nvSpPr>
          <p:spPr bwMode="auto">
            <a:xfrm>
              <a:off x="1304" y="2658"/>
              <a:ext cx="149" cy="30"/>
            </a:xfrm>
            <a:custGeom>
              <a:avLst/>
              <a:gdLst>
                <a:gd name="T0" fmla="*/ 80 w 892"/>
                <a:gd name="T1" fmla="*/ 41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1 h 180"/>
                <a:gd name="T14" fmla="*/ 80 w 892"/>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0" y="41"/>
                  </a:moveTo>
                  <a:lnTo>
                    <a:pt x="0" y="108"/>
                  </a:lnTo>
                  <a:lnTo>
                    <a:pt x="539" y="108"/>
                  </a:lnTo>
                  <a:lnTo>
                    <a:pt x="453" y="180"/>
                  </a:lnTo>
                  <a:lnTo>
                    <a:pt x="892" y="73"/>
                  </a:lnTo>
                  <a:lnTo>
                    <a:pt x="668" y="0"/>
                  </a:lnTo>
                  <a:lnTo>
                    <a:pt x="619" y="41"/>
                  </a:lnTo>
                  <a:lnTo>
                    <a:pt x="80"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4" name="Freeform 111"/>
            <p:cNvSpPr>
              <a:spLocks/>
            </p:cNvSpPr>
            <p:nvPr/>
          </p:nvSpPr>
          <p:spPr bwMode="auto">
            <a:xfrm>
              <a:off x="1307" y="2660"/>
              <a:ext cx="149" cy="30"/>
            </a:xfrm>
            <a:custGeom>
              <a:avLst/>
              <a:gdLst>
                <a:gd name="T0" fmla="*/ 81 w 892"/>
                <a:gd name="T1" fmla="*/ 42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2 h 180"/>
                <a:gd name="T14" fmla="*/ 81 w 892"/>
                <a:gd name="T15" fmla="*/ 42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 y="42"/>
                  </a:moveTo>
                  <a:lnTo>
                    <a:pt x="0" y="108"/>
                  </a:lnTo>
                  <a:lnTo>
                    <a:pt x="539" y="108"/>
                  </a:lnTo>
                  <a:lnTo>
                    <a:pt x="453" y="180"/>
                  </a:lnTo>
                  <a:lnTo>
                    <a:pt x="892" y="73"/>
                  </a:lnTo>
                  <a:lnTo>
                    <a:pt x="668" y="0"/>
                  </a:lnTo>
                  <a:lnTo>
                    <a:pt x="619" y="42"/>
                  </a:lnTo>
                  <a:lnTo>
                    <a:pt x="8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5" name="Freeform 112"/>
            <p:cNvSpPr>
              <a:spLocks/>
            </p:cNvSpPr>
            <p:nvPr/>
          </p:nvSpPr>
          <p:spPr bwMode="auto">
            <a:xfrm>
              <a:off x="1261" y="2695"/>
              <a:ext cx="148" cy="30"/>
            </a:xfrm>
            <a:custGeom>
              <a:avLst/>
              <a:gdLst>
                <a:gd name="T0" fmla="*/ 79 w 891"/>
                <a:gd name="T1" fmla="*/ 41 h 180"/>
                <a:gd name="T2" fmla="*/ 0 w 891"/>
                <a:gd name="T3" fmla="*/ 107 h 180"/>
                <a:gd name="T4" fmla="*/ 539 w 891"/>
                <a:gd name="T5" fmla="*/ 107 h 180"/>
                <a:gd name="T6" fmla="*/ 452 w 891"/>
                <a:gd name="T7" fmla="*/ 180 h 180"/>
                <a:gd name="T8" fmla="*/ 891 w 891"/>
                <a:gd name="T9" fmla="*/ 72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2"/>
                  </a:lnTo>
                  <a:lnTo>
                    <a:pt x="668" y="0"/>
                  </a:lnTo>
                  <a:lnTo>
                    <a:pt x="618" y="41"/>
                  </a:lnTo>
                  <a:lnTo>
                    <a:pt x="79"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6" name="Freeform 113"/>
            <p:cNvSpPr>
              <a:spLocks/>
            </p:cNvSpPr>
            <p:nvPr/>
          </p:nvSpPr>
          <p:spPr bwMode="auto">
            <a:xfrm>
              <a:off x="1264" y="2698"/>
              <a:ext cx="148" cy="29"/>
            </a:xfrm>
            <a:custGeom>
              <a:avLst/>
              <a:gdLst>
                <a:gd name="T0" fmla="*/ 79 w 891"/>
                <a:gd name="T1" fmla="*/ 41 h 180"/>
                <a:gd name="T2" fmla="*/ 0 w 891"/>
                <a:gd name="T3" fmla="*/ 107 h 180"/>
                <a:gd name="T4" fmla="*/ 539 w 891"/>
                <a:gd name="T5" fmla="*/ 107 h 180"/>
                <a:gd name="T6" fmla="*/ 452 w 891"/>
                <a:gd name="T7" fmla="*/ 180 h 180"/>
                <a:gd name="T8" fmla="*/ 891 w 891"/>
                <a:gd name="T9" fmla="*/ 73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3"/>
                  </a:lnTo>
                  <a:lnTo>
                    <a:pt x="668" y="0"/>
                  </a:lnTo>
                  <a:lnTo>
                    <a:pt x="618" y="41"/>
                  </a:lnTo>
                  <a:lnTo>
                    <a:pt x="7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7" name="Freeform 114"/>
            <p:cNvSpPr>
              <a:spLocks/>
            </p:cNvSpPr>
            <p:nvPr/>
          </p:nvSpPr>
          <p:spPr bwMode="auto">
            <a:xfrm>
              <a:off x="1190" y="2776"/>
              <a:ext cx="66" cy="40"/>
            </a:xfrm>
            <a:custGeom>
              <a:avLst/>
              <a:gdLst>
                <a:gd name="T0" fmla="*/ 391 w 397"/>
                <a:gd name="T1" fmla="*/ 185 h 239"/>
                <a:gd name="T2" fmla="*/ 391 w 397"/>
                <a:gd name="T3" fmla="*/ 185 h 239"/>
                <a:gd name="T4" fmla="*/ 394 w 397"/>
                <a:gd name="T5" fmla="*/ 182 h 239"/>
                <a:gd name="T6" fmla="*/ 396 w 397"/>
                <a:gd name="T7" fmla="*/ 180 h 239"/>
                <a:gd name="T8" fmla="*/ 397 w 397"/>
                <a:gd name="T9" fmla="*/ 177 h 239"/>
                <a:gd name="T10" fmla="*/ 397 w 397"/>
                <a:gd name="T11" fmla="*/ 173 h 239"/>
                <a:gd name="T12" fmla="*/ 397 w 397"/>
                <a:gd name="T13" fmla="*/ 15 h 239"/>
                <a:gd name="T14" fmla="*/ 397 w 397"/>
                <a:gd name="T15" fmla="*/ 15 h 239"/>
                <a:gd name="T16" fmla="*/ 396 w 397"/>
                <a:gd name="T17" fmla="*/ 10 h 239"/>
                <a:gd name="T18" fmla="*/ 394 w 397"/>
                <a:gd name="T19" fmla="*/ 5 h 239"/>
                <a:gd name="T20" fmla="*/ 388 w 397"/>
                <a:gd name="T21" fmla="*/ 1 h 239"/>
                <a:gd name="T22" fmla="*/ 382 w 397"/>
                <a:gd name="T23" fmla="*/ 0 h 239"/>
                <a:gd name="T24" fmla="*/ 80 w 397"/>
                <a:gd name="T25" fmla="*/ 0 h 239"/>
                <a:gd name="T26" fmla="*/ 80 w 397"/>
                <a:gd name="T27" fmla="*/ 0 h 239"/>
                <a:gd name="T28" fmla="*/ 74 w 397"/>
                <a:gd name="T29" fmla="*/ 1 h 239"/>
                <a:gd name="T30" fmla="*/ 70 w 397"/>
                <a:gd name="T31" fmla="*/ 4 h 239"/>
                <a:gd name="T32" fmla="*/ 5 w 397"/>
                <a:gd name="T33" fmla="*/ 56 h 239"/>
                <a:gd name="T34" fmla="*/ 5 w 397"/>
                <a:gd name="T35" fmla="*/ 56 h 239"/>
                <a:gd name="T36" fmla="*/ 1 w 397"/>
                <a:gd name="T37" fmla="*/ 61 h 239"/>
                <a:gd name="T38" fmla="*/ 0 w 397"/>
                <a:gd name="T39" fmla="*/ 64 h 239"/>
                <a:gd name="T40" fmla="*/ 0 w 397"/>
                <a:gd name="T41" fmla="*/ 66 h 239"/>
                <a:gd name="T42" fmla="*/ 0 w 397"/>
                <a:gd name="T43" fmla="*/ 224 h 239"/>
                <a:gd name="T44" fmla="*/ 0 w 397"/>
                <a:gd name="T45" fmla="*/ 224 h 239"/>
                <a:gd name="T46" fmla="*/ 1 w 397"/>
                <a:gd name="T47" fmla="*/ 230 h 239"/>
                <a:gd name="T48" fmla="*/ 5 w 397"/>
                <a:gd name="T49" fmla="*/ 235 h 239"/>
                <a:gd name="T50" fmla="*/ 9 w 397"/>
                <a:gd name="T51" fmla="*/ 238 h 239"/>
                <a:gd name="T52" fmla="*/ 15 w 397"/>
                <a:gd name="T53" fmla="*/ 239 h 239"/>
                <a:gd name="T54" fmla="*/ 318 w 397"/>
                <a:gd name="T55" fmla="*/ 239 h 239"/>
                <a:gd name="T56" fmla="*/ 318 w 397"/>
                <a:gd name="T57" fmla="*/ 239 h 239"/>
                <a:gd name="T58" fmla="*/ 323 w 397"/>
                <a:gd name="T59" fmla="*/ 239 h 239"/>
                <a:gd name="T60" fmla="*/ 327 w 397"/>
                <a:gd name="T61" fmla="*/ 236 h 239"/>
                <a:gd name="T62" fmla="*/ 391 w 397"/>
                <a:gd name="T6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39">
                  <a:moveTo>
                    <a:pt x="391" y="185"/>
                  </a:moveTo>
                  <a:lnTo>
                    <a:pt x="391" y="185"/>
                  </a:lnTo>
                  <a:lnTo>
                    <a:pt x="394" y="182"/>
                  </a:lnTo>
                  <a:lnTo>
                    <a:pt x="396" y="180"/>
                  </a:lnTo>
                  <a:lnTo>
                    <a:pt x="397" y="177"/>
                  </a:lnTo>
                  <a:lnTo>
                    <a:pt x="397" y="173"/>
                  </a:lnTo>
                  <a:lnTo>
                    <a:pt x="397" y="15"/>
                  </a:lnTo>
                  <a:lnTo>
                    <a:pt x="397" y="15"/>
                  </a:lnTo>
                  <a:lnTo>
                    <a:pt x="396" y="10"/>
                  </a:lnTo>
                  <a:lnTo>
                    <a:pt x="394" y="5"/>
                  </a:lnTo>
                  <a:lnTo>
                    <a:pt x="388" y="1"/>
                  </a:lnTo>
                  <a:lnTo>
                    <a:pt x="382" y="0"/>
                  </a:lnTo>
                  <a:lnTo>
                    <a:pt x="80" y="0"/>
                  </a:lnTo>
                  <a:lnTo>
                    <a:pt x="80" y="0"/>
                  </a:lnTo>
                  <a:lnTo>
                    <a:pt x="74" y="1"/>
                  </a:lnTo>
                  <a:lnTo>
                    <a:pt x="70" y="4"/>
                  </a:lnTo>
                  <a:lnTo>
                    <a:pt x="5" y="56"/>
                  </a:lnTo>
                  <a:lnTo>
                    <a:pt x="5" y="56"/>
                  </a:lnTo>
                  <a:lnTo>
                    <a:pt x="1" y="61"/>
                  </a:lnTo>
                  <a:lnTo>
                    <a:pt x="0" y="64"/>
                  </a:lnTo>
                  <a:lnTo>
                    <a:pt x="0" y="66"/>
                  </a:lnTo>
                  <a:lnTo>
                    <a:pt x="0" y="224"/>
                  </a:lnTo>
                  <a:lnTo>
                    <a:pt x="0" y="224"/>
                  </a:lnTo>
                  <a:lnTo>
                    <a:pt x="1" y="230"/>
                  </a:lnTo>
                  <a:lnTo>
                    <a:pt x="5" y="235"/>
                  </a:lnTo>
                  <a:lnTo>
                    <a:pt x="9" y="238"/>
                  </a:lnTo>
                  <a:lnTo>
                    <a:pt x="15" y="239"/>
                  </a:lnTo>
                  <a:lnTo>
                    <a:pt x="318" y="239"/>
                  </a:lnTo>
                  <a:lnTo>
                    <a:pt x="318" y="239"/>
                  </a:lnTo>
                  <a:lnTo>
                    <a:pt x="323" y="239"/>
                  </a:lnTo>
                  <a:lnTo>
                    <a:pt x="327" y="236"/>
                  </a:lnTo>
                  <a:lnTo>
                    <a:pt x="39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8" name="Freeform 115"/>
            <p:cNvSpPr>
              <a:spLocks/>
            </p:cNvSpPr>
            <p:nvPr/>
          </p:nvSpPr>
          <p:spPr bwMode="auto">
            <a:xfrm>
              <a:off x="1212" y="2792"/>
              <a:ext cx="11" cy="19"/>
            </a:xfrm>
            <a:custGeom>
              <a:avLst/>
              <a:gdLst>
                <a:gd name="T0" fmla="*/ 71 w 71"/>
                <a:gd name="T1" fmla="*/ 36 h 116"/>
                <a:gd name="T2" fmla="*/ 71 w 71"/>
                <a:gd name="T3" fmla="*/ 36 h 116"/>
                <a:gd name="T4" fmla="*/ 69 w 71"/>
                <a:gd name="T5" fmla="*/ 29 h 116"/>
                <a:gd name="T6" fmla="*/ 67 w 71"/>
                <a:gd name="T7" fmla="*/ 22 h 116"/>
                <a:gd name="T8" fmla="*/ 64 w 71"/>
                <a:gd name="T9" fmla="*/ 16 h 116"/>
                <a:gd name="T10" fmla="*/ 60 w 71"/>
                <a:gd name="T11" fmla="*/ 11 h 116"/>
                <a:gd name="T12" fmla="*/ 54 w 71"/>
                <a:gd name="T13" fmla="*/ 7 h 116"/>
                <a:gd name="T14" fmla="*/ 49 w 71"/>
                <a:gd name="T15" fmla="*/ 4 h 116"/>
                <a:gd name="T16" fmla="*/ 42 w 71"/>
                <a:gd name="T17" fmla="*/ 1 h 116"/>
                <a:gd name="T18" fmla="*/ 35 w 71"/>
                <a:gd name="T19" fmla="*/ 0 h 116"/>
                <a:gd name="T20" fmla="*/ 35 w 71"/>
                <a:gd name="T21" fmla="*/ 0 h 116"/>
                <a:gd name="T22" fmla="*/ 28 w 71"/>
                <a:gd name="T23" fmla="*/ 1 h 116"/>
                <a:gd name="T24" fmla="*/ 21 w 71"/>
                <a:gd name="T25" fmla="*/ 4 h 116"/>
                <a:gd name="T26" fmla="*/ 15 w 71"/>
                <a:gd name="T27" fmla="*/ 7 h 116"/>
                <a:gd name="T28" fmla="*/ 9 w 71"/>
                <a:gd name="T29" fmla="*/ 11 h 116"/>
                <a:gd name="T30" fmla="*/ 6 w 71"/>
                <a:gd name="T31" fmla="*/ 16 h 116"/>
                <a:gd name="T32" fmla="*/ 2 w 71"/>
                <a:gd name="T33" fmla="*/ 22 h 116"/>
                <a:gd name="T34" fmla="*/ 0 w 71"/>
                <a:gd name="T35" fmla="*/ 29 h 116"/>
                <a:gd name="T36" fmla="*/ 0 w 71"/>
                <a:gd name="T37" fmla="*/ 36 h 116"/>
                <a:gd name="T38" fmla="*/ 0 w 71"/>
                <a:gd name="T39" fmla="*/ 36 h 116"/>
                <a:gd name="T40" fmla="*/ 1 w 71"/>
                <a:gd name="T41" fmla="*/ 45 h 116"/>
                <a:gd name="T42" fmla="*/ 4 w 71"/>
                <a:gd name="T43" fmla="*/ 54 h 116"/>
                <a:gd name="T44" fmla="*/ 10 w 71"/>
                <a:gd name="T45" fmla="*/ 62 h 116"/>
                <a:gd name="T46" fmla="*/ 17 w 71"/>
                <a:gd name="T47" fmla="*/ 66 h 116"/>
                <a:gd name="T48" fmla="*/ 0 w 71"/>
                <a:gd name="T49" fmla="*/ 116 h 116"/>
                <a:gd name="T50" fmla="*/ 69 w 71"/>
                <a:gd name="T51" fmla="*/ 116 h 116"/>
                <a:gd name="T52" fmla="*/ 52 w 71"/>
                <a:gd name="T53" fmla="*/ 66 h 116"/>
                <a:gd name="T54" fmla="*/ 52 w 71"/>
                <a:gd name="T55" fmla="*/ 66 h 116"/>
                <a:gd name="T56" fmla="*/ 60 w 71"/>
                <a:gd name="T57" fmla="*/ 62 h 116"/>
                <a:gd name="T58" fmla="*/ 65 w 71"/>
                <a:gd name="T59" fmla="*/ 54 h 116"/>
                <a:gd name="T60" fmla="*/ 68 w 71"/>
                <a:gd name="T61" fmla="*/ 45 h 116"/>
                <a:gd name="T62" fmla="*/ 71 w 71"/>
                <a:gd name="T63" fmla="*/ 36 h 116"/>
                <a:gd name="T64" fmla="*/ 71 w 71"/>
                <a:gd name="T65"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6">
                  <a:moveTo>
                    <a:pt x="71" y="36"/>
                  </a:moveTo>
                  <a:lnTo>
                    <a:pt x="71" y="36"/>
                  </a:lnTo>
                  <a:lnTo>
                    <a:pt x="69" y="29"/>
                  </a:lnTo>
                  <a:lnTo>
                    <a:pt x="67" y="22"/>
                  </a:lnTo>
                  <a:lnTo>
                    <a:pt x="64" y="16"/>
                  </a:lnTo>
                  <a:lnTo>
                    <a:pt x="60" y="11"/>
                  </a:lnTo>
                  <a:lnTo>
                    <a:pt x="54" y="7"/>
                  </a:lnTo>
                  <a:lnTo>
                    <a:pt x="49" y="4"/>
                  </a:lnTo>
                  <a:lnTo>
                    <a:pt x="42" y="1"/>
                  </a:lnTo>
                  <a:lnTo>
                    <a:pt x="35" y="0"/>
                  </a:lnTo>
                  <a:lnTo>
                    <a:pt x="35" y="0"/>
                  </a:lnTo>
                  <a:lnTo>
                    <a:pt x="28" y="1"/>
                  </a:lnTo>
                  <a:lnTo>
                    <a:pt x="21" y="4"/>
                  </a:lnTo>
                  <a:lnTo>
                    <a:pt x="15" y="7"/>
                  </a:lnTo>
                  <a:lnTo>
                    <a:pt x="9" y="11"/>
                  </a:lnTo>
                  <a:lnTo>
                    <a:pt x="6" y="16"/>
                  </a:lnTo>
                  <a:lnTo>
                    <a:pt x="2" y="22"/>
                  </a:lnTo>
                  <a:lnTo>
                    <a:pt x="0" y="29"/>
                  </a:lnTo>
                  <a:lnTo>
                    <a:pt x="0" y="36"/>
                  </a:lnTo>
                  <a:lnTo>
                    <a:pt x="0" y="36"/>
                  </a:lnTo>
                  <a:lnTo>
                    <a:pt x="1" y="45"/>
                  </a:lnTo>
                  <a:lnTo>
                    <a:pt x="4" y="54"/>
                  </a:lnTo>
                  <a:lnTo>
                    <a:pt x="10" y="62"/>
                  </a:lnTo>
                  <a:lnTo>
                    <a:pt x="17" y="66"/>
                  </a:lnTo>
                  <a:lnTo>
                    <a:pt x="0" y="116"/>
                  </a:lnTo>
                  <a:lnTo>
                    <a:pt x="69" y="116"/>
                  </a:lnTo>
                  <a:lnTo>
                    <a:pt x="52" y="66"/>
                  </a:lnTo>
                  <a:lnTo>
                    <a:pt x="52" y="66"/>
                  </a:lnTo>
                  <a:lnTo>
                    <a:pt x="60" y="62"/>
                  </a:lnTo>
                  <a:lnTo>
                    <a:pt x="65" y="54"/>
                  </a:lnTo>
                  <a:lnTo>
                    <a:pt x="68" y="45"/>
                  </a:lnTo>
                  <a:lnTo>
                    <a:pt x="71" y="36"/>
                  </a:lnTo>
                  <a:lnTo>
                    <a:pt x="71" y="3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9" name="Freeform 116"/>
            <p:cNvSpPr>
              <a:spLocks/>
            </p:cNvSpPr>
            <p:nvPr/>
          </p:nvSpPr>
          <p:spPr bwMode="auto">
            <a:xfrm>
              <a:off x="1069" y="2766"/>
              <a:ext cx="112" cy="43"/>
            </a:xfrm>
            <a:custGeom>
              <a:avLst/>
              <a:gdLst>
                <a:gd name="T0" fmla="*/ 181 w 676"/>
                <a:gd name="T1" fmla="*/ 35 h 254"/>
                <a:gd name="T2" fmla="*/ 131 w 676"/>
                <a:gd name="T3" fmla="*/ 10 h 254"/>
                <a:gd name="T4" fmla="*/ 81 w 676"/>
                <a:gd name="T5" fmla="*/ 21 h 254"/>
                <a:gd name="T6" fmla="*/ 28 w 676"/>
                <a:gd name="T7" fmla="*/ 80 h 254"/>
                <a:gd name="T8" fmla="*/ 12 w 676"/>
                <a:gd name="T9" fmla="*/ 110 h 254"/>
                <a:gd name="T10" fmla="*/ 0 w 676"/>
                <a:gd name="T11" fmla="*/ 129 h 254"/>
                <a:gd name="T12" fmla="*/ 23 w 676"/>
                <a:gd name="T13" fmla="*/ 184 h 254"/>
                <a:gd name="T14" fmla="*/ 78 w 676"/>
                <a:gd name="T15" fmla="*/ 244 h 254"/>
                <a:gd name="T16" fmla="*/ 142 w 676"/>
                <a:gd name="T17" fmla="*/ 252 h 254"/>
                <a:gd name="T18" fmla="*/ 189 w 676"/>
                <a:gd name="T19" fmla="*/ 225 h 254"/>
                <a:gd name="T20" fmla="*/ 244 w 676"/>
                <a:gd name="T21" fmla="*/ 138 h 254"/>
                <a:gd name="T22" fmla="*/ 308 w 676"/>
                <a:gd name="T23" fmla="*/ 49 h 254"/>
                <a:gd name="T24" fmla="*/ 347 w 676"/>
                <a:gd name="T25" fmla="*/ 41 h 254"/>
                <a:gd name="T26" fmla="*/ 393 w 676"/>
                <a:gd name="T27" fmla="*/ 70 h 254"/>
                <a:gd name="T28" fmla="*/ 415 w 676"/>
                <a:gd name="T29" fmla="*/ 170 h 254"/>
                <a:gd name="T30" fmla="*/ 362 w 676"/>
                <a:gd name="T31" fmla="*/ 219 h 254"/>
                <a:gd name="T32" fmla="*/ 322 w 676"/>
                <a:gd name="T33" fmla="*/ 222 h 254"/>
                <a:gd name="T34" fmla="*/ 272 w 676"/>
                <a:gd name="T35" fmla="*/ 186 h 254"/>
                <a:gd name="T36" fmla="*/ 242 w 676"/>
                <a:gd name="T37" fmla="*/ 176 h 254"/>
                <a:gd name="T38" fmla="*/ 304 w 676"/>
                <a:gd name="T39" fmla="*/ 237 h 254"/>
                <a:gd name="T40" fmla="*/ 348 w 676"/>
                <a:gd name="T41" fmla="*/ 244 h 254"/>
                <a:gd name="T42" fmla="*/ 402 w 676"/>
                <a:gd name="T43" fmla="*/ 219 h 254"/>
                <a:gd name="T44" fmla="*/ 455 w 676"/>
                <a:gd name="T45" fmla="*/ 177 h 254"/>
                <a:gd name="T46" fmla="*/ 510 w 676"/>
                <a:gd name="T47" fmla="*/ 241 h 254"/>
                <a:gd name="T48" fmla="*/ 555 w 676"/>
                <a:gd name="T49" fmla="*/ 254 h 254"/>
                <a:gd name="T50" fmla="*/ 631 w 676"/>
                <a:gd name="T51" fmla="*/ 217 h 254"/>
                <a:gd name="T52" fmla="*/ 674 w 676"/>
                <a:gd name="T53" fmla="*/ 140 h 254"/>
                <a:gd name="T54" fmla="*/ 674 w 676"/>
                <a:gd name="T55" fmla="*/ 118 h 254"/>
                <a:gd name="T56" fmla="*/ 661 w 676"/>
                <a:gd name="T57" fmla="*/ 108 h 254"/>
                <a:gd name="T58" fmla="*/ 621 w 676"/>
                <a:gd name="T59" fmla="*/ 39 h 254"/>
                <a:gd name="T60" fmla="*/ 566 w 676"/>
                <a:gd name="T61" fmla="*/ 10 h 254"/>
                <a:gd name="T62" fmla="*/ 523 w 676"/>
                <a:gd name="T63" fmla="*/ 16 h 254"/>
                <a:gd name="T64" fmla="*/ 465 w 676"/>
                <a:gd name="T65" fmla="*/ 78 h 254"/>
                <a:gd name="T66" fmla="*/ 494 w 676"/>
                <a:gd name="T67" fmla="*/ 68 h 254"/>
                <a:gd name="T68" fmla="*/ 541 w 676"/>
                <a:gd name="T69" fmla="*/ 31 h 254"/>
                <a:gd name="T70" fmla="*/ 580 w 676"/>
                <a:gd name="T71" fmla="*/ 36 h 254"/>
                <a:gd name="T72" fmla="*/ 631 w 676"/>
                <a:gd name="T73" fmla="*/ 89 h 254"/>
                <a:gd name="T74" fmla="*/ 637 w 676"/>
                <a:gd name="T75" fmla="*/ 123 h 254"/>
                <a:gd name="T76" fmla="*/ 599 w 676"/>
                <a:gd name="T77" fmla="*/ 193 h 254"/>
                <a:gd name="T78" fmla="*/ 555 w 676"/>
                <a:gd name="T79" fmla="*/ 213 h 254"/>
                <a:gd name="T80" fmla="*/ 520 w 676"/>
                <a:gd name="T81" fmla="*/ 199 h 254"/>
                <a:gd name="T82" fmla="*/ 467 w 676"/>
                <a:gd name="T83" fmla="*/ 116 h 254"/>
                <a:gd name="T84" fmla="*/ 409 w 676"/>
                <a:gd name="T85" fmla="*/ 28 h 254"/>
                <a:gd name="T86" fmla="*/ 359 w 676"/>
                <a:gd name="T87" fmla="*/ 1 h 254"/>
                <a:gd name="T88" fmla="*/ 308 w 676"/>
                <a:gd name="T89" fmla="*/ 5 h 254"/>
                <a:gd name="T90" fmla="*/ 254 w 676"/>
                <a:gd name="T91" fmla="*/ 43 h 254"/>
                <a:gd name="T92" fmla="*/ 207 w 676"/>
                <a:gd name="T93" fmla="*/ 121 h 254"/>
                <a:gd name="T94" fmla="*/ 151 w 676"/>
                <a:gd name="T95" fmla="*/ 203 h 254"/>
                <a:gd name="T96" fmla="*/ 122 w 676"/>
                <a:gd name="T97" fmla="*/ 213 h 254"/>
                <a:gd name="T98" fmla="*/ 71 w 676"/>
                <a:gd name="T99" fmla="*/ 184 h 254"/>
                <a:gd name="T100" fmla="*/ 40 w 676"/>
                <a:gd name="T101" fmla="*/ 123 h 254"/>
                <a:gd name="T102" fmla="*/ 54 w 676"/>
                <a:gd name="T103" fmla="*/ 75 h 254"/>
                <a:gd name="T104" fmla="*/ 105 w 676"/>
                <a:gd name="T105" fmla="*/ 32 h 254"/>
                <a:gd name="T106" fmla="*/ 143 w 676"/>
                <a:gd name="T107" fmla="*/ 34 h 254"/>
                <a:gd name="T108" fmla="*/ 192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2" y="78"/>
                  </a:lnTo>
                  <a:lnTo>
                    <a:pt x="203" y="61"/>
                  </a:lnTo>
                  <a:lnTo>
                    <a:pt x="192" y="47"/>
                  </a:lnTo>
                  <a:lnTo>
                    <a:pt x="181" y="35"/>
                  </a:lnTo>
                  <a:lnTo>
                    <a:pt x="169" y="24"/>
                  </a:lnTo>
                  <a:lnTo>
                    <a:pt x="162" y="20"/>
                  </a:lnTo>
                  <a:lnTo>
                    <a:pt x="155" y="16"/>
                  </a:lnTo>
                  <a:lnTo>
                    <a:pt x="147" y="14"/>
                  </a:lnTo>
                  <a:lnTo>
                    <a:pt x="140" y="12"/>
                  </a:lnTo>
                  <a:lnTo>
                    <a:pt x="131" y="10"/>
                  </a:lnTo>
                  <a:lnTo>
                    <a:pt x="122" y="9"/>
                  </a:lnTo>
                  <a:lnTo>
                    <a:pt x="122" y="9"/>
                  </a:lnTo>
                  <a:lnTo>
                    <a:pt x="111" y="10"/>
                  </a:lnTo>
                  <a:lnTo>
                    <a:pt x="100" y="13"/>
                  </a:lnTo>
                  <a:lnTo>
                    <a:pt x="90" y="16"/>
                  </a:lnTo>
                  <a:lnTo>
                    <a:pt x="81" y="21"/>
                  </a:lnTo>
                  <a:lnTo>
                    <a:pt x="71" y="27"/>
                  </a:lnTo>
                  <a:lnTo>
                    <a:pt x="64" y="32"/>
                  </a:lnTo>
                  <a:lnTo>
                    <a:pt x="56" y="39"/>
                  </a:lnTo>
                  <a:lnTo>
                    <a:pt x="49" y="47"/>
                  </a:lnTo>
                  <a:lnTo>
                    <a:pt x="38" y="64"/>
                  </a:lnTo>
                  <a:lnTo>
                    <a:pt x="28" y="80"/>
                  </a:lnTo>
                  <a:lnTo>
                    <a:pt x="21" y="95"/>
                  </a:lnTo>
                  <a:lnTo>
                    <a:pt x="16" y="108"/>
                  </a:lnTo>
                  <a:lnTo>
                    <a:pt x="16" y="108"/>
                  </a:lnTo>
                  <a:lnTo>
                    <a:pt x="16" y="108"/>
                  </a:lnTo>
                  <a:lnTo>
                    <a:pt x="16" y="108"/>
                  </a:lnTo>
                  <a:lnTo>
                    <a:pt x="12" y="110"/>
                  </a:lnTo>
                  <a:lnTo>
                    <a:pt x="9" y="112"/>
                  </a:lnTo>
                  <a:lnTo>
                    <a:pt x="5" y="115"/>
                  </a:lnTo>
                  <a:lnTo>
                    <a:pt x="3" y="118"/>
                  </a:lnTo>
                  <a:lnTo>
                    <a:pt x="2" y="122"/>
                  </a:lnTo>
                  <a:lnTo>
                    <a:pt x="0" y="125"/>
                  </a:lnTo>
                  <a:lnTo>
                    <a:pt x="0" y="129"/>
                  </a:lnTo>
                  <a:lnTo>
                    <a:pt x="2" y="133"/>
                  </a:lnTo>
                  <a:lnTo>
                    <a:pt x="2" y="133"/>
                  </a:lnTo>
                  <a:lnTo>
                    <a:pt x="3" y="140"/>
                  </a:lnTo>
                  <a:lnTo>
                    <a:pt x="9" y="154"/>
                  </a:lnTo>
                  <a:lnTo>
                    <a:pt x="17" y="174"/>
                  </a:lnTo>
                  <a:lnTo>
                    <a:pt x="23" y="184"/>
                  </a:lnTo>
                  <a:lnTo>
                    <a:pt x="30" y="196"/>
                  </a:lnTo>
                  <a:lnTo>
                    <a:pt x="38" y="206"/>
                  </a:lnTo>
                  <a:lnTo>
                    <a:pt x="46" y="217"/>
                  </a:lnTo>
                  <a:lnTo>
                    <a:pt x="56" y="227"/>
                  </a:lnTo>
                  <a:lnTo>
                    <a:pt x="67" y="235"/>
                  </a:lnTo>
                  <a:lnTo>
                    <a:pt x="78" y="244"/>
                  </a:lnTo>
                  <a:lnTo>
                    <a:pt x="92" y="249"/>
                  </a:lnTo>
                  <a:lnTo>
                    <a:pt x="106" y="253"/>
                  </a:lnTo>
                  <a:lnTo>
                    <a:pt x="122" y="254"/>
                  </a:lnTo>
                  <a:lnTo>
                    <a:pt x="122" y="254"/>
                  </a:lnTo>
                  <a:lnTo>
                    <a:pt x="133" y="253"/>
                  </a:lnTo>
                  <a:lnTo>
                    <a:pt x="142" y="252"/>
                  </a:lnTo>
                  <a:lnTo>
                    <a:pt x="150" y="249"/>
                  </a:lnTo>
                  <a:lnTo>
                    <a:pt x="160" y="246"/>
                  </a:lnTo>
                  <a:lnTo>
                    <a:pt x="168" y="241"/>
                  </a:lnTo>
                  <a:lnTo>
                    <a:pt x="175" y="237"/>
                  </a:lnTo>
                  <a:lnTo>
                    <a:pt x="182" y="231"/>
                  </a:lnTo>
                  <a:lnTo>
                    <a:pt x="189" y="225"/>
                  </a:lnTo>
                  <a:lnTo>
                    <a:pt x="201" y="211"/>
                  </a:lnTo>
                  <a:lnTo>
                    <a:pt x="213" y="195"/>
                  </a:lnTo>
                  <a:lnTo>
                    <a:pt x="223" y="177"/>
                  </a:lnTo>
                  <a:lnTo>
                    <a:pt x="233" y="160"/>
                  </a:lnTo>
                  <a:lnTo>
                    <a:pt x="244" y="138"/>
                  </a:lnTo>
                  <a:lnTo>
                    <a:pt x="244" y="138"/>
                  </a:lnTo>
                  <a:lnTo>
                    <a:pt x="263" y="101"/>
                  </a:lnTo>
                  <a:lnTo>
                    <a:pt x="273" y="85"/>
                  </a:lnTo>
                  <a:lnTo>
                    <a:pt x="284" y="70"/>
                  </a:lnTo>
                  <a:lnTo>
                    <a:pt x="296" y="58"/>
                  </a:lnTo>
                  <a:lnTo>
                    <a:pt x="302" y="52"/>
                  </a:lnTo>
                  <a:lnTo>
                    <a:pt x="308" y="49"/>
                  </a:lnTo>
                  <a:lnTo>
                    <a:pt x="315" y="45"/>
                  </a:lnTo>
                  <a:lnTo>
                    <a:pt x="322" y="42"/>
                  </a:lnTo>
                  <a:lnTo>
                    <a:pt x="330" y="41"/>
                  </a:lnTo>
                  <a:lnTo>
                    <a:pt x="338" y="41"/>
                  </a:lnTo>
                  <a:lnTo>
                    <a:pt x="338" y="41"/>
                  </a:lnTo>
                  <a:lnTo>
                    <a:pt x="347" y="41"/>
                  </a:lnTo>
                  <a:lnTo>
                    <a:pt x="355" y="42"/>
                  </a:lnTo>
                  <a:lnTo>
                    <a:pt x="362" y="45"/>
                  </a:lnTo>
                  <a:lnTo>
                    <a:pt x="369" y="49"/>
                  </a:lnTo>
                  <a:lnTo>
                    <a:pt x="376" y="52"/>
                  </a:lnTo>
                  <a:lnTo>
                    <a:pt x="381" y="58"/>
                  </a:lnTo>
                  <a:lnTo>
                    <a:pt x="393" y="70"/>
                  </a:lnTo>
                  <a:lnTo>
                    <a:pt x="404" y="85"/>
                  </a:lnTo>
                  <a:lnTo>
                    <a:pt x="414" y="101"/>
                  </a:lnTo>
                  <a:lnTo>
                    <a:pt x="434" y="138"/>
                  </a:lnTo>
                  <a:lnTo>
                    <a:pt x="434" y="138"/>
                  </a:lnTo>
                  <a:lnTo>
                    <a:pt x="424" y="154"/>
                  </a:lnTo>
                  <a:lnTo>
                    <a:pt x="415" y="170"/>
                  </a:lnTo>
                  <a:lnTo>
                    <a:pt x="405" y="186"/>
                  </a:lnTo>
                  <a:lnTo>
                    <a:pt x="394" y="198"/>
                  </a:lnTo>
                  <a:lnTo>
                    <a:pt x="383" y="209"/>
                  </a:lnTo>
                  <a:lnTo>
                    <a:pt x="376" y="213"/>
                  </a:lnTo>
                  <a:lnTo>
                    <a:pt x="369" y="217"/>
                  </a:lnTo>
                  <a:lnTo>
                    <a:pt x="362" y="219"/>
                  </a:lnTo>
                  <a:lnTo>
                    <a:pt x="355" y="222"/>
                  </a:lnTo>
                  <a:lnTo>
                    <a:pt x="347" y="223"/>
                  </a:lnTo>
                  <a:lnTo>
                    <a:pt x="338" y="224"/>
                  </a:lnTo>
                  <a:lnTo>
                    <a:pt x="338" y="224"/>
                  </a:lnTo>
                  <a:lnTo>
                    <a:pt x="330" y="223"/>
                  </a:lnTo>
                  <a:lnTo>
                    <a:pt x="322" y="222"/>
                  </a:lnTo>
                  <a:lnTo>
                    <a:pt x="315" y="219"/>
                  </a:lnTo>
                  <a:lnTo>
                    <a:pt x="308" y="217"/>
                  </a:lnTo>
                  <a:lnTo>
                    <a:pt x="301" y="213"/>
                  </a:lnTo>
                  <a:lnTo>
                    <a:pt x="296" y="209"/>
                  </a:lnTo>
                  <a:lnTo>
                    <a:pt x="283" y="198"/>
                  </a:lnTo>
                  <a:lnTo>
                    <a:pt x="272" y="186"/>
                  </a:lnTo>
                  <a:lnTo>
                    <a:pt x="263" y="170"/>
                  </a:lnTo>
                  <a:lnTo>
                    <a:pt x="253" y="154"/>
                  </a:lnTo>
                  <a:lnTo>
                    <a:pt x="244" y="138"/>
                  </a:lnTo>
                  <a:lnTo>
                    <a:pt x="233" y="160"/>
                  </a:lnTo>
                  <a:lnTo>
                    <a:pt x="233" y="160"/>
                  </a:lnTo>
                  <a:lnTo>
                    <a:pt x="242" y="176"/>
                  </a:lnTo>
                  <a:lnTo>
                    <a:pt x="253" y="193"/>
                  </a:lnTo>
                  <a:lnTo>
                    <a:pt x="263" y="206"/>
                  </a:lnTo>
                  <a:lnTo>
                    <a:pt x="276" y="219"/>
                  </a:lnTo>
                  <a:lnTo>
                    <a:pt x="289" y="230"/>
                  </a:lnTo>
                  <a:lnTo>
                    <a:pt x="296" y="233"/>
                  </a:lnTo>
                  <a:lnTo>
                    <a:pt x="304" y="237"/>
                  </a:lnTo>
                  <a:lnTo>
                    <a:pt x="312" y="240"/>
                  </a:lnTo>
                  <a:lnTo>
                    <a:pt x="320" y="242"/>
                  </a:lnTo>
                  <a:lnTo>
                    <a:pt x="329" y="244"/>
                  </a:lnTo>
                  <a:lnTo>
                    <a:pt x="338" y="244"/>
                  </a:lnTo>
                  <a:lnTo>
                    <a:pt x="338" y="244"/>
                  </a:lnTo>
                  <a:lnTo>
                    <a:pt x="348" y="244"/>
                  </a:lnTo>
                  <a:lnTo>
                    <a:pt x="357" y="242"/>
                  </a:lnTo>
                  <a:lnTo>
                    <a:pt x="365" y="240"/>
                  </a:lnTo>
                  <a:lnTo>
                    <a:pt x="373" y="237"/>
                  </a:lnTo>
                  <a:lnTo>
                    <a:pt x="381" y="233"/>
                  </a:lnTo>
                  <a:lnTo>
                    <a:pt x="388" y="230"/>
                  </a:lnTo>
                  <a:lnTo>
                    <a:pt x="402" y="219"/>
                  </a:lnTo>
                  <a:lnTo>
                    <a:pt x="414" y="206"/>
                  </a:lnTo>
                  <a:lnTo>
                    <a:pt x="424" y="193"/>
                  </a:lnTo>
                  <a:lnTo>
                    <a:pt x="435" y="176"/>
                  </a:lnTo>
                  <a:lnTo>
                    <a:pt x="444" y="160"/>
                  </a:lnTo>
                  <a:lnTo>
                    <a:pt x="444" y="160"/>
                  </a:lnTo>
                  <a:lnTo>
                    <a:pt x="455" y="177"/>
                  </a:lnTo>
                  <a:lnTo>
                    <a:pt x="465" y="195"/>
                  </a:lnTo>
                  <a:lnTo>
                    <a:pt x="476" y="211"/>
                  </a:lnTo>
                  <a:lnTo>
                    <a:pt x="488" y="225"/>
                  </a:lnTo>
                  <a:lnTo>
                    <a:pt x="495" y="231"/>
                  </a:lnTo>
                  <a:lnTo>
                    <a:pt x="502" y="237"/>
                  </a:lnTo>
                  <a:lnTo>
                    <a:pt x="510" y="241"/>
                  </a:lnTo>
                  <a:lnTo>
                    <a:pt x="519" y="246"/>
                  </a:lnTo>
                  <a:lnTo>
                    <a:pt x="527" y="249"/>
                  </a:lnTo>
                  <a:lnTo>
                    <a:pt x="536" y="252"/>
                  </a:lnTo>
                  <a:lnTo>
                    <a:pt x="545" y="253"/>
                  </a:lnTo>
                  <a:lnTo>
                    <a:pt x="555" y="254"/>
                  </a:lnTo>
                  <a:lnTo>
                    <a:pt x="555" y="254"/>
                  </a:lnTo>
                  <a:lnTo>
                    <a:pt x="571" y="253"/>
                  </a:lnTo>
                  <a:lnTo>
                    <a:pt x="585" y="249"/>
                  </a:lnTo>
                  <a:lnTo>
                    <a:pt x="599" y="244"/>
                  </a:lnTo>
                  <a:lnTo>
                    <a:pt x="610" y="235"/>
                  </a:lnTo>
                  <a:lnTo>
                    <a:pt x="622" y="227"/>
                  </a:lnTo>
                  <a:lnTo>
                    <a:pt x="631" y="217"/>
                  </a:lnTo>
                  <a:lnTo>
                    <a:pt x="640" y="206"/>
                  </a:lnTo>
                  <a:lnTo>
                    <a:pt x="647" y="196"/>
                  </a:lnTo>
                  <a:lnTo>
                    <a:pt x="654" y="184"/>
                  </a:lnTo>
                  <a:lnTo>
                    <a:pt x="660" y="174"/>
                  </a:lnTo>
                  <a:lnTo>
                    <a:pt x="668" y="154"/>
                  </a:lnTo>
                  <a:lnTo>
                    <a:pt x="674" y="140"/>
                  </a:lnTo>
                  <a:lnTo>
                    <a:pt x="676" y="133"/>
                  </a:lnTo>
                  <a:lnTo>
                    <a:pt x="676" y="133"/>
                  </a:lnTo>
                  <a:lnTo>
                    <a:pt x="676" y="129"/>
                  </a:lnTo>
                  <a:lnTo>
                    <a:pt x="676" y="125"/>
                  </a:lnTo>
                  <a:lnTo>
                    <a:pt x="675" y="122"/>
                  </a:lnTo>
                  <a:lnTo>
                    <a:pt x="674" y="118"/>
                  </a:lnTo>
                  <a:lnTo>
                    <a:pt x="672" y="115"/>
                  </a:lnTo>
                  <a:lnTo>
                    <a:pt x="669" y="112"/>
                  </a:lnTo>
                  <a:lnTo>
                    <a:pt x="666" y="110"/>
                  </a:lnTo>
                  <a:lnTo>
                    <a:pt x="661" y="108"/>
                  </a:lnTo>
                  <a:lnTo>
                    <a:pt x="661" y="108"/>
                  </a:lnTo>
                  <a:lnTo>
                    <a:pt x="661" y="108"/>
                  </a:lnTo>
                  <a:lnTo>
                    <a:pt x="661" y="108"/>
                  </a:lnTo>
                  <a:lnTo>
                    <a:pt x="657" y="95"/>
                  </a:lnTo>
                  <a:lnTo>
                    <a:pt x="649" y="80"/>
                  </a:lnTo>
                  <a:lnTo>
                    <a:pt x="639" y="64"/>
                  </a:lnTo>
                  <a:lnTo>
                    <a:pt x="628" y="47"/>
                  </a:lnTo>
                  <a:lnTo>
                    <a:pt x="621" y="39"/>
                  </a:lnTo>
                  <a:lnTo>
                    <a:pt x="614" y="32"/>
                  </a:lnTo>
                  <a:lnTo>
                    <a:pt x="606" y="27"/>
                  </a:lnTo>
                  <a:lnTo>
                    <a:pt x="596" y="21"/>
                  </a:lnTo>
                  <a:lnTo>
                    <a:pt x="587" y="16"/>
                  </a:lnTo>
                  <a:lnTo>
                    <a:pt x="577" y="13"/>
                  </a:lnTo>
                  <a:lnTo>
                    <a:pt x="566" y="10"/>
                  </a:lnTo>
                  <a:lnTo>
                    <a:pt x="555" y="9"/>
                  </a:lnTo>
                  <a:lnTo>
                    <a:pt x="555" y="9"/>
                  </a:lnTo>
                  <a:lnTo>
                    <a:pt x="546" y="10"/>
                  </a:lnTo>
                  <a:lnTo>
                    <a:pt x="538" y="12"/>
                  </a:lnTo>
                  <a:lnTo>
                    <a:pt x="530" y="14"/>
                  </a:lnTo>
                  <a:lnTo>
                    <a:pt x="523" y="16"/>
                  </a:lnTo>
                  <a:lnTo>
                    <a:pt x="515" y="20"/>
                  </a:lnTo>
                  <a:lnTo>
                    <a:pt x="509" y="24"/>
                  </a:lnTo>
                  <a:lnTo>
                    <a:pt x="496" y="35"/>
                  </a:lnTo>
                  <a:lnTo>
                    <a:pt x="485" y="47"/>
                  </a:lnTo>
                  <a:lnTo>
                    <a:pt x="474" y="61"/>
                  </a:lnTo>
                  <a:lnTo>
                    <a:pt x="465" y="78"/>
                  </a:lnTo>
                  <a:lnTo>
                    <a:pt x="456" y="94"/>
                  </a:lnTo>
                  <a:lnTo>
                    <a:pt x="467" y="116"/>
                  </a:lnTo>
                  <a:lnTo>
                    <a:pt x="467" y="116"/>
                  </a:lnTo>
                  <a:lnTo>
                    <a:pt x="477" y="99"/>
                  </a:lnTo>
                  <a:lnTo>
                    <a:pt x="485" y="83"/>
                  </a:lnTo>
                  <a:lnTo>
                    <a:pt x="494" y="68"/>
                  </a:lnTo>
                  <a:lnTo>
                    <a:pt x="505" y="56"/>
                  </a:lnTo>
                  <a:lnTo>
                    <a:pt x="515" y="45"/>
                  </a:lnTo>
                  <a:lnTo>
                    <a:pt x="521" y="41"/>
                  </a:lnTo>
                  <a:lnTo>
                    <a:pt x="528" y="37"/>
                  </a:lnTo>
                  <a:lnTo>
                    <a:pt x="534" y="34"/>
                  </a:lnTo>
                  <a:lnTo>
                    <a:pt x="541" y="31"/>
                  </a:lnTo>
                  <a:lnTo>
                    <a:pt x="548" y="30"/>
                  </a:lnTo>
                  <a:lnTo>
                    <a:pt x="555" y="30"/>
                  </a:lnTo>
                  <a:lnTo>
                    <a:pt x="555" y="30"/>
                  </a:lnTo>
                  <a:lnTo>
                    <a:pt x="564" y="30"/>
                  </a:lnTo>
                  <a:lnTo>
                    <a:pt x="572" y="32"/>
                  </a:lnTo>
                  <a:lnTo>
                    <a:pt x="580" y="36"/>
                  </a:lnTo>
                  <a:lnTo>
                    <a:pt x="588" y="39"/>
                  </a:lnTo>
                  <a:lnTo>
                    <a:pt x="595" y="44"/>
                  </a:lnTo>
                  <a:lnTo>
                    <a:pt x="601" y="50"/>
                  </a:lnTo>
                  <a:lnTo>
                    <a:pt x="613" y="61"/>
                  </a:lnTo>
                  <a:lnTo>
                    <a:pt x="623" y="75"/>
                  </a:lnTo>
                  <a:lnTo>
                    <a:pt x="631" y="89"/>
                  </a:lnTo>
                  <a:lnTo>
                    <a:pt x="637" y="102"/>
                  </a:lnTo>
                  <a:lnTo>
                    <a:pt x="642" y="114"/>
                  </a:lnTo>
                  <a:lnTo>
                    <a:pt x="642" y="114"/>
                  </a:lnTo>
                  <a:lnTo>
                    <a:pt x="639" y="118"/>
                  </a:lnTo>
                  <a:lnTo>
                    <a:pt x="637" y="123"/>
                  </a:lnTo>
                  <a:lnTo>
                    <a:pt x="637" y="123"/>
                  </a:lnTo>
                  <a:lnTo>
                    <a:pt x="632" y="137"/>
                  </a:lnTo>
                  <a:lnTo>
                    <a:pt x="625" y="152"/>
                  </a:lnTo>
                  <a:lnTo>
                    <a:pt x="617" y="168"/>
                  </a:lnTo>
                  <a:lnTo>
                    <a:pt x="611" y="176"/>
                  </a:lnTo>
                  <a:lnTo>
                    <a:pt x="606" y="184"/>
                  </a:lnTo>
                  <a:lnTo>
                    <a:pt x="599" y="193"/>
                  </a:lnTo>
                  <a:lnTo>
                    <a:pt x="592" y="199"/>
                  </a:lnTo>
                  <a:lnTo>
                    <a:pt x="584" y="205"/>
                  </a:lnTo>
                  <a:lnTo>
                    <a:pt x="574" y="210"/>
                  </a:lnTo>
                  <a:lnTo>
                    <a:pt x="565" y="212"/>
                  </a:lnTo>
                  <a:lnTo>
                    <a:pt x="555" y="213"/>
                  </a:lnTo>
                  <a:lnTo>
                    <a:pt x="555" y="213"/>
                  </a:lnTo>
                  <a:lnTo>
                    <a:pt x="549" y="213"/>
                  </a:lnTo>
                  <a:lnTo>
                    <a:pt x="542" y="212"/>
                  </a:lnTo>
                  <a:lnTo>
                    <a:pt x="536" y="210"/>
                  </a:lnTo>
                  <a:lnTo>
                    <a:pt x="531" y="206"/>
                  </a:lnTo>
                  <a:lnTo>
                    <a:pt x="525" y="203"/>
                  </a:lnTo>
                  <a:lnTo>
                    <a:pt x="520" y="199"/>
                  </a:lnTo>
                  <a:lnTo>
                    <a:pt x="510" y="189"/>
                  </a:lnTo>
                  <a:lnTo>
                    <a:pt x="500" y="175"/>
                  </a:lnTo>
                  <a:lnTo>
                    <a:pt x="491" y="160"/>
                  </a:lnTo>
                  <a:lnTo>
                    <a:pt x="471" y="121"/>
                  </a:lnTo>
                  <a:lnTo>
                    <a:pt x="471" y="121"/>
                  </a:lnTo>
                  <a:lnTo>
                    <a:pt x="467" y="116"/>
                  </a:lnTo>
                  <a:lnTo>
                    <a:pt x="456" y="94"/>
                  </a:lnTo>
                  <a:lnTo>
                    <a:pt x="456" y="94"/>
                  </a:lnTo>
                  <a:lnTo>
                    <a:pt x="446" y="75"/>
                  </a:lnTo>
                  <a:lnTo>
                    <a:pt x="435" y="58"/>
                  </a:lnTo>
                  <a:lnTo>
                    <a:pt x="423" y="43"/>
                  </a:lnTo>
                  <a:lnTo>
                    <a:pt x="409" y="28"/>
                  </a:lnTo>
                  <a:lnTo>
                    <a:pt x="402" y="22"/>
                  </a:lnTo>
                  <a:lnTo>
                    <a:pt x="395" y="16"/>
                  </a:lnTo>
                  <a:lnTo>
                    <a:pt x="387" y="12"/>
                  </a:lnTo>
                  <a:lnTo>
                    <a:pt x="378" y="7"/>
                  </a:lnTo>
                  <a:lnTo>
                    <a:pt x="369" y="5"/>
                  </a:lnTo>
                  <a:lnTo>
                    <a:pt x="359" y="1"/>
                  </a:lnTo>
                  <a:lnTo>
                    <a:pt x="349" y="0"/>
                  </a:lnTo>
                  <a:lnTo>
                    <a:pt x="338" y="0"/>
                  </a:lnTo>
                  <a:lnTo>
                    <a:pt x="338" y="0"/>
                  </a:lnTo>
                  <a:lnTo>
                    <a:pt x="328" y="0"/>
                  </a:lnTo>
                  <a:lnTo>
                    <a:pt x="318" y="1"/>
                  </a:lnTo>
                  <a:lnTo>
                    <a:pt x="308" y="5"/>
                  </a:lnTo>
                  <a:lnTo>
                    <a:pt x="299" y="7"/>
                  </a:lnTo>
                  <a:lnTo>
                    <a:pt x="291" y="12"/>
                  </a:lnTo>
                  <a:lnTo>
                    <a:pt x="283" y="16"/>
                  </a:lnTo>
                  <a:lnTo>
                    <a:pt x="275" y="22"/>
                  </a:lnTo>
                  <a:lnTo>
                    <a:pt x="268" y="28"/>
                  </a:lnTo>
                  <a:lnTo>
                    <a:pt x="254" y="43"/>
                  </a:lnTo>
                  <a:lnTo>
                    <a:pt x="242" y="58"/>
                  </a:lnTo>
                  <a:lnTo>
                    <a:pt x="232" y="75"/>
                  </a:lnTo>
                  <a:lnTo>
                    <a:pt x="221" y="94"/>
                  </a:lnTo>
                  <a:lnTo>
                    <a:pt x="210" y="116"/>
                  </a:lnTo>
                  <a:lnTo>
                    <a:pt x="210" y="116"/>
                  </a:lnTo>
                  <a:lnTo>
                    <a:pt x="207" y="121"/>
                  </a:lnTo>
                  <a:lnTo>
                    <a:pt x="207" y="121"/>
                  </a:lnTo>
                  <a:lnTo>
                    <a:pt x="186" y="160"/>
                  </a:lnTo>
                  <a:lnTo>
                    <a:pt x="177" y="175"/>
                  </a:lnTo>
                  <a:lnTo>
                    <a:pt x="167" y="189"/>
                  </a:lnTo>
                  <a:lnTo>
                    <a:pt x="157" y="199"/>
                  </a:lnTo>
                  <a:lnTo>
                    <a:pt x="151" y="203"/>
                  </a:lnTo>
                  <a:lnTo>
                    <a:pt x="147" y="206"/>
                  </a:lnTo>
                  <a:lnTo>
                    <a:pt x="141" y="210"/>
                  </a:lnTo>
                  <a:lnTo>
                    <a:pt x="135" y="212"/>
                  </a:lnTo>
                  <a:lnTo>
                    <a:pt x="128" y="213"/>
                  </a:lnTo>
                  <a:lnTo>
                    <a:pt x="122" y="213"/>
                  </a:lnTo>
                  <a:lnTo>
                    <a:pt x="122" y="213"/>
                  </a:lnTo>
                  <a:lnTo>
                    <a:pt x="112" y="212"/>
                  </a:lnTo>
                  <a:lnTo>
                    <a:pt x="103" y="210"/>
                  </a:lnTo>
                  <a:lnTo>
                    <a:pt x="93" y="205"/>
                  </a:lnTo>
                  <a:lnTo>
                    <a:pt x="85" y="199"/>
                  </a:lnTo>
                  <a:lnTo>
                    <a:pt x="78" y="193"/>
                  </a:lnTo>
                  <a:lnTo>
                    <a:pt x="71" y="184"/>
                  </a:lnTo>
                  <a:lnTo>
                    <a:pt x="66" y="176"/>
                  </a:lnTo>
                  <a:lnTo>
                    <a:pt x="60" y="168"/>
                  </a:lnTo>
                  <a:lnTo>
                    <a:pt x="52" y="152"/>
                  </a:lnTo>
                  <a:lnTo>
                    <a:pt x="46" y="137"/>
                  </a:lnTo>
                  <a:lnTo>
                    <a:pt x="40" y="123"/>
                  </a:lnTo>
                  <a:lnTo>
                    <a:pt x="40" y="123"/>
                  </a:lnTo>
                  <a:lnTo>
                    <a:pt x="39" y="118"/>
                  </a:lnTo>
                  <a:lnTo>
                    <a:pt x="35" y="114"/>
                  </a:lnTo>
                  <a:lnTo>
                    <a:pt x="35" y="114"/>
                  </a:lnTo>
                  <a:lnTo>
                    <a:pt x="40" y="102"/>
                  </a:lnTo>
                  <a:lnTo>
                    <a:pt x="47" y="89"/>
                  </a:lnTo>
                  <a:lnTo>
                    <a:pt x="54" y="75"/>
                  </a:lnTo>
                  <a:lnTo>
                    <a:pt x="64" y="61"/>
                  </a:lnTo>
                  <a:lnTo>
                    <a:pt x="76" y="50"/>
                  </a:lnTo>
                  <a:lnTo>
                    <a:pt x="83" y="44"/>
                  </a:lnTo>
                  <a:lnTo>
                    <a:pt x="90" y="39"/>
                  </a:lnTo>
                  <a:lnTo>
                    <a:pt x="97" y="36"/>
                  </a:lnTo>
                  <a:lnTo>
                    <a:pt x="105" y="32"/>
                  </a:lnTo>
                  <a:lnTo>
                    <a:pt x="113" y="30"/>
                  </a:lnTo>
                  <a:lnTo>
                    <a:pt x="122" y="30"/>
                  </a:lnTo>
                  <a:lnTo>
                    <a:pt x="122" y="30"/>
                  </a:lnTo>
                  <a:lnTo>
                    <a:pt x="129" y="30"/>
                  </a:lnTo>
                  <a:lnTo>
                    <a:pt x="136" y="31"/>
                  </a:lnTo>
                  <a:lnTo>
                    <a:pt x="143" y="34"/>
                  </a:lnTo>
                  <a:lnTo>
                    <a:pt x="150" y="37"/>
                  </a:lnTo>
                  <a:lnTo>
                    <a:pt x="156" y="41"/>
                  </a:lnTo>
                  <a:lnTo>
                    <a:pt x="162" y="45"/>
                  </a:lnTo>
                  <a:lnTo>
                    <a:pt x="172" y="56"/>
                  </a:lnTo>
                  <a:lnTo>
                    <a:pt x="183" y="68"/>
                  </a:lnTo>
                  <a:lnTo>
                    <a:pt x="192" y="83"/>
                  </a:lnTo>
                  <a:lnTo>
                    <a:pt x="201" y="99"/>
                  </a:lnTo>
                  <a:lnTo>
                    <a:pt x="210" y="116"/>
                  </a:lnTo>
                  <a:lnTo>
                    <a:pt x="221"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0" name="Freeform 117"/>
            <p:cNvSpPr>
              <a:spLocks/>
            </p:cNvSpPr>
            <p:nvPr/>
          </p:nvSpPr>
          <p:spPr bwMode="auto">
            <a:xfrm>
              <a:off x="1066" y="2768"/>
              <a:ext cx="113"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1 w 676"/>
                <a:gd name="T17" fmla="*/ 251 h 254"/>
                <a:gd name="T18" fmla="*/ 188 w 676"/>
                <a:gd name="T19" fmla="*/ 225 h 254"/>
                <a:gd name="T20" fmla="*/ 242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1 w 676"/>
                <a:gd name="T33" fmla="*/ 221 h 254"/>
                <a:gd name="T34" fmla="*/ 271 w 676"/>
                <a:gd name="T35" fmla="*/ 185 h 254"/>
                <a:gd name="T36" fmla="*/ 241 w 676"/>
                <a:gd name="T37" fmla="*/ 176 h 254"/>
                <a:gd name="T38" fmla="*/ 303 w 676"/>
                <a:gd name="T39" fmla="*/ 236 h 254"/>
                <a:gd name="T40" fmla="*/ 347 w 676"/>
                <a:gd name="T41" fmla="*/ 243 h 254"/>
                <a:gd name="T42" fmla="*/ 400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6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2" y="32"/>
                  </a:lnTo>
                  <a:lnTo>
                    <a:pt x="55" y="40"/>
                  </a:lnTo>
                  <a:lnTo>
                    <a:pt x="48" y="47"/>
                  </a:lnTo>
                  <a:lnTo>
                    <a:pt x="37" y="64"/>
                  </a:lnTo>
                  <a:lnTo>
                    <a:pt x="28" y="80"/>
                  </a:lnTo>
                  <a:lnTo>
                    <a:pt x="19" y="95"/>
                  </a:lnTo>
                  <a:lnTo>
                    <a:pt x="15" y="109"/>
                  </a:lnTo>
                  <a:lnTo>
                    <a:pt x="15" y="109"/>
                  </a:lnTo>
                  <a:lnTo>
                    <a:pt x="15" y="109"/>
                  </a:lnTo>
                  <a:lnTo>
                    <a:pt x="15" y="109"/>
                  </a:lnTo>
                  <a:lnTo>
                    <a:pt x="10" y="110"/>
                  </a:lnTo>
                  <a:lnTo>
                    <a:pt x="7" y="112"/>
                  </a:lnTo>
                  <a:lnTo>
                    <a:pt x="4"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5" y="227"/>
                  </a:lnTo>
                  <a:lnTo>
                    <a:pt x="66" y="235"/>
                  </a:lnTo>
                  <a:lnTo>
                    <a:pt x="78" y="243"/>
                  </a:lnTo>
                  <a:lnTo>
                    <a:pt x="91" y="249"/>
                  </a:lnTo>
                  <a:lnTo>
                    <a:pt x="105" y="253"/>
                  </a:lnTo>
                  <a:lnTo>
                    <a:pt x="122" y="254"/>
                  </a:lnTo>
                  <a:lnTo>
                    <a:pt x="122" y="254"/>
                  </a:lnTo>
                  <a:lnTo>
                    <a:pt x="131" y="254"/>
                  </a:lnTo>
                  <a:lnTo>
                    <a:pt x="141"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2" y="138"/>
                  </a:lnTo>
                  <a:lnTo>
                    <a:pt x="242" y="138"/>
                  </a:lnTo>
                  <a:lnTo>
                    <a:pt x="262" y="101"/>
                  </a:lnTo>
                  <a:lnTo>
                    <a:pt x="273" y="84"/>
                  </a:lnTo>
                  <a:lnTo>
                    <a:pt x="283" y="69"/>
                  </a:lnTo>
                  <a:lnTo>
                    <a:pt x="295" y="58"/>
                  </a:lnTo>
                  <a:lnTo>
                    <a:pt x="301" y="52"/>
                  </a:lnTo>
                  <a:lnTo>
                    <a:pt x="308" y="48"/>
                  </a:lnTo>
                  <a:lnTo>
                    <a:pt x="314" y="45"/>
                  </a:lnTo>
                  <a:lnTo>
                    <a:pt x="321"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3" y="198"/>
                  </a:lnTo>
                  <a:lnTo>
                    <a:pt x="381" y="209"/>
                  </a:lnTo>
                  <a:lnTo>
                    <a:pt x="375" y="213"/>
                  </a:lnTo>
                  <a:lnTo>
                    <a:pt x="368" y="217"/>
                  </a:lnTo>
                  <a:lnTo>
                    <a:pt x="361" y="219"/>
                  </a:lnTo>
                  <a:lnTo>
                    <a:pt x="354" y="221"/>
                  </a:lnTo>
                  <a:lnTo>
                    <a:pt x="346" y="222"/>
                  </a:lnTo>
                  <a:lnTo>
                    <a:pt x="338" y="224"/>
                  </a:lnTo>
                  <a:lnTo>
                    <a:pt x="338" y="224"/>
                  </a:lnTo>
                  <a:lnTo>
                    <a:pt x="330" y="222"/>
                  </a:lnTo>
                  <a:lnTo>
                    <a:pt x="321" y="221"/>
                  </a:lnTo>
                  <a:lnTo>
                    <a:pt x="314" y="219"/>
                  </a:lnTo>
                  <a:lnTo>
                    <a:pt x="308" y="217"/>
                  </a:lnTo>
                  <a:lnTo>
                    <a:pt x="301" y="213"/>
                  </a:lnTo>
                  <a:lnTo>
                    <a:pt x="295" y="209"/>
                  </a:lnTo>
                  <a:lnTo>
                    <a:pt x="282" y="198"/>
                  </a:lnTo>
                  <a:lnTo>
                    <a:pt x="271" y="185"/>
                  </a:lnTo>
                  <a:lnTo>
                    <a:pt x="261" y="170"/>
                  </a:lnTo>
                  <a:lnTo>
                    <a:pt x="252" y="155"/>
                  </a:lnTo>
                  <a:lnTo>
                    <a:pt x="242"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8" y="243"/>
                  </a:lnTo>
                  <a:lnTo>
                    <a:pt x="338" y="243"/>
                  </a:lnTo>
                  <a:lnTo>
                    <a:pt x="338" y="243"/>
                  </a:lnTo>
                  <a:lnTo>
                    <a:pt x="347" y="243"/>
                  </a:lnTo>
                  <a:lnTo>
                    <a:pt x="356" y="242"/>
                  </a:lnTo>
                  <a:lnTo>
                    <a:pt x="364" y="240"/>
                  </a:lnTo>
                  <a:lnTo>
                    <a:pt x="373" y="236"/>
                  </a:lnTo>
                  <a:lnTo>
                    <a:pt x="381" y="233"/>
                  </a:lnTo>
                  <a:lnTo>
                    <a:pt x="388" y="229"/>
                  </a:lnTo>
                  <a:lnTo>
                    <a:pt x="400" y="219"/>
                  </a:lnTo>
                  <a:lnTo>
                    <a:pt x="413" y="206"/>
                  </a:lnTo>
                  <a:lnTo>
                    <a:pt x="424" y="192"/>
                  </a:lnTo>
                  <a:lnTo>
                    <a:pt x="434" y="176"/>
                  </a:lnTo>
                  <a:lnTo>
                    <a:pt x="443" y="160"/>
                  </a:lnTo>
                  <a:lnTo>
                    <a:pt x="443" y="160"/>
                  </a:lnTo>
                  <a:lnTo>
                    <a:pt x="454" y="177"/>
                  </a:lnTo>
                  <a:lnTo>
                    <a:pt x="463" y="195"/>
                  </a:lnTo>
                  <a:lnTo>
                    <a:pt x="475" y="211"/>
                  </a:lnTo>
                  <a:lnTo>
                    <a:pt x="488" y="225"/>
                  </a:lnTo>
                  <a:lnTo>
                    <a:pt x="494" y="231"/>
                  </a:lnTo>
                  <a:lnTo>
                    <a:pt x="501" y="236"/>
                  </a:lnTo>
                  <a:lnTo>
                    <a:pt x="510" y="241"/>
                  </a:lnTo>
                  <a:lnTo>
                    <a:pt x="517" y="246"/>
                  </a:lnTo>
                  <a:lnTo>
                    <a:pt x="526" y="249"/>
                  </a:lnTo>
                  <a:lnTo>
                    <a:pt x="534" y="251"/>
                  </a:lnTo>
                  <a:lnTo>
                    <a:pt x="544" y="254"/>
                  </a:lnTo>
                  <a:lnTo>
                    <a:pt x="554" y="254"/>
                  </a:lnTo>
                  <a:lnTo>
                    <a:pt x="554" y="254"/>
                  </a:lnTo>
                  <a:lnTo>
                    <a:pt x="570" y="253"/>
                  </a:lnTo>
                  <a:lnTo>
                    <a:pt x="584" y="249"/>
                  </a:lnTo>
                  <a:lnTo>
                    <a:pt x="598" y="243"/>
                  </a:lnTo>
                  <a:lnTo>
                    <a:pt x="609" y="235"/>
                  </a:lnTo>
                  <a:lnTo>
                    <a:pt x="621" y="227"/>
                  </a:lnTo>
                  <a:lnTo>
                    <a:pt x="630" y="217"/>
                  </a:lnTo>
                  <a:lnTo>
                    <a:pt x="640" y="206"/>
                  </a:lnTo>
                  <a:lnTo>
                    <a:pt x="647" y="196"/>
                  </a:lnTo>
                  <a:lnTo>
                    <a:pt x="654" y="184"/>
                  </a:lnTo>
                  <a:lnTo>
                    <a:pt x="659"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7" y="11"/>
                  </a:lnTo>
                  <a:lnTo>
                    <a:pt x="529" y="14"/>
                  </a:lnTo>
                  <a:lnTo>
                    <a:pt x="521" y="16"/>
                  </a:lnTo>
                  <a:lnTo>
                    <a:pt x="514" y="21"/>
                  </a:lnTo>
                  <a:lnTo>
                    <a:pt x="508" y="24"/>
                  </a:lnTo>
                  <a:lnTo>
                    <a:pt x="496" y="34"/>
                  </a:lnTo>
                  <a:lnTo>
                    <a:pt x="484" y="47"/>
                  </a:lnTo>
                  <a:lnTo>
                    <a:pt x="474" y="61"/>
                  </a:lnTo>
                  <a:lnTo>
                    <a:pt x="464" y="77"/>
                  </a:lnTo>
                  <a:lnTo>
                    <a:pt x="455" y="94"/>
                  </a:lnTo>
                  <a:lnTo>
                    <a:pt x="467" y="116"/>
                  </a:lnTo>
                  <a:lnTo>
                    <a:pt x="467" y="116"/>
                  </a:lnTo>
                  <a:lnTo>
                    <a:pt x="475"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3"/>
                  </a:lnTo>
                  <a:lnTo>
                    <a:pt x="641" y="113"/>
                  </a:lnTo>
                  <a:lnTo>
                    <a:pt x="641" y="113"/>
                  </a:lnTo>
                  <a:lnTo>
                    <a:pt x="639" y="118"/>
                  </a:lnTo>
                  <a:lnTo>
                    <a:pt x="636" y="123"/>
                  </a:lnTo>
                  <a:lnTo>
                    <a:pt x="636" y="123"/>
                  </a:lnTo>
                  <a:lnTo>
                    <a:pt x="632" y="137"/>
                  </a:lnTo>
                  <a:lnTo>
                    <a:pt x="625" y="152"/>
                  </a:lnTo>
                  <a:lnTo>
                    <a:pt x="616" y="168"/>
                  </a:lnTo>
                  <a:lnTo>
                    <a:pt x="611" y="176"/>
                  </a:lnTo>
                  <a:lnTo>
                    <a:pt x="605" y="185"/>
                  </a:lnTo>
                  <a:lnTo>
                    <a:pt x="598" y="192"/>
                  </a:lnTo>
                  <a:lnTo>
                    <a:pt x="591" y="199"/>
                  </a:lnTo>
                  <a:lnTo>
                    <a:pt x="583" y="205"/>
                  </a:lnTo>
                  <a:lnTo>
                    <a:pt x="573" y="210"/>
                  </a:lnTo>
                  <a:lnTo>
                    <a:pt x="564" y="212"/>
                  </a:lnTo>
                  <a:lnTo>
                    <a:pt x="554" y="213"/>
                  </a:lnTo>
                  <a:lnTo>
                    <a:pt x="554" y="213"/>
                  </a:lnTo>
                  <a:lnTo>
                    <a:pt x="548" y="213"/>
                  </a:lnTo>
                  <a:lnTo>
                    <a:pt x="541" y="212"/>
                  </a:lnTo>
                  <a:lnTo>
                    <a:pt x="535" y="210"/>
                  </a:lnTo>
                  <a:lnTo>
                    <a:pt x="529"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2" y="43"/>
                  </a:lnTo>
                  <a:lnTo>
                    <a:pt x="409" y="29"/>
                  </a:lnTo>
                  <a:lnTo>
                    <a:pt x="402" y="22"/>
                  </a:lnTo>
                  <a:lnTo>
                    <a:pt x="393"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0" y="94"/>
                  </a:lnTo>
                  <a:lnTo>
                    <a:pt x="209" y="116"/>
                  </a:lnTo>
                  <a:lnTo>
                    <a:pt x="209" y="116"/>
                  </a:lnTo>
                  <a:lnTo>
                    <a:pt x="206" y="122"/>
                  </a:lnTo>
                  <a:lnTo>
                    <a:pt x="206" y="122"/>
                  </a:lnTo>
                  <a:lnTo>
                    <a:pt x="186" y="160"/>
                  </a:lnTo>
                  <a:lnTo>
                    <a:pt x="176" y="175"/>
                  </a:lnTo>
                  <a:lnTo>
                    <a:pt x="166" y="189"/>
                  </a:lnTo>
                  <a:lnTo>
                    <a:pt x="157" y="199"/>
                  </a:lnTo>
                  <a:lnTo>
                    <a:pt x="151" y="204"/>
                  </a:lnTo>
                  <a:lnTo>
                    <a:pt x="146" y="207"/>
                  </a:lnTo>
                  <a:lnTo>
                    <a:pt x="140" y="210"/>
                  </a:lnTo>
                  <a:lnTo>
                    <a:pt x="134" y="212"/>
                  </a:lnTo>
                  <a:lnTo>
                    <a:pt x="127"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2" y="30"/>
                  </a:lnTo>
                  <a:lnTo>
                    <a:pt x="122" y="30"/>
                  </a:lnTo>
                  <a:lnTo>
                    <a:pt x="122" y="30"/>
                  </a:lnTo>
                  <a:lnTo>
                    <a:pt x="129" y="30"/>
                  </a:lnTo>
                  <a:lnTo>
                    <a:pt x="136" y="31"/>
                  </a:lnTo>
                  <a:lnTo>
                    <a:pt x="143" y="33"/>
                  </a:lnTo>
                  <a:lnTo>
                    <a:pt x="148" y="37"/>
                  </a:lnTo>
                  <a:lnTo>
                    <a:pt x="155" y="40"/>
                  </a:lnTo>
                  <a:lnTo>
                    <a:pt x="161" y="45"/>
                  </a:lnTo>
                  <a:lnTo>
                    <a:pt x="172" y="55"/>
                  </a:lnTo>
                  <a:lnTo>
                    <a:pt x="182" y="68"/>
                  </a:lnTo>
                  <a:lnTo>
                    <a:pt x="191" y="83"/>
                  </a:lnTo>
                  <a:lnTo>
                    <a:pt x="201" y="98"/>
                  </a:lnTo>
                  <a:lnTo>
                    <a:pt x="209" y="116"/>
                  </a:lnTo>
                  <a:lnTo>
                    <a:pt x="2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1" name="Freeform 118"/>
            <p:cNvSpPr>
              <a:spLocks/>
            </p:cNvSpPr>
            <p:nvPr/>
          </p:nvSpPr>
          <p:spPr bwMode="auto">
            <a:xfrm>
              <a:off x="1268" y="2766"/>
              <a:ext cx="112" cy="43"/>
            </a:xfrm>
            <a:custGeom>
              <a:avLst/>
              <a:gdLst>
                <a:gd name="T0" fmla="*/ 180 w 676"/>
                <a:gd name="T1" fmla="*/ 35 h 254"/>
                <a:gd name="T2" fmla="*/ 130 w 676"/>
                <a:gd name="T3" fmla="*/ 10 h 254"/>
                <a:gd name="T4" fmla="*/ 80 w 676"/>
                <a:gd name="T5" fmla="*/ 21 h 254"/>
                <a:gd name="T6" fmla="*/ 28 w 676"/>
                <a:gd name="T7" fmla="*/ 80 h 254"/>
                <a:gd name="T8" fmla="*/ 11 w 676"/>
                <a:gd name="T9" fmla="*/ 110 h 254"/>
                <a:gd name="T10" fmla="*/ 0 w 676"/>
                <a:gd name="T11" fmla="*/ 129 h 254"/>
                <a:gd name="T12" fmla="*/ 22 w 676"/>
                <a:gd name="T13" fmla="*/ 184 h 254"/>
                <a:gd name="T14" fmla="*/ 77 w 676"/>
                <a:gd name="T15" fmla="*/ 244 h 254"/>
                <a:gd name="T16" fmla="*/ 141 w 676"/>
                <a:gd name="T17" fmla="*/ 252 h 254"/>
                <a:gd name="T18" fmla="*/ 188 w 676"/>
                <a:gd name="T19" fmla="*/ 225 h 254"/>
                <a:gd name="T20" fmla="*/ 244 w 676"/>
                <a:gd name="T21" fmla="*/ 138 h 254"/>
                <a:gd name="T22" fmla="*/ 307 w 676"/>
                <a:gd name="T23" fmla="*/ 49 h 254"/>
                <a:gd name="T24" fmla="*/ 346 w 676"/>
                <a:gd name="T25" fmla="*/ 41 h 254"/>
                <a:gd name="T26" fmla="*/ 392 w 676"/>
                <a:gd name="T27" fmla="*/ 70 h 254"/>
                <a:gd name="T28" fmla="*/ 414 w 676"/>
                <a:gd name="T29" fmla="*/ 170 h 254"/>
                <a:gd name="T30" fmla="*/ 361 w 676"/>
                <a:gd name="T31" fmla="*/ 219 h 254"/>
                <a:gd name="T32" fmla="*/ 321 w 676"/>
                <a:gd name="T33" fmla="*/ 222 h 254"/>
                <a:gd name="T34" fmla="*/ 271 w 676"/>
                <a:gd name="T35" fmla="*/ 186 h 254"/>
                <a:gd name="T36" fmla="*/ 241 w 676"/>
                <a:gd name="T37" fmla="*/ 176 h 254"/>
                <a:gd name="T38" fmla="*/ 303 w 676"/>
                <a:gd name="T39" fmla="*/ 237 h 254"/>
                <a:gd name="T40" fmla="*/ 347 w 676"/>
                <a:gd name="T41" fmla="*/ 244 h 254"/>
                <a:gd name="T42" fmla="*/ 401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0 w 676"/>
                <a:gd name="T57" fmla="*/ 108 h 254"/>
                <a:gd name="T58" fmla="*/ 620 w 676"/>
                <a:gd name="T59" fmla="*/ 39 h 254"/>
                <a:gd name="T60" fmla="*/ 565 w 676"/>
                <a:gd name="T61" fmla="*/ 10 h 254"/>
                <a:gd name="T62" fmla="*/ 522 w 676"/>
                <a:gd name="T63" fmla="*/ 16 h 254"/>
                <a:gd name="T64" fmla="*/ 464 w 676"/>
                <a:gd name="T65" fmla="*/ 78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3 h 254"/>
                <a:gd name="T78" fmla="*/ 554 w 676"/>
                <a:gd name="T79" fmla="*/ 213 h 254"/>
                <a:gd name="T80" fmla="*/ 519 w 676"/>
                <a:gd name="T81" fmla="*/ 199 h 254"/>
                <a:gd name="T82" fmla="*/ 467 w 676"/>
                <a:gd name="T83" fmla="*/ 116 h 254"/>
                <a:gd name="T84" fmla="*/ 408 w 676"/>
                <a:gd name="T85" fmla="*/ 28 h 254"/>
                <a:gd name="T86" fmla="*/ 359 w 676"/>
                <a:gd name="T87" fmla="*/ 1 h 254"/>
                <a:gd name="T88" fmla="*/ 307 w 676"/>
                <a:gd name="T89" fmla="*/ 5 h 254"/>
                <a:gd name="T90" fmla="*/ 253 w 676"/>
                <a:gd name="T91" fmla="*/ 43 h 254"/>
                <a:gd name="T92" fmla="*/ 206 w 676"/>
                <a:gd name="T93" fmla="*/ 121 h 254"/>
                <a:gd name="T94" fmla="*/ 151 w 676"/>
                <a:gd name="T95" fmla="*/ 203 h 254"/>
                <a:gd name="T96" fmla="*/ 122 w 676"/>
                <a:gd name="T97" fmla="*/ 213 h 254"/>
                <a:gd name="T98" fmla="*/ 70 w 676"/>
                <a:gd name="T99" fmla="*/ 184 h 254"/>
                <a:gd name="T100" fmla="*/ 39 w 676"/>
                <a:gd name="T101" fmla="*/ 123 h 254"/>
                <a:gd name="T102" fmla="*/ 53 w 676"/>
                <a:gd name="T103" fmla="*/ 75 h 254"/>
                <a:gd name="T104" fmla="*/ 104 w 676"/>
                <a:gd name="T105" fmla="*/ 32 h 254"/>
                <a:gd name="T106" fmla="*/ 142 w 676"/>
                <a:gd name="T107" fmla="*/ 34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8"/>
                  </a:lnTo>
                  <a:lnTo>
                    <a:pt x="202" y="61"/>
                  </a:lnTo>
                  <a:lnTo>
                    <a:pt x="191" y="47"/>
                  </a:lnTo>
                  <a:lnTo>
                    <a:pt x="180" y="35"/>
                  </a:lnTo>
                  <a:lnTo>
                    <a:pt x="168" y="24"/>
                  </a:lnTo>
                  <a:lnTo>
                    <a:pt x="161" y="20"/>
                  </a:lnTo>
                  <a:lnTo>
                    <a:pt x="154" y="16"/>
                  </a:lnTo>
                  <a:lnTo>
                    <a:pt x="146" y="14"/>
                  </a:lnTo>
                  <a:lnTo>
                    <a:pt x="139" y="12"/>
                  </a:lnTo>
                  <a:lnTo>
                    <a:pt x="130" y="10"/>
                  </a:lnTo>
                  <a:lnTo>
                    <a:pt x="122" y="9"/>
                  </a:lnTo>
                  <a:lnTo>
                    <a:pt x="122" y="9"/>
                  </a:lnTo>
                  <a:lnTo>
                    <a:pt x="110" y="10"/>
                  </a:lnTo>
                  <a:lnTo>
                    <a:pt x="100" y="13"/>
                  </a:lnTo>
                  <a:lnTo>
                    <a:pt x="89" y="16"/>
                  </a:lnTo>
                  <a:lnTo>
                    <a:pt x="80" y="21"/>
                  </a:lnTo>
                  <a:lnTo>
                    <a:pt x="70" y="27"/>
                  </a:lnTo>
                  <a:lnTo>
                    <a:pt x="64" y="32"/>
                  </a:lnTo>
                  <a:lnTo>
                    <a:pt x="55" y="39"/>
                  </a:lnTo>
                  <a:lnTo>
                    <a:pt x="48" y="47"/>
                  </a:lnTo>
                  <a:lnTo>
                    <a:pt x="37" y="64"/>
                  </a:lnTo>
                  <a:lnTo>
                    <a:pt x="28" y="80"/>
                  </a:lnTo>
                  <a:lnTo>
                    <a:pt x="21" y="95"/>
                  </a:lnTo>
                  <a:lnTo>
                    <a:pt x="15" y="108"/>
                  </a:lnTo>
                  <a:lnTo>
                    <a:pt x="15" y="108"/>
                  </a:lnTo>
                  <a:lnTo>
                    <a:pt x="15" y="108"/>
                  </a:lnTo>
                  <a:lnTo>
                    <a:pt x="15" y="108"/>
                  </a:lnTo>
                  <a:lnTo>
                    <a:pt x="11" y="110"/>
                  </a:lnTo>
                  <a:lnTo>
                    <a:pt x="8" y="112"/>
                  </a:lnTo>
                  <a:lnTo>
                    <a:pt x="4" y="115"/>
                  </a:lnTo>
                  <a:lnTo>
                    <a:pt x="2" y="118"/>
                  </a:lnTo>
                  <a:lnTo>
                    <a:pt x="1" y="122"/>
                  </a:lnTo>
                  <a:lnTo>
                    <a:pt x="0" y="125"/>
                  </a:lnTo>
                  <a:lnTo>
                    <a:pt x="0" y="129"/>
                  </a:lnTo>
                  <a:lnTo>
                    <a:pt x="1" y="133"/>
                  </a:lnTo>
                  <a:lnTo>
                    <a:pt x="1" y="133"/>
                  </a:lnTo>
                  <a:lnTo>
                    <a:pt x="2" y="140"/>
                  </a:lnTo>
                  <a:lnTo>
                    <a:pt x="8" y="154"/>
                  </a:lnTo>
                  <a:lnTo>
                    <a:pt x="16" y="174"/>
                  </a:lnTo>
                  <a:lnTo>
                    <a:pt x="22" y="184"/>
                  </a:lnTo>
                  <a:lnTo>
                    <a:pt x="29" y="196"/>
                  </a:lnTo>
                  <a:lnTo>
                    <a:pt x="37" y="206"/>
                  </a:lnTo>
                  <a:lnTo>
                    <a:pt x="45" y="217"/>
                  </a:lnTo>
                  <a:lnTo>
                    <a:pt x="55" y="227"/>
                  </a:lnTo>
                  <a:lnTo>
                    <a:pt x="66" y="235"/>
                  </a:lnTo>
                  <a:lnTo>
                    <a:pt x="77" y="244"/>
                  </a:lnTo>
                  <a:lnTo>
                    <a:pt x="91" y="249"/>
                  </a:lnTo>
                  <a:lnTo>
                    <a:pt x="105" y="253"/>
                  </a:lnTo>
                  <a:lnTo>
                    <a:pt x="122" y="254"/>
                  </a:lnTo>
                  <a:lnTo>
                    <a:pt x="122" y="254"/>
                  </a:lnTo>
                  <a:lnTo>
                    <a:pt x="132" y="253"/>
                  </a:lnTo>
                  <a:lnTo>
                    <a:pt x="141" y="252"/>
                  </a:lnTo>
                  <a:lnTo>
                    <a:pt x="149" y="249"/>
                  </a:lnTo>
                  <a:lnTo>
                    <a:pt x="159" y="246"/>
                  </a:lnTo>
                  <a:lnTo>
                    <a:pt x="167" y="241"/>
                  </a:lnTo>
                  <a:lnTo>
                    <a:pt x="174" y="237"/>
                  </a:lnTo>
                  <a:lnTo>
                    <a:pt x="181" y="231"/>
                  </a:lnTo>
                  <a:lnTo>
                    <a:pt x="188" y="225"/>
                  </a:lnTo>
                  <a:lnTo>
                    <a:pt x="201" y="211"/>
                  </a:lnTo>
                  <a:lnTo>
                    <a:pt x="212" y="195"/>
                  </a:lnTo>
                  <a:lnTo>
                    <a:pt x="223" y="177"/>
                  </a:lnTo>
                  <a:lnTo>
                    <a:pt x="232" y="160"/>
                  </a:lnTo>
                  <a:lnTo>
                    <a:pt x="244" y="138"/>
                  </a:lnTo>
                  <a:lnTo>
                    <a:pt x="244" y="138"/>
                  </a:lnTo>
                  <a:lnTo>
                    <a:pt x="262" y="101"/>
                  </a:lnTo>
                  <a:lnTo>
                    <a:pt x="273" y="85"/>
                  </a:lnTo>
                  <a:lnTo>
                    <a:pt x="283" y="70"/>
                  </a:lnTo>
                  <a:lnTo>
                    <a:pt x="295" y="58"/>
                  </a:lnTo>
                  <a:lnTo>
                    <a:pt x="302" y="52"/>
                  </a:lnTo>
                  <a:lnTo>
                    <a:pt x="307" y="49"/>
                  </a:lnTo>
                  <a:lnTo>
                    <a:pt x="314" y="45"/>
                  </a:lnTo>
                  <a:lnTo>
                    <a:pt x="321" y="42"/>
                  </a:lnTo>
                  <a:lnTo>
                    <a:pt x="329" y="41"/>
                  </a:lnTo>
                  <a:lnTo>
                    <a:pt x="338" y="41"/>
                  </a:lnTo>
                  <a:lnTo>
                    <a:pt x="338" y="41"/>
                  </a:lnTo>
                  <a:lnTo>
                    <a:pt x="346" y="41"/>
                  </a:lnTo>
                  <a:lnTo>
                    <a:pt x="354" y="42"/>
                  </a:lnTo>
                  <a:lnTo>
                    <a:pt x="361" y="45"/>
                  </a:lnTo>
                  <a:lnTo>
                    <a:pt x="368" y="49"/>
                  </a:lnTo>
                  <a:lnTo>
                    <a:pt x="375" y="52"/>
                  </a:lnTo>
                  <a:lnTo>
                    <a:pt x="381" y="58"/>
                  </a:lnTo>
                  <a:lnTo>
                    <a:pt x="392" y="70"/>
                  </a:lnTo>
                  <a:lnTo>
                    <a:pt x="403" y="85"/>
                  </a:lnTo>
                  <a:lnTo>
                    <a:pt x="413" y="101"/>
                  </a:lnTo>
                  <a:lnTo>
                    <a:pt x="433" y="138"/>
                  </a:lnTo>
                  <a:lnTo>
                    <a:pt x="433" y="138"/>
                  </a:lnTo>
                  <a:lnTo>
                    <a:pt x="424" y="154"/>
                  </a:lnTo>
                  <a:lnTo>
                    <a:pt x="414" y="170"/>
                  </a:lnTo>
                  <a:lnTo>
                    <a:pt x="404" y="186"/>
                  </a:lnTo>
                  <a:lnTo>
                    <a:pt x="393" y="198"/>
                  </a:lnTo>
                  <a:lnTo>
                    <a:pt x="382" y="209"/>
                  </a:lnTo>
                  <a:lnTo>
                    <a:pt x="375" y="213"/>
                  </a:lnTo>
                  <a:lnTo>
                    <a:pt x="368" y="217"/>
                  </a:lnTo>
                  <a:lnTo>
                    <a:pt x="361" y="219"/>
                  </a:lnTo>
                  <a:lnTo>
                    <a:pt x="354" y="222"/>
                  </a:lnTo>
                  <a:lnTo>
                    <a:pt x="346" y="223"/>
                  </a:lnTo>
                  <a:lnTo>
                    <a:pt x="338" y="224"/>
                  </a:lnTo>
                  <a:lnTo>
                    <a:pt x="338" y="224"/>
                  </a:lnTo>
                  <a:lnTo>
                    <a:pt x="329" y="223"/>
                  </a:lnTo>
                  <a:lnTo>
                    <a:pt x="321" y="222"/>
                  </a:lnTo>
                  <a:lnTo>
                    <a:pt x="314" y="219"/>
                  </a:lnTo>
                  <a:lnTo>
                    <a:pt x="307" y="217"/>
                  </a:lnTo>
                  <a:lnTo>
                    <a:pt x="300" y="213"/>
                  </a:lnTo>
                  <a:lnTo>
                    <a:pt x="295" y="209"/>
                  </a:lnTo>
                  <a:lnTo>
                    <a:pt x="282" y="198"/>
                  </a:lnTo>
                  <a:lnTo>
                    <a:pt x="271" y="186"/>
                  </a:lnTo>
                  <a:lnTo>
                    <a:pt x="262" y="170"/>
                  </a:lnTo>
                  <a:lnTo>
                    <a:pt x="252" y="154"/>
                  </a:lnTo>
                  <a:lnTo>
                    <a:pt x="244" y="138"/>
                  </a:lnTo>
                  <a:lnTo>
                    <a:pt x="232" y="160"/>
                  </a:lnTo>
                  <a:lnTo>
                    <a:pt x="232" y="160"/>
                  </a:lnTo>
                  <a:lnTo>
                    <a:pt x="241" y="176"/>
                  </a:lnTo>
                  <a:lnTo>
                    <a:pt x="252" y="193"/>
                  </a:lnTo>
                  <a:lnTo>
                    <a:pt x="262" y="206"/>
                  </a:lnTo>
                  <a:lnTo>
                    <a:pt x="275" y="219"/>
                  </a:lnTo>
                  <a:lnTo>
                    <a:pt x="288" y="230"/>
                  </a:lnTo>
                  <a:lnTo>
                    <a:pt x="295" y="233"/>
                  </a:lnTo>
                  <a:lnTo>
                    <a:pt x="303" y="237"/>
                  </a:lnTo>
                  <a:lnTo>
                    <a:pt x="311" y="240"/>
                  </a:lnTo>
                  <a:lnTo>
                    <a:pt x="319" y="242"/>
                  </a:lnTo>
                  <a:lnTo>
                    <a:pt x="328" y="244"/>
                  </a:lnTo>
                  <a:lnTo>
                    <a:pt x="338" y="244"/>
                  </a:lnTo>
                  <a:lnTo>
                    <a:pt x="338" y="244"/>
                  </a:lnTo>
                  <a:lnTo>
                    <a:pt x="347" y="244"/>
                  </a:lnTo>
                  <a:lnTo>
                    <a:pt x="356" y="242"/>
                  </a:lnTo>
                  <a:lnTo>
                    <a:pt x="364" y="240"/>
                  </a:lnTo>
                  <a:lnTo>
                    <a:pt x="372" y="237"/>
                  </a:lnTo>
                  <a:lnTo>
                    <a:pt x="381" y="233"/>
                  </a:lnTo>
                  <a:lnTo>
                    <a:pt x="388" y="230"/>
                  </a:lnTo>
                  <a:lnTo>
                    <a:pt x="401" y="219"/>
                  </a:lnTo>
                  <a:lnTo>
                    <a:pt x="413" y="206"/>
                  </a:lnTo>
                  <a:lnTo>
                    <a:pt x="424" y="193"/>
                  </a:lnTo>
                  <a:lnTo>
                    <a:pt x="434" y="176"/>
                  </a:lnTo>
                  <a:lnTo>
                    <a:pt x="443" y="160"/>
                  </a:lnTo>
                  <a:lnTo>
                    <a:pt x="443" y="160"/>
                  </a:lnTo>
                  <a:lnTo>
                    <a:pt x="454" y="177"/>
                  </a:lnTo>
                  <a:lnTo>
                    <a:pt x="464" y="195"/>
                  </a:lnTo>
                  <a:lnTo>
                    <a:pt x="475" y="211"/>
                  </a:lnTo>
                  <a:lnTo>
                    <a:pt x="487" y="225"/>
                  </a:lnTo>
                  <a:lnTo>
                    <a:pt x="494" y="231"/>
                  </a:lnTo>
                  <a:lnTo>
                    <a:pt x="501" y="237"/>
                  </a:lnTo>
                  <a:lnTo>
                    <a:pt x="510" y="241"/>
                  </a:lnTo>
                  <a:lnTo>
                    <a:pt x="518" y="246"/>
                  </a:lnTo>
                  <a:lnTo>
                    <a:pt x="526" y="249"/>
                  </a:lnTo>
                  <a:lnTo>
                    <a:pt x="535" y="252"/>
                  </a:lnTo>
                  <a:lnTo>
                    <a:pt x="544" y="253"/>
                  </a:lnTo>
                  <a:lnTo>
                    <a:pt x="554" y="254"/>
                  </a:lnTo>
                  <a:lnTo>
                    <a:pt x="554" y="254"/>
                  </a:lnTo>
                  <a:lnTo>
                    <a:pt x="570" y="253"/>
                  </a:lnTo>
                  <a:lnTo>
                    <a:pt x="584" y="249"/>
                  </a:lnTo>
                  <a:lnTo>
                    <a:pt x="598" y="244"/>
                  </a:lnTo>
                  <a:lnTo>
                    <a:pt x="609" y="235"/>
                  </a:lnTo>
                  <a:lnTo>
                    <a:pt x="621" y="227"/>
                  </a:lnTo>
                  <a:lnTo>
                    <a:pt x="630" y="217"/>
                  </a:lnTo>
                  <a:lnTo>
                    <a:pt x="640" y="206"/>
                  </a:lnTo>
                  <a:lnTo>
                    <a:pt x="647" y="196"/>
                  </a:lnTo>
                  <a:lnTo>
                    <a:pt x="654" y="184"/>
                  </a:lnTo>
                  <a:lnTo>
                    <a:pt x="659" y="174"/>
                  </a:lnTo>
                  <a:lnTo>
                    <a:pt x="667" y="154"/>
                  </a:lnTo>
                  <a:lnTo>
                    <a:pt x="673" y="140"/>
                  </a:lnTo>
                  <a:lnTo>
                    <a:pt x="676" y="133"/>
                  </a:lnTo>
                  <a:lnTo>
                    <a:pt x="676" y="133"/>
                  </a:lnTo>
                  <a:lnTo>
                    <a:pt x="676" y="129"/>
                  </a:lnTo>
                  <a:lnTo>
                    <a:pt x="676" y="125"/>
                  </a:lnTo>
                  <a:lnTo>
                    <a:pt x="674" y="122"/>
                  </a:lnTo>
                  <a:lnTo>
                    <a:pt x="673" y="118"/>
                  </a:lnTo>
                  <a:lnTo>
                    <a:pt x="671" y="115"/>
                  </a:lnTo>
                  <a:lnTo>
                    <a:pt x="669" y="112"/>
                  </a:lnTo>
                  <a:lnTo>
                    <a:pt x="665" y="110"/>
                  </a:lnTo>
                  <a:lnTo>
                    <a:pt x="660" y="108"/>
                  </a:lnTo>
                  <a:lnTo>
                    <a:pt x="660" y="108"/>
                  </a:lnTo>
                  <a:lnTo>
                    <a:pt x="660" y="108"/>
                  </a:lnTo>
                  <a:lnTo>
                    <a:pt x="660" y="108"/>
                  </a:lnTo>
                  <a:lnTo>
                    <a:pt x="656" y="95"/>
                  </a:lnTo>
                  <a:lnTo>
                    <a:pt x="648" y="80"/>
                  </a:lnTo>
                  <a:lnTo>
                    <a:pt x="638" y="64"/>
                  </a:lnTo>
                  <a:lnTo>
                    <a:pt x="627" y="47"/>
                  </a:lnTo>
                  <a:lnTo>
                    <a:pt x="620" y="39"/>
                  </a:lnTo>
                  <a:lnTo>
                    <a:pt x="613" y="32"/>
                  </a:lnTo>
                  <a:lnTo>
                    <a:pt x="605" y="27"/>
                  </a:lnTo>
                  <a:lnTo>
                    <a:pt x="595" y="21"/>
                  </a:lnTo>
                  <a:lnTo>
                    <a:pt x="586" y="16"/>
                  </a:lnTo>
                  <a:lnTo>
                    <a:pt x="577" y="13"/>
                  </a:lnTo>
                  <a:lnTo>
                    <a:pt x="565" y="10"/>
                  </a:lnTo>
                  <a:lnTo>
                    <a:pt x="554" y="9"/>
                  </a:lnTo>
                  <a:lnTo>
                    <a:pt x="554" y="9"/>
                  </a:lnTo>
                  <a:lnTo>
                    <a:pt x="546" y="10"/>
                  </a:lnTo>
                  <a:lnTo>
                    <a:pt x="537" y="12"/>
                  </a:lnTo>
                  <a:lnTo>
                    <a:pt x="529" y="14"/>
                  </a:lnTo>
                  <a:lnTo>
                    <a:pt x="522" y="16"/>
                  </a:lnTo>
                  <a:lnTo>
                    <a:pt x="514" y="20"/>
                  </a:lnTo>
                  <a:lnTo>
                    <a:pt x="508" y="24"/>
                  </a:lnTo>
                  <a:lnTo>
                    <a:pt x="496" y="35"/>
                  </a:lnTo>
                  <a:lnTo>
                    <a:pt x="484" y="47"/>
                  </a:lnTo>
                  <a:lnTo>
                    <a:pt x="474" y="61"/>
                  </a:lnTo>
                  <a:lnTo>
                    <a:pt x="464" y="78"/>
                  </a:lnTo>
                  <a:lnTo>
                    <a:pt x="455" y="94"/>
                  </a:lnTo>
                  <a:lnTo>
                    <a:pt x="467" y="116"/>
                  </a:lnTo>
                  <a:lnTo>
                    <a:pt x="467" y="116"/>
                  </a:lnTo>
                  <a:lnTo>
                    <a:pt x="476" y="99"/>
                  </a:lnTo>
                  <a:lnTo>
                    <a:pt x="484" y="83"/>
                  </a:lnTo>
                  <a:lnTo>
                    <a:pt x="493" y="68"/>
                  </a:lnTo>
                  <a:lnTo>
                    <a:pt x="504" y="56"/>
                  </a:lnTo>
                  <a:lnTo>
                    <a:pt x="514" y="45"/>
                  </a:lnTo>
                  <a:lnTo>
                    <a:pt x="520" y="41"/>
                  </a:lnTo>
                  <a:lnTo>
                    <a:pt x="527" y="37"/>
                  </a:lnTo>
                  <a:lnTo>
                    <a:pt x="533" y="34"/>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2"/>
                  </a:lnTo>
                  <a:lnTo>
                    <a:pt x="641" y="114"/>
                  </a:lnTo>
                  <a:lnTo>
                    <a:pt x="641" y="114"/>
                  </a:lnTo>
                  <a:lnTo>
                    <a:pt x="638" y="118"/>
                  </a:lnTo>
                  <a:lnTo>
                    <a:pt x="636" y="123"/>
                  </a:lnTo>
                  <a:lnTo>
                    <a:pt x="636" y="123"/>
                  </a:lnTo>
                  <a:lnTo>
                    <a:pt x="631" y="137"/>
                  </a:lnTo>
                  <a:lnTo>
                    <a:pt x="624" y="152"/>
                  </a:lnTo>
                  <a:lnTo>
                    <a:pt x="616" y="168"/>
                  </a:lnTo>
                  <a:lnTo>
                    <a:pt x="611" y="176"/>
                  </a:lnTo>
                  <a:lnTo>
                    <a:pt x="605" y="184"/>
                  </a:lnTo>
                  <a:lnTo>
                    <a:pt x="598" y="193"/>
                  </a:lnTo>
                  <a:lnTo>
                    <a:pt x="591" y="199"/>
                  </a:lnTo>
                  <a:lnTo>
                    <a:pt x="583" y="205"/>
                  </a:lnTo>
                  <a:lnTo>
                    <a:pt x="573" y="210"/>
                  </a:lnTo>
                  <a:lnTo>
                    <a:pt x="564" y="212"/>
                  </a:lnTo>
                  <a:lnTo>
                    <a:pt x="554" y="213"/>
                  </a:lnTo>
                  <a:lnTo>
                    <a:pt x="554" y="213"/>
                  </a:lnTo>
                  <a:lnTo>
                    <a:pt x="548" y="213"/>
                  </a:lnTo>
                  <a:lnTo>
                    <a:pt x="541" y="212"/>
                  </a:lnTo>
                  <a:lnTo>
                    <a:pt x="535" y="210"/>
                  </a:lnTo>
                  <a:lnTo>
                    <a:pt x="530" y="206"/>
                  </a:lnTo>
                  <a:lnTo>
                    <a:pt x="525" y="203"/>
                  </a:lnTo>
                  <a:lnTo>
                    <a:pt x="519" y="199"/>
                  </a:lnTo>
                  <a:lnTo>
                    <a:pt x="510" y="189"/>
                  </a:lnTo>
                  <a:lnTo>
                    <a:pt x="499" y="175"/>
                  </a:lnTo>
                  <a:lnTo>
                    <a:pt x="490" y="160"/>
                  </a:lnTo>
                  <a:lnTo>
                    <a:pt x="470" y="121"/>
                  </a:lnTo>
                  <a:lnTo>
                    <a:pt x="470" y="121"/>
                  </a:lnTo>
                  <a:lnTo>
                    <a:pt x="467" y="116"/>
                  </a:lnTo>
                  <a:lnTo>
                    <a:pt x="455" y="94"/>
                  </a:lnTo>
                  <a:lnTo>
                    <a:pt x="455" y="94"/>
                  </a:lnTo>
                  <a:lnTo>
                    <a:pt x="446" y="75"/>
                  </a:lnTo>
                  <a:lnTo>
                    <a:pt x="434" y="58"/>
                  </a:lnTo>
                  <a:lnTo>
                    <a:pt x="422" y="43"/>
                  </a:lnTo>
                  <a:lnTo>
                    <a:pt x="408" y="28"/>
                  </a:lnTo>
                  <a:lnTo>
                    <a:pt x="401" y="22"/>
                  </a:lnTo>
                  <a:lnTo>
                    <a:pt x="395" y="16"/>
                  </a:lnTo>
                  <a:lnTo>
                    <a:pt x="386" y="12"/>
                  </a:lnTo>
                  <a:lnTo>
                    <a:pt x="377" y="7"/>
                  </a:lnTo>
                  <a:lnTo>
                    <a:pt x="368" y="5"/>
                  </a:lnTo>
                  <a:lnTo>
                    <a:pt x="359" y="1"/>
                  </a:lnTo>
                  <a:lnTo>
                    <a:pt x="348" y="0"/>
                  </a:lnTo>
                  <a:lnTo>
                    <a:pt x="338" y="0"/>
                  </a:lnTo>
                  <a:lnTo>
                    <a:pt x="338" y="0"/>
                  </a:lnTo>
                  <a:lnTo>
                    <a:pt x="327" y="0"/>
                  </a:lnTo>
                  <a:lnTo>
                    <a:pt x="317" y="1"/>
                  </a:lnTo>
                  <a:lnTo>
                    <a:pt x="307" y="5"/>
                  </a:lnTo>
                  <a:lnTo>
                    <a:pt x="298" y="7"/>
                  </a:lnTo>
                  <a:lnTo>
                    <a:pt x="290" y="12"/>
                  </a:lnTo>
                  <a:lnTo>
                    <a:pt x="282" y="16"/>
                  </a:lnTo>
                  <a:lnTo>
                    <a:pt x="274" y="22"/>
                  </a:lnTo>
                  <a:lnTo>
                    <a:pt x="267" y="28"/>
                  </a:lnTo>
                  <a:lnTo>
                    <a:pt x="253" y="43"/>
                  </a:lnTo>
                  <a:lnTo>
                    <a:pt x="241" y="58"/>
                  </a:lnTo>
                  <a:lnTo>
                    <a:pt x="231" y="75"/>
                  </a:lnTo>
                  <a:lnTo>
                    <a:pt x="220" y="94"/>
                  </a:lnTo>
                  <a:lnTo>
                    <a:pt x="209" y="116"/>
                  </a:lnTo>
                  <a:lnTo>
                    <a:pt x="209" y="116"/>
                  </a:lnTo>
                  <a:lnTo>
                    <a:pt x="206" y="121"/>
                  </a:lnTo>
                  <a:lnTo>
                    <a:pt x="206" y="121"/>
                  </a:lnTo>
                  <a:lnTo>
                    <a:pt x="185" y="160"/>
                  </a:lnTo>
                  <a:lnTo>
                    <a:pt x="176" y="175"/>
                  </a:lnTo>
                  <a:lnTo>
                    <a:pt x="166" y="189"/>
                  </a:lnTo>
                  <a:lnTo>
                    <a:pt x="156" y="199"/>
                  </a:lnTo>
                  <a:lnTo>
                    <a:pt x="151" y="203"/>
                  </a:lnTo>
                  <a:lnTo>
                    <a:pt x="146" y="206"/>
                  </a:lnTo>
                  <a:lnTo>
                    <a:pt x="140" y="210"/>
                  </a:lnTo>
                  <a:lnTo>
                    <a:pt x="134" y="212"/>
                  </a:lnTo>
                  <a:lnTo>
                    <a:pt x="127" y="213"/>
                  </a:lnTo>
                  <a:lnTo>
                    <a:pt x="122" y="213"/>
                  </a:lnTo>
                  <a:lnTo>
                    <a:pt x="122" y="213"/>
                  </a:lnTo>
                  <a:lnTo>
                    <a:pt x="111" y="212"/>
                  </a:lnTo>
                  <a:lnTo>
                    <a:pt x="102" y="210"/>
                  </a:lnTo>
                  <a:lnTo>
                    <a:pt x="93" y="205"/>
                  </a:lnTo>
                  <a:lnTo>
                    <a:pt x="84" y="199"/>
                  </a:lnTo>
                  <a:lnTo>
                    <a:pt x="77" y="193"/>
                  </a:lnTo>
                  <a:lnTo>
                    <a:pt x="70" y="184"/>
                  </a:lnTo>
                  <a:lnTo>
                    <a:pt x="65" y="176"/>
                  </a:lnTo>
                  <a:lnTo>
                    <a:pt x="59" y="168"/>
                  </a:lnTo>
                  <a:lnTo>
                    <a:pt x="51" y="152"/>
                  </a:lnTo>
                  <a:lnTo>
                    <a:pt x="45" y="137"/>
                  </a:lnTo>
                  <a:lnTo>
                    <a:pt x="39" y="123"/>
                  </a:lnTo>
                  <a:lnTo>
                    <a:pt x="39" y="123"/>
                  </a:lnTo>
                  <a:lnTo>
                    <a:pt x="38" y="118"/>
                  </a:lnTo>
                  <a:lnTo>
                    <a:pt x="34" y="114"/>
                  </a:lnTo>
                  <a:lnTo>
                    <a:pt x="34" y="114"/>
                  </a:lnTo>
                  <a:lnTo>
                    <a:pt x="39" y="102"/>
                  </a:lnTo>
                  <a:lnTo>
                    <a:pt x="46" y="89"/>
                  </a:lnTo>
                  <a:lnTo>
                    <a:pt x="53" y="75"/>
                  </a:lnTo>
                  <a:lnTo>
                    <a:pt x="64" y="61"/>
                  </a:lnTo>
                  <a:lnTo>
                    <a:pt x="75" y="50"/>
                  </a:lnTo>
                  <a:lnTo>
                    <a:pt x="82" y="44"/>
                  </a:lnTo>
                  <a:lnTo>
                    <a:pt x="89" y="39"/>
                  </a:lnTo>
                  <a:lnTo>
                    <a:pt x="96" y="36"/>
                  </a:lnTo>
                  <a:lnTo>
                    <a:pt x="104" y="32"/>
                  </a:lnTo>
                  <a:lnTo>
                    <a:pt x="112" y="30"/>
                  </a:lnTo>
                  <a:lnTo>
                    <a:pt x="122" y="30"/>
                  </a:lnTo>
                  <a:lnTo>
                    <a:pt x="122" y="30"/>
                  </a:lnTo>
                  <a:lnTo>
                    <a:pt x="129" y="30"/>
                  </a:lnTo>
                  <a:lnTo>
                    <a:pt x="136" y="31"/>
                  </a:lnTo>
                  <a:lnTo>
                    <a:pt x="142" y="34"/>
                  </a:lnTo>
                  <a:lnTo>
                    <a:pt x="149" y="37"/>
                  </a:lnTo>
                  <a:lnTo>
                    <a:pt x="155" y="41"/>
                  </a:lnTo>
                  <a:lnTo>
                    <a:pt x="161" y="45"/>
                  </a:lnTo>
                  <a:lnTo>
                    <a:pt x="172" y="56"/>
                  </a:lnTo>
                  <a:lnTo>
                    <a:pt x="182" y="68"/>
                  </a:lnTo>
                  <a:lnTo>
                    <a:pt x="191" y="83"/>
                  </a:lnTo>
                  <a:lnTo>
                    <a:pt x="201" y="99"/>
                  </a:lnTo>
                  <a:lnTo>
                    <a:pt x="209" y="116"/>
                  </a:lnTo>
                  <a:lnTo>
                    <a:pt x="220"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2" name="Freeform 119"/>
            <p:cNvSpPr>
              <a:spLocks/>
            </p:cNvSpPr>
            <p:nvPr/>
          </p:nvSpPr>
          <p:spPr bwMode="auto">
            <a:xfrm>
              <a:off x="1266" y="2768"/>
              <a:ext cx="112"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2 w 676"/>
                <a:gd name="T17" fmla="*/ 251 h 254"/>
                <a:gd name="T18" fmla="*/ 188 w 676"/>
                <a:gd name="T19" fmla="*/ 225 h 254"/>
                <a:gd name="T20" fmla="*/ 244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2 w 676"/>
                <a:gd name="T33" fmla="*/ 221 h 254"/>
                <a:gd name="T34" fmla="*/ 272 w 676"/>
                <a:gd name="T35" fmla="*/ 185 h 254"/>
                <a:gd name="T36" fmla="*/ 241 w 676"/>
                <a:gd name="T37" fmla="*/ 176 h 254"/>
                <a:gd name="T38" fmla="*/ 303 w 676"/>
                <a:gd name="T39" fmla="*/ 236 h 254"/>
                <a:gd name="T40" fmla="*/ 347 w 676"/>
                <a:gd name="T41" fmla="*/ 243 h 254"/>
                <a:gd name="T42" fmla="*/ 401 w 676"/>
                <a:gd name="T43" fmla="*/ 219 h 254"/>
                <a:gd name="T44" fmla="*/ 454 w 676"/>
                <a:gd name="T45" fmla="*/ 177 h 254"/>
                <a:gd name="T46" fmla="*/ 510 w 676"/>
                <a:gd name="T47" fmla="*/ 241 h 254"/>
                <a:gd name="T48" fmla="*/ 554 w 676"/>
                <a:gd name="T49" fmla="*/ 254 h 254"/>
                <a:gd name="T50" fmla="*/ 631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1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7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3" y="32"/>
                  </a:lnTo>
                  <a:lnTo>
                    <a:pt x="56" y="40"/>
                  </a:lnTo>
                  <a:lnTo>
                    <a:pt x="49" y="47"/>
                  </a:lnTo>
                  <a:lnTo>
                    <a:pt x="37" y="64"/>
                  </a:lnTo>
                  <a:lnTo>
                    <a:pt x="28" y="80"/>
                  </a:lnTo>
                  <a:lnTo>
                    <a:pt x="20" y="95"/>
                  </a:lnTo>
                  <a:lnTo>
                    <a:pt x="15" y="109"/>
                  </a:lnTo>
                  <a:lnTo>
                    <a:pt x="15" y="109"/>
                  </a:lnTo>
                  <a:lnTo>
                    <a:pt x="15" y="109"/>
                  </a:lnTo>
                  <a:lnTo>
                    <a:pt x="15" y="109"/>
                  </a:lnTo>
                  <a:lnTo>
                    <a:pt x="10" y="110"/>
                  </a:lnTo>
                  <a:lnTo>
                    <a:pt x="8" y="112"/>
                  </a:lnTo>
                  <a:lnTo>
                    <a:pt x="5"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6" y="227"/>
                  </a:lnTo>
                  <a:lnTo>
                    <a:pt x="66" y="235"/>
                  </a:lnTo>
                  <a:lnTo>
                    <a:pt x="78" y="243"/>
                  </a:lnTo>
                  <a:lnTo>
                    <a:pt x="92" y="249"/>
                  </a:lnTo>
                  <a:lnTo>
                    <a:pt x="106" y="253"/>
                  </a:lnTo>
                  <a:lnTo>
                    <a:pt x="122" y="254"/>
                  </a:lnTo>
                  <a:lnTo>
                    <a:pt x="122" y="254"/>
                  </a:lnTo>
                  <a:lnTo>
                    <a:pt x="131" y="254"/>
                  </a:lnTo>
                  <a:lnTo>
                    <a:pt x="142"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4" y="138"/>
                  </a:lnTo>
                  <a:lnTo>
                    <a:pt x="244" y="138"/>
                  </a:lnTo>
                  <a:lnTo>
                    <a:pt x="262" y="101"/>
                  </a:lnTo>
                  <a:lnTo>
                    <a:pt x="273" y="84"/>
                  </a:lnTo>
                  <a:lnTo>
                    <a:pt x="283" y="69"/>
                  </a:lnTo>
                  <a:lnTo>
                    <a:pt x="295" y="58"/>
                  </a:lnTo>
                  <a:lnTo>
                    <a:pt x="301" y="52"/>
                  </a:lnTo>
                  <a:lnTo>
                    <a:pt x="308" y="48"/>
                  </a:lnTo>
                  <a:lnTo>
                    <a:pt x="315" y="45"/>
                  </a:lnTo>
                  <a:lnTo>
                    <a:pt x="322"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4" y="198"/>
                  </a:lnTo>
                  <a:lnTo>
                    <a:pt x="382" y="209"/>
                  </a:lnTo>
                  <a:lnTo>
                    <a:pt x="375" y="213"/>
                  </a:lnTo>
                  <a:lnTo>
                    <a:pt x="368" y="217"/>
                  </a:lnTo>
                  <a:lnTo>
                    <a:pt x="361" y="219"/>
                  </a:lnTo>
                  <a:lnTo>
                    <a:pt x="354" y="221"/>
                  </a:lnTo>
                  <a:lnTo>
                    <a:pt x="346" y="222"/>
                  </a:lnTo>
                  <a:lnTo>
                    <a:pt x="338" y="224"/>
                  </a:lnTo>
                  <a:lnTo>
                    <a:pt x="338" y="224"/>
                  </a:lnTo>
                  <a:lnTo>
                    <a:pt x="330" y="222"/>
                  </a:lnTo>
                  <a:lnTo>
                    <a:pt x="322" y="221"/>
                  </a:lnTo>
                  <a:lnTo>
                    <a:pt x="315" y="219"/>
                  </a:lnTo>
                  <a:lnTo>
                    <a:pt x="308" y="217"/>
                  </a:lnTo>
                  <a:lnTo>
                    <a:pt x="301" y="213"/>
                  </a:lnTo>
                  <a:lnTo>
                    <a:pt x="295" y="209"/>
                  </a:lnTo>
                  <a:lnTo>
                    <a:pt x="282" y="198"/>
                  </a:lnTo>
                  <a:lnTo>
                    <a:pt x="272" y="185"/>
                  </a:lnTo>
                  <a:lnTo>
                    <a:pt x="261" y="170"/>
                  </a:lnTo>
                  <a:lnTo>
                    <a:pt x="252" y="155"/>
                  </a:lnTo>
                  <a:lnTo>
                    <a:pt x="244"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9" y="243"/>
                  </a:lnTo>
                  <a:lnTo>
                    <a:pt x="338" y="243"/>
                  </a:lnTo>
                  <a:lnTo>
                    <a:pt x="338" y="243"/>
                  </a:lnTo>
                  <a:lnTo>
                    <a:pt x="347" y="243"/>
                  </a:lnTo>
                  <a:lnTo>
                    <a:pt x="356" y="242"/>
                  </a:lnTo>
                  <a:lnTo>
                    <a:pt x="365" y="240"/>
                  </a:lnTo>
                  <a:lnTo>
                    <a:pt x="373" y="236"/>
                  </a:lnTo>
                  <a:lnTo>
                    <a:pt x="381" y="233"/>
                  </a:lnTo>
                  <a:lnTo>
                    <a:pt x="388" y="229"/>
                  </a:lnTo>
                  <a:lnTo>
                    <a:pt x="401" y="219"/>
                  </a:lnTo>
                  <a:lnTo>
                    <a:pt x="413" y="206"/>
                  </a:lnTo>
                  <a:lnTo>
                    <a:pt x="424" y="192"/>
                  </a:lnTo>
                  <a:lnTo>
                    <a:pt x="434" y="176"/>
                  </a:lnTo>
                  <a:lnTo>
                    <a:pt x="444" y="160"/>
                  </a:lnTo>
                  <a:lnTo>
                    <a:pt x="444" y="160"/>
                  </a:lnTo>
                  <a:lnTo>
                    <a:pt x="454" y="177"/>
                  </a:lnTo>
                  <a:lnTo>
                    <a:pt x="463" y="195"/>
                  </a:lnTo>
                  <a:lnTo>
                    <a:pt x="475" y="211"/>
                  </a:lnTo>
                  <a:lnTo>
                    <a:pt x="488" y="225"/>
                  </a:lnTo>
                  <a:lnTo>
                    <a:pt x="495" y="231"/>
                  </a:lnTo>
                  <a:lnTo>
                    <a:pt x="502" y="236"/>
                  </a:lnTo>
                  <a:lnTo>
                    <a:pt x="510" y="241"/>
                  </a:lnTo>
                  <a:lnTo>
                    <a:pt x="517" y="246"/>
                  </a:lnTo>
                  <a:lnTo>
                    <a:pt x="526" y="249"/>
                  </a:lnTo>
                  <a:lnTo>
                    <a:pt x="534" y="251"/>
                  </a:lnTo>
                  <a:lnTo>
                    <a:pt x="545" y="254"/>
                  </a:lnTo>
                  <a:lnTo>
                    <a:pt x="554" y="254"/>
                  </a:lnTo>
                  <a:lnTo>
                    <a:pt x="554" y="254"/>
                  </a:lnTo>
                  <a:lnTo>
                    <a:pt x="570" y="253"/>
                  </a:lnTo>
                  <a:lnTo>
                    <a:pt x="584" y="249"/>
                  </a:lnTo>
                  <a:lnTo>
                    <a:pt x="598" y="243"/>
                  </a:lnTo>
                  <a:lnTo>
                    <a:pt x="610" y="235"/>
                  </a:lnTo>
                  <a:lnTo>
                    <a:pt x="621" y="227"/>
                  </a:lnTo>
                  <a:lnTo>
                    <a:pt x="631" y="217"/>
                  </a:lnTo>
                  <a:lnTo>
                    <a:pt x="640" y="206"/>
                  </a:lnTo>
                  <a:lnTo>
                    <a:pt x="647" y="196"/>
                  </a:lnTo>
                  <a:lnTo>
                    <a:pt x="654" y="184"/>
                  </a:lnTo>
                  <a:lnTo>
                    <a:pt x="660"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8" y="11"/>
                  </a:lnTo>
                  <a:lnTo>
                    <a:pt x="529" y="14"/>
                  </a:lnTo>
                  <a:lnTo>
                    <a:pt x="521" y="16"/>
                  </a:lnTo>
                  <a:lnTo>
                    <a:pt x="514" y="21"/>
                  </a:lnTo>
                  <a:lnTo>
                    <a:pt x="509" y="24"/>
                  </a:lnTo>
                  <a:lnTo>
                    <a:pt x="496" y="34"/>
                  </a:lnTo>
                  <a:lnTo>
                    <a:pt x="484" y="47"/>
                  </a:lnTo>
                  <a:lnTo>
                    <a:pt x="474" y="61"/>
                  </a:lnTo>
                  <a:lnTo>
                    <a:pt x="464" y="77"/>
                  </a:lnTo>
                  <a:lnTo>
                    <a:pt x="455" y="94"/>
                  </a:lnTo>
                  <a:lnTo>
                    <a:pt x="467" y="116"/>
                  </a:lnTo>
                  <a:lnTo>
                    <a:pt x="467" y="116"/>
                  </a:lnTo>
                  <a:lnTo>
                    <a:pt x="476"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8" y="39"/>
                  </a:lnTo>
                  <a:lnTo>
                    <a:pt x="595" y="44"/>
                  </a:lnTo>
                  <a:lnTo>
                    <a:pt x="600" y="50"/>
                  </a:lnTo>
                  <a:lnTo>
                    <a:pt x="612" y="61"/>
                  </a:lnTo>
                  <a:lnTo>
                    <a:pt x="622" y="75"/>
                  </a:lnTo>
                  <a:lnTo>
                    <a:pt x="631" y="89"/>
                  </a:lnTo>
                  <a:lnTo>
                    <a:pt x="636" y="103"/>
                  </a:lnTo>
                  <a:lnTo>
                    <a:pt x="641" y="113"/>
                  </a:lnTo>
                  <a:lnTo>
                    <a:pt x="641" y="113"/>
                  </a:lnTo>
                  <a:lnTo>
                    <a:pt x="639" y="118"/>
                  </a:lnTo>
                  <a:lnTo>
                    <a:pt x="636" y="123"/>
                  </a:lnTo>
                  <a:lnTo>
                    <a:pt x="636" y="123"/>
                  </a:lnTo>
                  <a:lnTo>
                    <a:pt x="632" y="137"/>
                  </a:lnTo>
                  <a:lnTo>
                    <a:pt x="625" y="152"/>
                  </a:lnTo>
                  <a:lnTo>
                    <a:pt x="617" y="168"/>
                  </a:lnTo>
                  <a:lnTo>
                    <a:pt x="611" y="176"/>
                  </a:lnTo>
                  <a:lnTo>
                    <a:pt x="605" y="185"/>
                  </a:lnTo>
                  <a:lnTo>
                    <a:pt x="598" y="192"/>
                  </a:lnTo>
                  <a:lnTo>
                    <a:pt x="591" y="199"/>
                  </a:lnTo>
                  <a:lnTo>
                    <a:pt x="583" y="205"/>
                  </a:lnTo>
                  <a:lnTo>
                    <a:pt x="574" y="210"/>
                  </a:lnTo>
                  <a:lnTo>
                    <a:pt x="564" y="212"/>
                  </a:lnTo>
                  <a:lnTo>
                    <a:pt x="554" y="213"/>
                  </a:lnTo>
                  <a:lnTo>
                    <a:pt x="554" y="213"/>
                  </a:lnTo>
                  <a:lnTo>
                    <a:pt x="548" y="213"/>
                  </a:lnTo>
                  <a:lnTo>
                    <a:pt x="541" y="212"/>
                  </a:lnTo>
                  <a:lnTo>
                    <a:pt x="535" y="210"/>
                  </a:lnTo>
                  <a:lnTo>
                    <a:pt x="531"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3" y="43"/>
                  </a:lnTo>
                  <a:lnTo>
                    <a:pt x="409" y="29"/>
                  </a:lnTo>
                  <a:lnTo>
                    <a:pt x="402" y="22"/>
                  </a:lnTo>
                  <a:lnTo>
                    <a:pt x="394"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1" y="94"/>
                  </a:lnTo>
                  <a:lnTo>
                    <a:pt x="209" y="116"/>
                  </a:lnTo>
                  <a:lnTo>
                    <a:pt x="209" y="116"/>
                  </a:lnTo>
                  <a:lnTo>
                    <a:pt x="207" y="122"/>
                  </a:lnTo>
                  <a:lnTo>
                    <a:pt x="207" y="122"/>
                  </a:lnTo>
                  <a:lnTo>
                    <a:pt x="186" y="160"/>
                  </a:lnTo>
                  <a:lnTo>
                    <a:pt x="176" y="175"/>
                  </a:lnTo>
                  <a:lnTo>
                    <a:pt x="166" y="189"/>
                  </a:lnTo>
                  <a:lnTo>
                    <a:pt x="157" y="199"/>
                  </a:lnTo>
                  <a:lnTo>
                    <a:pt x="151" y="204"/>
                  </a:lnTo>
                  <a:lnTo>
                    <a:pt x="146" y="207"/>
                  </a:lnTo>
                  <a:lnTo>
                    <a:pt x="140" y="210"/>
                  </a:lnTo>
                  <a:lnTo>
                    <a:pt x="135" y="212"/>
                  </a:lnTo>
                  <a:lnTo>
                    <a:pt x="128"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3" y="30"/>
                  </a:lnTo>
                  <a:lnTo>
                    <a:pt x="122" y="30"/>
                  </a:lnTo>
                  <a:lnTo>
                    <a:pt x="122" y="30"/>
                  </a:lnTo>
                  <a:lnTo>
                    <a:pt x="129" y="30"/>
                  </a:lnTo>
                  <a:lnTo>
                    <a:pt x="136" y="31"/>
                  </a:lnTo>
                  <a:lnTo>
                    <a:pt x="143" y="33"/>
                  </a:lnTo>
                  <a:lnTo>
                    <a:pt x="150" y="37"/>
                  </a:lnTo>
                  <a:lnTo>
                    <a:pt x="155" y="40"/>
                  </a:lnTo>
                  <a:lnTo>
                    <a:pt x="161" y="45"/>
                  </a:lnTo>
                  <a:lnTo>
                    <a:pt x="172" y="55"/>
                  </a:lnTo>
                  <a:lnTo>
                    <a:pt x="182" y="68"/>
                  </a:lnTo>
                  <a:lnTo>
                    <a:pt x="191" y="83"/>
                  </a:lnTo>
                  <a:lnTo>
                    <a:pt x="201" y="98"/>
                  </a:lnTo>
                  <a:lnTo>
                    <a:pt x="209" y="116"/>
                  </a:lnTo>
                  <a:lnTo>
                    <a:pt x="2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3" name="Freeform 120"/>
            <p:cNvSpPr>
              <a:spLocks/>
            </p:cNvSpPr>
            <p:nvPr/>
          </p:nvSpPr>
          <p:spPr bwMode="auto">
            <a:xfrm>
              <a:off x="1056" y="2743"/>
              <a:ext cx="352" cy="86"/>
            </a:xfrm>
            <a:custGeom>
              <a:avLst/>
              <a:gdLst>
                <a:gd name="T0" fmla="*/ 19 w 2109"/>
                <a:gd name="T1" fmla="*/ 498 h 517"/>
                <a:gd name="T2" fmla="*/ 2091 w 2109"/>
                <a:gd name="T3" fmla="*/ 498 h 517"/>
                <a:gd name="T4" fmla="*/ 2091 w 2109"/>
                <a:gd name="T5" fmla="*/ 18 h 517"/>
                <a:gd name="T6" fmla="*/ 19 w 2109"/>
                <a:gd name="T7" fmla="*/ 18 h 517"/>
                <a:gd name="T8" fmla="*/ 19 w 2109"/>
                <a:gd name="T9" fmla="*/ 498 h 517"/>
                <a:gd name="T10" fmla="*/ 19 w 2109"/>
                <a:gd name="T11" fmla="*/ 498 h 517"/>
                <a:gd name="T12" fmla="*/ 9 w 2109"/>
                <a:gd name="T13" fmla="*/ 517 h 517"/>
                <a:gd name="T14" fmla="*/ 9 w 2109"/>
                <a:gd name="T15" fmla="*/ 517 h 517"/>
                <a:gd name="T16" fmla="*/ 6 w 2109"/>
                <a:gd name="T17" fmla="*/ 516 h 517"/>
                <a:gd name="T18" fmla="*/ 3 w 2109"/>
                <a:gd name="T19" fmla="*/ 514 h 517"/>
                <a:gd name="T20" fmla="*/ 1 w 2109"/>
                <a:gd name="T21" fmla="*/ 511 h 517"/>
                <a:gd name="T22" fmla="*/ 0 w 2109"/>
                <a:gd name="T23" fmla="*/ 508 h 517"/>
                <a:gd name="T24" fmla="*/ 0 w 2109"/>
                <a:gd name="T25" fmla="*/ 9 h 517"/>
                <a:gd name="T26" fmla="*/ 0 w 2109"/>
                <a:gd name="T27" fmla="*/ 9 h 517"/>
                <a:gd name="T28" fmla="*/ 1 w 2109"/>
                <a:gd name="T29" fmla="*/ 5 h 517"/>
                <a:gd name="T30" fmla="*/ 3 w 2109"/>
                <a:gd name="T31" fmla="*/ 3 h 517"/>
                <a:gd name="T32" fmla="*/ 6 w 2109"/>
                <a:gd name="T33" fmla="*/ 1 h 517"/>
                <a:gd name="T34" fmla="*/ 9 w 2109"/>
                <a:gd name="T35" fmla="*/ 0 h 517"/>
                <a:gd name="T36" fmla="*/ 2100 w 2109"/>
                <a:gd name="T37" fmla="*/ 0 h 517"/>
                <a:gd name="T38" fmla="*/ 2100 w 2109"/>
                <a:gd name="T39" fmla="*/ 0 h 517"/>
                <a:gd name="T40" fmla="*/ 2103 w 2109"/>
                <a:gd name="T41" fmla="*/ 1 h 517"/>
                <a:gd name="T42" fmla="*/ 2106 w 2109"/>
                <a:gd name="T43" fmla="*/ 3 h 517"/>
                <a:gd name="T44" fmla="*/ 2108 w 2109"/>
                <a:gd name="T45" fmla="*/ 5 h 517"/>
                <a:gd name="T46" fmla="*/ 2109 w 2109"/>
                <a:gd name="T47" fmla="*/ 9 h 517"/>
                <a:gd name="T48" fmla="*/ 2109 w 2109"/>
                <a:gd name="T49" fmla="*/ 508 h 517"/>
                <a:gd name="T50" fmla="*/ 2109 w 2109"/>
                <a:gd name="T51" fmla="*/ 508 h 517"/>
                <a:gd name="T52" fmla="*/ 2108 w 2109"/>
                <a:gd name="T53" fmla="*/ 511 h 517"/>
                <a:gd name="T54" fmla="*/ 2106 w 2109"/>
                <a:gd name="T55" fmla="*/ 514 h 517"/>
                <a:gd name="T56" fmla="*/ 2103 w 2109"/>
                <a:gd name="T57" fmla="*/ 516 h 517"/>
                <a:gd name="T58" fmla="*/ 2100 w 2109"/>
                <a:gd name="T59" fmla="*/ 517 h 517"/>
                <a:gd name="T60" fmla="*/ 2100 w 2109"/>
                <a:gd name="T61" fmla="*/ 517 h 517"/>
                <a:gd name="T62" fmla="*/ 9 w 2109"/>
                <a:gd name="T63" fmla="*/ 517 h 517"/>
                <a:gd name="T64" fmla="*/ 19 w 2109"/>
                <a:gd name="T65" fmla="*/ 49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9" h="517">
                  <a:moveTo>
                    <a:pt x="19" y="498"/>
                  </a:moveTo>
                  <a:lnTo>
                    <a:pt x="2091" y="498"/>
                  </a:lnTo>
                  <a:lnTo>
                    <a:pt x="2091" y="18"/>
                  </a:lnTo>
                  <a:lnTo>
                    <a:pt x="19" y="18"/>
                  </a:lnTo>
                  <a:lnTo>
                    <a:pt x="19" y="498"/>
                  </a:lnTo>
                  <a:lnTo>
                    <a:pt x="19" y="498"/>
                  </a:lnTo>
                  <a:lnTo>
                    <a:pt x="9" y="517"/>
                  </a:lnTo>
                  <a:lnTo>
                    <a:pt x="9" y="517"/>
                  </a:lnTo>
                  <a:lnTo>
                    <a:pt x="6" y="516"/>
                  </a:lnTo>
                  <a:lnTo>
                    <a:pt x="3" y="514"/>
                  </a:lnTo>
                  <a:lnTo>
                    <a:pt x="1" y="511"/>
                  </a:lnTo>
                  <a:lnTo>
                    <a:pt x="0" y="508"/>
                  </a:lnTo>
                  <a:lnTo>
                    <a:pt x="0" y="9"/>
                  </a:lnTo>
                  <a:lnTo>
                    <a:pt x="0" y="9"/>
                  </a:lnTo>
                  <a:lnTo>
                    <a:pt x="1" y="5"/>
                  </a:lnTo>
                  <a:lnTo>
                    <a:pt x="3" y="3"/>
                  </a:lnTo>
                  <a:lnTo>
                    <a:pt x="6" y="1"/>
                  </a:lnTo>
                  <a:lnTo>
                    <a:pt x="9" y="0"/>
                  </a:lnTo>
                  <a:lnTo>
                    <a:pt x="2100" y="0"/>
                  </a:lnTo>
                  <a:lnTo>
                    <a:pt x="2100" y="0"/>
                  </a:lnTo>
                  <a:lnTo>
                    <a:pt x="2103" y="1"/>
                  </a:lnTo>
                  <a:lnTo>
                    <a:pt x="2106" y="3"/>
                  </a:lnTo>
                  <a:lnTo>
                    <a:pt x="2108" y="5"/>
                  </a:lnTo>
                  <a:lnTo>
                    <a:pt x="2109" y="9"/>
                  </a:lnTo>
                  <a:lnTo>
                    <a:pt x="2109" y="508"/>
                  </a:lnTo>
                  <a:lnTo>
                    <a:pt x="2109" y="508"/>
                  </a:lnTo>
                  <a:lnTo>
                    <a:pt x="2108" y="511"/>
                  </a:lnTo>
                  <a:lnTo>
                    <a:pt x="2106" y="514"/>
                  </a:lnTo>
                  <a:lnTo>
                    <a:pt x="2103" y="516"/>
                  </a:lnTo>
                  <a:lnTo>
                    <a:pt x="2100" y="517"/>
                  </a:lnTo>
                  <a:lnTo>
                    <a:pt x="2100" y="517"/>
                  </a:lnTo>
                  <a:lnTo>
                    <a:pt x="9" y="517"/>
                  </a:lnTo>
                  <a:lnTo>
                    <a:pt x="19" y="49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4" name="Freeform 121"/>
            <p:cNvSpPr>
              <a:spLocks/>
            </p:cNvSpPr>
            <p:nvPr/>
          </p:nvSpPr>
          <p:spPr bwMode="auto">
            <a:xfrm>
              <a:off x="1404" y="2654"/>
              <a:ext cx="110" cy="175"/>
            </a:xfrm>
            <a:custGeom>
              <a:avLst/>
              <a:gdLst>
                <a:gd name="T0" fmla="*/ 657 w 657"/>
                <a:gd name="T1" fmla="*/ 508 h 1050"/>
                <a:gd name="T2" fmla="*/ 657 w 657"/>
                <a:gd name="T3" fmla="*/ 508 h 1050"/>
                <a:gd name="T4" fmla="*/ 656 w 657"/>
                <a:gd name="T5" fmla="*/ 512 h 1050"/>
                <a:gd name="T6" fmla="*/ 654 w 657"/>
                <a:gd name="T7" fmla="*/ 515 h 1050"/>
                <a:gd name="T8" fmla="*/ 15 w 657"/>
                <a:gd name="T9" fmla="*/ 1048 h 1050"/>
                <a:gd name="T10" fmla="*/ 15 w 657"/>
                <a:gd name="T11" fmla="*/ 1048 h 1050"/>
                <a:gd name="T12" fmla="*/ 11 w 657"/>
                <a:gd name="T13" fmla="*/ 1049 h 1050"/>
                <a:gd name="T14" fmla="*/ 9 w 657"/>
                <a:gd name="T15" fmla="*/ 1050 h 1050"/>
                <a:gd name="T16" fmla="*/ 9 w 657"/>
                <a:gd name="T17" fmla="*/ 1050 h 1050"/>
                <a:gd name="T18" fmla="*/ 9 w 657"/>
                <a:gd name="T19" fmla="*/ 1050 h 1050"/>
                <a:gd name="T20" fmla="*/ 4 w 657"/>
                <a:gd name="T21" fmla="*/ 1049 h 1050"/>
                <a:gd name="T22" fmla="*/ 4 w 657"/>
                <a:gd name="T23" fmla="*/ 1049 h 1050"/>
                <a:gd name="T24" fmla="*/ 2 w 657"/>
                <a:gd name="T25" fmla="*/ 1048 h 1050"/>
                <a:gd name="T26" fmla="*/ 1 w 657"/>
                <a:gd name="T27" fmla="*/ 1045 h 1050"/>
                <a:gd name="T28" fmla="*/ 0 w 657"/>
                <a:gd name="T29" fmla="*/ 1043 h 1050"/>
                <a:gd name="T30" fmla="*/ 0 w 657"/>
                <a:gd name="T31" fmla="*/ 1041 h 1050"/>
                <a:gd name="T32" fmla="*/ 0 w 657"/>
                <a:gd name="T33" fmla="*/ 542 h 1050"/>
                <a:gd name="T34" fmla="*/ 0 w 657"/>
                <a:gd name="T35" fmla="*/ 542 h 1050"/>
                <a:gd name="T36" fmla="*/ 1 w 657"/>
                <a:gd name="T37" fmla="*/ 538 h 1050"/>
                <a:gd name="T38" fmla="*/ 3 w 657"/>
                <a:gd name="T39" fmla="*/ 535 h 1050"/>
                <a:gd name="T40" fmla="*/ 641 w 657"/>
                <a:gd name="T41" fmla="*/ 2 h 1050"/>
                <a:gd name="T42" fmla="*/ 641 w 657"/>
                <a:gd name="T43" fmla="*/ 2 h 1050"/>
                <a:gd name="T44" fmla="*/ 643 w 657"/>
                <a:gd name="T45" fmla="*/ 1 h 1050"/>
                <a:gd name="T46" fmla="*/ 645 w 657"/>
                <a:gd name="T47" fmla="*/ 0 h 1050"/>
                <a:gd name="T48" fmla="*/ 649 w 657"/>
                <a:gd name="T49" fmla="*/ 0 h 1050"/>
                <a:gd name="T50" fmla="*/ 651 w 657"/>
                <a:gd name="T51" fmla="*/ 1 h 1050"/>
                <a:gd name="T52" fmla="*/ 651 w 657"/>
                <a:gd name="T53" fmla="*/ 1 h 1050"/>
                <a:gd name="T54" fmla="*/ 654 w 657"/>
                <a:gd name="T55" fmla="*/ 2 h 1050"/>
                <a:gd name="T56" fmla="*/ 655 w 657"/>
                <a:gd name="T57" fmla="*/ 5 h 1050"/>
                <a:gd name="T58" fmla="*/ 656 w 657"/>
                <a:gd name="T59" fmla="*/ 7 h 1050"/>
                <a:gd name="T60" fmla="*/ 657 w 657"/>
                <a:gd name="T61" fmla="*/ 9 h 1050"/>
                <a:gd name="T62" fmla="*/ 657 w 657"/>
                <a:gd name="T63" fmla="*/ 508 h 1050"/>
                <a:gd name="T64" fmla="*/ 638 w 657"/>
                <a:gd name="T65" fmla="*/ 504 h 1050"/>
                <a:gd name="T66" fmla="*/ 638 w 657"/>
                <a:gd name="T67" fmla="*/ 29 h 1050"/>
                <a:gd name="T68" fmla="*/ 18 w 657"/>
                <a:gd name="T69" fmla="*/ 546 h 1050"/>
                <a:gd name="T70" fmla="*/ 18 w 657"/>
                <a:gd name="T71" fmla="*/ 546 h 1050"/>
                <a:gd name="T72" fmla="*/ 18 w 657"/>
                <a:gd name="T73" fmla="*/ 1021 h 1050"/>
                <a:gd name="T74" fmla="*/ 638 w 657"/>
                <a:gd name="T75" fmla="*/ 504 h 1050"/>
                <a:gd name="T76" fmla="*/ 657 w 657"/>
                <a:gd name="T77" fmla="*/ 5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 h="1050">
                  <a:moveTo>
                    <a:pt x="657" y="508"/>
                  </a:moveTo>
                  <a:lnTo>
                    <a:pt x="657" y="508"/>
                  </a:lnTo>
                  <a:lnTo>
                    <a:pt x="656" y="512"/>
                  </a:lnTo>
                  <a:lnTo>
                    <a:pt x="654" y="515"/>
                  </a:lnTo>
                  <a:lnTo>
                    <a:pt x="15" y="1048"/>
                  </a:lnTo>
                  <a:lnTo>
                    <a:pt x="15" y="1048"/>
                  </a:lnTo>
                  <a:lnTo>
                    <a:pt x="11" y="1049"/>
                  </a:lnTo>
                  <a:lnTo>
                    <a:pt x="9" y="1050"/>
                  </a:lnTo>
                  <a:lnTo>
                    <a:pt x="9" y="1050"/>
                  </a:lnTo>
                  <a:lnTo>
                    <a:pt x="9" y="1050"/>
                  </a:lnTo>
                  <a:lnTo>
                    <a:pt x="4" y="1049"/>
                  </a:lnTo>
                  <a:lnTo>
                    <a:pt x="4" y="1049"/>
                  </a:lnTo>
                  <a:lnTo>
                    <a:pt x="2" y="1048"/>
                  </a:lnTo>
                  <a:lnTo>
                    <a:pt x="1" y="1045"/>
                  </a:lnTo>
                  <a:lnTo>
                    <a:pt x="0" y="1043"/>
                  </a:lnTo>
                  <a:lnTo>
                    <a:pt x="0" y="1041"/>
                  </a:lnTo>
                  <a:lnTo>
                    <a:pt x="0" y="542"/>
                  </a:lnTo>
                  <a:lnTo>
                    <a:pt x="0" y="542"/>
                  </a:lnTo>
                  <a:lnTo>
                    <a:pt x="1" y="538"/>
                  </a:lnTo>
                  <a:lnTo>
                    <a:pt x="3" y="535"/>
                  </a:lnTo>
                  <a:lnTo>
                    <a:pt x="641" y="2"/>
                  </a:lnTo>
                  <a:lnTo>
                    <a:pt x="641" y="2"/>
                  </a:lnTo>
                  <a:lnTo>
                    <a:pt x="643" y="1"/>
                  </a:lnTo>
                  <a:lnTo>
                    <a:pt x="645" y="0"/>
                  </a:lnTo>
                  <a:lnTo>
                    <a:pt x="649" y="0"/>
                  </a:lnTo>
                  <a:lnTo>
                    <a:pt x="651" y="1"/>
                  </a:lnTo>
                  <a:lnTo>
                    <a:pt x="651" y="1"/>
                  </a:lnTo>
                  <a:lnTo>
                    <a:pt x="654" y="2"/>
                  </a:lnTo>
                  <a:lnTo>
                    <a:pt x="655" y="5"/>
                  </a:lnTo>
                  <a:lnTo>
                    <a:pt x="656" y="7"/>
                  </a:lnTo>
                  <a:lnTo>
                    <a:pt x="657" y="9"/>
                  </a:lnTo>
                  <a:lnTo>
                    <a:pt x="657" y="508"/>
                  </a:lnTo>
                  <a:lnTo>
                    <a:pt x="638" y="504"/>
                  </a:lnTo>
                  <a:lnTo>
                    <a:pt x="638" y="29"/>
                  </a:lnTo>
                  <a:lnTo>
                    <a:pt x="18" y="546"/>
                  </a:lnTo>
                  <a:lnTo>
                    <a:pt x="18" y="546"/>
                  </a:lnTo>
                  <a:lnTo>
                    <a:pt x="18" y="1021"/>
                  </a:lnTo>
                  <a:lnTo>
                    <a:pt x="638" y="504"/>
                  </a:lnTo>
                  <a:lnTo>
                    <a:pt x="657" y="50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5" name="Freeform 122"/>
            <p:cNvSpPr>
              <a:spLocks/>
            </p:cNvSpPr>
            <p:nvPr/>
          </p:nvSpPr>
          <p:spPr bwMode="auto">
            <a:xfrm>
              <a:off x="1056" y="2654"/>
              <a:ext cx="458" cy="92"/>
            </a:xfrm>
            <a:custGeom>
              <a:avLst/>
              <a:gdLst>
                <a:gd name="T0" fmla="*/ 648 w 2748"/>
                <a:gd name="T1" fmla="*/ 0 h 551"/>
                <a:gd name="T2" fmla="*/ 2739 w 2748"/>
                <a:gd name="T3" fmla="*/ 0 h 551"/>
                <a:gd name="T4" fmla="*/ 2739 w 2748"/>
                <a:gd name="T5" fmla="*/ 0 h 551"/>
                <a:gd name="T6" fmla="*/ 2741 w 2748"/>
                <a:gd name="T7" fmla="*/ 1 h 551"/>
                <a:gd name="T8" fmla="*/ 2743 w 2748"/>
                <a:gd name="T9" fmla="*/ 2 h 551"/>
                <a:gd name="T10" fmla="*/ 2746 w 2748"/>
                <a:gd name="T11" fmla="*/ 3 h 551"/>
                <a:gd name="T12" fmla="*/ 2747 w 2748"/>
                <a:gd name="T13" fmla="*/ 6 h 551"/>
                <a:gd name="T14" fmla="*/ 2747 w 2748"/>
                <a:gd name="T15" fmla="*/ 6 h 551"/>
                <a:gd name="T16" fmla="*/ 2748 w 2748"/>
                <a:gd name="T17" fmla="*/ 9 h 551"/>
                <a:gd name="T18" fmla="*/ 2747 w 2748"/>
                <a:gd name="T19" fmla="*/ 12 h 551"/>
                <a:gd name="T20" fmla="*/ 2746 w 2748"/>
                <a:gd name="T21" fmla="*/ 14 h 551"/>
                <a:gd name="T22" fmla="*/ 2745 w 2748"/>
                <a:gd name="T23" fmla="*/ 16 h 551"/>
                <a:gd name="T24" fmla="*/ 2106 w 2748"/>
                <a:gd name="T25" fmla="*/ 549 h 551"/>
                <a:gd name="T26" fmla="*/ 2106 w 2748"/>
                <a:gd name="T27" fmla="*/ 549 h 551"/>
                <a:gd name="T28" fmla="*/ 2102 w 2748"/>
                <a:gd name="T29" fmla="*/ 551 h 551"/>
                <a:gd name="T30" fmla="*/ 2100 w 2748"/>
                <a:gd name="T31" fmla="*/ 551 h 551"/>
                <a:gd name="T32" fmla="*/ 2100 w 2748"/>
                <a:gd name="T33" fmla="*/ 551 h 551"/>
                <a:gd name="T34" fmla="*/ 9 w 2748"/>
                <a:gd name="T35" fmla="*/ 551 h 551"/>
                <a:gd name="T36" fmla="*/ 9 w 2748"/>
                <a:gd name="T37" fmla="*/ 551 h 551"/>
                <a:gd name="T38" fmla="*/ 7 w 2748"/>
                <a:gd name="T39" fmla="*/ 551 h 551"/>
                <a:gd name="T40" fmla="*/ 5 w 2748"/>
                <a:gd name="T41" fmla="*/ 550 h 551"/>
                <a:gd name="T42" fmla="*/ 2 w 2748"/>
                <a:gd name="T43" fmla="*/ 548 h 551"/>
                <a:gd name="T44" fmla="*/ 1 w 2748"/>
                <a:gd name="T45" fmla="*/ 545 h 551"/>
                <a:gd name="T46" fmla="*/ 1 w 2748"/>
                <a:gd name="T47" fmla="*/ 545 h 551"/>
                <a:gd name="T48" fmla="*/ 0 w 2748"/>
                <a:gd name="T49" fmla="*/ 543 h 551"/>
                <a:gd name="T50" fmla="*/ 1 w 2748"/>
                <a:gd name="T51" fmla="*/ 540 h 551"/>
                <a:gd name="T52" fmla="*/ 2 w 2748"/>
                <a:gd name="T53" fmla="*/ 537 h 551"/>
                <a:gd name="T54" fmla="*/ 3 w 2748"/>
                <a:gd name="T55" fmla="*/ 535 h 551"/>
                <a:gd name="T56" fmla="*/ 642 w 2748"/>
                <a:gd name="T57" fmla="*/ 2 h 551"/>
                <a:gd name="T58" fmla="*/ 642 w 2748"/>
                <a:gd name="T59" fmla="*/ 2 h 551"/>
                <a:gd name="T60" fmla="*/ 645 w 2748"/>
                <a:gd name="T61" fmla="*/ 1 h 551"/>
                <a:gd name="T62" fmla="*/ 648 w 2748"/>
                <a:gd name="T63" fmla="*/ 0 h 551"/>
                <a:gd name="T64" fmla="*/ 652 w 2748"/>
                <a:gd name="T65" fmla="*/ 19 h 551"/>
                <a:gd name="T66" fmla="*/ 36 w 2748"/>
                <a:gd name="T67" fmla="*/ 533 h 551"/>
                <a:gd name="T68" fmla="*/ 36 w 2748"/>
                <a:gd name="T69" fmla="*/ 533 h 551"/>
                <a:gd name="T70" fmla="*/ 2096 w 2748"/>
                <a:gd name="T71" fmla="*/ 533 h 551"/>
                <a:gd name="T72" fmla="*/ 2712 w 2748"/>
                <a:gd name="T73" fmla="*/ 19 h 551"/>
                <a:gd name="T74" fmla="*/ 652 w 2748"/>
                <a:gd name="T75" fmla="*/ 19 h 551"/>
                <a:gd name="T76" fmla="*/ 648 w 2748"/>
                <a:gd name="T7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551">
                  <a:moveTo>
                    <a:pt x="648" y="0"/>
                  </a:moveTo>
                  <a:lnTo>
                    <a:pt x="2739" y="0"/>
                  </a:lnTo>
                  <a:lnTo>
                    <a:pt x="2739" y="0"/>
                  </a:lnTo>
                  <a:lnTo>
                    <a:pt x="2741" y="1"/>
                  </a:lnTo>
                  <a:lnTo>
                    <a:pt x="2743" y="2"/>
                  </a:lnTo>
                  <a:lnTo>
                    <a:pt x="2746" y="3"/>
                  </a:lnTo>
                  <a:lnTo>
                    <a:pt x="2747" y="6"/>
                  </a:lnTo>
                  <a:lnTo>
                    <a:pt x="2747" y="6"/>
                  </a:lnTo>
                  <a:lnTo>
                    <a:pt x="2748" y="9"/>
                  </a:lnTo>
                  <a:lnTo>
                    <a:pt x="2747" y="12"/>
                  </a:lnTo>
                  <a:lnTo>
                    <a:pt x="2746" y="14"/>
                  </a:lnTo>
                  <a:lnTo>
                    <a:pt x="2745" y="16"/>
                  </a:lnTo>
                  <a:lnTo>
                    <a:pt x="2106" y="549"/>
                  </a:lnTo>
                  <a:lnTo>
                    <a:pt x="2106" y="549"/>
                  </a:lnTo>
                  <a:lnTo>
                    <a:pt x="2102" y="551"/>
                  </a:lnTo>
                  <a:lnTo>
                    <a:pt x="2100" y="551"/>
                  </a:lnTo>
                  <a:lnTo>
                    <a:pt x="2100" y="551"/>
                  </a:lnTo>
                  <a:lnTo>
                    <a:pt x="9" y="551"/>
                  </a:lnTo>
                  <a:lnTo>
                    <a:pt x="9" y="551"/>
                  </a:lnTo>
                  <a:lnTo>
                    <a:pt x="7" y="551"/>
                  </a:lnTo>
                  <a:lnTo>
                    <a:pt x="5" y="550"/>
                  </a:lnTo>
                  <a:lnTo>
                    <a:pt x="2" y="548"/>
                  </a:lnTo>
                  <a:lnTo>
                    <a:pt x="1" y="545"/>
                  </a:lnTo>
                  <a:lnTo>
                    <a:pt x="1" y="545"/>
                  </a:lnTo>
                  <a:lnTo>
                    <a:pt x="0" y="543"/>
                  </a:lnTo>
                  <a:lnTo>
                    <a:pt x="1" y="540"/>
                  </a:lnTo>
                  <a:lnTo>
                    <a:pt x="2" y="537"/>
                  </a:lnTo>
                  <a:lnTo>
                    <a:pt x="3" y="535"/>
                  </a:lnTo>
                  <a:lnTo>
                    <a:pt x="642" y="2"/>
                  </a:lnTo>
                  <a:lnTo>
                    <a:pt x="642" y="2"/>
                  </a:lnTo>
                  <a:lnTo>
                    <a:pt x="645" y="1"/>
                  </a:lnTo>
                  <a:lnTo>
                    <a:pt x="648" y="0"/>
                  </a:lnTo>
                  <a:lnTo>
                    <a:pt x="652" y="19"/>
                  </a:lnTo>
                  <a:lnTo>
                    <a:pt x="36" y="533"/>
                  </a:lnTo>
                  <a:lnTo>
                    <a:pt x="36" y="533"/>
                  </a:lnTo>
                  <a:lnTo>
                    <a:pt x="2096" y="533"/>
                  </a:lnTo>
                  <a:lnTo>
                    <a:pt x="2712" y="19"/>
                  </a:lnTo>
                  <a:lnTo>
                    <a:pt x="652" y="19"/>
                  </a:lnTo>
                  <a:lnTo>
                    <a:pt x="648" y="0"/>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6" name="Freeform 123"/>
            <p:cNvSpPr>
              <a:spLocks/>
            </p:cNvSpPr>
            <p:nvPr/>
          </p:nvSpPr>
          <p:spPr bwMode="auto">
            <a:xfrm>
              <a:off x="1189" y="2775"/>
              <a:ext cx="68" cy="42"/>
            </a:xfrm>
            <a:custGeom>
              <a:avLst/>
              <a:gdLst>
                <a:gd name="T0" fmla="*/ 408 w 408"/>
                <a:gd name="T1" fmla="*/ 178 h 250"/>
                <a:gd name="T2" fmla="*/ 406 w 408"/>
                <a:gd name="T3" fmla="*/ 187 h 250"/>
                <a:gd name="T4" fmla="*/ 400 w 408"/>
                <a:gd name="T5" fmla="*/ 194 h 250"/>
                <a:gd name="T6" fmla="*/ 336 w 408"/>
                <a:gd name="T7" fmla="*/ 246 h 250"/>
                <a:gd name="T8" fmla="*/ 323 w 408"/>
                <a:gd name="T9" fmla="*/ 250 h 250"/>
                <a:gd name="T10" fmla="*/ 20 w 408"/>
                <a:gd name="T11" fmla="*/ 250 h 250"/>
                <a:gd name="T12" fmla="*/ 17 w 408"/>
                <a:gd name="T13" fmla="*/ 250 h 250"/>
                <a:gd name="T14" fmla="*/ 8 w 408"/>
                <a:gd name="T15" fmla="*/ 246 h 250"/>
                <a:gd name="T16" fmla="*/ 4 w 408"/>
                <a:gd name="T17" fmla="*/ 241 h 250"/>
                <a:gd name="T18" fmla="*/ 0 w 408"/>
                <a:gd name="T19" fmla="*/ 234 h 250"/>
                <a:gd name="T20" fmla="*/ 0 w 408"/>
                <a:gd name="T21" fmla="*/ 72 h 250"/>
                <a:gd name="T22" fmla="*/ 0 w 408"/>
                <a:gd name="T23" fmla="*/ 68 h 250"/>
                <a:gd name="T24" fmla="*/ 4 w 408"/>
                <a:gd name="T25" fmla="*/ 61 h 250"/>
                <a:gd name="T26" fmla="*/ 71 w 408"/>
                <a:gd name="T27" fmla="*/ 5 h 250"/>
                <a:gd name="T28" fmla="*/ 78 w 408"/>
                <a:gd name="T29" fmla="*/ 2 h 250"/>
                <a:gd name="T30" fmla="*/ 387 w 408"/>
                <a:gd name="T31" fmla="*/ 0 h 250"/>
                <a:gd name="T32" fmla="*/ 392 w 408"/>
                <a:gd name="T33" fmla="*/ 0 h 250"/>
                <a:gd name="T34" fmla="*/ 399 w 408"/>
                <a:gd name="T35" fmla="*/ 4 h 250"/>
                <a:gd name="T36" fmla="*/ 404 w 408"/>
                <a:gd name="T37" fmla="*/ 10 h 250"/>
                <a:gd name="T38" fmla="*/ 408 w 408"/>
                <a:gd name="T39" fmla="*/ 17 h 250"/>
                <a:gd name="T40" fmla="*/ 408 w 408"/>
                <a:gd name="T41" fmla="*/ 178 h 250"/>
                <a:gd name="T42" fmla="*/ 397 w 408"/>
                <a:gd name="T43" fmla="*/ 20 h 250"/>
                <a:gd name="T44" fmla="*/ 396 w 408"/>
                <a:gd name="T45" fmla="*/ 17 h 250"/>
                <a:gd name="T46" fmla="*/ 392 w 408"/>
                <a:gd name="T47" fmla="*/ 12 h 250"/>
                <a:gd name="T48" fmla="*/ 85 w 408"/>
                <a:gd name="T49" fmla="*/ 11 h 250"/>
                <a:gd name="T50" fmla="*/ 85 w 408"/>
                <a:gd name="T51" fmla="*/ 11 h 250"/>
                <a:gd name="T52" fmla="*/ 78 w 408"/>
                <a:gd name="T53" fmla="*/ 13 h 250"/>
                <a:gd name="T54" fmla="*/ 13 w 408"/>
                <a:gd name="T55" fmla="*/ 65 h 250"/>
                <a:gd name="T56" fmla="*/ 11 w 408"/>
                <a:gd name="T57" fmla="*/ 72 h 250"/>
                <a:gd name="T58" fmla="*/ 11 w 408"/>
                <a:gd name="T59" fmla="*/ 230 h 250"/>
                <a:gd name="T60" fmla="*/ 13 w 408"/>
                <a:gd name="T61" fmla="*/ 237 h 250"/>
                <a:gd name="T62" fmla="*/ 20 w 408"/>
                <a:gd name="T63" fmla="*/ 239 h 250"/>
                <a:gd name="T64" fmla="*/ 323 w 408"/>
                <a:gd name="T65" fmla="*/ 239 h 250"/>
                <a:gd name="T66" fmla="*/ 329 w 408"/>
                <a:gd name="T67" fmla="*/ 237 h 250"/>
                <a:gd name="T68" fmla="*/ 393 w 408"/>
                <a:gd name="T69" fmla="*/ 186 h 250"/>
                <a:gd name="T70" fmla="*/ 397 w 408"/>
                <a:gd name="T71" fmla="*/ 1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250">
                  <a:moveTo>
                    <a:pt x="408" y="178"/>
                  </a:moveTo>
                  <a:lnTo>
                    <a:pt x="408" y="178"/>
                  </a:lnTo>
                  <a:lnTo>
                    <a:pt x="408" y="183"/>
                  </a:lnTo>
                  <a:lnTo>
                    <a:pt x="406" y="187"/>
                  </a:lnTo>
                  <a:lnTo>
                    <a:pt x="403" y="191"/>
                  </a:lnTo>
                  <a:lnTo>
                    <a:pt x="400" y="194"/>
                  </a:lnTo>
                  <a:lnTo>
                    <a:pt x="336" y="246"/>
                  </a:lnTo>
                  <a:lnTo>
                    <a:pt x="336" y="246"/>
                  </a:lnTo>
                  <a:lnTo>
                    <a:pt x="329" y="249"/>
                  </a:lnTo>
                  <a:lnTo>
                    <a:pt x="323" y="250"/>
                  </a:lnTo>
                  <a:lnTo>
                    <a:pt x="323" y="250"/>
                  </a:lnTo>
                  <a:lnTo>
                    <a:pt x="20" y="250"/>
                  </a:lnTo>
                  <a:lnTo>
                    <a:pt x="20" y="250"/>
                  </a:lnTo>
                  <a:lnTo>
                    <a:pt x="17" y="250"/>
                  </a:lnTo>
                  <a:lnTo>
                    <a:pt x="12" y="249"/>
                  </a:lnTo>
                  <a:lnTo>
                    <a:pt x="8" y="246"/>
                  </a:lnTo>
                  <a:lnTo>
                    <a:pt x="6" y="244"/>
                  </a:lnTo>
                  <a:lnTo>
                    <a:pt x="4" y="241"/>
                  </a:lnTo>
                  <a:lnTo>
                    <a:pt x="1" y="237"/>
                  </a:lnTo>
                  <a:lnTo>
                    <a:pt x="0" y="234"/>
                  </a:lnTo>
                  <a:lnTo>
                    <a:pt x="0" y="230"/>
                  </a:lnTo>
                  <a:lnTo>
                    <a:pt x="0" y="72"/>
                  </a:lnTo>
                  <a:lnTo>
                    <a:pt x="0" y="72"/>
                  </a:lnTo>
                  <a:lnTo>
                    <a:pt x="0" y="68"/>
                  </a:lnTo>
                  <a:lnTo>
                    <a:pt x="1" y="64"/>
                  </a:lnTo>
                  <a:lnTo>
                    <a:pt x="4" y="61"/>
                  </a:lnTo>
                  <a:lnTo>
                    <a:pt x="6" y="57"/>
                  </a:lnTo>
                  <a:lnTo>
                    <a:pt x="71" y="5"/>
                  </a:lnTo>
                  <a:lnTo>
                    <a:pt x="71" y="5"/>
                  </a:lnTo>
                  <a:lnTo>
                    <a:pt x="78" y="2"/>
                  </a:lnTo>
                  <a:lnTo>
                    <a:pt x="85" y="0"/>
                  </a:lnTo>
                  <a:lnTo>
                    <a:pt x="387" y="0"/>
                  </a:lnTo>
                  <a:lnTo>
                    <a:pt x="387" y="0"/>
                  </a:lnTo>
                  <a:lnTo>
                    <a:pt x="392" y="0"/>
                  </a:lnTo>
                  <a:lnTo>
                    <a:pt x="395" y="2"/>
                  </a:lnTo>
                  <a:lnTo>
                    <a:pt x="399" y="4"/>
                  </a:lnTo>
                  <a:lnTo>
                    <a:pt x="402" y="6"/>
                  </a:lnTo>
                  <a:lnTo>
                    <a:pt x="404" y="10"/>
                  </a:lnTo>
                  <a:lnTo>
                    <a:pt x="407" y="13"/>
                  </a:lnTo>
                  <a:lnTo>
                    <a:pt x="408" y="17"/>
                  </a:lnTo>
                  <a:lnTo>
                    <a:pt x="408" y="20"/>
                  </a:lnTo>
                  <a:lnTo>
                    <a:pt x="408" y="178"/>
                  </a:lnTo>
                  <a:lnTo>
                    <a:pt x="397" y="178"/>
                  </a:lnTo>
                  <a:lnTo>
                    <a:pt x="397" y="20"/>
                  </a:lnTo>
                  <a:lnTo>
                    <a:pt x="397" y="20"/>
                  </a:lnTo>
                  <a:lnTo>
                    <a:pt x="396" y="17"/>
                  </a:lnTo>
                  <a:lnTo>
                    <a:pt x="394" y="13"/>
                  </a:lnTo>
                  <a:lnTo>
                    <a:pt x="392" y="12"/>
                  </a:lnTo>
                  <a:lnTo>
                    <a:pt x="387" y="11"/>
                  </a:lnTo>
                  <a:lnTo>
                    <a:pt x="85" y="11"/>
                  </a:lnTo>
                  <a:lnTo>
                    <a:pt x="85" y="11"/>
                  </a:lnTo>
                  <a:lnTo>
                    <a:pt x="85" y="11"/>
                  </a:lnTo>
                  <a:lnTo>
                    <a:pt x="82" y="11"/>
                  </a:lnTo>
                  <a:lnTo>
                    <a:pt x="78" y="13"/>
                  </a:lnTo>
                  <a:lnTo>
                    <a:pt x="13" y="65"/>
                  </a:lnTo>
                  <a:lnTo>
                    <a:pt x="13" y="65"/>
                  </a:lnTo>
                  <a:lnTo>
                    <a:pt x="11" y="68"/>
                  </a:lnTo>
                  <a:lnTo>
                    <a:pt x="11" y="72"/>
                  </a:lnTo>
                  <a:lnTo>
                    <a:pt x="11" y="230"/>
                  </a:lnTo>
                  <a:lnTo>
                    <a:pt x="11" y="230"/>
                  </a:lnTo>
                  <a:lnTo>
                    <a:pt x="11" y="234"/>
                  </a:lnTo>
                  <a:lnTo>
                    <a:pt x="13" y="237"/>
                  </a:lnTo>
                  <a:lnTo>
                    <a:pt x="17" y="238"/>
                  </a:lnTo>
                  <a:lnTo>
                    <a:pt x="20" y="239"/>
                  </a:lnTo>
                  <a:lnTo>
                    <a:pt x="323" y="239"/>
                  </a:lnTo>
                  <a:lnTo>
                    <a:pt x="323" y="239"/>
                  </a:lnTo>
                  <a:lnTo>
                    <a:pt x="325" y="239"/>
                  </a:lnTo>
                  <a:lnTo>
                    <a:pt x="329" y="237"/>
                  </a:lnTo>
                  <a:lnTo>
                    <a:pt x="393" y="186"/>
                  </a:lnTo>
                  <a:lnTo>
                    <a:pt x="393" y="186"/>
                  </a:lnTo>
                  <a:lnTo>
                    <a:pt x="396" y="183"/>
                  </a:lnTo>
                  <a:lnTo>
                    <a:pt x="397" y="178"/>
                  </a:lnTo>
                  <a:lnTo>
                    <a:pt x="408" y="1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7" name="Freeform 124"/>
            <p:cNvSpPr>
              <a:spLocks/>
            </p:cNvSpPr>
            <p:nvPr/>
          </p:nvSpPr>
          <p:spPr bwMode="auto">
            <a:xfrm>
              <a:off x="1190" y="2776"/>
              <a:ext cx="66" cy="40"/>
            </a:xfrm>
            <a:custGeom>
              <a:avLst/>
              <a:gdLst>
                <a:gd name="T0" fmla="*/ 394 w 394"/>
                <a:gd name="T1" fmla="*/ 9 h 239"/>
                <a:gd name="T2" fmla="*/ 387 w 394"/>
                <a:gd name="T3" fmla="*/ 0 h 239"/>
                <a:gd name="T4" fmla="*/ 328 w 394"/>
                <a:gd name="T5" fmla="*/ 48 h 239"/>
                <a:gd name="T6" fmla="*/ 328 w 394"/>
                <a:gd name="T7" fmla="*/ 48 h 239"/>
                <a:gd name="T8" fmla="*/ 323 w 394"/>
                <a:gd name="T9" fmla="*/ 46 h 239"/>
                <a:gd name="T10" fmla="*/ 317 w 394"/>
                <a:gd name="T11" fmla="*/ 45 h 239"/>
                <a:gd name="T12" fmla="*/ 14 w 394"/>
                <a:gd name="T13" fmla="*/ 45 h 239"/>
                <a:gd name="T14" fmla="*/ 14 w 394"/>
                <a:gd name="T15" fmla="*/ 45 h 239"/>
                <a:gd name="T16" fmla="*/ 11 w 394"/>
                <a:gd name="T17" fmla="*/ 45 h 239"/>
                <a:gd name="T18" fmla="*/ 7 w 394"/>
                <a:gd name="T19" fmla="*/ 46 h 239"/>
                <a:gd name="T20" fmla="*/ 4 w 394"/>
                <a:gd name="T21" fmla="*/ 48 h 239"/>
                <a:gd name="T22" fmla="*/ 0 w 394"/>
                <a:gd name="T23" fmla="*/ 50 h 239"/>
                <a:gd name="T24" fmla="*/ 7 w 394"/>
                <a:gd name="T25" fmla="*/ 58 h 239"/>
                <a:gd name="T26" fmla="*/ 7 w 394"/>
                <a:gd name="T27" fmla="*/ 58 h 239"/>
                <a:gd name="T28" fmla="*/ 11 w 394"/>
                <a:gd name="T29" fmla="*/ 56 h 239"/>
                <a:gd name="T30" fmla="*/ 14 w 394"/>
                <a:gd name="T31" fmla="*/ 55 h 239"/>
                <a:gd name="T32" fmla="*/ 317 w 394"/>
                <a:gd name="T33" fmla="*/ 55 h 239"/>
                <a:gd name="T34" fmla="*/ 317 w 394"/>
                <a:gd name="T35" fmla="*/ 55 h 239"/>
                <a:gd name="T36" fmla="*/ 321 w 394"/>
                <a:gd name="T37" fmla="*/ 56 h 239"/>
                <a:gd name="T38" fmla="*/ 324 w 394"/>
                <a:gd name="T39" fmla="*/ 58 h 239"/>
                <a:gd name="T40" fmla="*/ 326 w 394"/>
                <a:gd name="T41" fmla="*/ 62 h 239"/>
                <a:gd name="T42" fmla="*/ 326 w 394"/>
                <a:gd name="T43" fmla="*/ 65 h 239"/>
                <a:gd name="T44" fmla="*/ 326 w 394"/>
                <a:gd name="T45" fmla="*/ 223 h 239"/>
                <a:gd name="T46" fmla="*/ 326 w 394"/>
                <a:gd name="T47" fmla="*/ 223 h 239"/>
                <a:gd name="T48" fmla="*/ 325 w 394"/>
                <a:gd name="T49" fmla="*/ 227 h 239"/>
                <a:gd name="T50" fmla="*/ 323 w 394"/>
                <a:gd name="T51" fmla="*/ 230 h 239"/>
                <a:gd name="T52" fmla="*/ 330 w 394"/>
                <a:gd name="T53" fmla="*/ 239 h 239"/>
                <a:gd name="T54" fmla="*/ 330 w 394"/>
                <a:gd name="T55" fmla="*/ 239 h 239"/>
                <a:gd name="T56" fmla="*/ 332 w 394"/>
                <a:gd name="T57" fmla="*/ 236 h 239"/>
                <a:gd name="T58" fmla="*/ 336 w 394"/>
                <a:gd name="T59" fmla="*/ 231 h 239"/>
                <a:gd name="T60" fmla="*/ 337 w 394"/>
                <a:gd name="T61" fmla="*/ 228 h 239"/>
                <a:gd name="T62" fmla="*/ 337 w 394"/>
                <a:gd name="T63" fmla="*/ 223 h 239"/>
                <a:gd name="T64" fmla="*/ 337 w 394"/>
                <a:gd name="T65" fmla="*/ 65 h 239"/>
                <a:gd name="T66" fmla="*/ 337 w 394"/>
                <a:gd name="T67" fmla="*/ 65 h 239"/>
                <a:gd name="T68" fmla="*/ 337 w 394"/>
                <a:gd name="T69" fmla="*/ 61 h 239"/>
                <a:gd name="T70" fmla="*/ 335 w 394"/>
                <a:gd name="T71" fmla="*/ 56 h 239"/>
                <a:gd name="T72" fmla="*/ 394 w 394"/>
                <a:gd name="T73" fmla="*/ 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239">
                  <a:moveTo>
                    <a:pt x="394" y="9"/>
                  </a:moveTo>
                  <a:lnTo>
                    <a:pt x="387" y="0"/>
                  </a:lnTo>
                  <a:lnTo>
                    <a:pt x="328" y="48"/>
                  </a:lnTo>
                  <a:lnTo>
                    <a:pt x="328" y="48"/>
                  </a:lnTo>
                  <a:lnTo>
                    <a:pt x="323" y="46"/>
                  </a:lnTo>
                  <a:lnTo>
                    <a:pt x="317" y="45"/>
                  </a:lnTo>
                  <a:lnTo>
                    <a:pt x="14" y="45"/>
                  </a:lnTo>
                  <a:lnTo>
                    <a:pt x="14" y="45"/>
                  </a:lnTo>
                  <a:lnTo>
                    <a:pt x="11" y="45"/>
                  </a:lnTo>
                  <a:lnTo>
                    <a:pt x="7" y="46"/>
                  </a:lnTo>
                  <a:lnTo>
                    <a:pt x="4" y="48"/>
                  </a:lnTo>
                  <a:lnTo>
                    <a:pt x="0" y="50"/>
                  </a:lnTo>
                  <a:lnTo>
                    <a:pt x="7" y="58"/>
                  </a:lnTo>
                  <a:lnTo>
                    <a:pt x="7" y="58"/>
                  </a:lnTo>
                  <a:lnTo>
                    <a:pt x="11" y="56"/>
                  </a:lnTo>
                  <a:lnTo>
                    <a:pt x="14" y="55"/>
                  </a:lnTo>
                  <a:lnTo>
                    <a:pt x="317" y="55"/>
                  </a:lnTo>
                  <a:lnTo>
                    <a:pt x="317" y="55"/>
                  </a:lnTo>
                  <a:lnTo>
                    <a:pt x="321" y="56"/>
                  </a:lnTo>
                  <a:lnTo>
                    <a:pt x="324" y="58"/>
                  </a:lnTo>
                  <a:lnTo>
                    <a:pt x="326" y="62"/>
                  </a:lnTo>
                  <a:lnTo>
                    <a:pt x="326" y="65"/>
                  </a:lnTo>
                  <a:lnTo>
                    <a:pt x="326" y="223"/>
                  </a:lnTo>
                  <a:lnTo>
                    <a:pt x="326" y="223"/>
                  </a:lnTo>
                  <a:lnTo>
                    <a:pt x="325" y="227"/>
                  </a:lnTo>
                  <a:lnTo>
                    <a:pt x="323" y="230"/>
                  </a:lnTo>
                  <a:lnTo>
                    <a:pt x="330" y="239"/>
                  </a:lnTo>
                  <a:lnTo>
                    <a:pt x="330" y="239"/>
                  </a:lnTo>
                  <a:lnTo>
                    <a:pt x="332" y="236"/>
                  </a:lnTo>
                  <a:lnTo>
                    <a:pt x="336" y="231"/>
                  </a:lnTo>
                  <a:lnTo>
                    <a:pt x="337" y="228"/>
                  </a:lnTo>
                  <a:lnTo>
                    <a:pt x="337" y="223"/>
                  </a:lnTo>
                  <a:lnTo>
                    <a:pt x="337" y="65"/>
                  </a:lnTo>
                  <a:lnTo>
                    <a:pt x="337" y="65"/>
                  </a:lnTo>
                  <a:lnTo>
                    <a:pt x="337" y="61"/>
                  </a:lnTo>
                  <a:lnTo>
                    <a:pt x="335" y="56"/>
                  </a:lnTo>
                  <a:lnTo>
                    <a:pt x="394"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8" name="Freeform 125"/>
            <p:cNvSpPr>
              <a:spLocks/>
            </p:cNvSpPr>
            <p:nvPr/>
          </p:nvSpPr>
          <p:spPr bwMode="auto">
            <a:xfrm>
              <a:off x="1204" y="2753"/>
              <a:ext cx="37" cy="28"/>
            </a:xfrm>
            <a:custGeom>
              <a:avLst/>
              <a:gdLst>
                <a:gd name="T0" fmla="*/ 110 w 220"/>
                <a:gd name="T1" fmla="*/ 38 h 171"/>
                <a:gd name="T2" fmla="*/ 82 w 220"/>
                <a:gd name="T3" fmla="*/ 41 h 171"/>
                <a:gd name="T4" fmla="*/ 59 w 220"/>
                <a:gd name="T5" fmla="*/ 52 h 171"/>
                <a:gd name="T6" fmla="*/ 44 w 220"/>
                <a:gd name="T7" fmla="*/ 67 h 171"/>
                <a:gd name="T8" fmla="*/ 38 w 220"/>
                <a:gd name="T9" fmla="*/ 81 h 171"/>
                <a:gd name="T10" fmla="*/ 38 w 220"/>
                <a:gd name="T11" fmla="*/ 164 h 171"/>
                <a:gd name="T12" fmla="*/ 37 w 220"/>
                <a:gd name="T13" fmla="*/ 166 h 171"/>
                <a:gd name="T14" fmla="*/ 31 w 220"/>
                <a:gd name="T15" fmla="*/ 170 h 171"/>
                <a:gd name="T16" fmla="*/ 18 w 220"/>
                <a:gd name="T17" fmla="*/ 171 h 171"/>
                <a:gd name="T18" fmla="*/ 5 w 220"/>
                <a:gd name="T19" fmla="*/ 169 h 171"/>
                <a:gd name="T20" fmla="*/ 0 w 220"/>
                <a:gd name="T21" fmla="*/ 164 h 171"/>
                <a:gd name="T22" fmla="*/ 0 w 220"/>
                <a:gd name="T23" fmla="*/ 84 h 171"/>
                <a:gd name="T24" fmla="*/ 0 w 220"/>
                <a:gd name="T25" fmla="*/ 75 h 171"/>
                <a:gd name="T26" fmla="*/ 4 w 220"/>
                <a:gd name="T27" fmla="*/ 59 h 171"/>
                <a:gd name="T28" fmla="*/ 12 w 220"/>
                <a:gd name="T29" fmla="*/ 44 h 171"/>
                <a:gd name="T30" fmla="*/ 24 w 220"/>
                <a:gd name="T31" fmla="*/ 31 h 171"/>
                <a:gd name="T32" fmla="*/ 39 w 220"/>
                <a:gd name="T33" fmla="*/ 19 h 171"/>
                <a:gd name="T34" fmla="*/ 58 w 220"/>
                <a:gd name="T35" fmla="*/ 10 h 171"/>
                <a:gd name="T36" fmla="*/ 77 w 220"/>
                <a:gd name="T37" fmla="*/ 4 h 171"/>
                <a:gd name="T38" fmla="*/ 98 w 220"/>
                <a:gd name="T39" fmla="*/ 1 h 171"/>
                <a:gd name="T40" fmla="*/ 110 w 220"/>
                <a:gd name="T41" fmla="*/ 0 h 171"/>
                <a:gd name="T42" fmla="*/ 132 w 220"/>
                <a:gd name="T43" fmla="*/ 2 h 171"/>
                <a:gd name="T44" fmla="*/ 153 w 220"/>
                <a:gd name="T45" fmla="*/ 7 h 171"/>
                <a:gd name="T46" fmla="*/ 171 w 220"/>
                <a:gd name="T47" fmla="*/ 15 h 171"/>
                <a:gd name="T48" fmla="*/ 188 w 220"/>
                <a:gd name="T49" fmla="*/ 25 h 171"/>
                <a:gd name="T50" fmla="*/ 202 w 220"/>
                <a:gd name="T51" fmla="*/ 37 h 171"/>
                <a:gd name="T52" fmla="*/ 212 w 220"/>
                <a:gd name="T53" fmla="*/ 52 h 171"/>
                <a:gd name="T54" fmla="*/ 218 w 220"/>
                <a:gd name="T55" fmla="*/ 67 h 171"/>
                <a:gd name="T56" fmla="*/ 220 w 220"/>
                <a:gd name="T57" fmla="*/ 84 h 171"/>
                <a:gd name="T58" fmla="*/ 220 w 220"/>
                <a:gd name="T59" fmla="*/ 162 h 171"/>
                <a:gd name="T60" fmla="*/ 219 w 220"/>
                <a:gd name="T61" fmla="*/ 166 h 171"/>
                <a:gd name="T62" fmla="*/ 209 w 220"/>
                <a:gd name="T63" fmla="*/ 170 h 171"/>
                <a:gd name="T64" fmla="*/ 195 w 220"/>
                <a:gd name="T65" fmla="*/ 171 h 171"/>
                <a:gd name="T66" fmla="*/ 184 w 220"/>
                <a:gd name="T67" fmla="*/ 168 h 171"/>
                <a:gd name="T68" fmla="*/ 182 w 220"/>
                <a:gd name="T69" fmla="*/ 164 h 171"/>
                <a:gd name="T70" fmla="*/ 182 w 220"/>
                <a:gd name="T71" fmla="*/ 86 h 171"/>
                <a:gd name="T72" fmla="*/ 181 w 220"/>
                <a:gd name="T73" fmla="*/ 76 h 171"/>
                <a:gd name="T74" fmla="*/ 170 w 220"/>
                <a:gd name="T75" fmla="*/ 59 h 171"/>
                <a:gd name="T76" fmla="*/ 151 w 220"/>
                <a:gd name="T77" fmla="*/ 46 h 171"/>
                <a:gd name="T78" fmla="*/ 125 w 220"/>
                <a:gd name="T79" fmla="*/ 39 h 171"/>
                <a:gd name="T80" fmla="*/ 110 w 220"/>
                <a:gd name="T81"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71">
                  <a:moveTo>
                    <a:pt x="110" y="38"/>
                  </a:moveTo>
                  <a:lnTo>
                    <a:pt x="110" y="38"/>
                  </a:lnTo>
                  <a:lnTo>
                    <a:pt x="95" y="39"/>
                  </a:lnTo>
                  <a:lnTo>
                    <a:pt x="82" y="41"/>
                  </a:lnTo>
                  <a:lnTo>
                    <a:pt x="69" y="46"/>
                  </a:lnTo>
                  <a:lnTo>
                    <a:pt x="59" y="52"/>
                  </a:lnTo>
                  <a:lnTo>
                    <a:pt x="49" y="59"/>
                  </a:lnTo>
                  <a:lnTo>
                    <a:pt x="44" y="67"/>
                  </a:lnTo>
                  <a:lnTo>
                    <a:pt x="39" y="76"/>
                  </a:lnTo>
                  <a:lnTo>
                    <a:pt x="38" y="81"/>
                  </a:lnTo>
                  <a:lnTo>
                    <a:pt x="38" y="86"/>
                  </a:lnTo>
                  <a:lnTo>
                    <a:pt x="38" y="164"/>
                  </a:lnTo>
                  <a:lnTo>
                    <a:pt x="38" y="164"/>
                  </a:lnTo>
                  <a:lnTo>
                    <a:pt x="37" y="166"/>
                  </a:lnTo>
                  <a:lnTo>
                    <a:pt x="36" y="168"/>
                  </a:lnTo>
                  <a:lnTo>
                    <a:pt x="31" y="170"/>
                  </a:lnTo>
                  <a:lnTo>
                    <a:pt x="25" y="171"/>
                  </a:lnTo>
                  <a:lnTo>
                    <a:pt x="18" y="171"/>
                  </a:lnTo>
                  <a:lnTo>
                    <a:pt x="11" y="170"/>
                  </a:lnTo>
                  <a:lnTo>
                    <a:pt x="5" y="169"/>
                  </a:lnTo>
                  <a:lnTo>
                    <a:pt x="1" y="166"/>
                  </a:lnTo>
                  <a:lnTo>
                    <a:pt x="0" y="164"/>
                  </a:lnTo>
                  <a:lnTo>
                    <a:pt x="0" y="162"/>
                  </a:lnTo>
                  <a:lnTo>
                    <a:pt x="0" y="84"/>
                  </a:lnTo>
                  <a:lnTo>
                    <a:pt x="0" y="84"/>
                  </a:lnTo>
                  <a:lnTo>
                    <a:pt x="0" y="75"/>
                  </a:lnTo>
                  <a:lnTo>
                    <a:pt x="2" y="67"/>
                  </a:lnTo>
                  <a:lnTo>
                    <a:pt x="4" y="59"/>
                  </a:lnTo>
                  <a:lnTo>
                    <a:pt x="8" y="52"/>
                  </a:lnTo>
                  <a:lnTo>
                    <a:pt x="12" y="44"/>
                  </a:lnTo>
                  <a:lnTo>
                    <a:pt x="18" y="37"/>
                  </a:lnTo>
                  <a:lnTo>
                    <a:pt x="24" y="31"/>
                  </a:lnTo>
                  <a:lnTo>
                    <a:pt x="32" y="25"/>
                  </a:lnTo>
                  <a:lnTo>
                    <a:pt x="39" y="19"/>
                  </a:lnTo>
                  <a:lnTo>
                    <a:pt x="48" y="15"/>
                  </a:lnTo>
                  <a:lnTo>
                    <a:pt x="58" y="10"/>
                  </a:lnTo>
                  <a:lnTo>
                    <a:pt x="67" y="7"/>
                  </a:lnTo>
                  <a:lnTo>
                    <a:pt x="77" y="4"/>
                  </a:lnTo>
                  <a:lnTo>
                    <a:pt x="88" y="2"/>
                  </a:lnTo>
                  <a:lnTo>
                    <a:pt x="98" y="1"/>
                  </a:lnTo>
                  <a:lnTo>
                    <a:pt x="110" y="0"/>
                  </a:lnTo>
                  <a:lnTo>
                    <a:pt x="110" y="0"/>
                  </a:lnTo>
                  <a:lnTo>
                    <a:pt x="121" y="1"/>
                  </a:lnTo>
                  <a:lnTo>
                    <a:pt x="132" y="2"/>
                  </a:lnTo>
                  <a:lnTo>
                    <a:pt x="142" y="4"/>
                  </a:lnTo>
                  <a:lnTo>
                    <a:pt x="153" y="7"/>
                  </a:lnTo>
                  <a:lnTo>
                    <a:pt x="162" y="10"/>
                  </a:lnTo>
                  <a:lnTo>
                    <a:pt x="171" y="15"/>
                  </a:lnTo>
                  <a:lnTo>
                    <a:pt x="181" y="19"/>
                  </a:lnTo>
                  <a:lnTo>
                    <a:pt x="188" y="25"/>
                  </a:lnTo>
                  <a:lnTo>
                    <a:pt x="196" y="31"/>
                  </a:lnTo>
                  <a:lnTo>
                    <a:pt x="202" y="37"/>
                  </a:lnTo>
                  <a:lnTo>
                    <a:pt x="207" y="44"/>
                  </a:lnTo>
                  <a:lnTo>
                    <a:pt x="212" y="52"/>
                  </a:lnTo>
                  <a:lnTo>
                    <a:pt x="216" y="59"/>
                  </a:lnTo>
                  <a:lnTo>
                    <a:pt x="218" y="67"/>
                  </a:lnTo>
                  <a:lnTo>
                    <a:pt x="220" y="75"/>
                  </a:lnTo>
                  <a:lnTo>
                    <a:pt x="220" y="84"/>
                  </a:lnTo>
                  <a:lnTo>
                    <a:pt x="220" y="162"/>
                  </a:lnTo>
                  <a:lnTo>
                    <a:pt x="220" y="162"/>
                  </a:lnTo>
                  <a:lnTo>
                    <a:pt x="220" y="164"/>
                  </a:lnTo>
                  <a:lnTo>
                    <a:pt x="219" y="166"/>
                  </a:lnTo>
                  <a:lnTo>
                    <a:pt x="214" y="169"/>
                  </a:lnTo>
                  <a:lnTo>
                    <a:pt x="209" y="170"/>
                  </a:lnTo>
                  <a:lnTo>
                    <a:pt x="202" y="171"/>
                  </a:lnTo>
                  <a:lnTo>
                    <a:pt x="195" y="171"/>
                  </a:lnTo>
                  <a:lnTo>
                    <a:pt x="188" y="170"/>
                  </a:lnTo>
                  <a:lnTo>
                    <a:pt x="184" y="168"/>
                  </a:lnTo>
                  <a:lnTo>
                    <a:pt x="183" y="166"/>
                  </a:lnTo>
                  <a:lnTo>
                    <a:pt x="182" y="164"/>
                  </a:lnTo>
                  <a:lnTo>
                    <a:pt x="182" y="86"/>
                  </a:lnTo>
                  <a:lnTo>
                    <a:pt x="182" y="86"/>
                  </a:lnTo>
                  <a:lnTo>
                    <a:pt x="182" y="81"/>
                  </a:lnTo>
                  <a:lnTo>
                    <a:pt x="181" y="76"/>
                  </a:lnTo>
                  <a:lnTo>
                    <a:pt x="176" y="67"/>
                  </a:lnTo>
                  <a:lnTo>
                    <a:pt x="170" y="59"/>
                  </a:lnTo>
                  <a:lnTo>
                    <a:pt x="161" y="52"/>
                  </a:lnTo>
                  <a:lnTo>
                    <a:pt x="151" y="46"/>
                  </a:lnTo>
                  <a:lnTo>
                    <a:pt x="138" y="41"/>
                  </a:lnTo>
                  <a:lnTo>
                    <a:pt x="125" y="39"/>
                  </a:lnTo>
                  <a:lnTo>
                    <a:pt x="110" y="38"/>
                  </a:lnTo>
                  <a:lnTo>
                    <a:pt x="11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9" name="Freeform 126"/>
            <p:cNvSpPr>
              <a:spLocks/>
            </p:cNvSpPr>
            <p:nvPr/>
          </p:nvSpPr>
          <p:spPr bwMode="auto">
            <a:xfrm>
              <a:off x="1203" y="2752"/>
              <a:ext cx="39" cy="30"/>
            </a:xfrm>
            <a:custGeom>
              <a:avLst/>
              <a:gdLst>
                <a:gd name="T0" fmla="*/ 231 w 232"/>
                <a:gd name="T1" fmla="*/ 172 h 182"/>
                <a:gd name="T2" fmla="*/ 224 w 232"/>
                <a:gd name="T3" fmla="*/ 179 h 182"/>
                <a:gd name="T4" fmla="*/ 205 w 232"/>
                <a:gd name="T5" fmla="*/ 182 h 182"/>
                <a:gd name="T6" fmla="*/ 189 w 232"/>
                <a:gd name="T7" fmla="*/ 179 h 182"/>
                <a:gd name="T8" fmla="*/ 183 w 232"/>
                <a:gd name="T9" fmla="*/ 173 h 182"/>
                <a:gd name="T10" fmla="*/ 183 w 232"/>
                <a:gd name="T11" fmla="*/ 90 h 182"/>
                <a:gd name="T12" fmla="*/ 172 w 232"/>
                <a:gd name="T13" fmla="*/ 67 h 182"/>
                <a:gd name="T14" fmla="*/ 141 w 232"/>
                <a:gd name="T15" fmla="*/ 52 h 182"/>
                <a:gd name="T16" fmla="*/ 116 w 232"/>
                <a:gd name="T17" fmla="*/ 49 h 182"/>
                <a:gd name="T18" fmla="*/ 79 w 232"/>
                <a:gd name="T19" fmla="*/ 56 h 182"/>
                <a:gd name="T20" fmla="*/ 54 w 232"/>
                <a:gd name="T21" fmla="*/ 74 h 182"/>
                <a:gd name="T22" fmla="*/ 48 w 232"/>
                <a:gd name="T23" fmla="*/ 169 h 182"/>
                <a:gd name="T24" fmla="*/ 47 w 232"/>
                <a:gd name="T25" fmla="*/ 175 h 182"/>
                <a:gd name="T26" fmla="*/ 36 w 232"/>
                <a:gd name="T27" fmla="*/ 181 h 182"/>
                <a:gd name="T28" fmla="*/ 17 w 232"/>
                <a:gd name="T29" fmla="*/ 182 h 182"/>
                <a:gd name="T30" fmla="*/ 4 w 232"/>
                <a:gd name="T31" fmla="*/ 176 h 182"/>
                <a:gd name="T32" fmla="*/ 0 w 232"/>
                <a:gd name="T33" fmla="*/ 168 h 182"/>
                <a:gd name="T34" fmla="*/ 1 w 232"/>
                <a:gd name="T35" fmla="*/ 80 h 182"/>
                <a:gd name="T36" fmla="*/ 9 w 232"/>
                <a:gd name="T37" fmla="*/ 54 h 182"/>
                <a:gd name="T38" fmla="*/ 26 w 232"/>
                <a:gd name="T39" fmla="*/ 32 h 182"/>
                <a:gd name="T40" fmla="*/ 51 w 232"/>
                <a:gd name="T41" fmla="*/ 15 h 182"/>
                <a:gd name="T42" fmla="*/ 81 w 232"/>
                <a:gd name="T43" fmla="*/ 5 h 182"/>
                <a:gd name="T44" fmla="*/ 116 w 232"/>
                <a:gd name="T45" fmla="*/ 0 h 182"/>
                <a:gd name="T46" fmla="*/ 139 w 232"/>
                <a:gd name="T47" fmla="*/ 2 h 182"/>
                <a:gd name="T48" fmla="*/ 172 w 232"/>
                <a:gd name="T49" fmla="*/ 12 h 182"/>
                <a:gd name="T50" fmla="*/ 198 w 232"/>
                <a:gd name="T51" fmla="*/ 27 h 182"/>
                <a:gd name="T52" fmla="*/ 218 w 232"/>
                <a:gd name="T53" fmla="*/ 47 h 182"/>
                <a:gd name="T54" fmla="*/ 230 w 232"/>
                <a:gd name="T55" fmla="*/ 72 h 182"/>
                <a:gd name="T56" fmla="*/ 232 w 232"/>
                <a:gd name="T57" fmla="*/ 168 h 182"/>
                <a:gd name="T58" fmla="*/ 222 w 232"/>
                <a:gd name="T59" fmla="*/ 89 h 182"/>
                <a:gd name="T60" fmla="*/ 217 w 232"/>
                <a:gd name="T61" fmla="*/ 66 h 182"/>
                <a:gd name="T62" fmla="*/ 203 w 232"/>
                <a:gd name="T63" fmla="*/ 45 h 182"/>
                <a:gd name="T64" fmla="*/ 183 w 232"/>
                <a:gd name="T65" fmla="*/ 29 h 182"/>
                <a:gd name="T66" fmla="*/ 157 w 232"/>
                <a:gd name="T67" fmla="*/ 17 h 182"/>
                <a:gd name="T68" fmla="*/ 126 w 232"/>
                <a:gd name="T69" fmla="*/ 12 h 182"/>
                <a:gd name="T70" fmla="*/ 105 w 232"/>
                <a:gd name="T71" fmla="*/ 12 h 182"/>
                <a:gd name="T72" fmla="*/ 75 w 232"/>
                <a:gd name="T73" fmla="*/ 17 h 182"/>
                <a:gd name="T74" fmla="*/ 48 w 232"/>
                <a:gd name="T75" fmla="*/ 29 h 182"/>
                <a:gd name="T76" fmla="*/ 29 w 232"/>
                <a:gd name="T77" fmla="*/ 45 h 182"/>
                <a:gd name="T78" fmla="*/ 15 w 232"/>
                <a:gd name="T79" fmla="*/ 66 h 182"/>
                <a:gd name="T80" fmla="*/ 10 w 232"/>
                <a:gd name="T81" fmla="*/ 89 h 182"/>
                <a:gd name="T82" fmla="*/ 15 w 232"/>
                <a:gd name="T83" fmla="*/ 170 h 182"/>
                <a:gd name="T84" fmla="*/ 26 w 232"/>
                <a:gd name="T85" fmla="*/ 172 h 182"/>
                <a:gd name="T86" fmla="*/ 38 w 232"/>
                <a:gd name="T87" fmla="*/ 90 h 182"/>
                <a:gd name="T88" fmla="*/ 39 w 232"/>
                <a:gd name="T89" fmla="*/ 80 h 182"/>
                <a:gd name="T90" fmla="*/ 51 w 232"/>
                <a:gd name="T91" fmla="*/ 61 h 182"/>
                <a:gd name="T92" fmla="*/ 86 w 232"/>
                <a:gd name="T93" fmla="*/ 43 h 182"/>
                <a:gd name="T94" fmla="*/ 116 w 232"/>
                <a:gd name="T95" fmla="*/ 38 h 182"/>
                <a:gd name="T96" fmla="*/ 159 w 232"/>
                <a:gd name="T97" fmla="*/ 47 h 182"/>
                <a:gd name="T98" fmla="*/ 188 w 232"/>
                <a:gd name="T99" fmla="*/ 71 h 182"/>
                <a:gd name="T100" fmla="*/ 194 w 232"/>
                <a:gd name="T101" fmla="*/ 86 h 182"/>
                <a:gd name="T102" fmla="*/ 194 w 232"/>
                <a:gd name="T103" fmla="*/ 169 h 182"/>
                <a:gd name="T104" fmla="*/ 205 w 232"/>
                <a:gd name="T105" fmla="*/ 172 h 182"/>
                <a:gd name="T106" fmla="*/ 217 w 232"/>
                <a:gd name="T107" fmla="*/ 170 h 182"/>
                <a:gd name="T108" fmla="*/ 232 w 232"/>
                <a:gd name="T109" fmla="*/ 1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2">
                  <a:moveTo>
                    <a:pt x="232" y="168"/>
                  </a:moveTo>
                  <a:lnTo>
                    <a:pt x="232" y="168"/>
                  </a:lnTo>
                  <a:lnTo>
                    <a:pt x="231" y="172"/>
                  </a:lnTo>
                  <a:lnTo>
                    <a:pt x="230" y="174"/>
                  </a:lnTo>
                  <a:lnTo>
                    <a:pt x="227" y="176"/>
                  </a:lnTo>
                  <a:lnTo>
                    <a:pt x="224" y="179"/>
                  </a:lnTo>
                  <a:lnTo>
                    <a:pt x="215" y="181"/>
                  </a:lnTo>
                  <a:lnTo>
                    <a:pt x="205" y="182"/>
                  </a:lnTo>
                  <a:lnTo>
                    <a:pt x="205" y="182"/>
                  </a:lnTo>
                  <a:lnTo>
                    <a:pt x="205" y="182"/>
                  </a:lnTo>
                  <a:lnTo>
                    <a:pt x="196" y="181"/>
                  </a:lnTo>
                  <a:lnTo>
                    <a:pt x="189" y="179"/>
                  </a:lnTo>
                  <a:lnTo>
                    <a:pt x="187" y="177"/>
                  </a:lnTo>
                  <a:lnTo>
                    <a:pt x="184" y="175"/>
                  </a:lnTo>
                  <a:lnTo>
                    <a:pt x="183" y="173"/>
                  </a:lnTo>
                  <a:lnTo>
                    <a:pt x="183" y="169"/>
                  </a:lnTo>
                  <a:lnTo>
                    <a:pt x="183" y="90"/>
                  </a:lnTo>
                  <a:lnTo>
                    <a:pt x="183" y="90"/>
                  </a:lnTo>
                  <a:lnTo>
                    <a:pt x="182" y="82"/>
                  </a:lnTo>
                  <a:lnTo>
                    <a:pt x="177" y="74"/>
                  </a:lnTo>
                  <a:lnTo>
                    <a:pt x="172" y="67"/>
                  </a:lnTo>
                  <a:lnTo>
                    <a:pt x="163" y="61"/>
                  </a:lnTo>
                  <a:lnTo>
                    <a:pt x="153" y="56"/>
                  </a:lnTo>
                  <a:lnTo>
                    <a:pt x="141" y="52"/>
                  </a:lnTo>
                  <a:lnTo>
                    <a:pt x="130" y="50"/>
                  </a:lnTo>
                  <a:lnTo>
                    <a:pt x="116" y="49"/>
                  </a:lnTo>
                  <a:lnTo>
                    <a:pt x="116" y="49"/>
                  </a:lnTo>
                  <a:lnTo>
                    <a:pt x="102" y="50"/>
                  </a:lnTo>
                  <a:lnTo>
                    <a:pt x="90" y="52"/>
                  </a:lnTo>
                  <a:lnTo>
                    <a:pt x="79" y="56"/>
                  </a:lnTo>
                  <a:lnTo>
                    <a:pt x="68" y="61"/>
                  </a:lnTo>
                  <a:lnTo>
                    <a:pt x="60" y="67"/>
                  </a:lnTo>
                  <a:lnTo>
                    <a:pt x="54" y="74"/>
                  </a:lnTo>
                  <a:lnTo>
                    <a:pt x="50" y="82"/>
                  </a:lnTo>
                  <a:lnTo>
                    <a:pt x="48" y="90"/>
                  </a:lnTo>
                  <a:lnTo>
                    <a:pt x="48" y="169"/>
                  </a:lnTo>
                  <a:lnTo>
                    <a:pt x="48" y="169"/>
                  </a:lnTo>
                  <a:lnTo>
                    <a:pt x="48" y="173"/>
                  </a:lnTo>
                  <a:lnTo>
                    <a:pt x="47" y="175"/>
                  </a:lnTo>
                  <a:lnTo>
                    <a:pt x="45" y="177"/>
                  </a:lnTo>
                  <a:lnTo>
                    <a:pt x="43" y="179"/>
                  </a:lnTo>
                  <a:lnTo>
                    <a:pt x="36" y="181"/>
                  </a:lnTo>
                  <a:lnTo>
                    <a:pt x="26" y="182"/>
                  </a:lnTo>
                  <a:lnTo>
                    <a:pt x="26" y="182"/>
                  </a:lnTo>
                  <a:lnTo>
                    <a:pt x="17" y="182"/>
                  </a:lnTo>
                  <a:lnTo>
                    <a:pt x="10" y="180"/>
                  </a:lnTo>
                  <a:lnTo>
                    <a:pt x="10" y="180"/>
                  </a:lnTo>
                  <a:lnTo>
                    <a:pt x="4" y="176"/>
                  </a:lnTo>
                  <a:lnTo>
                    <a:pt x="2" y="174"/>
                  </a:lnTo>
                  <a:lnTo>
                    <a:pt x="0" y="170"/>
                  </a:lnTo>
                  <a:lnTo>
                    <a:pt x="0" y="168"/>
                  </a:lnTo>
                  <a:lnTo>
                    <a:pt x="0" y="89"/>
                  </a:lnTo>
                  <a:lnTo>
                    <a:pt x="0" y="89"/>
                  </a:lnTo>
                  <a:lnTo>
                    <a:pt x="1" y="80"/>
                  </a:lnTo>
                  <a:lnTo>
                    <a:pt x="2" y="72"/>
                  </a:lnTo>
                  <a:lnTo>
                    <a:pt x="6" y="63"/>
                  </a:lnTo>
                  <a:lnTo>
                    <a:pt x="9" y="54"/>
                  </a:lnTo>
                  <a:lnTo>
                    <a:pt x="14" y="47"/>
                  </a:lnTo>
                  <a:lnTo>
                    <a:pt x="19" y="39"/>
                  </a:lnTo>
                  <a:lnTo>
                    <a:pt x="26" y="32"/>
                  </a:lnTo>
                  <a:lnTo>
                    <a:pt x="33" y="27"/>
                  </a:lnTo>
                  <a:lnTo>
                    <a:pt x="42" y="21"/>
                  </a:lnTo>
                  <a:lnTo>
                    <a:pt x="51" y="15"/>
                  </a:lnTo>
                  <a:lnTo>
                    <a:pt x="60" y="12"/>
                  </a:lnTo>
                  <a:lnTo>
                    <a:pt x="71" y="7"/>
                  </a:lnTo>
                  <a:lnTo>
                    <a:pt x="81" y="5"/>
                  </a:lnTo>
                  <a:lnTo>
                    <a:pt x="93" y="2"/>
                  </a:lnTo>
                  <a:lnTo>
                    <a:pt x="104" y="1"/>
                  </a:lnTo>
                  <a:lnTo>
                    <a:pt x="116" y="0"/>
                  </a:lnTo>
                  <a:lnTo>
                    <a:pt x="116" y="0"/>
                  </a:lnTo>
                  <a:lnTo>
                    <a:pt x="127" y="1"/>
                  </a:lnTo>
                  <a:lnTo>
                    <a:pt x="139" y="2"/>
                  </a:lnTo>
                  <a:lnTo>
                    <a:pt x="151" y="5"/>
                  </a:lnTo>
                  <a:lnTo>
                    <a:pt x="161" y="7"/>
                  </a:lnTo>
                  <a:lnTo>
                    <a:pt x="172" y="12"/>
                  </a:lnTo>
                  <a:lnTo>
                    <a:pt x="181" y="15"/>
                  </a:lnTo>
                  <a:lnTo>
                    <a:pt x="190" y="21"/>
                  </a:lnTo>
                  <a:lnTo>
                    <a:pt x="198" y="27"/>
                  </a:lnTo>
                  <a:lnTo>
                    <a:pt x="205" y="32"/>
                  </a:lnTo>
                  <a:lnTo>
                    <a:pt x="212" y="39"/>
                  </a:lnTo>
                  <a:lnTo>
                    <a:pt x="218" y="47"/>
                  </a:lnTo>
                  <a:lnTo>
                    <a:pt x="223" y="54"/>
                  </a:lnTo>
                  <a:lnTo>
                    <a:pt x="226" y="63"/>
                  </a:lnTo>
                  <a:lnTo>
                    <a:pt x="230" y="72"/>
                  </a:lnTo>
                  <a:lnTo>
                    <a:pt x="231" y="80"/>
                  </a:lnTo>
                  <a:lnTo>
                    <a:pt x="232" y="89"/>
                  </a:lnTo>
                  <a:lnTo>
                    <a:pt x="232" y="168"/>
                  </a:lnTo>
                  <a:lnTo>
                    <a:pt x="222" y="168"/>
                  </a:lnTo>
                  <a:lnTo>
                    <a:pt x="222" y="89"/>
                  </a:lnTo>
                  <a:lnTo>
                    <a:pt x="222" y="89"/>
                  </a:lnTo>
                  <a:lnTo>
                    <a:pt x="220" y="81"/>
                  </a:lnTo>
                  <a:lnTo>
                    <a:pt x="219" y="74"/>
                  </a:lnTo>
                  <a:lnTo>
                    <a:pt x="217" y="66"/>
                  </a:lnTo>
                  <a:lnTo>
                    <a:pt x="213" y="59"/>
                  </a:lnTo>
                  <a:lnTo>
                    <a:pt x="209" y="52"/>
                  </a:lnTo>
                  <a:lnTo>
                    <a:pt x="203" y="45"/>
                  </a:lnTo>
                  <a:lnTo>
                    <a:pt x="197" y="39"/>
                  </a:lnTo>
                  <a:lnTo>
                    <a:pt x="190" y="34"/>
                  </a:lnTo>
                  <a:lnTo>
                    <a:pt x="183" y="29"/>
                  </a:lnTo>
                  <a:lnTo>
                    <a:pt x="175" y="24"/>
                  </a:lnTo>
                  <a:lnTo>
                    <a:pt x="166" y="21"/>
                  </a:lnTo>
                  <a:lnTo>
                    <a:pt x="157" y="17"/>
                  </a:lnTo>
                  <a:lnTo>
                    <a:pt x="147" y="15"/>
                  </a:lnTo>
                  <a:lnTo>
                    <a:pt x="137" y="13"/>
                  </a:lnTo>
                  <a:lnTo>
                    <a:pt x="126" y="12"/>
                  </a:lnTo>
                  <a:lnTo>
                    <a:pt x="116" y="12"/>
                  </a:lnTo>
                  <a:lnTo>
                    <a:pt x="116" y="12"/>
                  </a:lnTo>
                  <a:lnTo>
                    <a:pt x="105" y="12"/>
                  </a:lnTo>
                  <a:lnTo>
                    <a:pt x="95" y="13"/>
                  </a:lnTo>
                  <a:lnTo>
                    <a:pt x="84" y="15"/>
                  </a:lnTo>
                  <a:lnTo>
                    <a:pt x="75" y="17"/>
                  </a:lnTo>
                  <a:lnTo>
                    <a:pt x="66" y="21"/>
                  </a:lnTo>
                  <a:lnTo>
                    <a:pt x="57" y="24"/>
                  </a:lnTo>
                  <a:lnTo>
                    <a:pt x="48" y="29"/>
                  </a:lnTo>
                  <a:lnTo>
                    <a:pt x="42" y="34"/>
                  </a:lnTo>
                  <a:lnTo>
                    <a:pt x="35" y="39"/>
                  </a:lnTo>
                  <a:lnTo>
                    <a:pt x="29" y="45"/>
                  </a:lnTo>
                  <a:lnTo>
                    <a:pt x="23" y="52"/>
                  </a:lnTo>
                  <a:lnTo>
                    <a:pt x="18" y="59"/>
                  </a:lnTo>
                  <a:lnTo>
                    <a:pt x="15" y="66"/>
                  </a:lnTo>
                  <a:lnTo>
                    <a:pt x="12" y="74"/>
                  </a:lnTo>
                  <a:lnTo>
                    <a:pt x="11" y="81"/>
                  </a:lnTo>
                  <a:lnTo>
                    <a:pt x="10" y="89"/>
                  </a:lnTo>
                  <a:lnTo>
                    <a:pt x="10" y="168"/>
                  </a:lnTo>
                  <a:lnTo>
                    <a:pt x="10" y="168"/>
                  </a:lnTo>
                  <a:lnTo>
                    <a:pt x="15" y="170"/>
                  </a:lnTo>
                  <a:lnTo>
                    <a:pt x="21" y="172"/>
                  </a:lnTo>
                  <a:lnTo>
                    <a:pt x="26" y="172"/>
                  </a:lnTo>
                  <a:lnTo>
                    <a:pt x="26" y="172"/>
                  </a:lnTo>
                  <a:lnTo>
                    <a:pt x="35" y="170"/>
                  </a:lnTo>
                  <a:lnTo>
                    <a:pt x="38" y="169"/>
                  </a:lnTo>
                  <a:lnTo>
                    <a:pt x="38" y="90"/>
                  </a:lnTo>
                  <a:lnTo>
                    <a:pt x="38" y="90"/>
                  </a:lnTo>
                  <a:lnTo>
                    <a:pt x="38" y="86"/>
                  </a:lnTo>
                  <a:lnTo>
                    <a:pt x="39" y="80"/>
                  </a:lnTo>
                  <a:lnTo>
                    <a:pt x="42" y="75"/>
                  </a:lnTo>
                  <a:lnTo>
                    <a:pt x="44" y="71"/>
                  </a:lnTo>
                  <a:lnTo>
                    <a:pt x="51" y="61"/>
                  </a:lnTo>
                  <a:lnTo>
                    <a:pt x="61" y="53"/>
                  </a:lnTo>
                  <a:lnTo>
                    <a:pt x="73" y="47"/>
                  </a:lnTo>
                  <a:lnTo>
                    <a:pt x="86" y="43"/>
                  </a:lnTo>
                  <a:lnTo>
                    <a:pt x="101" y="39"/>
                  </a:lnTo>
                  <a:lnTo>
                    <a:pt x="116" y="38"/>
                  </a:lnTo>
                  <a:lnTo>
                    <a:pt x="116" y="38"/>
                  </a:lnTo>
                  <a:lnTo>
                    <a:pt x="131" y="39"/>
                  </a:lnTo>
                  <a:lnTo>
                    <a:pt x="146" y="43"/>
                  </a:lnTo>
                  <a:lnTo>
                    <a:pt x="159" y="47"/>
                  </a:lnTo>
                  <a:lnTo>
                    <a:pt x="170" y="53"/>
                  </a:lnTo>
                  <a:lnTo>
                    <a:pt x="180" y="61"/>
                  </a:lnTo>
                  <a:lnTo>
                    <a:pt x="188" y="71"/>
                  </a:lnTo>
                  <a:lnTo>
                    <a:pt x="190" y="75"/>
                  </a:lnTo>
                  <a:lnTo>
                    <a:pt x="193" y="80"/>
                  </a:lnTo>
                  <a:lnTo>
                    <a:pt x="194" y="86"/>
                  </a:lnTo>
                  <a:lnTo>
                    <a:pt x="194" y="90"/>
                  </a:lnTo>
                  <a:lnTo>
                    <a:pt x="194" y="169"/>
                  </a:lnTo>
                  <a:lnTo>
                    <a:pt x="194" y="169"/>
                  </a:lnTo>
                  <a:lnTo>
                    <a:pt x="194" y="169"/>
                  </a:lnTo>
                  <a:lnTo>
                    <a:pt x="197" y="170"/>
                  </a:lnTo>
                  <a:lnTo>
                    <a:pt x="205" y="172"/>
                  </a:lnTo>
                  <a:lnTo>
                    <a:pt x="205" y="172"/>
                  </a:lnTo>
                  <a:lnTo>
                    <a:pt x="211" y="172"/>
                  </a:lnTo>
                  <a:lnTo>
                    <a:pt x="217" y="170"/>
                  </a:lnTo>
                  <a:lnTo>
                    <a:pt x="219" y="169"/>
                  </a:lnTo>
                  <a:lnTo>
                    <a:pt x="222" y="168"/>
                  </a:lnTo>
                  <a:lnTo>
                    <a:pt x="232" y="1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560" name="Group 102"/>
          <p:cNvGrpSpPr>
            <a:grpSpLocks noChangeAspect="1"/>
          </p:cNvGrpSpPr>
          <p:nvPr/>
        </p:nvGrpSpPr>
        <p:grpSpPr bwMode="auto">
          <a:xfrm>
            <a:off x="7399337" y="3581400"/>
            <a:ext cx="727075" cy="277813"/>
            <a:chOff x="1056" y="2654"/>
            <a:chExt cx="458" cy="175"/>
          </a:xfrm>
        </p:grpSpPr>
        <p:sp>
          <p:nvSpPr>
            <p:cNvPr id="561" name="AutoShape 101"/>
            <p:cNvSpPr>
              <a:spLocks noChangeAspect="1" noChangeArrowheads="1" noTextEdit="1"/>
            </p:cNvSpPr>
            <p:nvPr/>
          </p:nvSpPr>
          <p:spPr bwMode="auto">
            <a:xfrm>
              <a:off x="1056" y="2654"/>
              <a:ext cx="4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2" name="Rectangle 103"/>
            <p:cNvSpPr>
              <a:spLocks noChangeArrowheads="1"/>
            </p:cNvSpPr>
            <p:nvPr/>
          </p:nvSpPr>
          <p:spPr bwMode="auto">
            <a:xfrm>
              <a:off x="1058" y="2744"/>
              <a:ext cx="348" cy="83"/>
            </a:xfrm>
            <a:prstGeom prst="rect">
              <a:avLst/>
            </a:prstGeom>
            <a:solidFill>
              <a:srgbClr val="0D96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3" name="Freeform 104"/>
            <p:cNvSpPr>
              <a:spLocks/>
            </p:cNvSpPr>
            <p:nvPr/>
          </p:nvSpPr>
          <p:spPr bwMode="auto">
            <a:xfrm>
              <a:off x="1406" y="2656"/>
              <a:ext cx="106" cy="171"/>
            </a:xfrm>
            <a:custGeom>
              <a:avLst/>
              <a:gdLst>
                <a:gd name="T0" fmla="*/ 639 w 639"/>
                <a:gd name="T1" fmla="*/ 499 h 1032"/>
                <a:gd name="T2" fmla="*/ 0 w 639"/>
                <a:gd name="T3" fmla="*/ 1032 h 1032"/>
                <a:gd name="T4" fmla="*/ 0 w 639"/>
                <a:gd name="T5" fmla="*/ 533 h 1032"/>
                <a:gd name="T6" fmla="*/ 639 w 639"/>
                <a:gd name="T7" fmla="*/ 0 h 1032"/>
                <a:gd name="T8" fmla="*/ 639 w 639"/>
                <a:gd name="T9" fmla="*/ 499 h 1032"/>
              </a:gdLst>
              <a:ahLst/>
              <a:cxnLst>
                <a:cxn ang="0">
                  <a:pos x="T0" y="T1"/>
                </a:cxn>
                <a:cxn ang="0">
                  <a:pos x="T2" y="T3"/>
                </a:cxn>
                <a:cxn ang="0">
                  <a:pos x="T4" y="T5"/>
                </a:cxn>
                <a:cxn ang="0">
                  <a:pos x="T6" y="T7"/>
                </a:cxn>
                <a:cxn ang="0">
                  <a:pos x="T8" y="T9"/>
                </a:cxn>
              </a:cxnLst>
              <a:rect l="0" t="0" r="r" b="b"/>
              <a:pathLst>
                <a:path w="639" h="1032">
                  <a:moveTo>
                    <a:pt x="639" y="499"/>
                  </a:moveTo>
                  <a:lnTo>
                    <a:pt x="0" y="1032"/>
                  </a:lnTo>
                  <a:lnTo>
                    <a:pt x="0" y="533"/>
                  </a:lnTo>
                  <a:lnTo>
                    <a:pt x="639" y="0"/>
                  </a:lnTo>
                  <a:lnTo>
                    <a:pt x="639" y="499"/>
                  </a:lnTo>
                  <a:close/>
                </a:path>
              </a:pathLst>
            </a:custGeom>
            <a:solidFill>
              <a:srgbClr val="01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4" name="Freeform 105"/>
            <p:cNvSpPr>
              <a:spLocks/>
            </p:cNvSpPr>
            <p:nvPr/>
          </p:nvSpPr>
          <p:spPr bwMode="auto">
            <a:xfrm>
              <a:off x="1058" y="2656"/>
              <a:ext cx="454" cy="88"/>
            </a:xfrm>
            <a:custGeom>
              <a:avLst/>
              <a:gdLst>
                <a:gd name="T0" fmla="*/ 2091 w 2730"/>
                <a:gd name="T1" fmla="*/ 533 h 533"/>
                <a:gd name="T2" fmla="*/ 0 w 2730"/>
                <a:gd name="T3" fmla="*/ 533 h 533"/>
                <a:gd name="T4" fmla="*/ 639 w 2730"/>
                <a:gd name="T5" fmla="*/ 0 h 533"/>
                <a:gd name="T6" fmla="*/ 2730 w 2730"/>
                <a:gd name="T7" fmla="*/ 0 h 533"/>
                <a:gd name="T8" fmla="*/ 2091 w 2730"/>
                <a:gd name="T9" fmla="*/ 533 h 533"/>
              </a:gdLst>
              <a:ahLst/>
              <a:cxnLst>
                <a:cxn ang="0">
                  <a:pos x="T0" y="T1"/>
                </a:cxn>
                <a:cxn ang="0">
                  <a:pos x="T2" y="T3"/>
                </a:cxn>
                <a:cxn ang="0">
                  <a:pos x="T4" y="T5"/>
                </a:cxn>
                <a:cxn ang="0">
                  <a:pos x="T6" y="T7"/>
                </a:cxn>
                <a:cxn ang="0">
                  <a:pos x="T8" y="T9"/>
                </a:cxn>
              </a:cxnLst>
              <a:rect l="0" t="0" r="r" b="b"/>
              <a:pathLst>
                <a:path w="2730" h="533">
                  <a:moveTo>
                    <a:pt x="2091" y="533"/>
                  </a:moveTo>
                  <a:lnTo>
                    <a:pt x="0" y="533"/>
                  </a:lnTo>
                  <a:lnTo>
                    <a:pt x="639" y="0"/>
                  </a:lnTo>
                  <a:lnTo>
                    <a:pt x="2730" y="0"/>
                  </a:lnTo>
                  <a:lnTo>
                    <a:pt x="2091" y="533"/>
                  </a:lnTo>
                  <a:close/>
                </a:path>
              </a:pathLst>
            </a:custGeom>
            <a:solidFill>
              <a:srgbClr val="45A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5" name="Freeform 106"/>
            <p:cNvSpPr>
              <a:spLocks/>
            </p:cNvSpPr>
            <p:nvPr/>
          </p:nvSpPr>
          <p:spPr bwMode="auto">
            <a:xfrm>
              <a:off x="1107" y="2705"/>
              <a:ext cx="148" cy="30"/>
            </a:xfrm>
            <a:custGeom>
              <a:avLst/>
              <a:gdLst>
                <a:gd name="T0" fmla="*/ 811 w 891"/>
                <a:gd name="T1" fmla="*/ 138 h 179"/>
                <a:gd name="T2" fmla="*/ 891 w 891"/>
                <a:gd name="T3" fmla="*/ 72 h 179"/>
                <a:gd name="T4" fmla="*/ 352 w 891"/>
                <a:gd name="T5" fmla="*/ 72 h 179"/>
                <a:gd name="T6" fmla="*/ 439 w 891"/>
                <a:gd name="T7" fmla="*/ 0 h 179"/>
                <a:gd name="T8" fmla="*/ 0 w 891"/>
                <a:gd name="T9" fmla="*/ 106 h 179"/>
                <a:gd name="T10" fmla="*/ 223 w 891"/>
                <a:gd name="T11" fmla="*/ 179 h 179"/>
                <a:gd name="T12" fmla="*/ 272 w 891"/>
                <a:gd name="T13" fmla="*/ 138 h 179"/>
                <a:gd name="T14" fmla="*/ 811 w 891"/>
                <a:gd name="T15" fmla="*/ 138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1" y="138"/>
                  </a:moveTo>
                  <a:lnTo>
                    <a:pt x="891" y="72"/>
                  </a:lnTo>
                  <a:lnTo>
                    <a:pt x="352" y="72"/>
                  </a:lnTo>
                  <a:lnTo>
                    <a:pt x="439" y="0"/>
                  </a:lnTo>
                  <a:lnTo>
                    <a:pt x="0" y="106"/>
                  </a:lnTo>
                  <a:lnTo>
                    <a:pt x="223" y="179"/>
                  </a:lnTo>
                  <a:lnTo>
                    <a:pt x="272" y="138"/>
                  </a:lnTo>
                  <a:lnTo>
                    <a:pt x="811" y="13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6" name="Freeform 107"/>
            <p:cNvSpPr>
              <a:spLocks/>
            </p:cNvSpPr>
            <p:nvPr/>
          </p:nvSpPr>
          <p:spPr bwMode="auto">
            <a:xfrm>
              <a:off x="1110" y="2708"/>
              <a:ext cx="148" cy="30"/>
            </a:xfrm>
            <a:custGeom>
              <a:avLst/>
              <a:gdLst>
                <a:gd name="T0" fmla="*/ 812 w 892"/>
                <a:gd name="T1" fmla="*/ 139 h 180"/>
                <a:gd name="T2" fmla="*/ 892 w 892"/>
                <a:gd name="T3" fmla="*/ 72 h 180"/>
                <a:gd name="T4" fmla="*/ 353 w 892"/>
                <a:gd name="T5" fmla="*/ 72 h 180"/>
                <a:gd name="T6" fmla="*/ 440 w 892"/>
                <a:gd name="T7" fmla="*/ 0 h 180"/>
                <a:gd name="T8" fmla="*/ 0 w 892"/>
                <a:gd name="T9" fmla="*/ 106 h 180"/>
                <a:gd name="T10" fmla="*/ 224 w 892"/>
                <a:gd name="T11" fmla="*/ 180 h 180"/>
                <a:gd name="T12" fmla="*/ 273 w 892"/>
                <a:gd name="T13" fmla="*/ 139 h 180"/>
                <a:gd name="T14" fmla="*/ 812 w 892"/>
                <a:gd name="T15" fmla="*/ 139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2" y="139"/>
                  </a:moveTo>
                  <a:lnTo>
                    <a:pt x="892" y="72"/>
                  </a:lnTo>
                  <a:lnTo>
                    <a:pt x="353" y="72"/>
                  </a:lnTo>
                  <a:lnTo>
                    <a:pt x="440" y="0"/>
                  </a:lnTo>
                  <a:lnTo>
                    <a:pt x="0" y="106"/>
                  </a:lnTo>
                  <a:lnTo>
                    <a:pt x="224" y="180"/>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7" name="Freeform 108"/>
            <p:cNvSpPr>
              <a:spLocks/>
            </p:cNvSpPr>
            <p:nvPr/>
          </p:nvSpPr>
          <p:spPr bwMode="auto">
            <a:xfrm>
              <a:off x="1149" y="2669"/>
              <a:ext cx="148" cy="30"/>
            </a:xfrm>
            <a:custGeom>
              <a:avLst/>
              <a:gdLst>
                <a:gd name="T0" fmla="*/ 812 w 891"/>
                <a:gd name="T1" fmla="*/ 140 h 180"/>
                <a:gd name="T2" fmla="*/ 891 w 891"/>
                <a:gd name="T3" fmla="*/ 72 h 180"/>
                <a:gd name="T4" fmla="*/ 352 w 891"/>
                <a:gd name="T5" fmla="*/ 72 h 180"/>
                <a:gd name="T6" fmla="*/ 440 w 891"/>
                <a:gd name="T7" fmla="*/ 0 h 180"/>
                <a:gd name="T8" fmla="*/ 0 w 891"/>
                <a:gd name="T9" fmla="*/ 107 h 180"/>
                <a:gd name="T10" fmla="*/ 223 w 891"/>
                <a:gd name="T11" fmla="*/ 180 h 180"/>
                <a:gd name="T12" fmla="*/ 273 w 891"/>
                <a:gd name="T13" fmla="*/ 140 h 180"/>
                <a:gd name="T14" fmla="*/ 812 w 891"/>
                <a:gd name="T15" fmla="*/ 14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812" y="140"/>
                  </a:moveTo>
                  <a:lnTo>
                    <a:pt x="891" y="72"/>
                  </a:lnTo>
                  <a:lnTo>
                    <a:pt x="352" y="72"/>
                  </a:lnTo>
                  <a:lnTo>
                    <a:pt x="440" y="0"/>
                  </a:lnTo>
                  <a:lnTo>
                    <a:pt x="0" y="107"/>
                  </a:lnTo>
                  <a:lnTo>
                    <a:pt x="223" y="180"/>
                  </a:lnTo>
                  <a:lnTo>
                    <a:pt x="273" y="140"/>
                  </a:lnTo>
                  <a:lnTo>
                    <a:pt x="812" y="14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8" name="Freeform 109"/>
            <p:cNvSpPr>
              <a:spLocks/>
            </p:cNvSpPr>
            <p:nvPr/>
          </p:nvSpPr>
          <p:spPr bwMode="auto">
            <a:xfrm>
              <a:off x="1152" y="2672"/>
              <a:ext cx="148" cy="30"/>
            </a:xfrm>
            <a:custGeom>
              <a:avLst/>
              <a:gdLst>
                <a:gd name="T0" fmla="*/ 812 w 891"/>
                <a:gd name="T1" fmla="*/ 139 h 179"/>
                <a:gd name="T2" fmla="*/ 891 w 891"/>
                <a:gd name="T3" fmla="*/ 73 h 179"/>
                <a:gd name="T4" fmla="*/ 352 w 891"/>
                <a:gd name="T5" fmla="*/ 73 h 179"/>
                <a:gd name="T6" fmla="*/ 439 w 891"/>
                <a:gd name="T7" fmla="*/ 0 h 179"/>
                <a:gd name="T8" fmla="*/ 0 w 891"/>
                <a:gd name="T9" fmla="*/ 107 h 179"/>
                <a:gd name="T10" fmla="*/ 223 w 891"/>
                <a:gd name="T11" fmla="*/ 179 h 179"/>
                <a:gd name="T12" fmla="*/ 273 w 891"/>
                <a:gd name="T13" fmla="*/ 139 h 179"/>
                <a:gd name="T14" fmla="*/ 812 w 891"/>
                <a:gd name="T15" fmla="*/ 13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79">
                  <a:moveTo>
                    <a:pt x="812" y="139"/>
                  </a:moveTo>
                  <a:lnTo>
                    <a:pt x="891" y="73"/>
                  </a:lnTo>
                  <a:lnTo>
                    <a:pt x="352" y="73"/>
                  </a:lnTo>
                  <a:lnTo>
                    <a:pt x="439" y="0"/>
                  </a:lnTo>
                  <a:lnTo>
                    <a:pt x="0" y="107"/>
                  </a:lnTo>
                  <a:lnTo>
                    <a:pt x="223" y="179"/>
                  </a:lnTo>
                  <a:lnTo>
                    <a:pt x="273" y="139"/>
                  </a:lnTo>
                  <a:lnTo>
                    <a:pt x="812"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9" name="Freeform 110"/>
            <p:cNvSpPr>
              <a:spLocks/>
            </p:cNvSpPr>
            <p:nvPr/>
          </p:nvSpPr>
          <p:spPr bwMode="auto">
            <a:xfrm>
              <a:off x="1304" y="2658"/>
              <a:ext cx="149" cy="30"/>
            </a:xfrm>
            <a:custGeom>
              <a:avLst/>
              <a:gdLst>
                <a:gd name="T0" fmla="*/ 80 w 892"/>
                <a:gd name="T1" fmla="*/ 41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1 h 180"/>
                <a:gd name="T14" fmla="*/ 80 w 892"/>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0" y="41"/>
                  </a:moveTo>
                  <a:lnTo>
                    <a:pt x="0" y="108"/>
                  </a:lnTo>
                  <a:lnTo>
                    <a:pt x="539" y="108"/>
                  </a:lnTo>
                  <a:lnTo>
                    <a:pt x="453" y="180"/>
                  </a:lnTo>
                  <a:lnTo>
                    <a:pt x="892" y="73"/>
                  </a:lnTo>
                  <a:lnTo>
                    <a:pt x="668" y="0"/>
                  </a:lnTo>
                  <a:lnTo>
                    <a:pt x="619" y="41"/>
                  </a:lnTo>
                  <a:lnTo>
                    <a:pt x="80"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0" name="Freeform 111"/>
            <p:cNvSpPr>
              <a:spLocks/>
            </p:cNvSpPr>
            <p:nvPr/>
          </p:nvSpPr>
          <p:spPr bwMode="auto">
            <a:xfrm>
              <a:off x="1307" y="2660"/>
              <a:ext cx="149" cy="30"/>
            </a:xfrm>
            <a:custGeom>
              <a:avLst/>
              <a:gdLst>
                <a:gd name="T0" fmla="*/ 81 w 892"/>
                <a:gd name="T1" fmla="*/ 42 h 180"/>
                <a:gd name="T2" fmla="*/ 0 w 892"/>
                <a:gd name="T3" fmla="*/ 108 h 180"/>
                <a:gd name="T4" fmla="*/ 539 w 892"/>
                <a:gd name="T5" fmla="*/ 108 h 180"/>
                <a:gd name="T6" fmla="*/ 453 w 892"/>
                <a:gd name="T7" fmla="*/ 180 h 180"/>
                <a:gd name="T8" fmla="*/ 892 w 892"/>
                <a:gd name="T9" fmla="*/ 73 h 180"/>
                <a:gd name="T10" fmla="*/ 668 w 892"/>
                <a:gd name="T11" fmla="*/ 0 h 180"/>
                <a:gd name="T12" fmla="*/ 619 w 892"/>
                <a:gd name="T13" fmla="*/ 42 h 180"/>
                <a:gd name="T14" fmla="*/ 81 w 892"/>
                <a:gd name="T15" fmla="*/ 42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80">
                  <a:moveTo>
                    <a:pt x="81" y="42"/>
                  </a:moveTo>
                  <a:lnTo>
                    <a:pt x="0" y="108"/>
                  </a:lnTo>
                  <a:lnTo>
                    <a:pt x="539" y="108"/>
                  </a:lnTo>
                  <a:lnTo>
                    <a:pt x="453" y="180"/>
                  </a:lnTo>
                  <a:lnTo>
                    <a:pt x="892" y="73"/>
                  </a:lnTo>
                  <a:lnTo>
                    <a:pt x="668" y="0"/>
                  </a:lnTo>
                  <a:lnTo>
                    <a:pt x="619" y="42"/>
                  </a:lnTo>
                  <a:lnTo>
                    <a:pt x="8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1" name="Freeform 112"/>
            <p:cNvSpPr>
              <a:spLocks/>
            </p:cNvSpPr>
            <p:nvPr/>
          </p:nvSpPr>
          <p:spPr bwMode="auto">
            <a:xfrm>
              <a:off x="1261" y="2695"/>
              <a:ext cx="148" cy="30"/>
            </a:xfrm>
            <a:custGeom>
              <a:avLst/>
              <a:gdLst>
                <a:gd name="T0" fmla="*/ 79 w 891"/>
                <a:gd name="T1" fmla="*/ 41 h 180"/>
                <a:gd name="T2" fmla="*/ 0 w 891"/>
                <a:gd name="T3" fmla="*/ 107 h 180"/>
                <a:gd name="T4" fmla="*/ 539 w 891"/>
                <a:gd name="T5" fmla="*/ 107 h 180"/>
                <a:gd name="T6" fmla="*/ 452 w 891"/>
                <a:gd name="T7" fmla="*/ 180 h 180"/>
                <a:gd name="T8" fmla="*/ 891 w 891"/>
                <a:gd name="T9" fmla="*/ 72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2"/>
                  </a:lnTo>
                  <a:lnTo>
                    <a:pt x="668" y="0"/>
                  </a:lnTo>
                  <a:lnTo>
                    <a:pt x="618" y="41"/>
                  </a:lnTo>
                  <a:lnTo>
                    <a:pt x="79" y="4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2" name="Freeform 113"/>
            <p:cNvSpPr>
              <a:spLocks/>
            </p:cNvSpPr>
            <p:nvPr/>
          </p:nvSpPr>
          <p:spPr bwMode="auto">
            <a:xfrm>
              <a:off x="1264" y="2698"/>
              <a:ext cx="148" cy="29"/>
            </a:xfrm>
            <a:custGeom>
              <a:avLst/>
              <a:gdLst>
                <a:gd name="T0" fmla="*/ 79 w 891"/>
                <a:gd name="T1" fmla="*/ 41 h 180"/>
                <a:gd name="T2" fmla="*/ 0 w 891"/>
                <a:gd name="T3" fmla="*/ 107 h 180"/>
                <a:gd name="T4" fmla="*/ 539 w 891"/>
                <a:gd name="T5" fmla="*/ 107 h 180"/>
                <a:gd name="T6" fmla="*/ 452 w 891"/>
                <a:gd name="T7" fmla="*/ 180 h 180"/>
                <a:gd name="T8" fmla="*/ 891 w 891"/>
                <a:gd name="T9" fmla="*/ 73 h 180"/>
                <a:gd name="T10" fmla="*/ 668 w 891"/>
                <a:gd name="T11" fmla="*/ 0 h 180"/>
                <a:gd name="T12" fmla="*/ 618 w 891"/>
                <a:gd name="T13" fmla="*/ 41 h 180"/>
                <a:gd name="T14" fmla="*/ 79 w 891"/>
                <a:gd name="T15" fmla="*/ 41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1" h="180">
                  <a:moveTo>
                    <a:pt x="79" y="41"/>
                  </a:moveTo>
                  <a:lnTo>
                    <a:pt x="0" y="107"/>
                  </a:lnTo>
                  <a:lnTo>
                    <a:pt x="539" y="107"/>
                  </a:lnTo>
                  <a:lnTo>
                    <a:pt x="452" y="180"/>
                  </a:lnTo>
                  <a:lnTo>
                    <a:pt x="891" y="73"/>
                  </a:lnTo>
                  <a:lnTo>
                    <a:pt x="668" y="0"/>
                  </a:lnTo>
                  <a:lnTo>
                    <a:pt x="618" y="41"/>
                  </a:lnTo>
                  <a:lnTo>
                    <a:pt x="7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3" name="Freeform 114"/>
            <p:cNvSpPr>
              <a:spLocks/>
            </p:cNvSpPr>
            <p:nvPr/>
          </p:nvSpPr>
          <p:spPr bwMode="auto">
            <a:xfrm>
              <a:off x="1190" y="2776"/>
              <a:ext cx="66" cy="40"/>
            </a:xfrm>
            <a:custGeom>
              <a:avLst/>
              <a:gdLst>
                <a:gd name="T0" fmla="*/ 391 w 397"/>
                <a:gd name="T1" fmla="*/ 185 h 239"/>
                <a:gd name="T2" fmla="*/ 391 w 397"/>
                <a:gd name="T3" fmla="*/ 185 h 239"/>
                <a:gd name="T4" fmla="*/ 394 w 397"/>
                <a:gd name="T5" fmla="*/ 182 h 239"/>
                <a:gd name="T6" fmla="*/ 396 w 397"/>
                <a:gd name="T7" fmla="*/ 180 h 239"/>
                <a:gd name="T8" fmla="*/ 397 w 397"/>
                <a:gd name="T9" fmla="*/ 177 h 239"/>
                <a:gd name="T10" fmla="*/ 397 w 397"/>
                <a:gd name="T11" fmla="*/ 173 h 239"/>
                <a:gd name="T12" fmla="*/ 397 w 397"/>
                <a:gd name="T13" fmla="*/ 15 h 239"/>
                <a:gd name="T14" fmla="*/ 397 w 397"/>
                <a:gd name="T15" fmla="*/ 15 h 239"/>
                <a:gd name="T16" fmla="*/ 396 w 397"/>
                <a:gd name="T17" fmla="*/ 10 h 239"/>
                <a:gd name="T18" fmla="*/ 394 w 397"/>
                <a:gd name="T19" fmla="*/ 5 h 239"/>
                <a:gd name="T20" fmla="*/ 388 w 397"/>
                <a:gd name="T21" fmla="*/ 1 h 239"/>
                <a:gd name="T22" fmla="*/ 382 w 397"/>
                <a:gd name="T23" fmla="*/ 0 h 239"/>
                <a:gd name="T24" fmla="*/ 80 w 397"/>
                <a:gd name="T25" fmla="*/ 0 h 239"/>
                <a:gd name="T26" fmla="*/ 80 w 397"/>
                <a:gd name="T27" fmla="*/ 0 h 239"/>
                <a:gd name="T28" fmla="*/ 74 w 397"/>
                <a:gd name="T29" fmla="*/ 1 h 239"/>
                <a:gd name="T30" fmla="*/ 70 w 397"/>
                <a:gd name="T31" fmla="*/ 4 h 239"/>
                <a:gd name="T32" fmla="*/ 5 w 397"/>
                <a:gd name="T33" fmla="*/ 56 h 239"/>
                <a:gd name="T34" fmla="*/ 5 w 397"/>
                <a:gd name="T35" fmla="*/ 56 h 239"/>
                <a:gd name="T36" fmla="*/ 1 w 397"/>
                <a:gd name="T37" fmla="*/ 61 h 239"/>
                <a:gd name="T38" fmla="*/ 0 w 397"/>
                <a:gd name="T39" fmla="*/ 64 h 239"/>
                <a:gd name="T40" fmla="*/ 0 w 397"/>
                <a:gd name="T41" fmla="*/ 66 h 239"/>
                <a:gd name="T42" fmla="*/ 0 w 397"/>
                <a:gd name="T43" fmla="*/ 224 h 239"/>
                <a:gd name="T44" fmla="*/ 0 w 397"/>
                <a:gd name="T45" fmla="*/ 224 h 239"/>
                <a:gd name="T46" fmla="*/ 1 w 397"/>
                <a:gd name="T47" fmla="*/ 230 h 239"/>
                <a:gd name="T48" fmla="*/ 5 w 397"/>
                <a:gd name="T49" fmla="*/ 235 h 239"/>
                <a:gd name="T50" fmla="*/ 9 w 397"/>
                <a:gd name="T51" fmla="*/ 238 h 239"/>
                <a:gd name="T52" fmla="*/ 15 w 397"/>
                <a:gd name="T53" fmla="*/ 239 h 239"/>
                <a:gd name="T54" fmla="*/ 318 w 397"/>
                <a:gd name="T55" fmla="*/ 239 h 239"/>
                <a:gd name="T56" fmla="*/ 318 w 397"/>
                <a:gd name="T57" fmla="*/ 239 h 239"/>
                <a:gd name="T58" fmla="*/ 323 w 397"/>
                <a:gd name="T59" fmla="*/ 239 h 239"/>
                <a:gd name="T60" fmla="*/ 327 w 397"/>
                <a:gd name="T61" fmla="*/ 236 h 239"/>
                <a:gd name="T62" fmla="*/ 391 w 397"/>
                <a:gd name="T6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239">
                  <a:moveTo>
                    <a:pt x="391" y="185"/>
                  </a:moveTo>
                  <a:lnTo>
                    <a:pt x="391" y="185"/>
                  </a:lnTo>
                  <a:lnTo>
                    <a:pt x="394" y="182"/>
                  </a:lnTo>
                  <a:lnTo>
                    <a:pt x="396" y="180"/>
                  </a:lnTo>
                  <a:lnTo>
                    <a:pt x="397" y="177"/>
                  </a:lnTo>
                  <a:lnTo>
                    <a:pt x="397" y="173"/>
                  </a:lnTo>
                  <a:lnTo>
                    <a:pt x="397" y="15"/>
                  </a:lnTo>
                  <a:lnTo>
                    <a:pt x="397" y="15"/>
                  </a:lnTo>
                  <a:lnTo>
                    <a:pt x="396" y="10"/>
                  </a:lnTo>
                  <a:lnTo>
                    <a:pt x="394" y="5"/>
                  </a:lnTo>
                  <a:lnTo>
                    <a:pt x="388" y="1"/>
                  </a:lnTo>
                  <a:lnTo>
                    <a:pt x="382" y="0"/>
                  </a:lnTo>
                  <a:lnTo>
                    <a:pt x="80" y="0"/>
                  </a:lnTo>
                  <a:lnTo>
                    <a:pt x="80" y="0"/>
                  </a:lnTo>
                  <a:lnTo>
                    <a:pt x="74" y="1"/>
                  </a:lnTo>
                  <a:lnTo>
                    <a:pt x="70" y="4"/>
                  </a:lnTo>
                  <a:lnTo>
                    <a:pt x="5" y="56"/>
                  </a:lnTo>
                  <a:lnTo>
                    <a:pt x="5" y="56"/>
                  </a:lnTo>
                  <a:lnTo>
                    <a:pt x="1" y="61"/>
                  </a:lnTo>
                  <a:lnTo>
                    <a:pt x="0" y="64"/>
                  </a:lnTo>
                  <a:lnTo>
                    <a:pt x="0" y="66"/>
                  </a:lnTo>
                  <a:lnTo>
                    <a:pt x="0" y="224"/>
                  </a:lnTo>
                  <a:lnTo>
                    <a:pt x="0" y="224"/>
                  </a:lnTo>
                  <a:lnTo>
                    <a:pt x="1" y="230"/>
                  </a:lnTo>
                  <a:lnTo>
                    <a:pt x="5" y="235"/>
                  </a:lnTo>
                  <a:lnTo>
                    <a:pt x="9" y="238"/>
                  </a:lnTo>
                  <a:lnTo>
                    <a:pt x="15" y="239"/>
                  </a:lnTo>
                  <a:lnTo>
                    <a:pt x="318" y="239"/>
                  </a:lnTo>
                  <a:lnTo>
                    <a:pt x="318" y="239"/>
                  </a:lnTo>
                  <a:lnTo>
                    <a:pt x="323" y="239"/>
                  </a:lnTo>
                  <a:lnTo>
                    <a:pt x="327" y="236"/>
                  </a:lnTo>
                  <a:lnTo>
                    <a:pt x="39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4" name="Freeform 115"/>
            <p:cNvSpPr>
              <a:spLocks/>
            </p:cNvSpPr>
            <p:nvPr/>
          </p:nvSpPr>
          <p:spPr bwMode="auto">
            <a:xfrm>
              <a:off x="1212" y="2792"/>
              <a:ext cx="11" cy="19"/>
            </a:xfrm>
            <a:custGeom>
              <a:avLst/>
              <a:gdLst>
                <a:gd name="T0" fmla="*/ 71 w 71"/>
                <a:gd name="T1" fmla="*/ 36 h 116"/>
                <a:gd name="T2" fmla="*/ 71 w 71"/>
                <a:gd name="T3" fmla="*/ 36 h 116"/>
                <a:gd name="T4" fmla="*/ 69 w 71"/>
                <a:gd name="T5" fmla="*/ 29 h 116"/>
                <a:gd name="T6" fmla="*/ 67 w 71"/>
                <a:gd name="T7" fmla="*/ 22 h 116"/>
                <a:gd name="T8" fmla="*/ 64 w 71"/>
                <a:gd name="T9" fmla="*/ 16 h 116"/>
                <a:gd name="T10" fmla="*/ 60 w 71"/>
                <a:gd name="T11" fmla="*/ 11 h 116"/>
                <a:gd name="T12" fmla="*/ 54 w 71"/>
                <a:gd name="T13" fmla="*/ 7 h 116"/>
                <a:gd name="T14" fmla="*/ 49 w 71"/>
                <a:gd name="T15" fmla="*/ 4 h 116"/>
                <a:gd name="T16" fmla="*/ 42 w 71"/>
                <a:gd name="T17" fmla="*/ 1 h 116"/>
                <a:gd name="T18" fmla="*/ 35 w 71"/>
                <a:gd name="T19" fmla="*/ 0 h 116"/>
                <a:gd name="T20" fmla="*/ 35 w 71"/>
                <a:gd name="T21" fmla="*/ 0 h 116"/>
                <a:gd name="T22" fmla="*/ 28 w 71"/>
                <a:gd name="T23" fmla="*/ 1 h 116"/>
                <a:gd name="T24" fmla="*/ 21 w 71"/>
                <a:gd name="T25" fmla="*/ 4 h 116"/>
                <a:gd name="T26" fmla="*/ 15 w 71"/>
                <a:gd name="T27" fmla="*/ 7 h 116"/>
                <a:gd name="T28" fmla="*/ 9 w 71"/>
                <a:gd name="T29" fmla="*/ 11 h 116"/>
                <a:gd name="T30" fmla="*/ 6 w 71"/>
                <a:gd name="T31" fmla="*/ 16 h 116"/>
                <a:gd name="T32" fmla="*/ 2 w 71"/>
                <a:gd name="T33" fmla="*/ 22 h 116"/>
                <a:gd name="T34" fmla="*/ 0 w 71"/>
                <a:gd name="T35" fmla="*/ 29 h 116"/>
                <a:gd name="T36" fmla="*/ 0 w 71"/>
                <a:gd name="T37" fmla="*/ 36 h 116"/>
                <a:gd name="T38" fmla="*/ 0 w 71"/>
                <a:gd name="T39" fmla="*/ 36 h 116"/>
                <a:gd name="T40" fmla="*/ 1 w 71"/>
                <a:gd name="T41" fmla="*/ 45 h 116"/>
                <a:gd name="T42" fmla="*/ 4 w 71"/>
                <a:gd name="T43" fmla="*/ 54 h 116"/>
                <a:gd name="T44" fmla="*/ 10 w 71"/>
                <a:gd name="T45" fmla="*/ 62 h 116"/>
                <a:gd name="T46" fmla="*/ 17 w 71"/>
                <a:gd name="T47" fmla="*/ 66 h 116"/>
                <a:gd name="T48" fmla="*/ 0 w 71"/>
                <a:gd name="T49" fmla="*/ 116 h 116"/>
                <a:gd name="T50" fmla="*/ 69 w 71"/>
                <a:gd name="T51" fmla="*/ 116 h 116"/>
                <a:gd name="T52" fmla="*/ 52 w 71"/>
                <a:gd name="T53" fmla="*/ 66 h 116"/>
                <a:gd name="T54" fmla="*/ 52 w 71"/>
                <a:gd name="T55" fmla="*/ 66 h 116"/>
                <a:gd name="T56" fmla="*/ 60 w 71"/>
                <a:gd name="T57" fmla="*/ 62 h 116"/>
                <a:gd name="T58" fmla="*/ 65 w 71"/>
                <a:gd name="T59" fmla="*/ 54 h 116"/>
                <a:gd name="T60" fmla="*/ 68 w 71"/>
                <a:gd name="T61" fmla="*/ 45 h 116"/>
                <a:gd name="T62" fmla="*/ 71 w 71"/>
                <a:gd name="T63" fmla="*/ 36 h 116"/>
                <a:gd name="T64" fmla="*/ 71 w 71"/>
                <a:gd name="T65"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6">
                  <a:moveTo>
                    <a:pt x="71" y="36"/>
                  </a:moveTo>
                  <a:lnTo>
                    <a:pt x="71" y="36"/>
                  </a:lnTo>
                  <a:lnTo>
                    <a:pt x="69" y="29"/>
                  </a:lnTo>
                  <a:lnTo>
                    <a:pt x="67" y="22"/>
                  </a:lnTo>
                  <a:lnTo>
                    <a:pt x="64" y="16"/>
                  </a:lnTo>
                  <a:lnTo>
                    <a:pt x="60" y="11"/>
                  </a:lnTo>
                  <a:lnTo>
                    <a:pt x="54" y="7"/>
                  </a:lnTo>
                  <a:lnTo>
                    <a:pt x="49" y="4"/>
                  </a:lnTo>
                  <a:lnTo>
                    <a:pt x="42" y="1"/>
                  </a:lnTo>
                  <a:lnTo>
                    <a:pt x="35" y="0"/>
                  </a:lnTo>
                  <a:lnTo>
                    <a:pt x="35" y="0"/>
                  </a:lnTo>
                  <a:lnTo>
                    <a:pt x="28" y="1"/>
                  </a:lnTo>
                  <a:lnTo>
                    <a:pt x="21" y="4"/>
                  </a:lnTo>
                  <a:lnTo>
                    <a:pt x="15" y="7"/>
                  </a:lnTo>
                  <a:lnTo>
                    <a:pt x="9" y="11"/>
                  </a:lnTo>
                  <a:lnTo>
                    <a:pt x="6" y="16"/>
                  </a:lnTo>
                  <a:lnTo>
                    <a:pt x="2" y="22"/>
                  </a:lnTo>
                  <a:lnTo>
                    <a:pt x="0" y="29"/>
                  </a:lnTo>
                  <a:lnTo>
                    <a:pt x="0" y="36"/>
                  </a:lnTo>
                  <a:lnTo>
                    <a:pt x="0" y="36"/>
                  </a:lnTo>
                  <a:lnTo>
                    <a:pt x="1" y="45"/>
                  </a:lnTo>
                  <a:lnTo>
                    <a:pt x="4" y="54"/>
                  </a:lnTo>
                  <a:lnTo>
                    <a:pt x="10" y="62"/>
                  </a:lnTo>
                  <a:lnTo>
                    <a:pt x="17" y="66"/>
                  </a:lnTo>
                  <a:lnTo>
                    <a:pt x="0" y="116"/>
                  </a:lnTo>
                  <a:lnTo>
                    <a:pt x="69" y="116"/>
                  </a:lnTo>
                  <a:lnTo>
                    <a:pt x="52" y="66"/>
                  </a:lnTo>
                  <a:lnTo>
                    <a:pt x="52" y="66"/>
                  </a:lnTo>
                  <a:lnTo>
                    <a:pt x="60" y="62"/>
                  </a:lnTo>
                  <a:lnTo>
                    <a:pt x="65" y="54"/>
                  </a:lnTo>
                  <a:lnTo>
                    <a:pt x="68" y="45"/>
                  </a:lnTo>
                  <a:lnTo>
                    <a:pt x="71" y="36"/>
                  </a:lnTo>
                  <a:lnTo>
                    <a:pt x="71" y="3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5" name="Freeform 116"/>
            <p:cNvSpPr>
              <a:spLocks/>
            </p:cNvSpPr>
            <p:nvPr/>
          </p:nvSpPr>
          <p:spPr bwMode="auto">
            <a:xfrm>
              <a:off x="1069" y="2766"/>
              <a:ext cx="112" cy="43"/>
            </a:xfrm>
            <a:custGeom>
              <a:avLst/>
              <a:gdLst>
                <a:gd name="T0" fmla="*/ 181 w 676"/>
                <a:gd name="T1" fmla="*/ 35 h 254"/>
                <a:gd name="T2" fmla="*/ 131 w 676"/>
                <a:gd name="T3" fmla="*/ 10 h 254"/>
                <a:gd name="T4" fmla="*/ 81 w 676"/>
                <a:gd name="T5" fmla="*/ 21 h 254"/>
                <a:gd name="T6" fmla="*/ 28 w 676"/>
                <a:gd name="T7" fmla="*/ 80 h 254"/>
                <a:gd name="T8" fmla="*/ 12 w 676"/>
                <a:gd name="T9" fmla="*/ 110 h 254"/>
                <a:gd name="T10" fmla="*/ 0 w 676"/>
                <a:gd name="T11" fmla="*/ 129 h 254"/>
                <a:gd name="T12" fmla="*/ 23 w 676"/>
                <a:gd name="T13" fmla="*/ 184 h 254"/>
                <a:gd name="T14" fmla="*/ 78 w 676"/>
                <a:gd name="T15" fmla="*/ 244 h 254"/>
                <a:gd name="T16" fmla="*/ 142 w 676"/>
                <a:gd name="T17" fmla="*/ 252 h 254"/>
                <a:gd name="T18" fmla="*/ 189 w 676"/>
                <a:gd name="T19" fmla="*/ 225 h 254"/>
                <a:gd name="T20" fmla="*/ 244 w 676"/>
                <a:gd name="T21" fmla="*/ 138 h 254"/>
                <a:gd name="T22" fmla="*/ 308 w 676"/>
                <a:gd name="T23" fmla="*/ 49 h 254"/>
                <a:gd name="T24" fmla="*/ 347 w 676"/>
                <a:gd name="T25" fmla="*/ 41 h 254"/>
                <a:gd name="T26" fmla="*/ 393 w 676"/>
                <a:gd name="T27" fmla="*/ 70 h 254"/>
                <a:gd name="T28" fmla="*/ 415 w 676"/>
                <a:gd name="T29" fmla="*/ 170 h 254"/>
                <a:gd name="T30" fmla="*/ 362 w 676"/>
                <a:gd name="T31" fmla="*/ 219 h 254"/>
                <a:gd name="T32" fmla="*/ 322 w 676"/>
                <a:gd name="T33" fmla="*/ 222 h 254"/>
                <a:gd name="T34" fmla="*/ 272 w 676"/>
                <a:gd name="T35" fmla="*/ 186 h 254"/>
                <a:gd name="T36" fmla="*/ 242 w 676"/>
                <a:gd name="T37" fmla="*/ 176 h 254"/>
                <a:gd name="T38" fmla="*/ 304 w 676"/>
                <a:gd name="T39" fmla="*/ 237 h 254"/>
                <a:gd name="T40" fmla="*/ 348 w 676"/>
                <a:gd name="T41" fmla="*/ 244 h 254"/>
                <a:gd name="T42" fmla="*/ 402 w 676"/>
                <a:gd name="T43" fmla="*/ 219 h 254"/>
                <a:gd name="T44" fmla="*/ 455 w 676"/>
                <a:gd name="T45" fmla="*/ 177 h 254"/>
                <a:gd name="T46" fmla="*/ 510 w 676"/>
                <a:gd name="T47" fmla="*/ 241 h 254"/>
                <a:gd name="T48" fmla="*/ 555 w 676"/>
                <a:gd name="T49" fmla="*/ 254 h 254"/>
                <a:gd name="T50" fmla="*/ 631 w 676"/>
                <a:gd name="T51" fmla="*/ 217 h 254"/>
                <a:gd name="T52" fmla="*/ 674 w 676"/>
                <a:gd name="T53" fmla="*/ 140 h 254"/>
                <a:gd name="T54" fmla="*/ 674 w 676"/>
                <a:gd name="T55" fmla="*/ 118 h 254"/>
                <a:gd name="T56" fmla="*/ 661 w 676"/>
                <a:gd name="T57" fmla="*/ 108 h 254"/>
                <a:gd name="T58" fmla="*/ 621 w 676"/>
                <a:gd name="T59" fmla="*/ 39 h 254"/>
                <a:gd name="T60" fmla="*/ 566 w 676"/>
                <a:gd name="T61" fmla="*/ 10 h 254"/>
                <a:gd name="T62" fmla="*/ 523 w 676"/>
                <a:gd name="T63" fmla="*/ 16 h 254"/>
                <a:gd name="T64" fmla="*/ 465 w 676"/>
                <a:gd name="T65" fmla="*/ 78 h 254"/>
                <a:gd name="T66" fmla="*/ 494 w 676"/>
                <a:gd name="T67" fmla="*/ 68 h 254"/>
                <a:gd name="T68" fmla="*/ 541 w 676"/>
                <a:gd name="T69" fmla="*/ 31 h 254"/>
                <a:gd name="T70" fmla="*/ 580 w 676"/>
                <a:gd name="T71" fmla="*/ 36 h 254"/>
                <a:gd name="T72" fmla="*/ 631 w 676"/>
                <a:gd name="T73" fmla="*/ 89 h 254"/>
                <a:gd name="T74" fmla="*/ 637 w 676"/>
                <a:gd name="T75" fmla="*/ 123 h 254"/>
                <a:gd name="T76" fmla="*/ 599 w 676"/>
                <a:gd name="T77" fmla="*/ 193 h 254"/>
                <a:gd name="T78" fmla="*/ 555 w 676"/>
                <a:gd name="T79" fmla="*/ 213 h 254"/>
                <a:gd name="T80" fmla="*/ 520 w 676"/>
                <a:gd name="T81" fmla="*/ 199 h 254"/>
                <a:gd name="T82" fmla="*/ 467 w 676"/>
                <a:gd name="T83" fmla="*/ 116 h 254"/>
                <a:gd name="T84" fmla="*/ 409 w 676"/>
                <a:gd name="T85" fmla="*/ 28 h 254"/>
                <a:gd name="T86" fmla="*/ 359 w 676"/>
                <a:gd name="T87" fmla="*/ 1 h 254"/>
                <a:gd name="T88" fmla="*/ 308 w 676"/>
                <a:gd name="T89" fmla="*/ 5 h 254"/>
                <a:gd name="T90" fmla="*/ 254 w 676"/>
                <a:gd name="T91" fmla="*/ 43 h 254"/>
                <a:gd name="T92" fmla="*/ 207 w 676"/>
                <a:gd name="T93" fmla="*/ 121 h 254"/>
                <a:gd name="T94" fmla="*/ 151 w 676"/>
                <a:gd name="T95" fmla="*/ 203 h 254"/>
                <a:gd name="T96" fmla="*/ 122 w 676"/>
                <a:gd name="T97" fmla="*/ 213 h 254"/>
                <a:gd name="T98" fmla="*/ 71 w 676"/>
                <a:gd name="T99" fmla="*/ 184 h 254"/>
                <a:gd name="T100" fmla="*/ 40 w 676"/>
                <a:gd name="T101" fmla="*/ 123 h 254"/>
                <a:gd name="T102" fmla="*/ 54 w 676"/>
                <a:gd name="T103" fmla="*/ 75 h 254"/>
                <a:gd name="T104" fmla="*/ 105 w 676"/>
                <a:gd name="T105" fmla="*/ 32 h 254"/>
                <a:gd name="T106" fmla="*/ 143 w 676"/>
                <a:gd name="T107" fmla="*/ 34 h 254"/>
                <a:gd name="T108" fmla="*/ 192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2" y="78"/>
                  </a:lnTo>
                  <a:lnTo>
                    <a:pt x="203" y="61"/>
                  </a:lnTo>
                  <a:lnTo>
                    <a:pt x="192" y="47"/>
                  </a:lnTo>
                  <a:lnTo>
                    <a:pt x="181" y="35"/>
                  </a:lnTo>
                  <a:lnTo>
                    <a:pt x="169" y="24"/>
                  </a:lnTo>
                  <a:lnTo>
                    <a:pt x="162" y="20"/>
                  </a:lnTo>
                  <a:lnTo>
                    <a:pt x="155" y="16"/>
                  </a:lnTo>
                  <a:lnTo>
                    <a:pt x="147" y="14"/>
                  </a:lnTo>
                  <a:lnTo>
                    <a:pt x="140" y="12"/>
                  </a:lnTo>
                  <a:lnTo>
                    <a:pt x="131" y="10"/>
                  </a:lnTo>
                  <a:lnTo>
                    <a:pt x="122" y="9"/>
                  </a:lnTo>
                  <a:lnTo>
                    <a:pt x="122" y="9"/>
                  </a:lnTo>
                  <a:lnTo>
                    <a:pt x="111" y="10"/>
                  </a:lnTo>
                  <a:lnTo>
                    <a:pt x="100" y="13"/>
                  </a:lnTo>
                  <a:lnTo>
                    <a:pt x="90" y="16"/>
                  </a:lnTo>
                  <a:lnTo>
                    <a:pt x="81" y="21"/>
                  </a:lnTo>
                  <a:lnTo>
                    <a:pt x="71" y="27"/>
                  </a:lnTo>
                  <a:lnTo>
                    <a:pt x="64" y="32"/>
                  </a:lnTo>
                  <a:lnTo>
                    <a:pt x="56" y="39"/>
                  </a:lnTo>
                  <a:lnTo>
                    <a:pt x="49" y="47"/>
                  </a:lnTo>
                  <a:lnTo>
                    <a:pt x="38" y="64"/>
                  </a:lnTo>
                  <a:lnTo>
                    <a:pt x="28" y="80"/>
                  </a:lnTo>
                  <a:lnTo>
                    <a:pt x="21" y="95"/>
                  </a:lnTo>
                  <a:lnTo>
                    <a:pt x="16" y="108"/>
                  </a:lnTo>
                  <a:lnTo>
                    <a:pt x="16" y="108"/>
                  </a:lnTo>
                  <a:lnTo>
                    <a:pt x="16" y="108"/>
                  </a:lnTo>
                  <a:lnTo>
                    <a:pt x="16" y="108"/>
                  </a:lnTo>
                  <a:lnTo>
                    <a:pt x="12" y="110"/>
                  </a:lnTo>
                  <a:lnTo>
                    <a:pt x="9" y="112"/>
                  </a:lnTo>
                  <a:lnTo>
                    <a:pt x="5" y="115"/>
                  </a:lnTo>
                  <a:lnTo>
                    <a:pt x="3" y="118"/>
                  </a:lnTo>
                  <a:lnTo>
                    <a:pt x="2" y="122"/>
                  </a:lnTo>
                  <a:lnTo>
                    <a:pt x="0" y="125"/>
                  </a:lnTo>
                  <a:lnTo>
                    <a:pt x="0" y="129"/>
                  </a:lnTo>
                  <a:lnTo>
                    <a:pt x="2" y="133"/>
                  </a:lnTo>
                  <a:lnTo>
                    <a:pt x="2" y="133"/>
                  </a:lnTo>
                  <a:lnTo>
                    <a:pt x="3" y="140"/>
                  </a:lnTo>
                  <a:lnTo>
                    <a:pt x="9" y="154"/>
                  </a:lnTo>
                  <a:lnTo>
                    <a:pt x="17" y="174"/>
                  </a:lnTo>
                  <a:lnTo>
                    <a:pt x="23" y="184"/>
                  </a:lnTo>
                  <a:lnTo>
                    <a:pt x="30" y="196"/>
                  </a:lnTo>
                  <a:lnTo>
                    <a:pt x="38" y="206"/>
                  </a:lnTo>
                  <a:lnTo>
                    <a:pt x="46" y="217"/>
                  </a:lnTo>
                  <a:lnTo>
                    <a:pt x="56" y="227"/>
                  </a:lnTo>
                  <a:lnTo>
                    <a:pt x="67" y="235"/>
                  </a:lnTo>
                  <a:lnTo>
                    <a:pt x="78" y="244"/>
                  </a:lnTo>
                  <a:lnTo>
                    <a:pt x="92" y="249"/>
                  </a:lnTo>
                  <a:lnTo>
                    <a:pt x="106" y="253"/>
                  </a:lnTo>
                  <a:lnTo>
                    <a:pt x="122" y="254"/>
                  </a:lnTo>
                  <a:lnTo>
                    <a:pt x="122" y="254"/>
                  </a:lnTo>
                  <a:lnTo>
                    <a:pt x="133" y="253"/>
                  </a:lnTo>
                  <a:lnTo>
                    <a:pt x="142" y="252"/>
                  </a:lnTo>
                  <a:lnTo>
                    <a:pt x="150" y="249"/>
                  </a:lnTo>
                  <a:lnTo>
                    <a:pt x="160" y="246"/>
                  </a:lnTo>
                  <a:lnTo>
                    <a:pt x="168" y="241"/>
                  </a:lnTo>
                  <a:lnTo>
                    <a:pt x="175" y="237"/>
                  </a:lnTo>
                  <a:lnTo>
                    <a:pt x="182" y="231"/>
                  </a:lnTo>
                  <a:lnTo>
                    <a:pt x="189" y="225"/>
                  </a:lnTo>
                  <a:lnTo>
                    <a:pt x="201" y="211"/>
                  </a:lnTo>
                  <a:lnTo>
                    <a:pt x="213" y="195"/>
                  </a:lnTo>
                  <a:lnTo>
                    <a:pt x="223" y="177"/>
                  </a:lnTo>
                  <a:lnTo>
                    <a:pt x="233" y="160"/>
                  </a:lnTo>
                  <a:lnTo>
                    <a:pt x="244" y="138"/>
                  </a:lnTo>
                  <a:lnTo>
                    <a:pt x="244" y="138"/>
                  </a:lnTo>
                  <a:lnTo>
                    <a:pt x="263" y="101"/>
                  </a:lnTo>
                  <a:lnTo>
                    <a:pt x="273" y="85"/>
                  </a:lnTo>
                  <a:lnTo>
                    <a:pt x="284" y="70"/>
                  </a:lnTo>
                  <a:lnTo>
                    <a:pt x="296" y="58"/>
                  </a:lnTo>
                  <a:lnTo>
                    <a:pt x="302" y="52"/>
                  </a:lnTo>
                  <a:lnTo>
                    <a:pt x="308" y="49"/>
                  </a:lnTo>
                  <a:lnTo>
                    <a:pt x="315" y="45"/>
                  </a:lnTo>
                  <a:lnTo>
                    <a:pt x="322" y="42"/>
                  </a:lnTo>
                  <a:lnTo>
                    <a:pt x="330" y="41"/>
                  </a:lnTo>
                  <a:lnTo>
                    <a:pt x="338" y="41"/>
                  </a:lnTo>
                  <a:lnTo>
                    <a:pt x="338" y="41"/>
                  </a:lnTo>
                  <a:lnTo>
                    <a:pt x="347" y="41"/>
                  </a:lnTo>
                  <a:lnTo>
                    <a:pt x="355" y="42"/>
                  </a:lnTo>
                  <a:lnTo>
                    <a:pt x="362" y="45"/>
                  </a:lnTo>
                  <a:lnTo>
                    <a:pt x="369" y="49"/>
                  </a:lnTo>
                  <a:lnTo>
                    <a:pt x="376" y="52"/>
                  </a:lnTo>
                  <a:lnTo>
                    <a:pt x="381" y="58"/>
                  </a:lnTo>
                  <a:lnTo>
                    <a:pt x="393" y="70"/>
                  </a:lnTo>
                  <a:lnTo>
                    <a:pt x="404" y="85"/>
                  </a:lnTo>
                  <a:lnTo>
                    <a:pt x="414" y="101"/>
                  </a:lnTo>
                  <a:lnTo>
                    <a:pt x="434" y="138"/>
                  </a:lnTo>
                  <a:lnTo>
                    <a:pt x="434" y="138"/>
                  </a:lnTo>
                  <a:lnTo>
                    <a:pt x="424" y="154"/>
                  </a:lnTo>
                  <a:lnTo>
                    <a:pt x="415" y="170"/>
                  </a:lnTo>
                  <a:lnTo>
                    <a:pt x="405" y="186"/>
                  </a:lnTo>
                  <a:lnTo>
                    <a:pt x="394" y="198"/>
                  </a:lnTo>
                  <a:lnTo>
                    <a:pt x="383" y="209"/>
                  </a:lnTo>
                  <a:lnTo>
                    <a:pt x="376" y="213"/>
                  </a:lnTo>
                  <a:lnTo>
                    <a:pt x="369" y="217"/>
                  </a:lnTo>
                  <a:lnTo>
                    <a:pt x="362" y="219"/>
                  </a:lnTo>
                  <a:lnTo>
                    <a:pt x="355" y="222"/>
                  </a:lnTo>
                  <a:lnTo>
                    <a:pt x="347" y="223"/>
                  </a:lnTo>
                  <a:lnTo>
                    <a:pt x="338" y="224"/>
                  </a:lnTo>
                  <a:lnTo>
                    <a:pt x="338" y="224"/>
                  </a:lnTo>
                  <a:lnTo>
                    <a:pt x="330" y="223"/>
                  </a:lnTo>
                  <a:lnTo>
                    <a:pt x="322" y="222"/>
                  </a:lnTo>
                  <a:lnTo>
                    <a:pt x="315" y="219"/>
                  </a:lnTo>
                  <a:lnTo>
                    <a:pt x="308" y="217"/>
                  </a:lnTo>
                  <a:lnTo>
                    <a:pt x="301" y="213"/>
                  </a:lnTo>
                  <a:lnTo>
                    <a:pt x="296" y="209"/>
                  </a:lnTo>
                  <a:lnTo>
                    <a:pt x="283" y="198"/>
                  </a:lnTo>
                  <a:lnTo>
                    <a:pt x="272" y="186"/>
                  </a:lnTo>
                  <a:lnTo>
                    <a:pt x="263" y="170"/>
                  </a:lnTo>
                  <a:lnTo>
                    <a:pt x="253" y="154"/>
                  </a:lnTo>
                  <a:lnTo>
                    <a:pt x="244" y="138"/>
                  </a:lnTo>
                  <a:lnTo>
                    <a:pt x="233" y="160"/>
                  </a:lnTo>
                  <a:lnTo>
                    <a:pt x="233" y="160"/>
                  </a:lnTo>
                  <a:lnTo>
                    <a:pt x="242" y="176"/>
                  </a:lnTo>
                  <a:lnTo>
                    <a:pt x="253" y="193"/>
                  </a:lnTo>
                  <a:lnTo>
                    <a:pt x="263" y="206"/>
                  </a:lnTo>
                  <a:lnTo>
                    <a:pt x="276" y="219"/>
                  </a:lnTo>
                  <a:lnTo>
                    <a:pt x="289" y="230"/>
                  </a:lnTo>
                  <a:lnTo>
                    <a:pt x="296" y="233"/>
                  </a:lnTo>
                  <a:lnTo>
                    <a:pt x="304" y="237"/>
                  </a:lnTo>
                  <a:lnTo>
                    <a:pt x="312" y="240"/>
                  </a:lnTo>
                  <a:lnTo>
                    <a:pt x="320" y="242"/>
                  </a:lnTo>
                  <a:lnTo>
                    <a:pt x="329" y="244"/>
                  </a:lnTo>
                  <a:lnTo>
                    <a:pt x="338" y="244"/>
                  </a:lnTo>
                  <a:lnTo>
                    <a:pt x="338" y="244"/>
                  </a:lnTo>
                  <a:lnTo>
                    <a:pt x="348" y="244"/>
                  </a:lnTo>
                  <a:lnTo>
                    <a:pt x="357" y="242"/>
                  </a:lnTo>
                  <a:lnTo>
                    <a:pt x="365" y="240"/>
                  </a:lnTo>
                  <a:lnTo>
                    <a:pt x="373" y="237"/>
                  </a:lnTo>
                  <a:lnTo>
                    <a:pt x="381" y="233"/>
                  </a:lnTo>
                  <a:lnTo>
                    <a:pt x="388" y="230"/>
                  </a:lnTo>
                  <a:lnTo>
                    <a:pt x="402" y="219"/>
                  </a:lnTo>
                  <a:lnTo>
                    <a:pt x="414" y="206"/>
                  </a:lnTo>
                  <a:lnTo>
                    <a:pt x="424" y="193"/>
                  </a:lnTo>
                  <a:lnTo>
                    <a:pt x="435" y="176"/>
                  </a:lnTo>
                  <a:lnTo>
                    <a:pt x="444" y="160"/>
                  </a:lnTo>
                  <a:lnTo>
                    <a:pt x="444" y="160"/>
                  </a:lnTo>
                  <a:lnTo>
                    <a:pt x="455" y="177"/>
                  </a:lnTo>
                  <a:lnTo>
                    <a:pt x="465" y="195"/>
                  </a:lnTo>
                  <a:lnTo>
                    <a:pt x="476" y="211"/>
                  </a:lnTo>
                  <a:lnTo>
                    <a:pt x="488" y="225"/>
                  </a:lnTo>
                  <a:lnTo>
                    <a:pt x="495" y="231"/>
                  </a:lnTo>
                  <a:lnTo>
                    <a:pt x="502" y="237"/>
                  </a:lnTo>
                  <a:lnTo>
                    <a:pt x="510" y="241"/>
                  </a:lnTo>
                  <a:lnTo>
                    <a:pt x="519" y="246"/>
                  </a:lnTo>
                  <a:lnTo>
                    <a:pt x="527" y="249"/>
                  </a:lnTo>
                  <a:lnTo>
                    <a:pt x="536" y="252"/>
                  </a:lnTo>
                  <a:lnTo>
                    <a:pt x="545" y="253"/>
                  </a:lnTo>
                  <a:lnTo>
                    <a:pt x="555" y="254"/>
                  </a:lnTo>
                  <a:lnTo>
                    <a:pt x="555" y="254"/>
                  </a:lnTo>
                  <a:lnTo>
                    <a:pt x="571" y="253"/>
                  </a:lnTo>
                  <a:lnTo>
                    <a:pt x="585" y="249"/>
                  </a:lnTo>
                  <a:lnTo>
                    <a:pt x="599" y="244"/>
                  </a:lnTo>
                  <a:lnTo>
                    <a:pt x="610" y="235"/>
                  </a:lnTo>
                  <a:lnTo>
                    <a:pt x="622" y="227"/>
                  </a:lnTo>
                  <a:lnTo>
                    <a:pt x="631" y="217"/>
                  </a:lnTo>
                  <a:lnTo>
                    <a:pt x="640" y="206"/>
                  </a:lnTo>
                  <a:lnTo>
                    <a:pt x="647" y="196"/>
                  </a:lnTo>
                  <a:lnTo>
                    <a:pt x="654" y="184"/>
                  </a:lnTo>
                  <a:lnTo>
                    <a:pt x="660" y="174"/>
                  </a:lnTo>
                  <a:lnTo>
                    <a:pt x="668" y="154"/>
                  </a:lnTo>
                  <a:lnTo>
                    <a:pt x="674" y="140"/>
                  </a:lnTo>
                  <a:lnTo>
                    <a:pt x="676" y="133"/>
                  </a:lnTo>
                  <a:lnTo>
                    <a:pt x="676" y="133"/>
                  </a:lnTo>
                  <a:lnTo>
                    <a:pt x="676" y="129"/>
                  </a:lnTo>
                  <a:lnTo>
                    <a:pt x="676" y="125"/>
                  </a:lnTo>
                  <a:lnTo>
                    <a:pt x="675" y="122"/>
                  </a:lnTo>
                  <a:lnTo>
                    <a:pt x="674" y="118"/>
                  </a:lnTo>
                  <a:lnTo>
                    <a:pt x="672" y="115"/>
                  </a:lnTo>
                  <a:lnTo>
                    <a:pt x="669" y="112"/>
                  </a:lnTo>
                  <a:lnTo>
                    <a:pt x="666" y="110"/>
                  </a:lnTo>
                  <a:lnTo>
                    <a:pt x="661" y="108"/>
                  </a:lnTo>
                  <a:lnTo>
                    <a:pt x="661" y="108"/>
                  </a:lnTo>
                  <a:lnTo>
                    <a:pt x="661" y="108"/>
                  </a:lnTo>
                  <a:lnTo>
                    <a:pt x="661" y="108"/>
                  </a:lnTo>
                  <a:lnTo>
                    <a:pt x="657" y="95"/>
                  </a:lnTo>
                  <a:lnTo>
                    <a:pt x="649" y="80"/>
                  </a:lnTo>
                  <a:lnTo>
                    <a:pt x="639" y="64"/>
                  </a:lnTo>
                  <a:lnTo>
                    <a:pt x="628" y="47"/>
                  </a:lnTo>
                  <a:lnTo>
                    <a:pt x="621" y="39"/>
                  </a:lnTo>
                  <a:lnTo>
                    <a:pt x="614" y="32"/>
                  </a:lnTo>
                  <a:lnTo>
                    <a:pt x="606" y="27"/>
                  </a:lnTo>
                  <a:lnTo>
                    <a:pt x="596" y="21"/>
                  </a:lnTo>
                  <a:lnTo>
                    <a:pt x="587" y="16"/>
                  </a:lnTo>
                  <a:lnTo>
                    <a:pt x="577" y="13"/>
                  </a:lnTo>
                  <a:lnTo>
                    <a:pt x="566" y="10"/>
                  </a:lnTo>
                  <a:lnTo>
                    <a:pt x="555" y="9"/>
                  </a:lnTo>
                  <a:lnTo>
                    <a:pt x="555" y="9"/>
                  </a:lnTo>
                  <a:lnTo>
                    <a:pt x="546" y="10"/>
                  </a:lnTo>
                  <a:lnTo>
                    <a:pt x="538" y="12"/>
                  </a:lnTo>
                  <a:lnTo>
                    <a:pt x="530" y="14"/>
                  </a:lnTo>
                  <a:lnTo>
                    <a:pt x="523" y="16"/>
                  </a:lnTo>
                  <a:lnTo>
                    <a:pt x="515" y="20"/>
                  </a:lnTo>
                  <a:lnTo>
                    <a:pt x="509" y="24"/>
                  </a:lnTo>
                  <a:lnTo>
                    <a:pt x="496" y="35"/>
                  </a:lnTo>
                  <a:lnTo>
                    <a:pt x="485" y="47"/>
                  </a:lnTo>
                  <a:lnTo>
                    <a:pt x="474" y="61"/>
                  </a:lnTo>
                  <a:lnTo>
                    <a:pt x="465" y="78"/>
                  </a:lnTo>
                  <a:lnTo>
                    <a:pt x="456" y="94"/>
                  </a:lnTo>
                  <a:lnTo>
                    <a:pt x="467" y="116"/>
                  </a:lnTo>
                  <a:lnTo>
                    <a:pt x="467" y="116"/>
                  </a:lnTo>
                  <a:lnTo>
                    <a:pt x="477" y="99"/>
                  </a:lnTo>
                  <a:lnTo>
                    <a:pt x="485" y="83"/>
                  </a:lnTo>
                  <a:lnTo>
                    <a:pt x="494" y="68"/>
                  </a:lnTo>
                  <a:lnTo>
                    <a:pt x="505" y="56"/>
                  </a:lnTo>
                  <a:lnTo>
                    <a:pt x="515" y="45"/>
                  </a:lnTo>
                  <a:lnTo>
                    <a:pt x="521" y="41"/>
                  </a:lnTo>
                  <a:lnTo>
                    <a:pt x="528" y="37"/>
                  </a:lnTo>
                  <a:lnTo>
                    <a:pt x="534" y="34"/>
                  </a:lnTo>
                  <a:lnTo>
                    <a:pt x="541" y="31"/>
                  </a:lnTo>
                  <a:lnTo>
                    <a:pt x="548" y="30"/>
                  </a:lnTo>
                  <a:lnTo>
                    <a:pt x="555" y="30"/>
                  </a:lnTo>
                  <a:lnTo>
                    <a:pt x="555" y="30"/>
                  </a:lnTo>
                  <a:lnTo>
                    <a:pt x="564" y="30"/>
                  </a:lnTo>
                  <a:lnTo>
                    <a:pt x="572" y="32"/>
                  </a:lnTo>
                  <a:lnTo>
                    <a:pt x="580" y="36"/>
                  </a:lnTo>
                  <a:lnTo>
                    <a:pt x="588" y="39"/>
                  </a:lnTo>
                  <a:lnTo>
                    <a:pt x="595" y="44"/>
                  </a:lnTo>
                  <a:lnTo>
                    <a:pt x="601" y="50"/>
                  </a:lnTo>
                  <a:lnTo>
                    <a:pt x="613" y="61"/>
                  </a:lnTo>
                  <a:lnTo>
                    <a:pt x="623" y="75"/>
                  </a:lnTo>
                  <a:lnTo>
                    <a:pt x="631" y="89"/>
                  </a:lnTo>
                  <a:lnTo>
                    <a:pt x="637" y="102"/>
                  </a:lnTo>
                  <a:lnTo>
                    <a:pt x="642" y="114"/>
                  </a:lnTo>
                  <a:lnTo>
                    <a:pt x="642" y="114"/>
                  </a:lnTo>
                  <a:lnTo>
                    <a:pt x="639" y="118"/>
                  </a:lnTo>
                  <a:lnTo>
                    <a:pt x="637" y="123"/>
                  </a:lnTo>
                  <a:lnTo>
                    <a:pt x="637" y="123"/>
                  </a:lnTo>
                  <a:lnTo>
                    <a:pt x="632" y="137"/>
                  </a:lnTo>
                  <a:lnTo>
                    <a:pt x="625" y="152"/>
                  </a:lnTo>
                  <a:lnTo>
                    <a:pt x="617" y="168"/>
                  </a:lnTo>
                  <a:lnTo>
                    <a:pt x="611" y="176"/>
                  </a:lnTo>
                  <a:lnTo>
                    <a:pt x="606" y="184"/>
                  </a:lnTo>
                  <a:lnTo>
                    <a:pt x="599" y="193"/>
                  </a:lnTo>
                  <a:lnTo>
                    <a:pt x="592" y="199"/>
                  </a:lnTo>
                  <a:lnTo>
                    <a:pt x="584" y="205"/>
                  </a:lnTo>
                  <a:lnTo>
                    <a:pt x="574" y="210"/>
                  </a:lnTo>
                  <a:lnTo>
                    <a:pt x="565" y="212"/>
                  </a:lnTo>
                  <a:lnTo>
                    <a:pt x="555" y="213"/>
                  </a:lnTo>
                  <a:lnTo>
                    <a:pt x="555" y="213"/>
                  </a:lnTo>
                  <a:lnTo>
                    <a:pt x="549" y="213"/>
                  </a:lnTo>
                  <a:lnTo>
                    <a:pt x="542" y="212"/>
                  </a:lnTo>
                  <a:lnTo>
                    <a:pt x="536" y="210"/>
                  </a:lnTo>
                  <a:lnTo>
                    <a:pt x="531" y="206"/>
                  </a:lnTo>
                  <a:lnTo>
                    <a:pt x="525" y="203"/>
                  </a:lnTo>
                  <a:lnTo>
                    <a:pt x="520" y="199"/>
                  </a:lnTo>
                  <a:lnTo>
                    <a:pt x="510" y="189"/>
                  </a:lnTo>
                  <a:lnTo>
                    <a:pt x="500" y="175"/>
                  </a:lnTo>
                  <a:lnTo>
                    <a:pt x="491" y="160"/>
                  </a:lnTo>
                  <a:lnTo>
                    <a:pt x="471" y="121"/>
                  </a:lnTo>
                  <a:lnTo>
                    <a:pt x="471" y="121"/>
                  </a:lnTo>
                  <a:lnTo>
                    <a:pt x="467" y="116"/>
                  </a:lnTo>
                  <a:lnTo>
                    <a:pt x="456" y="94"/>
                  </a:lnTo>
                  <a:lnTo>
                    <a:pt x="456" y="94"/>
                  </a:lnTo>
                  <a:lnTo>
                    <a:pt x="446" y="75"/>
                  </a:lnTo>
                  <a:lnTo>
                    <a:pt x="435" y="58"/>
                  </a:lnTo>
                  <a:lnTo>
                    <a:pt x="423" y="43"/>
                  </a:lnTo>
                  <a:lnTo>
                    <a:pt x="409" y="28"/>
                  </a:lnTo>
                  <a:lnTo>
                    <a:pt x="402" y="22"/>
                  </a:lnTo>
                  <a:lnTo>
                    <a:pt x="395" y="16"/>
                  </a:lnTo>
                  <a:lnTo>
                    <a:pt x="387" y="12"/>
                  </a:lnTo>
                  <a:lnTo>
                    <a:pt x="378" y="7"/>
                  </a:lnTo>
                  <a:lnTo>
                    <a:pt x="369" y="5"/>
                  </a:lnTo>
                  <a:lnTo>
                    <a:pt x="359" y="1"/>
                  </a:lnTo>
                  <a:lnTo>
                    <a:pt x="349" y="0"/>
                  </a:lnTo>
                  <a:lnTo>
                    <a:pt x="338" y="0"/>
                  </a:lnTo>
                  <a:lnTo>
                    <a:pt x="338" y="0"/>
                  </a:lnTo>
                  <a:lnTo>
                    <a:pt x="328" y="0"/>
                  </a:lnTo>
                  <a:lnTo>
                    <a:pt x="318" y="1"/>
                  </a:lnTo>
                  <a:lnTo>
                    <a:pt x="308" y="5"/>
                  </a:lnTo>
                  <a:lnTo>
                    <a:pt x="299" y="7"/>
                  </a:lnTo>
                  <a:lnTo>
                    <a:pt x="291" y="12"/>
                  </a:lnTo>
                  <a:lnTo>
                    <a:pt x="283" y="16"/>
                  </a:lnTo>
                  <a:lnTo>
                    <a:pt x="275" y="22"/>
                  </a:lnTo>
                  <a:lnTo>
                    <a:pt x="268" y="28"/>
                  </a:lnTo>
                  <a:lnTo>
                    <a:pt x="254" y="43"/>
                  </a:lnTo>
                  <a:lnTo>
                    <a:pt x="242" y="58"/>
                  </a:lnTo>
                  <a:lnTo>
                    <a:pt x="232" y="75"/>
                  </a:lnTo>
                  <a:lnTo>
                    <a:pt x="221" y="94"/>
                  </a:lnTo>
                  <a:lnTo>
                    <a:pt x="210" y="116"/>
                  </a:lnTo>
                  <a:lnTo>
                    <a:pt x="210" y="116"/>
                  </a:lnTo>
                  <a:lnTo>
                    <a:pt x="207" y="121"/>
                  </a:lnTo>
                  <a:lnTo>
                    <a:pt x="207" y="121"/>
                  </a:lnTo>
                  <a:lnTo>
                    <a:pt x="186" y="160"/>
                  </a:lnTo>
                  <a:lnTo>
                    <a:pt x="177" y="175"/>
                  </a:lnTo>
                  <a:lnTo>
                    <a:pt x="167" y="189"/>
                  </a:lnTo>
                  <a:lnTo>
                    <a:pt x="157" y="199"/>
                  </a:lnTo>
                  <a:lnTo>
                    <a:pt x="151" y="203"/>
                  </a:lnTo>
                  <a:lnTo>
                    <a:pt x="147" y="206"/>
                  </a:lnTo>
                  <a:lnTo>
                    <a:pt x="141" y="210"/>
                  </a:lnTo>
                  <a:lnTo>
                    <a:pt x="135" y="212"/>
                  </a:lnTo>
                  <a:lnTo>
                    <a:pt x="128" y="213"/>
                  </a:lnTo>
                  <a:lnTo>
                    <a:pt x="122" y="213"/>
                  </a:lnTo>
                  <a:lnTo>
                    <a:pt x="122" y="213"/>
                  </a:lnTo>
                  <a:lnTo>
                    <a:pt x="112" y="212"/>
                  </a:lnTo>
                  <a:lnTo>
                    <a:pt x="103" y="210"/>
                  </a:lnTo>
                  <a:lnTo>
                    <a:pt x="93" y="205"/>
                  </a:lnTo>
                  <a:lnTo>
                    <a:pt x="85" y="199"/>
                  </a:lnTo>
                  <a:lnTo>
                    <a:pt x="78" y="193"/>
                  </a:lnTo>
                  <a:lnTo>
                    <a:pt x="71" y="184"/>
                  </a:lnTo>
                  <a:lnTo>
                    <a:pt x="66" y="176"/>
                  </a:lnTo>
                  <a:lnTo>
                    <a:pt x="60" y="168"/>
                  </a:lnTo>
                  <a:lnTo>
                    <a:pt x="52" y="152"/>
                  </a:lnTo>
                  <a:lnTo>
                    <a:pt x="46" y="137"/>
                  </a:lnTo>
                  <a:lnTo>
                    <a:pt x="40" y="123"/>
                  </a:lnTo>
                  <a:lnTo>
                    <a:pt x="40" y="123"/>
                  </a:lnTo>
                  <a:lnTo>
                    <a:pt x="39" y="118"/>
                  </a:lnTo>
                  <a:lnTo>
                    <a:pt x="35" y="114"/>
                  </a:lnTo>
                  <a:lnTo>
                    <a:pt x="35" y="114"/>
                  </a:lnTo>
                  <a:lnTo>
                    <a:pt x="40" y="102"/>
                  </a:lnTo>
                  <a:lnTo>
                    <a:pt x="47" y="89"/>
                  </a:lnTo>
                  <a:lnTo>
                    <a:pt x="54" y="75"/>
                  </a:lnTo>
                  <a:lnTo>
                    <a:pt x="64" y="61"/>
                  </a:lnTo>
                  <a:lnTo>
                    <a:pt x="76" y="50"/>
                  </a:lnTo>
                  <a:lnTo>
                    <a:pt x="83" y="44"/>
                  </a:lnTo>
                  <a:lnTo>
                    <a:pt x="90" y="39"/>
                  </a:lnTo>
                  <a:lnTo>
                    <a:pt x="97" y="36"/>
                  </a:lnTo>
                  <a:lnTo>
                    <a:pt x="105" y="32"/>
                  </a:lnTo>
                  <a:lnTo>
                    <a:pt x="113" y="30"/>
                  </a:lnTo>
                  <a:lnTo>
                    <a:pt x="122" y="30"/>
                  </a:lnTo>
                  <a:lnTo>
                    <a:pt x="122" y="30"/>
                  </a:lnTo>
                  <a:lnTo>
                    <a:pt x="129" y="30"/>
                  </a:lnTo>
                  <a:lnTo>
                    <a:pt x="136" y="31"/>
                  </a:lnTo>
                  <a:lnTo>
                    <a:pt x="143" y="34"/>
                  </a:lnTo>
                  <a:lnTo>
                    <a:pt x="150" y="37"/>
                  </a:lnTo>
                  <a:lnTo>
                    <a:pt x="156" y="41"/>
                  </a:lnTo>
                  <a:lnTo>
                    <a:pt x="162" y="45"/>
                  </a:lnTo>
                  <a:lnTo>
                    <a:pt x="172" y="56"/>
                  </a:lnTo>
                  <a:lnTo>
                    <a:pt x="183" y="68"/>
                  </a:lnTo>
                  <a:lnTo>
                    <a:pt x="192" y="83"/>
                  </a:lnTo>
                  <a:lnTo>
                    <a:pt x="201" y="99"/>
                  </a:lnTo>
                  <a:lnTo>
                    <a:pt x="210" y="116"/>
                  </a:lnTo>
                  <a:lnTo>
                    <a:pt x="221"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6" name="Freeform 117"/>
            <p:cNvSpPr>
              <a:spLocks/>
            </p:cNvSpPr>
            <p:nvPr/>
          </p:nvSpPr>
          <p:spPr bwMode="auto">
            <a:xfrm>
              <a:off x="1066" y="2768"/>
              <a:ext cx="113"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1 w 676"/>
                <a:gd name="T17" fmla="*/ 251 h 254"/>
                <a:gd name="T18" fmla="*/ 188 w 676"/>
                <a:gd name="T19" fmla="*/ 225 h 254"/>
                <a:gd name="T20" fmla="*/ 242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1 w 676"/>
                <a:gd name="T33" fmla="*/ 221 h 254"/>
                <a:gd name="T34" fmla="*/ 271 w 676"/>
                <a:gd name="T35" fmla="*/ 185 h 254"/>
                <a:gd name="T36" fmla="*/ 241 w 676"/>
                <a:gd name="T37" fmla="*/ 176 h 254"/>
                <a:gd name="T38" fmla="*/ 303 w 676"/>
                <a:gd name="T39" fmla="*/ 236 h 254"/>
                <a:gd name="T40" fmla="*/ 347 w 676"/>
                <a:gd name="T41" fmla="*/ 243 h 254"/>
                <a:gd name="T42" fmla="*/ 400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6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2" y="32"/>
                  </a:lnTo>
                  <a:lnTo>
                    <a:pt x="55" y="40"/>
                  </a:lnTo>
                  <a:lnTo>
                    <a:pt x="48" y="47"/>
                  </a:lnTo>
                  <a:lnTo>
                    <a:pt x="37" y="64"/>
                  </a:lnTo>
                  <a:lnTo>
                    <a:pt x="28" y="80"/>
                  </a:lnTo>
                  <a:lnTo>
                    <a:pt x="19" y="95"/>
                  </a:lnTo>
                  <a:lnTo>
                    <a:pt x="15" y="109"/>
                  </a:lnTo>
                  <a:lnTo>
                    <a:pt x="15" y="109"/>
                  </a:lnTo>
                  <a:lnTo>
                    <a:pt x="15" y="109"/>
                  </a:lnTo>
                  <a:lnTo>
                    <a:pt x="15" y="109"/>
                  </a:lnTo>
                  <a:lnTo>
                    <a:pt x="10" y="110"/>
                  </a:lnTo>
                  <a:lnTo>
                    <a:pt x="7" y="112"/>
                  </a:lnTo>
                  <a:lnTo>
                    <a:pt x="4"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5" y="227"/>
                  </a:lnTo>
                  <a:lnTo>
                    <a:pt x="66" y="235"/>
                  </a:lnTo>
                  <a:lnTo>
                    <a:pt x="78" y="243"/>
                  </a:lnTo>
                  <a:lnTo>
                    <a:pt x="91" y="249"/>
                  </a:lnTo>
                  <a:lnTo>
                    <a:pt x="105" y="253"/>
                  </a:lnTo>
                  <a:lnTo>
                    <a:pt x="122" y="254"/>
                  </a:lnTo>
                  <a:lnTo>
                    <a:pt x="122" y="254"/>
                  </a:lnTo>
                  <a:lnTo>
                    <a:pt x="131" y="254"/>
                  </a:lnTo>
                  <a:lnTo>
                    <a:pt x="141"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2" y="138"/>
                  </a:lnTo>
                  <a:lnTo>
                    <a:pt x="242" y="138"/>
                  </a:lnTo>
                  <a:lnTo>
                    <a:pt x="262" y="101"/>
                  </a:lnTo>
                  <a:lnTo>
                    <a:pt x="273" y="84"/>
                  </a:lnTo>
                  <a:lnTo>
                    <a:pt x="283" y="69"/>
                  </a:lnTo>
                  <a:lnTo>
                    <a:pt x="295" y="58"/>
                  </a:lnTo>
                  <a:lnTo>
                    <a:pt x="301" y="52"/>
                  </a:lnTo>
                  <a:lnTo>
                    <a:pt x="308" y="48"/>
                  </a:lnTo>
                  <a:lnTo>
                    <a:pt x="314" y="45"/>
                  </a:lnTo>
                  <a:lnTo>
                    <a:pt x="321"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3" y="198"/>
                  </a:lnTo>
                  <a:lnTo>
                    <a:pt x="381" y="209"/>
                  </a:lnTo>
                  <a:lnTo>
                    <a:pt x="375" y="213"/>
                  </a:lnTo>
                  <a:lnTo>
                    <a:pt x="368" y="217"/>
                  </a:lnTo>
                  <a:lnTo>
                    <a:pt x="361" y="219"/>
                  </a:lnTo>
                  <a:lnTo>
                    <a:pt x="354" y="221"/>
                  </a:lnTo>
                  <a:lnTo>
                    <a:pt x="346" y="222"/>
                  </a:lnTo>
                  <a:lnTo>
                    <a:pt x="338" y="224"/>
                  </a:lnTo>
                  <a:lnTo>
                    <a:pt x="338" y="224"/>
                  </a:lnTo>
                  <a:lnTo>
                    <a:pt x="330" y="222"/>
                  </a:lnTo>
                  <a:lnTo>
                    <a:pt x="321" y="221"/>
                  </a:lnTo>
                  <a:lnTo>
                    <a:pt x="314" y="219"/>
                  </a:lnTo>
                  <a:lnTo>
                    <a:pt x="308" y="217"/>
                  </a:lnTo>
                  <a:lnTo>
                    <a:pt x="301" y="213"/>
                  </a:lnTo>
                  <a:lnTo>
                    <a:pt x="295" y="209"/>
                  </a:lnTo>
                  <a:lnTo>
                    <a:pt x="282" y="198"/>
                  </a:lnTo>
                  <a:lnTo>
                    <a:pt x="271" y="185"/>
                  </a:lnTo>
                  <a:lnTo>
                    <a:pt x="261" y="170"/>
                  </a:lnTo>
                  <a:lnTo>
                    <a:pt x="252" y="155"/>
                  </a:lnTo>
                  <a:lnTo>
                    <a:pt x="242"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8" y="243"/>
                  </a:lnTo>
                  <a:lnTo>
                    <a:pt x="338" y="243"/>
                  </a:lnTo>
                  <a:lnTo>
                    <a:pt x="338" y="243"/>
                  </a:lnTo>
                  <a:lnTo>
                    <a:pt x="347" y="243"/>
                  </a:lnTo>
                  <a:lnTo>
                    <a:pt x="356" y="242"/>
                  </a:lnTo>
                  <a:lnTo>
                    <a:pt x="364" y="240"/>
                  </a:lnTo>
                  <a:lnTo>
                    <a:pt x="373" y="236"/>
                  </a:lnTo>
                  <a:lnTo>
                    <a:pt x="381" y="233"/>
                  </a:lnTo>
                  <a:lnTo>
                    <a:pt x="388" y="229"/>
                  </a:lnTo>
                  <a:lnTo>
                    <a:pt x="400" y="219"/>
                  </a:lnTo>
                  <a:lnTo>
                    <a:pt x="413" y="206"/>
                  </a:lnTo>
                  <a:lnTo>
                    <a:pt x="424" y="192"/>
                  </a:lnTo>
                  <a:lnTo>
                    <a:pt x="434" y="176"/>
                  </a:lnTo>
                  <a:lnTo>
                    <a:pt x="443" y="160"/>
                  </a:lnTo>
                  <a:lnTo>
                    <a:pt x="443" y="160"/>
                  </a:lnTo>
                  <a:lnTo>
                    <a:pt x="454" y="177"/>
                  </a:lnTo>
                  <a:lnTo>
                    <a:pt x="463" y="195"/>
                  </a:lnTo>
                  <a:lnTo>
                    <a:pt x="475" y="211"/>
                  </a:lnTo>
                  <a:lnTo>
                    <a:pt x="488" y="225"/>
                  </a:lnTo>
                  <a:lnTo>
                    <a:pt x="494" y="231"/>
                  </a:lnTo>
                  <a:lnTo>
                    <a:pt x="501" y="236"/>
                  </a:lnTo>
                  <a:lnTo>
                    <a:pt x="510" y="241"/>
                  </a:lnTo>
                  <a:lnTo>
                    <a:pt x="517" y="246"/>
                  </a:lnTo>
                  <a:lnTo>
                    <a:pt x="526" y="249"/>
                  </a:lnTo>
                  <a:lnTo>
                    <a:pt x="534" y="251"/>
                  </a:lnTo>
                  <a:lnTo>
                    <a:pt x="544" y="254"/>
                  </a:lnTo>
                  <a:lnTo>
                    <a:pt x="554" y="254"/>
                  </a:lnTo>
                  <a:lnTo>
                    <a:pt x="554" y="254"/>
                  </a:lnTo>
                  <a:lnTo>
                    <a:pt x="570" y="253"/>
                  </a:lnTo>
                  <a:lnTo>
                    <a:pt x="584" y="249"/>
                  </a:lnTo>
                  <a:lnTo>
                    <a:pt x="598" y="243"/>
                  </a:lnTo>
                  <a:lnTo>
                    <a:pt x="609" y="235"/>
                  </a:lnTo>
                  <a:lnTo>
                    <a:pt x="621" y="227"/>
                  </a:lnTo>
                  <a:lnTo>
                    <a:pt x="630" y="217"/>
                  </a:lnTo>
                  <a:lnTo>
                    <a:pt x="640" y="206"/>
                  </a:lnTo>
                  <a:lnTo>
                    <a:pt x="647" y="196"/>
                  </a:lnTo>
                  <a:lnTo>
                    <a:pt x="654" y="184"/>
                  </a:lnTo>
                  <a:lnTo>
                    <a:pt x="659"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7" y="11"/>
                  </a:lnTo>
                  <a:lnTo>
                    <a:pt x="529" y="14"/>
                  </a:lnTo>
                  <a:lnTo>
                    <a:pt x="521" y="16"/>
                  </a:lnTo>
                  <a:lnTo>
                    <a:pt x="514" y="21"/>
                  </a:lnTo>
                  <a:lnTo>
                    <a:pt x="508" y="24"/>
                  </a:lnTo>
                  <a:lnTo>
                    <a:pt x="496" y="34"/>
                  </a:lnTo>
                  <a:lnTo>
                    <a:pt x="484" y="47"/>
                  </a:lnTo>
                  <a:lnTo>
                    <a:pt x="474" y="61"/>
                  </a:lnTo>
                  <a:lnTo>
                    <a:pt x="464" y="77"/>
                  </a:lnTo>
                  <a:lnTo>
                    <a:pt x="455" y="94"/>
                  </a:lnTo>
                  <a:lnTo>
                    <a:pt x="467" y="116"/>
                  </a:lnTo>
                  <a:lnTo>
                    <a:pt x="467" y="116"/>
                  </a:lnTo>
                  <a:lnTo>
                    <a:pt x="475"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3"/>
                  </a:lnTo>
                  <a:lnTo>
                    <a:pt x="641" y="113"/>
                  </a:lnTo>
                  <a:lnTo>
                    <a:pt x="641" y="113"/>
                  </a:lnTo>
                  <a:lnTo>
                    <a:pt x="639" y="118"/>
                  </a:lnTo>
                  <a:lnTo>
                    <a:pt x="636" y="123"/>
                  </a:lnTo>
                  <a:lnTo>
                    <a:pt x="636" y="123"/>
                  </a:lnTo>
                  <a:lnTo>
                    <a:pt x="632" y="137"/>
                  </a:lnTo>
                  <a:lnTo>
                    <a:pt x="625" y="152"/>
                  </a:lnTo>
                  <a:lnTo>
                    <a:pt x="616" y="168"/>
                  </a:lnTo>
                  <a:lnTo>
                    <a:pt x="611" y="176"/>
                  </a:lnTo>
                  <a:lnTo>
                    <a:pt x="605" y="185"/>
                  </a:lnTo>
                  <a:lnTo>
                    <a:pt x="598" y="192"/>
                  </a:lnTo>
                  <a:lnTo>
                    <a:pt x="591" y="199"/>
                  </a:lnTo>
                  <a:lnTo>
                    <a:pt x="583" y="205"/>
                  </a:lnTo>
                  <a:lnTo>
                    <a:pt x="573" y="210"/>
                  </a:lnTo>
                  <a:lnTo>
                    <a:pt x="564" y="212"/>
                  </a:lnTo>
                  <a:lnTo>
                    <a:pt x="554" y="213"/>
                  </a:lnTo>
                  <a:lnTo>
                    <a:pt x="554" y="213"/>
                  </a:lnTo>
                  <a:lnTo>
                    <a:pt x="548" y="213"/>
                  </a:lnTo>
                  <a:lnTo>
                    <a:pt x="541" y="212"/>
                  </a:lnTo>
                  <a:lnTo>
                    <a:pt x="535" y="210"/>
                  </a:lnTo>
                  <a:lnTo>
                    <a:pt x="529"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2" y="43"/>
                  </a:lnTo>
                  <a:lnTo>
                    <a:pt x="409" y="29"/>
                  </a:lnTo>
                  <a:lnTo>
                    <a:pt x="402" y="22"/>
                  </a:lnTo>
                  <a:lnTo>
                    <a:pt x="393"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0" y="94"/>
                  </a:lnTo>
                  <a:lnTo>
                    <a:pt x="209" y="116"/>
                  </a:lnTo>
                  <a:lnTo>
                    <a:pt x="209" y="116"/>
                  </a:lnTo>
                  <a:lnTo>
                    <a:pt x="206" y="122"/>
                  </a:lnTo>
                  <a:lnTo>
                    <a:pt x="206" y="122"/>
                  </a:lnTo>
                  <a:lnTo>
                    <a:pt x="186" y="160"/>
                  </a:lnTo>
                  <a:lnTo>
                    <a:pt x="176" y="175"/>
                  </a:lnTo>
                  <a:lnTo>
                    <a:pt x="166" y="189"/>
                  </a:lnTo>
                  <a:lnTo>
                    <a:pt x="157" y="199"/>
                  </a:lnTo>
                  <a:lnTo>
                    <a:pt x="151" y="204"/>
                  </a:lnTo>
                  <a:lnTo>
                    <a:pt x="146" y="207"/>
                  </a:lnTo>
                  <a:lnTo>
                    <a:pt x="140" y="210"/>
                  </a:lnTo>
                  <a:lnTo>
                    <a:pt x="134" y="212"/>
                  </a:lnTo>
                  <a:lnTo>
                    <a:pt x="127"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2" y="30"/>
                  </a:lnTo>
                  <a:lnTo>
                    <a:pt x="122" y="30"/>
                  </a:lnTo>
                  <a:lnTo>
                    <a:pt x="122" y="30"/>
                  </a:lnTo>
                  <a:lnTo>
                    <a:pt x="129" y="30"/>
                  </a:lnTo>
                  <a:lnTo>
                    <a:pt x="136" y="31"/>
                  </a:lnTo>
                  <a:lnTo>
                    <a:pt x="143" y="33"/>
                  </a:lnTo>
                  <a:lnTo>
                    <a:pt x="148" y="37"/>
                  </a:lnTo>
                  <a:lnTo>
                    <a:pt x="155" y="40"/>
                  </a:lnTo>
                  <a:lnTo>
                    <a:pt x="161" y="45"/>
                  </a:lnTo>
                  <a:lnTo>
                    <a:pt x="172" y="55"/>
                  </a:lnTo>
                  <a:lnTo>
                    <a:pt x="182" y="68"/>
                  </a:lnTo>
                  <a:lnTo>
                    <a:pt x="191" y="83"/>
                  </a:lnTo>
                  <a:lnTo>
                    <a:pt x="201" y="98"/>
                  </a:lnTo>
                  <a:lnTo>
                    <a:pt x="209" y="116"/>
                  </a:lnTo>
                  <a:lnTo>
                    <a:pt x="22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7" name="Freeform 118"/>
            <p:cNvSpPr>
              <a:spLocks/>
            </p:cNvSpPr>
            <p:nvPr/>
          </p:nvSpPr>
          <p:spPr bwMode="auto">
            <a:xfrm>
              <a:off x="1268" y="2766"/>
              <a:ext cx="112" cy="43"/>
            </a:xfrm>
            <a:custGeom>
              <a:avLst/>
              <a:gdLst>
                <a:gd name="T0" fmla="*/ 180 w 676"/>
                <a:gd name="T1" fmla="*/ 35 h 254"/>
                <a:gd name="T2" fmla="*/ 130 w 676"/>
                <a:gd name="T3" fmla="*/ 10 h 254"/>
                <a:gd name="T4" fmla="*/ 80 w 676"/>
                <a:gd name="T5" fmla="*/ 21 h 254"/>
                <a:gd name="T6" fmla="*/ 28 w 676"/>
                <a:gd name="T7" fmla="*/ 80 h 254"/>
                <a:gd name="T8" fmla="*/ 11 w 676"/>
                <a:gd name="T9" fmla="*/ 110 h 254"/>
                <a:gd name="T10" fmla="*/ 0 w 676"/>
                <a:gd name="T11" fmla="*/ 129 h 254"/>
                <a:gd name="T12" fmla="*/ 22 w 676"/>
                <a:gd name="T13" fmla="*/ 184 h 254"/>
                <a:gd name="T14" fmla="*/ 77 w 676"/>
                <a:gd name="T15" fmla="*/ 244 h 254"/>
                <a:gd name="T16" fmla="*/ 141 w 676"/>
                <a:gd name="T17" fmla="*/ 252 h 254"/>
                <a:gd name="T18" fmla="*/ 188 w 676"/>
                <a:gd name="T19" fmla="*/ 225 h 254"/>
                <a:gd name="T20" fmla="*/ 244 w 676"/>
                <a:gd name="T21" fmla="*/ 138 h 254"/>
                <a:gd name="T22" fmla="*/ 307 w 676"/>
                <a:gd name="T23" fmla="*/ 49 h 254"/>
                <a:gd name="T24" fmla="*/ 346 w 676"/>
                <a:gd name="T25" fmla="*/ 41 h 254"/>
                <a:gd name="T26" fmla="*/ 392 w 676"/>
                <a:gd name="T27" fmla="*/ 70 h 254"/>
                <a:gd name="T28" fmla="*/ 414 w 676"/>
                <a:gd name="T29" fmla="*/ 170 h 254"/>
                <a:gd name="T30" fmla="*/ 361 w 676"/>
                <a:gd name="T31" fmla="*/ 219 h 254"/>
                <a:gd name="T32" fmla="*/ 321 w 676"/>
                <a:gd name="T33" fmla="*/ 222 h 254"/>
                <a:gd name="T34" fmla="*/ 271 w 676"/>
                <a:gd name="T35" fmla="*/ 186 h 254"/>
                <a:gd name="T36" fmla="*/ 241 w 676"/>
                <a:gd name="T37" fmla="*/ 176 h 254"/>
                <a:gd name="T38" fmla="*/ 303 w 676"/>
                <a:gd name="T39" fmla="*/ 237 h 254"/>
                <a:gd name="T40" fmla="*/ 347 w 676"/>
                <a:gd name="T41" fmla="*/ 244 h 254"/>
                <a:gd name="T42" fmla="*/ 401 w 676"/>
                <a:gd name="T43" fmla="*/ 219 h 254"/>
                <a:gd name="T44" fmla="*/ 454 w 676"/>
                <a:gd name="T45" fmla="*/ 177 h 254"/>
                <a:gd name="T46" fmla="*/ 510 w 676"/>
                <a:gd name="T47" fmla="*/ 241 h 254"/>
                <a:gd name="T48" fmla="*/ 554 w 676"/>
                <a:gd name="T49" fmla="*/ 254 h 254"/>
                <a:gd name="T50" fmla="*/ 630 w 676"/>
                <a:gd name="T51" fmla="*/ 217 h 254"/>
                <a:gd name="T52" fmla="*/ 673 w 676"/>
                <a:gd name="T53" fmla="*/ 140 h 254"/>
                <a:gd name="T54" fmla="*/ 673 w 676"/>
                <a:gd name="T55" fmla="*/ 118 h 254"/>
                <a:gd name="T56" fmla="*/ 660 w 676"/>
                <a:gd name="T57" fmla="*/ 108 h 254"/>
                <a:gd name="T58" fmla="*/ 620 w 676"/>
                <a:gd name="T59" fmla="*/ 39 h 254"/>
                <a:gd name="T60" fmla="*/ 565 w 676"/>
                <a:gd name="T61" fmla="*/ 10 h 254"/>
                <a:gd name="T62" fmla="*/ 522 w 676"/>
                <a:gd name="T63" fmla="*/ 16 h 254"/>
                <a:gd name="T64" fmla="*/ 464 w 676"/>
                <a:gd name="T65" fmla="*/ 78 h 254"/>
                <a:gd name="T66" fmla="*/ 493 w 676"/>
                <a:gd name="T67" fmla="*/ 68 h 254"/>
                <a:gd name="T68" fmla="*/ 540 w 676"/>
                <a:gd name="T69" fmla="*/ 31 h 254"/>
                <a:gd name="T70" fmla="*/ 579 w 676"/>
                <a:gd name="T71" fmla="*/ 36 h 254"/>
                <a:gd name="T72" fmla="*/ 630 w 676"/>
                <a:gd name="T73" fmla="*/ 89 h 254"/>
                <a:gd name="T74" fmla="*/ 636 w 676"/>
                <a:gd name="T75" fmla="*/ 123 h 254"/>
                <a:gd name="T76" fmla="*/ 598 w 676"/>
                <a:gd name="T77" fmla="*/ 193 h 254"/>
                <a:gd name="T78" fmla="*/ 554 w 676"/>
                <a:gd name="T79" fmla="*/ 213 h 254"/>
                <a:gd name="T80" fmla="*/ 519 w 676"/>
                <a:gd name="T81" fmla="*/ 199 h 254"/>
                <a:gd name="T82" fmla="*/ 467 w 676"/>
                <a:gd name="T83" fmla="*/ 116 h 254"/>
                <a:gd name="T84" fmla="*/ 408 w 676"/>
                <a:gd name="T85" fmla="*/ 28 h 254"/>
                <a:gd name="T86" fmla="*/ 359 w 676"/>
                <a:gd name="T87" fmla="*/ 1 h 254"/>
                <a:gd name="T88" fmla="*/ 307 w 676"/>
                <a:gd name="T89" fmla="*/ 5 h 254"/>
                <a:gd name="T90" fmla="*/ 253 w 676"/>
                <a:gd name="T91" fmla="*/ 43 h 254"/>
                <a:gd name="T92" fmla="*/ 206 w 676"/>
                <a:gd name="T93" fmla="*/ 121 h 254"/>
                <a:gd name="T94" fmla="*/ 151 w 676"/>
                <a:gd name="T95" fmla="*/ 203 h 254"/>
                <a:gd name="T96" fmla="*/ 122 w 676"/>
                <a:gd name="T97" fmla="*/ 213 h 254"/>
                <a:gd name="T98" fmla="*/ 70 w 676"/>
                <a:gd name="T99" fmla="*/ 184 h 254"/>
                <a:gd name="T100" fmla="*/ 39 w 676"/>
                <a:gd name="T101" fmla="*/ 123 h 254"/>
                <a:gd name="T102" fmla="*/ 53 w 676"/>
                <a:gd name="T103" fmla="*/ 75 h 254"/>
                <a:gd name="T104" fmla="*/ 104 w 676"/>
                <a:gd name="T105" fmla="*/ 32 h 254"/>
                <a:gd name="T106" fmla="*/ 142 w 676"/>
                <a:gd name="T107" fmla="*/ 34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0" y="94"/>
                  </a:moveTo>
                  <a:lnTo>
                    <a:pt x="220" y="94"/>
                  </a:lnTo>
                  <a:lnTo>
                    <a:pt x="211" y="78"/>
                  </a:lnTo>
                  <a:lnTo>
                    <a:pt x="202" y="61"/>
                  </a:lnTo>
                  <a:lnTo>
                    <a:pt x="191" y="47"/>
                  </a:lnTo>
                  <a:lnTo>
                    <a:pt x="180" y="35"/>
                  </a:lnTo>
                  <a:lnTo>
                    <a:pt x="168" y="24"/>
                  </a:lnTo>
                  <a:lnTo>
                    <a:pt x="161" y="20"/>
                  </a:lnTo>
                  <a:lnTo>
                    <a:pt x="154" y="16"/>
                  </a:lnTo>
                  <a:lnTo>
                    <a:pt x="146" y="14"/>
                  </a:lnTo>
                  <a:lnTo>
                    <a:pt x="139" y="12"/>
                  </a:lnTo>
                  <a:lnTo>
                    <a:pt x="130" y="10"/>
                  </a:lnTo>
                  <a:lnTo>
                    <a:pt x="122" y="9"/>
                  </a:lnTo>
                  <a:lnTo>
                    <a:pt x="122" y="9"/>
                  </a:lnTo>
                  <a:lnTo>
                    <a:pt x="110" y="10"/>
                  </a:lnTo>
                  <a:lnTo>
                    <a:pt x="100" y="13"/>
                  </a:lnTo>
                  <a:lnTo>
                    <a:pt x="89" y="16"/>
                  </a:lnTo>
                  <a:lnTo>
                    <a:pt x="80" y="21"/>
                  </a:lnTo>
                  <a:lnTo>
                    <a:pt x="70" y="27"/>
                  </a:lnTo>
                  <a:lnTo>
                    <a:pt x="64" y="32"/>
                  </a:lnTo>
                  <a:lnTo>
                    <a:pt x="55" y="39"/>
                  </a:lnTo>
                  <a:lnTo>
                    <a:pt x="48" y="47"/>
                  </a:lnTo>
                  <a:lnTo>
                    <a:pt x="37" y="64"/>
                  </a:lnTo>
                  <a:lnTo>
                    <a:pt x="28" y="80"/>
                  </a:lnTo>
                  <a:lnTo>
                    <a:pt x="21" y="95"/>
                  </a:lnTo>
                  <a:lnTo>
                    <a:pt x="15" y="108"/>
                  </a:lnTo>
                  <a:lnTo>
                    <a:pt x="15" y="108"/>
                  </a:lnTo>
                  <a:lnTo>
                    <a:pt x="15" y="108"/>
                  </a:lnTo>
                  <a:lnTo>
                    <a:pt x="15" y="108"/>
                  </a:lnTo>
                  <a:lnTo>
                    <a:pt x="11" y="110"/>
                  </a:lnTo>
                  <a:lnTo>
                    <a:pt x="8" y="112"/>
                  </a:lnTo>
                  <a:lnTo>
                    <a:pt x="4" y="115"/>
                  </a:lnTo>
                  <a:lnTo>
                    <a:pt x="2" y="118"/>
                  </a:lnTo>
                  <a:lnTo>
                    <a:pt x="1" y="122"/>
                  </a:lnTo>
                  <a:lnTo>
                    <a:pt x="0" y="125"/>
                  </a:lnTo>
                  <a:lnTo>
                    <a:pt x="0" y="129"/>
                  </a:lnTo>
                  <a:lnTo>
                    <a:pt x="1" y="133"/>
                  </a:lnTo>
                  <a:lnTo>
                    <a:pt x="1" y="133"/>
                  </a:lnTo>
                  <a:lnTo>
                    <a:pt x="2" y="140"/>
                  </a:lnTo>
                  <a:lnTo>
                    <a:pt x="8" y="154"/>
                  </a:lnTo>
                  <a:lnTo>
                    <a:pt x="16" y="174"/>
                  </a:lnTo>
                  <a:lnTo>
                    <a:pt x="22" y="184"/>
                  </a:lnTo>
                  <a:lnTo>
                    <a:pt x="29" y="196"/>
                  </a:lnTo>
                  <a:lnTo>
                    <a:pt x="37" y="206"/>
                  </a:lnTo>
                  <a:lnTo>
                    <a:pt x="45" y="217"/>
                  </a:lnTo>
                  <a:lnTo>
                    <a:pt x="55" y="227"/>
                  </a:lnTo>
                  <a:lnTo>
                    <a:pt x="66" y="235"/>
                  </a:lnTo>
                  <a:lnTo>
                    <a:pt x="77" y="244"/>
                  </a:lnTo>
                  <a:lnTo>
                    <a:pt x="91" y="249"/>
                  </a:lnTo>
                  <a:lnTo>
                    <a:pt x="105" y="253"/>
                  </a:lnTo>
                  <a:lnTo>
                    <a:pt x="122" y="254"/>
                  </a:lnTo>
                  <a:lnTo>
                    <a:pt x="122" y="254"/>
                  </a:lnTo>
                  <a:lnTo>
                    <a:pt x="132" y="253"/>
                  </a:lnTo>
                  <a:lnTo>
                    <a:pt x="141" y="252"/>
                  </a:lnTo>
                  <a:lnTo>
                    <a:pt x="149" y="249"/>
                  </a:lnTo>
                  <a:lnTo>
                    <a:pt x="159" y="246"/>
                  </a:lnTo>
                  <a:lnTo>
                    <a:pt x="167" y="241"/>
                  </a:lnTo>
                  <a:lnTo>
                    <a:pt x="174" y="237"/>
                  </a:lnTo>
                  <a:lnTo>
                    <a:pt x="181" y="231"/>
                  </a:lnTo>
                  <a:lnTo>
                    <a:pt x="188" y="225"/>
                  </a:lnTo>
                  <a:lnTo>
                    <a:pt x="201" y="211"/>
                  </a:lnTo>
                  <a:lnTo>
                    <a:pt x="212" y="195"/>
                  </a:lnTo>
                  <a:lnTo>
                    <a:pt x="223" y="177"/>
                  </a:lnTo>
                  <a:lnTo>
                    <a:pt x="232" y="160"/>
                  </a:lnTo>
                  <a:lnTo>
                    <a:pt x="244" y="138"/>
                  </a:lnTo>
                  <a:lnTo>
                    <a:pt x="244" y="138"/>
                  </a:lnTo>
                  <a:lnTo>
                    <a:pt x="262" y="101"/>
                  </a:lnTo>
                  <a:lnTo>
                    <a:pt x="273" y="85"/>
                  </a:lnTo>
                  <a:lnTo>
                    <a:pt x="283" y="70"/>
                  </a:lnTo>
                  <a:lnTo>
                    <a:pt x="295" y="58"/>
                  </a:lnTo>
                  <a:lnTo>
                    <a:pt x="302" y="52"/>
                  </a:lnTo>
                  <a:lnTo>
                    <a:pt x="307" y="49"/>
                  </a:lnTo>
                  <a:lnTo>
                    <a:pt x="314" y="45"/>
                  </a:lnTo>
                  <a:lnTo>
                    <a:pt x="321" y="42"/>
                  </a:lnTo>
                  <a:lnTo>
                    <a:pt x="329" y="41"/>
                  </a:lnTo>
                  <a:lnTo>
                    <a:pt x="338" y="41"/>
                  </a:lnTo>
                  <a:lnTo>
                    <a:pt x="338" y="41"/>
                  </a:lnTo>
                  <a:lnTo>
                    <a:pt x="346" y="41"/>
                  </a:lnTo>
                  <a:lnTo>
                    <a:pt x="354" y="42"/>
                  </a:lnTo>
                  <a:lnTo>
                    <a:pt x="361" y="45"/>
                  </a:lnTo>
                  <a:lnTo>
                    <a:pt x="368" y="49"/>
                  </a:lnTo>
                  <a:lnTo>
                    <a:pt x="375" y="52"/>
                  </a:lnTo>
                  <a:lnTo>
                    <a:pt x="381" y="58"/>
                  </a:lnTo>
                  <a:lnTo>
                    <a:pt x="392" y="70"/>
                  </a:lnTo>
                  <a:lnTo>
                    <a:pt x="403" y="85"/>
                  </a:lnTo>
                  <a:lnTo>
                    <a:pt x="413" y="101"/>
                  </a:lnTo>
                  <a:lnTo>
                    <a:pt x="433" y="138"/>
                  </a:lnTo>
                  <a:lnTo>
                    <a:pt x="433" y="138"/>
                  </a:lnTo>
                  <a:lnTo>
                    <a:pt x="424" y="154"/>
                  </a:lnTo>
                  <a:lnTo>
                    <a:pt x="414" y="170"/>
                  </a:lnTo>
                  <a:lnTo>
                    <a:pt x="404" y="186"/>
                  </a:lnTo>
                  <a:lnTo>
                    <a:pt x="393" y="198"/>
                  </a:lnTo>
                  <a:lnTo>
                    <a:pt x="382" y="209"/>
                  </a:lnTo>
                  <a:lnTo>
                    <a:pt x="375" y="213"/>
                  </a:lnTo>
                  <a:lnTo>
                    <a:pt x="368" y="217"/>
                  </a:lnTo>
                  <a:lnTo>
                    <a:pt x="361" y="219"/>
                  </a:lnTo>
                  <a:lnTo>
                    <a:pt x="354" y="222"/>
                  </a:lnTo>
                  <a:lnTo>
                    <a:pt x="346" y="223"/>
                  </a:lnTo>
                  <a:lnTo>
                    <a:pt x="338" y="224"/>
                  </a:lnTo>
                  <a:lnTo>
                    <a:pt x="338" y="224"/>
                  </a:lnTo>
                  <a:lnTo>
                    <a:pt x="329" y="223"/>
                  </a:lnTo>
                  <a:lnTo>
                    <a:pt x="321" y="222"/>
                  </a:lnTo>
                  <a:lnTo>
                    <a:pt x="314" y="219"/>
                  </a:lnTo>
                  <a:lnTo>
                    <a:pt x="307" y="217"/>
                  </a:lnTo>
                  <a:lnTo>
                    <a:pt x="300" y="213"/>
                  </a:lnTo>
                  <a:lnTo>
                    <a:pt x="295" y="209"/>
                  </a:lnTo>
                  <a:lnTo>
                    <a:pt x="282" y="198"/>
                  </a:lnTo>
                  <a:lnTo>
                    <a:pt x="271" y="186"/>
                  </a:lnTo>
                  <a:lnTo>
                    <a:pt x="262" y="170"/>
                  </a:lnTo>
                  <a:lnTo>
                    <a:pt x="252" y="154"/>
                  </a:lnTo>
                  <a:lnTo>
                    <a:pt x="244" y="138"/>
                  </a:lnTo>
                  <a:lnTo>
                    <a:pt x="232" y="160"/>
                  </a:lnTo>
                  <a:lnTo>
                    <a:pt x="232" y="160"/>
                  </a:lnTo>
                  <a:lnTo>
                    <a:pt x="241" y="176"/>
                  </a:lnTo>
                  <a:lnTo>
                    <a:pt x="252" y="193"/>
                  </a:lnTo>
                  <a:lnTo>
                    <a:pt x="262" y="206"/>
                  </a:lnTo>
                  <a:lnTo>
                    <a:pt x="275" y="219"/>
                  </a:lnTo>
                  <a:lnTo>
                    <a:pt x="288" y="230"/>
                  </a:lnTo>
                  <a:lnTo>
                    <a:pt x="295" y="233"/>
                  </a:lnTo>
                  <a:lnTo>
                    <a:pt x="303" y="237"/>
                  </a:lnTo>
                  <a:lnTo>
                    <a:pt x="311" y="240"/>
                  </a:lnTo>
                  <a:lnTo>
                    <a:pt x="319" y="242"/>
                  </a:lnTo>
                  <a:lnTo>
                    <a:pt x="328" y="244"/>
                  </a:lnTo>
                  <a:lnTo>
                    <a:pt x="338" y="244"/>
                  </a:lnTo>
                  <a:lnTo>
                    <a:pt x="338" y="244"/>
                  </a:lnTo>
                  <a:lnTo>
                    <a:pt x="347" y="244"/>
                  </a:lnTo>
                  <a:lnTo>
                    <a:pt x="356" y="242"/>
                  </a:lnTo>
                  <a:lnTo>
                    <a:pt x="364" y="240"/>
                  </a:lnTo>
                  <a:lnTo>
                    <a:pt x="372" y="237"/>
                  </a:lnTo>
                  <a:lnTo>
                    <a:pt x="381" y="233"/>
                  </a:lnTo>
                  <a:lnTo>
                    <a:pt x="388" y="230"/>
                  </a:lnTo>
                  <a:lnTo>
                    <a:pt x="401" y="219"/>
                  </a:lnTo>
                  <a:lnTo>
                    <a:pt x="413" y="206"/>
                  </a:lnTo>
                  <a:lnTo>
                    <a:pt x="424" y="193"/>
                  </a:lnTo>
                  <a:lnTo>
                    <a:pt x="434" y="176"/>
                  </a:lnTo>
                  <a:lnTo>
                    <a:pt x="443" y="160"/>
                  </a:lnTo>
                  <a:lnTo>
                    <a:pt x="443" y="160"/>
                  </a:lnTo>
                  <a:lnTo>
                    <a:pt x="454" y="177"/>
                  </a:lnTo>
                  <a:lnTo>
                    <a:pt x="464" y="195"/>
                  </a:lnTo>
                  <a:lnTo>
                    <a:pt x="475" y="211"/>
                  </a:lnTo>
                  <a:lnTo>
                    <a:pt x="487" y="225"/>
                  </a:lnTo>
                  <a:lnTo>
                    <a:pt x="494" y="231"/>
                  </a:lnTo>
                  <a:lnTo>
                    <a:pt x="501" y="237"/>
                  </a:lnTo>
                  <a:lnTo>
                    <a:pt x="510" y="241"/>
                  </a:lnTo>
                  <a:lnTo>
                    <a:pt x="518" y="246"/>
                  </a:lnTo>
                  <a:lnTo>
                    <a:pt x="526" y="249"/>
                  </a:lnTo>
                  <a:lnTo>
                    <a:pt x="535" y="252"/>
                  </a:lnTo>
                  <a:lnTo>
                    <a:pt x="544" y="253"/>
                  </a:lnTo>
                  <a:lnTo>
                    <a:pt x="554" y="254"/>
                  </a:lnTo>
                  <a:lnTo>
                    <a:pt x="554" y="254"/>
                  </a:lnTo>
                  <a:lnTo>
                    <a:pt x="570" y="253"/>
                  </a:lnTo>
                  <a:lnTo>
                    <a:pt x="584" y="249"/>
                  </a:lnTo>
                  <a:lnTo>
                    <a:pt x="598" y="244"/>
                  </a:lnTo>
                  <a:lnTo>
                    <a:pt x="609" y="235"/>
                  </a:lnTo>
                  <a:lnTo>
                    <a:pt x="621" y="227"/>
                  </a:lnTo>
                  <a:lnTo>
                    <a:pt x="630" y="217"/>
                  </a:lnTo>
                  <a:lnTo>
                    <a:pt x="640" y="206"/>
                  </a:lnTo>
                  <a:lnTo>
                    <a:pt x="647" y="196"/>
                  </a:lnTo>
                  <a:lnTo>
                    <a:pt x="654" y="184"/>
                  </a:lnTo>
                  <a:lnTo>
                    <a:pt x="659" y="174"/>
                  </a:lnTo>
                  <a:lnTo>
                    <a:pt x="667" y="154"/>
                  </a:lnTo>
                  <a:lnTo>
                    <a:pt x="673" y="140"/>
                  </a:lnTo>
                  <a:lnTo>
                    <a:pt x="676" y="133"/>
                  </a:lnTo>
                  <a:lnTo>
                    <a:pt x="676" y="133"/>
                  </a:lnTo>
                  <a:lnTo>
                    <a:pt x="676" y="129"/>
                  </a:lnTo>
                  <a:lnTo>
                    <a:pt x="676" y="125"/>
                  </a:lnTo>
                  <a:lnTo>
                    <a:pt x="674" y="122"/>
                  </a:lnTo>
                  <a:lnTo>
                    <a:pt x="673" y="118"/>
                  </a:lnTo>
                  <a:lnTo>
                    <a:pt x="671" y="115"/>
                  </a:lnTo>
                  <a:lnTo>
                    <a:pt x="669" y="112"/>
                  </a:lnTo>
                  <a:lnTo>
                    <a:pt x="665" y="110"/>
                  </a:lnTo>
                  <a:lnTo>
                    <a:pt x="660" y="108"/>
                  </a:lnTo>
                  <a:lnTo>
                    <a:pt x="660" y="108"/>
                  </a:lnTo>
                  <a:lnTo>
                    <a:pt x="660" y="108"/>
                  </a:lnTo>
                  <a:lnTo>
                    <a:pt x="660" y="108"/>
                  </a:lnTo>
                  <a:lnTo>
                    <a:pt x="656" y="95"/>
                  </a:lnTo>
                  <a:lnTo>
                    <a:pt x="648" y="80"/>
                  </a:lnTo>
                  <a:lnTo>
                    <a:pt x="638" y="64"/>
                  </a:lnTo>
                  <a:lnTo>
                    <a:pt x="627" y="47"/>
                  </a:lnTo>
                  <a:lnTo>
                    <a:pt x="620" y="39"/>
                  </a:lnTo>
                  <a:lnTo>
                    <a:pt x="613" y="32"/>
                  </a:lnTo>
                  <a:lnTo>
                    <a:pt x="605" y="27"/>
                  </a:lnTo>
                  <a:lnTo>
                    <a:pt x="595" y="21"/>
                  </a:lnTo>
                  <a:lnTo>
                    <a:pt x="586" y="16"/>
                  </a:lnTo>
                  <a:lnTo>
                    <a:pt x="577" y="13"/>
                  </a:lnTo>
                  <a:lnTo>
                    <a:pt x="565" y="10"/>
                  </a:lnTo>
                  <a:lnTo>
                    <a:pt x="554" y="9"/>
                  </a:lnTo>
                  <a:lnTo>
                    <a:pt x="554" y="9"/>
                  </a:lnTo>
                  <a:lnTo>
                    <a:pt x="546" y="10"/>
                  </a:lnTo>
                  <a:lnTo>
                    <a:pt x="537" y="12"/>
                  </a:lnTo>
                  <a:lnTo>
                    <a:pt x="529" y="14"/>
                  </a:lnTo>
                  <a:lnTo>
                    <a:pt x="522" y="16"/>
                  </a:lnTo>
                  <a:lnTo>
                    <a:pt x="514" y="20"/>
                  </a:lnTo>
                  <a:lnTo>
                    <a:pt x="508" y="24"/>
                  </a:lnTo>
                  <a:lnTo>
                    <a:pt x="496" y="35"/>
                  </a:lnTo>
                  <a:lnTo>
                    <a:pt x="484" y="47"/>
                  </a:lnTo>
                  <a:lnTo>
                    <a:pt x="474" y="61"/>
                  </a:lnTo>
                  <a:lnTo>
                    <a:pt x="464" y="78"/>
                  </a:lnTo>
                  <a:lnTo>
                    <a:pt x="455" y="94"/>
                  </a:lnTo>
                  <a:lnTo>
                    <a:pt x="467" y="116"/>
                  </a:lnTo>
                  <a:lnTo>
                    <a:pt x="467" y="116"/>
                  </a:lnTo>
                  <a:lnTo>
                    <a:pt x="476" y="99"/>
                  </a:lnTo>
                  <a:lnTo>
                    <a:pt x="484" y="83"/>
                  </a:lnTo>
                  <a:lnTo>
                    <a:pt x="493" y="68"/>
                  </a:lnTo>
                  <a:lnTo>
                    <a:pt x="504" y="56"/>
                  </a:lnTo>
                  <a:lnTo>
                    <a:pt x="514" y="45"/>
                  </a:lnTo>
                  <a:lnTo>
                    <a:pt x="520" y="41"/>
                  </a:lnTo>
                  <a:lnTo>
                    <a:pt x="527" y="37"/>
                  </a:lnTo>
                  <a:lnTo>
                    <a:pt x="533" y="34"/>
                  </a:lnTo>
                  <a:lnTo>
                    <a:pt x="540" y="31"/>
                  </a:lnTo>
                  <a:lnTo>
                    <a:pt x="547" y="30"/>
                  </a:lnTo>
                  <a:lnTo>
                    <a:pt x="554" y="30"/>
                  </a:lnTo>
                  <a:lnTo>
                    <a:pt x="554" y="30"/>
                  </a:lnTo>
                  <a:lnTo>
                    <a:pt x="563" y="30"/>
                  </a:lnTo>
                  <a:lnTo>
                    <a:pt x="571" y="32"/>
                  </a:lnTo>
                  <a:lnTo>
                    <a:pt x="579" y="36"/>
                  </a:lnTo>
                  <a:lnTo>
                    <a:pt x="587" y="39"/>
                  </a:lnTo>
                  <a:lnTo>
                    <a:pt x="594" y="44"/>
                  </a:lnTo>
                  <a:lnTo>
                    <a:pt x="600" y="50"/>
                  </a:lnTo>
                  <a:lnTo>
                    <a:pt x="612" y="61"/>
                  </a:lnTo>
                  <a:lnTo>
                    <a:pt x="622" y="75"/>
                  </a:lnTo>
                  <a:lnTo>
                    <a:pt x="630" y="89"/>
                  </a:lnTo>
                  <a:lnTo>
                    <a:pt x="636" y="102"/>
                  </a:lnTo>
                  <a:lnTo>
                    <a:pt x="641" y="114"/>
                  </a:lnTo>
                  <a:lnTo>
                    <a:pt x="641" y="114"/>
                  </a:lnTo>
                  <a:lnTo>
                    <a:pt x="638" y="118"/>
                  </a:lnTo>
                  <a:lnTo>
                    <a:pt x="636" y="123"/>
                  </a:lnTo>
                  <a:lnTo>
                    <a:pt x="636" y="123"/>
                  </a:lnTo>
                  <a:lnTo>
                    <a:pt x="631" y="137"/>
                  </a:lnTo>
                  <a:lnTo>
                    <a:pt x="624" y="152"/>
                  </a:lnTo>
                  <a:lnTo>
                    <a:pt x="616" y="168"/>
                  </a:lnTo>
                  <a:lnTo>
                    <a:pt x="611" y="176"/>
                  </a:lnTo>
                  <a:lnTo>
                    <a:pt x="605" y="184"/>
                  </a:lnTo>
                  <a:lnTo>
                    <a:pt x="598" y="193"/>
                  </a:lnTo>
                  <a:lnTo>
                    <a:pt x="591" y="199"/>
                  </a:lnTo>
                  <a:lnTo>
                    <a:pt x="583" y="205"/>
                  </a:lnTo>
                  <a:lnTo>
                    <a:pt x="573" y="210"/>
                  </a:lnTo>
                  <a:lnTo>
                    <a:pt x="564" y="212"/>
                  </a:lnTo>
                  <a:lnTo>
                    <a:pt x="554" y="213"/>
                  </a:lnTo>
                  <a:lnTo>
                    <a:pt x="554" y="213"/>
                  </a:lnTo>
                  <a:lnTo>
                    <a:pt x="548" y="213"/>
                  </a:lnTo>
                  <a:lnTo>
                    <a:pt x="541" y="212"/>
                  </a:lnTo>
                  <a:lnTo>
                    <a:pt x="535" y="210"/>
                  </a:lnTo>
                  <a:lnTo>
                    <a:pt x="530" y="206"/>
                  </a:lnTo>
                  <a:lnTo>
                    <a:pt x="525" y="203"/>
                  </a:lnTo>
                  <a:lnTo>
                    <a:pt x="519" y="199"/>
                  </a:lnTo>
                  <a:lnTo>
                    <a:pt x="510" y="189"/>
                  </a:lnTo>
                  <a:lnTo>
                    <a:pt x="499" y="175"/>
                  </a:lnTo>
                  <a:lnTo>
                    <a:pt x="490" y="160"/>
                  </a:lnTo>
                  <a:lnTo>
                    <a:pt x="470" y="121"/>
                  </a:lnTo>
                  <a:lnTo>
                    <a:pt x="470" y="121"/>
                  </a:lnTo>
                  <a:lnTo>
                    <a:pt x="467" y="116"/>
                  </a:lnTo>
                  <a:lnTo>
                    <a:pt x="455" y="94"/>
                  </a:lnTo>
                  <a:lnTo>
                    <a:pt x="455" y="94"/>
                  </a:lnTo>
                  <a:lnTo>
                    <a:pt x="446" y="75"/>
                  </a:lnTo>
                  <a:lnTo>
                    <a:pt x="434" y="58"/>
                  </a:lnTo>
                  <a:lnTo>
                    <a:pt x="422" y="43"/>
                  </a:lnTo>
                  <a:lnTo>
                    <a:pt x="408" y="28"/>
                  </a:lnTo>
                  <a:lnTo>
                    <a:pt x="401" y="22"/>
                  </a:lnTo>
                  <a:lnTo>
                    <a:pt x="395" y="16"/>
                  </a:lnTo>
                  <a:lnTo>
                    <a:pt x="386" y="12"/>
                  </a:lnTo>
                  <a:lnTo>
                    <a:pt x="377" y="7"/>
                  </a:lnTo>
                  <a:lnTo>
                    <a:pt x="368" y="5"/>
                  </a:lnTo>
                  <a:lnTo>
                    <a:pt x="359" y="1"/>
                  </a:lnTo>
                  <a:lnTo>
                    <a:pt x="348" y="0"/>
                  </a:lnTo>
                  <a:lnTo>
                    <a:pt x="338" y="0"/>
                  </a:lnTo>
                  <a:lnTo>
                    <a:pt x="338" y="0"/>
                  </a:lnTo>
                  <a:lnTo>
                    <a:pt x="327" y="0"/>
                  </a:lnTo>
                  <a:lnTo>
                    <a:pt x="317" y="1"/>
                  </a:lnTo>
                  <a:lnTo>
                    <a:pt x="307" y="5"/>
                  </a:lnTo>
                  <a:lnTo>
                    <a:pt x="298" y="7"/>
                  </a:lnTo>
                  <a:lnTo>
                    <a:pt x="290" y="12"/>
                  </a:lnTo>
                  <a:lnTo>
                    <a:pt x="282" y="16"/>
                  </a:lnTo>
                  <a:lnTo>
                    <a:pt x="274" y="22"/>
                  </a:lnTo>
                  <a:lnTo>
                    <a:pt x="267" y="28"/>
                  </a:lnTo>
                  <a:lnTo>
                    <a:pt x="253" y="43"/>
                  </a:lnTo>
                  <a:lnTo>
                    <a:pt x="241" y="58"/>
                  </a:lnTo>
                  <a:lnTo>
                    <a:pt x="231" y="75"/>
                  </a:lnTo>
                  <a:lnTo>
                    <a:pt x="220" y="94"/>
                  </a:lnTo>
                  <a:lnTo>
                    <a:pt x="209" y="116"/>
                  </a:lnTo>
                  <a:lnTo>
                    <a:pt x="209" y="116"/>
                  </a:lnTo>
                  <a:lnTo>
                    <a:pt x="206" y="121"/>
                  </a:lnTo>
                  <a:lnTo>
                    <a:pt x="206" y="121"/>
                  </a:lnTo>
                  <a:lnTo>
                    <a:pt x="185" y="160"/>
                  </a:lnTo>
                  <a:lnTo>
                    <a:pt x="176" y="175"/>
                  </a:lnTo>
                  <a:lnTo>
                    <a:pt x="166" y="189"/>
                  </a:lnTo>
                  <a:lnTo>
                    <a:pt x="156" y="199"/>
                  </a:lnTo>
                  <a:lnTo>
                    <a:pt x="151" y="203"/>
                  </a:lnTo>
                  <a:lnTo>
                    <a:pt x="146" y="206"/>
                  </a:lnTo>
                  <a:lnTo>
                    <a:pt x="140" y="210"/>
                  </a:lnTo>
                  <a:lnTo>
                    <a:pt x="134" y="212"/>
                  </a:lnTo>
                  <a:lnTo>
                    <a:pt x="127" y="213"/>
                  </a:lnTo>
                  <a:lnTo>
                    <a:pt x="122" y="213"/>
                  </a:lnTo>
                  <a:lnTo>
                    <a:pt x="122" y="213"/>
                  </a:lnTo>
                  <a:lnTo>
                    <a:pt x="111" y="212"/>
                  </a:lnTo>
                  <a:lnTo>
                    <a:pt x="102" y="210"/>
                  </a:lnTo>
                  <a:lnTo>
                    <a:pt x="93" y="205"/>
                  </a:lnTo>
                  <a:lnTo>
                    <a:pt x="84" y="199"/>
                  </a:lnTo>
                  <a:lnTo>
                    <a:pt x="77" y="193"/>
                  </a:lnTo>
                  <a:lnTo>
                    <a:pt x="70" y="184"/>
                  </a:lnTo>
                  <a:lnTo>
                    <a:pt x="65" y="176"/>
                  </a:lnTo>
                  <a:lnTo>
                    <a:pt x="59" y="168"/>
                  </a:lnTo>
                  <a:lnTo>
                    <a:pt x="51" y="152"/>
                  </a:lnTo>
                  <a:lnTo>
                    <a:pt x="45" y="137"/>
                  </a:lnTo>
                  <a:lnTo>
                    <a:pt x="39" y="123"/>
                  </a:lnTo>
                  <a:lnTo>
                    <a:pt x="39" y="123"/>
                  </a:lnTo>
                  <a:lnTo>
                    <a:pt x="38" y="118"/>
                  </a:lnTo>
                  <a:lnTo>
                    <a:pt x="34" y="114"/>
                  </a:lnTo>
                  <a:lnTo>
                    <a:pt x="34" y="114"/>
                  </a:lnTo>
                  <a:lnTo>
                    <a:pt x="39" y="102"/>
                  </a:lnTo>
                  <a:lnTo>
                    <a:pt x="46" y="89"/>
                  </a:lnTo>
                  <a:lnTo>
                    <a:pt x="53" y="75"/>
                  </a:lnTo>
                  <a:lnTo>
                    <a:pt x="64" y="61"/>
                  </a:lnTo>
                  <a:lnTo>
                    <a:pt x="75" y="50"/>
                  </a:lnTo>
                  <a:lnTo>
                    <a:pt x="82" y="44"/>
                  </a:lnTo>
                  <a:lnTo>
                    <a:pt x="89" y="39"/>
                  </a:lnTo>
                  <a:lnTo>
                    <a:pt x="96" y="36"/>
                  </a:lnTo>
                  <a:lnTo>
                    <a:pt x="104" y="32"/>
                  </a:lnTo>
                  <a:lnTo>
                    <a:pt x="112" y="30"/>
                  </a:lnTo>
                  <a:lnTo>
                    <a:pt x="122" y="30"/>
                  </a:lnTo>
                  <a:lnTo>
                    <a:pt x="122" y="30"/>
                  </a:lnTo>
                  <a:lnTo>
                    <a:pt x="129" y="30"/>
                  </a:lnTo>
                  <a:lnTo>
                    <a:pt x="136" y="31"/>
                  </a:lnTo>
                  <a:lnTo>
                    <a:pt x="142" y="34"/>
                  </a:lnTo>
                  <a:lnTo>
                    <a:pt x="149" y="37"/>
                  </a:lnTo>
                  <a:lnTo>
                    <a:pt x="155" y="41"/>
                  </a:lnTo>
                  <a:lnTo>
                    <a:pt x="161" y="45"/>
                  </a:lnTo>
                  <a:lnTo>
                    <a:pt x="172" y="56"/>
                  </a:lnTo>
                  <a:lnTo>
                    <a:pt x="182" y="68"/>
                  </a:lnTo>
                  <a:lnTo>
                    <a:pt x="191" y="83"/>
                  </a:lnTo>
                  <a:lnTo>
                    <a:pt x="201" y="99"/>
                  </a:lnTo>
                  <a:lnTo>
                    <a:pt x="209" y="116"/>
                  </a:lnTo>
                  <a:lnTo>
                    <a:pt x="220" y="9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8" name="Freeform 119"/>
            <p:cNvSpPr>
              <a:spLocks/>
            </p:cNvSpPr>
            <p:nvPr/>
          </p:nvSpPr>
          <p:spPr bwMode="auto">
            <a:xfrm>
              <a:off x="1266" y="2768"/>
              <a:ext cx="112" cy="43"/>
            </a:xfrm>
            <a:custGeom>
              <a:avLst/>
              <a:gdLst>
                <a:gd name="T0" fmla="*/ 180 w 676"/>
                <a:gd name="T1" fmla="*/ 34 h 254"/>
                <a:gd name="T2" fmla="*/ 130 w 676"/>
                <a:gd name="T3" fmla="*/ 10 h 254"/>
                <a:gd name="T4" fmla="*/ 80 w 676"/>
                <a:gd name="T5" fmla="*/ 21 h 254"/>
                <a:gd name="T6" fmla="*/ 28 w 676"/>
                <a:gd name="T7" fmla="*/ 80 h 254"/>
                <a:gd name="T8" fmla="*/ 10 w 676"/>
                <a:gd name="T9" fmla="*/ 110 h 254"/>
                <a:gd name="T10" fmla="*/ 0 w 676"/>
                <a:gd name="T11" fmla="*/ 130 h 254"/>
                <a:gd name="T12" fmla="*/ 22 w 676"/>
                <a:gd name="T13" fmla="*/ 184 h 254"/>
                <a:gd name="T14" fmla="*/ 78 w 676"/>
                <a:gd name="T15" fmla="*/ 243 h 254"/>
                <a:gd name="T16" fmla="*/ 142 w 676"/>
                <a:gd name="T17" fmla="*/ 251 h 254"/>
                <a:gd name="T18" fmla="*/ 188 w 676"/>
                <a:gd name="T19" fmla="*/ 225 h 254"/>
                <a:gd name="T20" fmla="*/ 244 w 676"/>
                <a:gd name="T21" fmla="*/ 138 h 254"/>
                <a:gd name="T22" fmla="*/ 308 w 676"/>
                <a:gd name="T23" fmla="*/ 48 h 254"/>
                <a:gd name="T24" fmla="*/ 346 w 676"/>
                <a:gd name="T25" fmla="*/ 40 h 254"/>
                <a:gd name="T26" fmla="*/ 392 w 676"/>
                <a:gd name="T27" fmla="*/ 69 h 254"/>
                <a:gd name="T28" fmla="*/ 414 w 676"/>
                <a:gd name="T29" fmla="*/ 170 h 254"/>
                <a:gd name="T30" fmla="*/ 361 w 676"/>
                <a:gd name="T31" fmla="*/ 219 h 254"/>
                <a:gd name="T32" fmla="*/ 322 w 676"/>
                <a:gd name="T33" fmla="*/ 221 h 254"/>
                <a:gd name="T34" fmla="*/ 272 w 676"/>
                <a:gd name="T35" fmla="*/ 185 h 254"/>
                <a:gd name="T36" fmla="*/ 241 w 676"/>
                <a:gd name="T37" fmla="*/ 176 h 254"/>
                <a:gd name="T38" fmla="*/ 303 w 676"/>
                <a:gd name="T39" fmla="*/ 236 h 254"/>
                <a:gd name="T40" fmla="*/ 347 w 676"/>
                <a:gd name="T41" fmla="*/ 243 h 254"/>
                <a:gd name="T42" fmla="*/ 401 w 676"/>
                <a:gd name="T43" fmla="*/ 219 h 254"/>
                <a:gd name="T44" fmla="*/ 454 w 676"/>
                <a:gd name="T45" fmla="*/ 177 h 254"/>
                <a:gd name="T46" fmla="*/ 510 w 676"/>
                <a:gd name="T47" fmla="*/ 241 h 254"/>
                <a:gd name="T48" fmla="*/ 554 w 676"/>
                <a:gd name="T49" fmla="*/ 254 h 254"/>
                <a:gd name="T50" fmla="*/ 631 w 676"/>
                <a:gd name="T51" fmla="*/ 217 h 254"/>
                <a:gd name="T52" fmla="*/ 673 w 676"/>
                <a:gd name="T53" fmla="*/ 140 h 254"/>
                <a:gd name="T54" fmla="*/ 673 w 676"/>
                <a:gd name="T55" fmla="*/ 118 h 254"/>
                <a:gd name="T56" fmla="*/ 661 w 676"/>
                <a:gd name="T57" fmla="*/ 109 h 254"/>
                <a:gd name="T58" fmla="*/ 620 w 676"/>
                <a:gd name="T59" fmla="*/ 40 h 254"/>
                <a:gd name="T60" fmla="*/ 565 w 676"/>
                <a:gd name="T61" fmla="*/ 10 h 254"/>
                <a:gd name="T62" fmla="*/ 521 w 676"/>
                <a:gd name="T63" fmla="*/ 16 h 254"/>
                <a:gd name="T64" fmla="*/ 464 w 676"/>
                <a:gd name="T65" fmla="*/ 77 h 254"/>
                <a:gd name="T66" fmla="*/ 493 w 676"/>
                <a:gd name="T67" fmla="*/ 68 h 254"/>
                <a:gd name="T68" fmla="*/ 540 w 676"/>
                <a:gd name="T69" fmla="*/ 31 h 254"/>
                <a:gd name="T70" fmla="*/ 579 w 676"/>
                <a:gd name="T71" fmla="*/ 36 h 254"/>
                <a:gd name="T72" fmla="*/ 631 w 676"/>
                <a:gd name="T73" fmla="*/ 89 h 254"/>
                <a:gd name="T74" fmla="*/ 636 w 676"/>
                <a:gd name="T75" fmla="*/ 123 h 254"/>
                <a:gd name="T76" fmla="*/ 598 w 676"/>
                <a:gd name="T77" fmla="*/ 192 h 254"/>
                <a:gd name="T78" fmla="*/ 554 w 676"/>
                <a:gd name="T79" fmla="*/ 213 h 254"/>
                <a:gd name="T80" fmla="*/ 519 w 676"/>
                <a:gd name="T81" fmla="*/ 199 h 254"/>
                <a:gd name="T82" fmla="*/ 467 w 676"/>
                <a:gd name="T83" fmla="*/ 116 h 254"/>
                <a:gd name="T84" fmla="*/ 409 w 676"/>
                <a:gd name="T85" fmla="*/ 29 h 254"/>
                <a:gd name="T86" fmla="*/ 359 w 676"/>
                <a:gd name="T87" fmla="*/ 1 h 254"/>
                <a:gd name="T88" fmla="*/ 308 w 676"/>
                <a:gd name="T89" fmla="*/ 4 h 254"/>
                <a:gd name="T90" fmla="*/ 253 w 676"/>
                <a:gd name="T91" fmla="*/ 43 h 254"/>
                <a:gd name="T92" fmla="*/ 207 w 676"/>
                <a:gd name="T93" fmla="*/ 122 h 254"/>
                <a:gd name="T94" fmla="*/ 151 w 676"/>
                <a:gd name="T95" fmla="*/ 204 h 254"/>
                <a:gd name="T96" fmla="*/ 122 w 676"/>
                <a:gd name="T97" fmla="*/ 213 h 254"/>
                <a:gd name="T98" fmla="*/ 71 w 676"/>
                <a:gd name="T99" fmla="*/ 185 h 254"/>
                <a:gd name="T100" fmla="*/ 39 w 676"/>
                <a:gd name="T101" fmla="*/ 123 h 254"/>
                <a:gd name="T102" fmla="*/ 53 w 676"/>
                <a:gd name="T103" fmla="*/ 75 h 254"/>
                <a:gd name="T104" fmla="*/ 104 w 676"/>
                <a:gd name="T105" fmla="*/ 32 h 254"/>
                <a:gd name="T106" fmla="*/ 143 w 676"/>
                <a:gd name="T107" fmla="*/ 33 h 254"/>
                <a:gd name="T108" fmla="*/ 191 w 676"/>
                <a:gd name="T109" fmla="*/ 8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254">
                  <a:moveTo>
                    <a:pt x="221" y="94"/>
                  </a:moveTo>
                  <a:lnTo>
                    <a:pt x="221" y="94"/>
                  </a:lnTo>
                  <a:lnTo>
                    <a:pt x="211" y="77"/>
                  </a:lnTo>
                  <a:lnTo>
                    <a:pt x="202" y="61"/>
                  </a:lnTo>
                  <a:lnTo>
                    <a:pt x="191" y="47"/>
                  </a:lnTo>
                  <a:lnTo>
                    <a:pt x="180" y="34"/>
                  </a:lnTo>
                  <a:lnTo>
                    <a:pt x="167" y="24"/>
                  </a:lnTo>
                  <a:lnTo>
                    <a:pt x="161" y="21"/>
                  </a:lnTo>
                  <a:lnTo>
                    <a:pt x="154" y="16"/>
                  </a:lnTo>
                  <a:lnTo>
                    <a:pt x="146" y="14"/>
                  </a:lnTo>
                  <a:lnTo>
                    <a:pt x="138" y="11"/>
                  </a:lnTo>
                  <a:lnTo>
                    <a:pt x="130" y="10"/>
                  </a:lnTo>
                  <a:lnTo>
                    <a:pt x="122" y="9"/>
                  </a:lnTo>
                  <a:lnTo>
                    <a:pt x="122" y="9"/>
                  </a:lnTo>
                  <a:lnTo>
                    <a:pt x="110" y="10"/>
                  </a:lnTo>
                  <a:lnTo>
                    <a:pt x="100" y="12"/>
                  </a:lnTo>
                  <a:lnTo>
                    <a:pt x="89" y="16"/>
                  </a:lnTo>
                  <a:lnTo>
                    <a:pt x="80" y="21"/>
                  </a:lnTo>
                  <a:lnTo>
                    <a:pt x="71" y="26"/>
                  </a:lnTo>
                  <a:lnTo>
                    <a:pt x="63" y="32"/>
                  </a:lnTo>
                  <a:lnTo>
                    <a:pt x="56" y="40"/>
                  </a:lnTo>
                  <a:lnTo>
                    <a:pt x="49" y="47"/>
                  </a:lnTo>
                  <a:lnTo>
                    <a:pt x="37" y="64"/>
                  </a:lnTo>
                  <a:lnTo>
                    <a:pt x="28" y="80"/>
                  </a:lnTo>
                  <a:lnTo>
                    <a:pt x="20" y="95"/>
                  </a:lnTo>
                  <a:lnTo>
                    <a:pt x="15" y="109"/>
                  </a:lnTo>
                  <a:lnTo>
                    <a:pt x="15" y="109"/>
                  </a:lnTo>
                  <a:lnTo>
                    <a:pt x="15" y="109"/>
                  </a:lnTo>
                  <a:lnTo>
                    <a:pt x="15" y="109"/>
                  </a:lnTo>
                  <a:lnTo>
                    <a:pt x="10" y="110"/>
                  </a:lnTo>
                  <a:lnTo>
                    <a:pt x="8" y="112"/>
                  </a:lnTo>
                  <a:lnTo>
                    <a:pt x="5" y="115"/>
                  </a:lnTo>
                  <a:lnTo>
                    <a:pt x="2" y="118"/>
                  </a:lnTo>
                  <a:lnTo>
                    <a:pt x="1" y="122"/>
                  </a:lnTo>
                  <a:lnTo>
                    <a:pt x="0" y="125"/>
                  </a:lnTo>
                  <a:lnTo>
                    <a:pt x="0" y="130"/>
                  </a:lnTo>
                  <a:lnTo>
                    <a:pt x="0" y="133"/>
                  </a:lnTo>
                  <a:lnTo>
                    <a:pt x="0" y="133"/>
                  </a:lnTo>
                  <a:lnTo>
                    <a:pt x="2" y="140"/>
                  </a:lnTo>
                  <a:lnTo>
                    <a:pt x="8" y="154"/>
                  </a:lnTo>
                  <a:lnTo>
                    <a:pt x="16" y="174"/>
                  </a:lnTo>
                  <a:lnTo>
                    <a:pt x="22" y="184"/>
                  </a:lnTo>
                  <a:lnTo>
                    <a:pt x="29" y="196"/>
                  </a:lnTo>
                  <a:lnTo>
                    <a:pt x="37" y="206"/>
                  </a:lnTo>
                  <a:lnTo>
                    <a:pt x="45" y="217"/>
                  </a:lnTo>
                  <a:lnTo>
                    <a:pt x="56" y="227"/>
                  </a:lnTo>
                  <a:lnTo>
                    <a:pt x="66" y="235"/>
                  </a:lnTo>
                  <a:lnTo>
                    <a:pt x="78" y="243"/>
                  </a:lnTo>
                  <a:lnTo>
                    <a:pt x="92" y="249"/>
                  </a:lnTo>
                  <a:lnTo>
                    <a:pt x="106" y="253"/>
                  </a:lnTo>
                  <a:lnTo>
                    <a:pt x="122" y="254"/>
                  </a:lnTo>
                  <a:lnTo>
                    <a:pt x="122" y="254"/>
                  </a:lnTo>
                  <a:lnTo>
                    <a:pt x="131" y="254"/>
                  </a:lnTo>
                  <a:lnTo>
                    <a:pt x="142" y="251"/>
                  </a:lnTo>
                  <a:lnTo>
                    <a:pt x="150" y="249"/>
                  </a:lnTo>
                  <a:lnTo>
                    <a:pt x="159" y="246"/>
                  </a:lnTo>
                  <a:lnTo>
                    <a:pt x="167" y="241"/>
                  </a:lnTo>
                  <a:lnTo>
                    <a:pt x="174" y="236"/>
                  </a:lnTo>
                  <a:lnTo>
                    <a:pt x="181" y="231"/>
                  </a:lnTo>
                  <a:lnTo>
                    <a:pt x="188" y="225"/>
                  </a:lnTo>
                  <a:lnTo>
                    <a:pt x="201" y="211"/>
                  </a:lnTo>
                  <a:lnTo>
                    <a:pt x="212" y="195"/>
                  </a:lnTo>
                  <a:lnTo>
                    <a:pt x="223" y="177"/>
                  </a:lnTo>
                  <a:lnTo>
                    <a:pt x="232" y="160"/>
                  </a:lnTo>
                  <a:lnTo>
                    <a:pt x="244" y="138"/>
                  </a:lnTo>
                  <a:lnTo>
                    <a:pt x="244" y="138"/>
                  </a:lnTo>
                  <a:lnTo>
                    <a:pt x="262" y="101"/>
                  </a:lnTo>
                  <a:lnTo>
                    <a:pt x="273" y="84"/>
                  </a:lnTo>
                  <a:lnTo>
                    <a:pt x="283" y="69"/>
                  </a:lnTo>
                  <a:lnTo>
                    <a:pt x="295" y="58"/>
                  </a:lnTo>
                  <a:lnTo>
                    <a:pt x="301" y="52"/>
                  </a:lnTo>
                  <a:lnTo>
                    <a:pt x="308" y="48"/>
                  </a:lnTo>
                  <a:lnTo>
                    <a:pt x="315" y="45"/>
                  </a:lnTo>
                  <a:lnTo>
                    <a:pt x="322" y="43"/>
                  </a:lnTo>
                  <a:lnTo>
                    <a:pt x="330" y="40"/>
                  </a:lnTo>
                  <a:lnTo>
                    <a:pt x="338" y="40"/>
                  </a:lnTo>
                  <a:lnTo>
                    <a:pt x="338" y="40"/>
                  </a:lnTo>
                  <a:lnTo>
                    <a:pt x="346" y="40"/>
                  </a:lnTo>
                  <a:lnTo>
                    <a:pt x="354" y="43"/>
                  </a:lnTo>
                  <a:lnTo>
                    <a:pt x="361" y="45"/>
                  </a:lnTo>
                  <a:lnTo>
                    <a:pt x="368" y="48"/>
                  </a:lnTo>
                  <a:lnTo>
                    <a:pt x="375" y="52"/>
                  </a:lnTo>
                  <a:lnTo>
                    <a:pt x="381" y="58"/>
                  </a:lnTo>
                  <a:lnTo>
                    <a:pt x="392" y="69"/>
                  </a:lnTo>
                  <a:lnTo>
                    <a:pt x="403" y="84"/>
                  </a:lnTo>
                  <a:lnTo>
                    <a:pt x="413" y="101"/>
                  </a:lnTo>
                  <a:lnTo>
                    <a:pt x="433" y="138"/>
                  </a:lnTo>
                  <a:lnTo>
                    <a:pt x="433" y="138"/>
                  </a:lnTo>
                  <a:lnTo>
                    <a:pt x="424" y="155"/>
                  </a:lnTo>
                  <a:lnTo>
                    <a:pt x="414" y="170"/>
                  </a:lnTo>
                  <a:lnTo>
                    <a:pt x="404" y="185"/>
                  </a:lnTo>
                  <a:lnTo>
                    <a:pt x="394" y="198"/>
                  </a:lnTo>
                  <a:lnTo>
                    <a:pt x="382" y="209"/>
                  </a:lnTo>
                  <a:lnTo>
                    <a:pt x="375" y="213"/>
                  </a:lnTo>
                  <a:lnTo>
                    <a:pt x="368" y="217"/>
                  </a:lnTo>
                  <a:lnTo>
                    <a:pt x="361" y="219"/>
                  </a:lnTo>
                  <a:lnTo>
                    <a:pt x="354" y="221"/>
                  </a:lnTo>
                  <a:lnTo>
                    <a:pt x="346" y="222"/>
                  </a:lnTo>
                  <a:lnTo>
                    <a:pt x="338" y="224"/>
                  </a:lnTo>
                  <a:lnTo>
                    <a:pt x="338" y="224"/>
                  </a:lnTo>
                  <a:lnTo>
                    <a:pt x="330" y="222"/>
                  </a:lnTo>
                  <a:lnTo>
                    <a:pt x="322" y="221"/>
                  </a:lnTo>
                  <a:lnTo>
                    <a:pt x="315" y="219"/>
                  </a:lnTo>
                  <a:lnTo>
                    <a:pt x="308" y="217"/>
                  </a:lnTo>
                  <a:lnTo>
                    <a:pt x="301" y="213"/>
                  </a:lnTo>
                  <a:lnTo>
                    <a:pt x="295" y="209"/>
                  </a:lnTo>
                  <a:lnTo>
                    <a:pt x="282" y="198"/>
                  </a:lnTo>
                  <a:lnTo>
                    <a:pt x="272" y="185"/>
                  </a:lnTo>
                  <a:lnTo>
                    <a:pt x="261" y="170"/>
                  </a:lnTo>
                  <a:lnTo>
                    <a:pt x="252" y="155"/>
                  </a:lnTo>
                  <a:lnTo>
                    <a:pt x="244" y="138"/>
                  </a:lnTo>
                  <a:lnTo>
                    <a:pt x="232" y="160"/>
                  </a:lnTo>
                  <a:lnTo>
                    <a:pt x="232" y="160"/>
                  </a:lnTo>
                  <a:lnTo>
                    <a:pt x="241" y="176"/>
                  </a:lnTo>
                  <a:lnTo>
                    <a:pt x="252" y="192"/>
                  </a:lnTo>
                  <a:lnTo>
                    <a:pt x="262" y="206"/>
                  </a:lnTo>
                  <a:lnTo>
                    <a:pt x="275" y="219"/>
                  </a:lnTo>
                  <a:lnTo>
                    <a:pt x="288" y="229"/>
                  </a:lnTo>
                  <a:lnTo>
                    <a:pt x="295" y="233"/>
                  </a:lnTo>
                  <a:lnTo>
                    <a:pt x="303" y="236"/>
                  </a:lnTo>
                  <a:lnTo>
                    <a:pt x="311" y="240"/>
                  </a:lnTo>
                  <a:lnTo>
                    <a:pt x="319" y="242"/>
                  </a:lnTo>
                  <a:lnTo>
                    <a:pt x="329" y="243"/>
                  </a:lnTo>
                  <a:lnTo>
                    <a:pt x="338" y="243"/>
                  </a:lnTo>
                  <a:lnTo>
                    <a:pt x="338" y="243"/>
                  </a:lnTo>
                  <a:lnTo>
                    <a:pt x="347" y="243"/>
                  </a:lnTo>
                  <a:lnTo>
                    <a:pt x="356" y="242"/>
                  </a:lnTo>
                  <a:lnTo>
                    <a:pt x="365" y="240"/>
                  </a:lnTo>
                  <a:lnTo>
                    <a:pt x="373" y="236"/>
                  </a:lnTo>
                  <a:lnTo>
                    <a:pt x="381" y="233"/>
                  </a:lnTo>
                  <a:lnTo>
                    <a:pt x="388" y="229"/>
                  </a:lnTo>
                  <a:lnTo>
                    <a:pt x="401" y="219"/>
                  </a:lnTo>
                  <a:lnTo>
                    <a:pt x="413" y="206"/>
                  </a:lnTo>
                  <a:lnTo>
                    <a:pt x="424" y="192"/>
                  </a:lnTo>
                  <a:lnTo>
                    <a:pt x="434" y="176"/>
                  </a:lnTo>
                  <a:lnTo>
                    <a:pt x="444" y="160"/>
                  </a:lnTo>
                  <a:lnTo>
                    <a:pt x="444" y="160"/>
                  </a:lnTo>
                  <a:lnTo>
                    <a:pt x="454" y="177"/>
                  </a:lnTo>
                  <a:lnTo>
                    <a:pt x="463" y="195"/>
                  </a:lnTo>
                  <a:lnTo>
                    <a:pt x="475" y="211"/>
                  </a:lnTo>
                  <a:lnTo>
                    <a:pt x="488" y="225"/>
                  </a:lnTo>
                  <a:lnTo>
                    <a:pt x="495" y="231"/>
                  </a:lnTo>
                  <a:lnTo>
                    <a:pt x="502" y="236"/>
                  </a:lnTo>
                  <a:lnTo>
                    <a:pt x="510" y="241"/>
                  </a:lnTo>
                  <a:lnTo>
                    <a:pt x="517" y="246"/>
                  </a:lnTo>
                  <a:lnTo>
                    <a:pt x="526" y="249"/>
                  </a:lnTo>
                  <a:lnTo>
                    <a:pt x="534" y="251"/>
                  </a:lnTo>
                  <a:lnTo>
                    <a:pt x="545" y="254"/>
                  </a:lnTo>
                  <a:lnTo>
                    <a:pt x="554" y="254"/>
                  </a:lnTo>
                  <a:lnTo>
                    <a:pt x="554" y="254"/>
                  </a:lnTo>
                  <a:lnTo>
                    <a:pt x="570" y="253"/>
                  </a:lnTo>
                  <a:lnTo>
                    <a:pt x="584" y="249"/>
                  </a:lnTo>
                  <a:lnTo>
                    <a:pt x="598" y="243"/>
                  </a:lnTo>
                  <a:lnTo>
                    <a:pt x="610" y="235"/>
                  </a:lnTo>
                  <a:lnTo>
                    <a:pt x="621" y="227"/>
                  </a:lnTo>
                  <a:lnTo>
                    <a:pt x="631" y="217"/>
                  </a:lnTo>
                  <a:lnTo>
                    <a:pt x="640" y="206"/>
                  </a:lnTo>
                  <a:lnTo>
                    <a:pt x="647" y="196"/>
                  </a:lnTo>
                  <a:lnTo>
                    <a:pt x="654" y="184"/>
                  </a:lnTo>
                  <a:lnTo>
                    <a:pt x="660" y="174"/>
                  </a:lnTo>
                  <a:lnTo>
                    <a:pt x="668" y="154"/>
                  </a:lnTo>
                  <a:lnTo>
                    <a:pt x="673" y="140"/>
                  </a:lnTo>
                  <a:lnTo>
                    <a:pt x="676" y="133"/>
                  </a:lnTo>
                  <a:lnTo>
                    <a:pt x="676" y="133"/>
                  </a:lnTo>
                  <a:lnTo>
                    <a:pt x="676" y="130"/>
                  </a:lnTo>
                  <a:lnTo>
                    <a:pt x="676" y="125"/>
                  </a:lnTo>
                  <a:lnTo>
                    <a:pt x="675" y="122"/>
                  </a:lnTo>
                  <a:lnTo>
                    <a:pt x="673" y="118"/>
                  </a:lnTo>
                  <a:lnTo>
                    <a:pt x="671" y="115"/>
                  </a:lnTo>
                  <a:lnTo>
                    <a:pt x="669" y="112"/>
                  </a:lnTo>
                  <a:lnTo>
                    <a:pt x="665" y="110"/>
                  </a:lnTo>
                  <a:lnTo>
                    <a:pt x="661" y="109"/>
                  </a:lnTo>
                  <a:lnTo>
                    <a:pt x="661" y="109"/>
                  </a:lnTo>
                  <a:lnTo>
                    <a:pt x="661" y="109"/>
                  </a:lnTo>
                  <a:lnTo>
                    <a:pt x="661" y="109"/>
                  </a:lnTo>
                  <a:lnTo>
                    <a:pt x="656" y="95"/>
                  </a:lnTo>
                  <a:lnTo>
                    <a:pt x="648" y="80"/>
                  </a:lnTo>
                  <a:lnTo>
                    <a:pt x="639" y="64"/>
                  </a:lnTo>
                  <a:lnTo>
                    <a:pt x="627" y="47"/>
                  </a:lnTo>
                  <a:lnTo>
                    <a:pt x="620" y="40"/>
                  </a:lnTo>
                  <a:lnTo>
                    <a:pt x="613" y="32"/>
                  </a:lnTo>
                  <a:lnTo>
                    <a:pt x="605" y="26"/>
                  </a:lnTo>
                  <a:lnTo>
                    <a:pt x="596" y="21"/>
                  </a:lnTo>
                  <a:lnTo>
                    <a:pt x="586" y="16"/>
                  </a:lnTo>
                  <a:lnTo>
                    <a:pt x="576" y="12"/>
                  </a:lnTo>
                  <a:lnTo>
                    <a:pt x="565" y="10"/>
                  </a:lnTo>
                  <a:lnTo>
                    <a:pt x="554" y="9"/>
                  </a:lnTo>
                  <a:lnTo>
                    <a:pt x="554" y="9"/>
                  </a:lnTo>
                  <a:lnTo>
                    <a:pt x="546" y="10"/>
                  </a:lnTo>
                  <a:lnTo>
                    <a:pt x="538" y="11"/>
                  </a:lnTo>
                  <a:lnTo>
                    <a:pt x="529" y="14"/>
                  </a:lnTo>
                  <a:lnTo>
                    <a:pt x="521" y="16"/>
                  </a:lnTo>
                  <a:lnTo>
                    <a:pt x="514" y="21"/>
                  </a:lnTo>
                  <a:lnTo>
                    <a:pt x="509" y="24"/>
                  </a:lnTo>
                  <a:lnTo>
                    <a:pt x="496" y="34"/>
                  </a:lnTo>
                  <a:lnTo>
                    <a:pt x="484" y="47"/>
                  </a:lnTo>
                  <a:lnTo>
                    <a:pt x="474" y="61"/>
                  </a:lnTo>
                  <a:lnTo>
                    <a:pt x="464" y="77"/>
                  </a:lnTo>
                  <a:lnTo>
                    <a:pt x="455" y="94"/>
                  </a:lnTo>
                  <a:lnTo>
                    <a:pt x="467" y="116"/>
                  </a:lnTo>
                  <a:lnTo>
                    <a:pt x="467" y="116"/>
                  </a:lnTo>
                  <a:lnTo>
                    <a:pt x="476" y="98"/>
                  </a:lnTo>
                  <a:lnTo>
                    <a:pt x="484" y="83"/>
                  </a:lnTo>
                  <a:lnTo>
                    <a:pt x="493" y="68"/>
                  </a:lnTo>
                  <a:lnTo>
                    <a:pt x="504" y="55"/>
                  </a:lnTo>
                  <a:lnTo>
                    <a:pt x="514" y="45"/>
                  </a:lnTo>
                  <a:lnTo>
                    <a:pt x="520" y="40"/>
                  </a:lnTo>
                  <a:lnTo>
                    <a:pt x="527" y="37"/>
                  </a:lnTo>
                  <a:lnTo>
                    <a:pt x="533" y="33"/>
                  </a:lnTo>
                  <a:lnTo>
                    <a:pt x="540" y="31"/>
                  </a:lnTo>
                  <a:lnTo>
                    <a:pt x="547" y="30"/>
                  </a:lnTo>
                  <a:lnTo>
                    <a:pt x="554" y="30"/>
                  </a:lnTo>
                  <a:lnTo>
                    <a:pt x="554" y="30"/>
                  </a:lnTo>
                  <a:lnTo>
                    <a:pt x="563" y="30"/>
                  </a:lnTo>
                  <a:lnTo>
                    <a:pt x="571" y="32"/>
                  </a:lnTo>
                  <a:lnTo>
                    <a:pt x="579" y="36"/>
                  </a:lnTo>
                  <a:lnTo>
                    <a:pt x="588" y="39"/>
                  </a:lnTo>
                  <a:lnTo>
                    <a:pt x="595" y="44"/>
                  </a:lnTo>
                  <a:lnTo>
                    <a:pt x="600" y="50"/>
                  </a:lnTo>
                  <a:lnTo>
                    <a:pt x="612" y="61"/>
                  </a:lnTo>
                  <a:lnTo>
                    <a:pt x="622" y="75"/>
                  </a:lnTo>
                  <a:lnTo>
                    <a:pt x="631" y="89"/>
                  </a:lnTo>
                  <a:lnTo>
                    <a:pt x="636" y="103"/>
                  </a:lnTo>
                  <a:lnTo>
                    <a:pt x="641" y="113"/>
                  </a:lnTo>
                  <a:lnTo>
                    <a:pt x="641" y="113"/>
                  </a:lnTo>
                  <a:lnTo>
                    <a:pt x="639" y="118"/>
                  </a:lnTo>
                  <a:lnTo>
                    <a:pt x="636" y="123"/>
                  </a:lnTo>
                  <a:lnTo>
                    <a:pt x="636" y="123"/>
                  </a:lnTo>
                  <a:lnTo>
                    <a:pt x="632" y="137"/>
                  </a:lnTo>
                  <a:lnTo>
                    <a:pt x="625" y="152"/>
                  </a:lnTo>
                  <a:lnTo>
                    <a:pt x="617" y="168"/>
                  </a:lnTo>
                  <a:lnTo>
                    <a:pt x="611" y="176"/>
                  </a:lnTo>
                  <a:lnTo>
                    <a:pt x="605" y="185"/>
                  </a:lnTo>
                  <a:lnTo>
                    <a:pt x="598" y="192"/>
                  </a:lnTo>
                  <a:lnTo>
                    <a:pt x="591" y="199"/>
                  </a:lnTo>
                  <a:lnTo>
                    <a:pt x="583" y="205"/>
                  </a:lnTo>
                  <a:lnTo>
                    <a:pt x="574" y="210"/>
                  </a:lnTo>
                  <a:lnTo>
                    <a:pt x="564" y="212"/>
                  </a:lnTo>
                  <a:lnTo>
                    <a:pt x="554" y="213"/>
                  </a:lnTo>
                  <a:lnTo>
                    <a:pt x="554" y="213"/>
                  </a:lnTo>
                  <a:lnTo>
                    <a:pt x="548" y="213"/>
                  </a:lnTo>
                  <a:lnTo>
                    <a:pt x="541" y="212"/>
                  </a:lnTo>
                  <a:lnTo>
                    <a:pt x="535" y="210"/>
                  </a:lnTo>
                  <a:lnTo>
                    <a:pt x="531" y="207"/>
                  </a:lnTo>
                  <a:lnTo>
                    <a:pt x="525" y="204"/>
                  </a:lnTo>
                  <a:lnTo>
                    <a:pt x="519" y="199"/>
                  </a:lnTo>
                  <a:lnTo>
                    <a:pt x="510" y="189"/>
                  </a:lnTo>
                  <a:lnTo>
                    <a:pt x="499" y="175"/>
                  </a:lnTo>
                  <a:lnTo>
                    <a:pt x="490" y="160"/>
                  </a:lnTo>
                  <a:lnTo>
                    <a:pt x="469" y="122"/>
                  </a:lnTo>
                  <a:lnTo>
                    <a:pt x="469" y="122"/>
                  </a:lnTo>
                  <a:lnTo>
                    <a:pt x="467" y="116"/>
                  </a:lnTo>
                  <a:lnTo>
                    <a:pt x="455" y="94"/>
                  </a:lnTo>
                  <a:lnTo>
                    <a:pt x="455" y="94"/>
                  </a:lnTo>
                  <a:lnTo>
                    <a:pt x="445" y="75"/>
                  </a:lnTo>
                  <a:lnTo>
                    <a:pt x="434" y="58"/>
                  </a:lnTo>
                  <a:lnTo>
                    <a:pt x="423" y="43"/>
                  </a:lnTo>
                  <a:lnTo>
                    <a:pt x="409" y="29"/>
                  </a:lnTo>
                  <a:lnTo>
                    <a:pt x="402" y="22"/>
                  </a:lnTo>
                  <a:lnTo>
                    <a:pt x="394" y="16"/>
                  </a:lnTo>
                  <a:lnTo>
                    <a:pt x="385" y="11"/>
                  </a:lnTo>
                  <a:lnTo>
                    <a:pt x="377" y="8"/>
                  </a:lnTo>
                  <a:lnTo>
                    <a:pt x="368" y="4"/>
                  </a:lnTo>
                  <a:lnTo>
                    <a:pt x="359" y="1"/>
                  </a:lnTo>
                  <a:lnTo>
                    <a:pt x="348" y="0"/>
                  </a:lnTo>
                  <a:lnTo>
                    <a:pt x="338" y="0"/>
                  </a:lnTo>
                  <a:lnTo>
                    <a:pt x="338" y="0"/>
                  </a:lnTo>
                  <a:lnTo>
                    <a:pt x="327" y="0"/>
                  </a:lnTo>
                  <a:lnTo>
                    <a:pt x="317" y="1"/>
                  </a:lnTo>
                  <a:lnTo>
                    <a:pt x="308" y="4"/>
                  </a:lnTo>
                  <a:lnTo>
                    <a:pt x="298" y="8"/>
                  </a:lnTo>
                  <a:lnTo>
                    <a:pt x="290" y="11"/>
                  </a:lnTo>
                  <a:lnTo>
                    <a:pt x="282" y="16"/>
                  </a:lnTo>
                  <a:lnTo>
                    <a:pt x="274" y="22"/>
                  </a:lnTo>
                  <a:lnTo>
                    <a:pt x="267" y="29"/>
                  </a:lnTo>
                  <a:lnTo>
                    <a:pt x="253" y="43"/>
                  </a:lnTo>
                  <a:lnTo>
                    <a:pt x="241" y="58"/>
                  </a:lnTo>
                  <a:lnTo>
                    <a:pt x="231" y="75"/>
                  </a:lnTo>
                  <a:lnTo>
                    <a:pt x="221" y="94"/>
                  </a:lnTo>
                  <a:lnTo>
                    <a:pt x="209" y="116"/>
                  </a:lnTo>
                  <a:lnTo>
                    <a:pt x="209" y="116"/>
                  </a:lnTo>
                  <a:lnTo>
                    <a:pt x="207" y="122"/>
                  </a:lnTo>
                  <a:lnTo>
                    <a:pt x="207" y="122"/>
                  </a:lnTo>
                  <a:lnTo>
                    <a:pt x="186" y="160"/>
                  </a:lnTo>
                  <a:lnTo>
                    <a:pt x="176" y="175"/>
                  </a:lnTo>
                  <a:lnTo>
                    <a:pt x="166" y="189"/>
                  </a:lnTo>
                  <a:lnTo>
                    <a:pt x="157" y="199"/>
                  </a:lnTo>
                  <a:lnTo>
                    <a:pt x="151" y="204"/>
                  </a:lnTo>
                  <a:lnTo>
                    <a:pt x="146" y="207"/>
                  </a:lnTo>
                  <a:lnTo>
                    <a:pt x="140" y="210"/>
                  </a:lnTo>
                  <a:lnTo>
                    <a:pt x="135" y="212"/>
                  </a:lnTo>
                  <a:lnTo>
                    <a:pt x="128" y="213"/>
                  </a:lnTo>
                  <a:lnTo>
                    <a:pt x="122" y="213"/>
                  </a:lnTo>
                  <a:lnTo>
                    <a:pt x="122" y="213"/>
                  </a:lnTo>
                  <a:lnTo>
                    <a:pt x="111" y="212"/>
                  </a:lnTo>
                  <a:lnTo>
                    <a:pt x="102" y="210"/>
                  </a:lnTo>
                  <a:lnTo>
                    <a:pt x="93" y="205"/>
                  </a:lnTo>
                  <a:lnTo>
                    <a:pt x="85" y="199"/>
                  </a:lnTo>
                  <a:lnTo>
                    <a:pt x="78" y="192"/>
                  </a:lnTo>
                  <a:lnTo>
                    <a:pt x="71" y="185"/>
                  </a:lnTo>
                  <a:lnTo>
                    <a:pt x="65" y="176"/>
                  </a:lnTo>
                  <a:lnTo>
                    <a:pt x="59" y="168"/>
                  </a:lnTo>
                  <a:lnTo>
                    <a:pt x="51" y="152"/>
                  </a:lnTo>
                  <a:lnTo>
                    <a:pt x="44" y="137"/>
                  </a:lnTo>
                  <a:lnTo>
                    <a:pt x="39" y="123"/>
                  </a:lnTo>
                  <a:lnTo>
                    <a:pt x="39" y="123"/>
                  </a:lnTo>
                  <a:lnTo>
                    <a:pt x="37" y="118"/>
                  </a:lnTo>
                  <a:lnTo>
                    <a:pt x="35" y="113"/>
                  </a:lnTo>
                  <a:lnTo>
                    <a:pt x="35" y="113"/>
                  </a:lnTo>
                  <a:lnTo>
                    <a:pt x="39" y="103"/>
                  </a:lnTo>
                  <a:lnTo>
                    <a:pt x="45" y="89"/>
                  </a:lnTo>
                  <a:lnTo>
                    <a:pt x="53" y="75"/>
                  </a:lnTo>
                  <a:lnTo>
                    <a:pt x="64" y="61"/>
                  </a:lnTo>
                  <a:lnTo>
                    <a:pt x="75" y="50"/>
                  </a:lnTo>
                  <a:lnTo>
                    <a:pt x="81" y="44"/>
                  </a:lnTo>
                  <a:lnTo>
                    <a:pt x="89" y="39"/>
                  </a:lnTo>
                  <a:lnTo>
                    <a:pt x="96" y="36"/>
                  </a:lnTo>
                  <a:lnTo>
                    <a:pt x="104" y="32"/>
                  </a:lnTo>
                  <a:lnTo>
                    <a:pt x="113" y="30"/>
                  </a:lnTo>
                  <a:lnTo>
                    <a:pt x="122" y="30"/>
                  </a:lnTo>
                  <a:lnTo>
                    <a:pt x="122" y="30"/>
                  </a:lnTo>
                  <a:lnTo>
                    <a:pt x="129" y="30"/>
                  </a:lnTo>
                  <a:lnTo>
                    <a:pt x="136" y="31"/>
                  </a:lnTo>
                  <a:lnTo>
                    <a:pt x="143" y="33"/>
                  </a:lnTo>
                  <a:lnTo>
                    <a:pt x="150" y="37"/>
                  </a:lnTo>
                  <a:lnTo>
                    <a:pt x="155" y="40"/>
                  </a:lnTo>
                  <a:lnTo>
                    <a:pt x="161" y="45"/>
                  </a:lnTo>
                  <a:lnTo>
                    <a:pt x="172" y="55"/>
                  </a:lnTo>
                  <a:lnTo>
                    <a:pt x="182" y="68"/>
                  </a:lnTo>
                  <a:lnTo>
                    <a:pt x="191" y="83"/>
                  </a:lnTo>
                  <a:lnTo>
                    <a:pt x="201" y="98"/>
                  </a:lnTo>
                  <a:lnTo>
                    <a:pt x="209" y="116"/>
                  </a:lnTo>
                  <a:lnTo>
                    <a:pt x="2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79" name="Freeform 120"/>
            <p:cNvSpPr>
              <a:spLocks/>
            </p:cNvSpPr>
            <p:nvPr/>
          </p:nvSpPr>
          <p:spPr bwMode="auto">
            <a:xfrm>
              <a:off x="1056" y="2743"/>
              <a:ext cx="352" cy="86"/>
            </a:xfrm>
            <a:custGeom>
              <a:avLst/>
              <a:gdLst>
                <a:gd name="T0" fmla="*/ 19 w 2109"/>
                <a:gd name="T1" fmla="*/ 498 h 517"/>
                <a:gd name="T2" fmla="*/ 2091 w 2109"/>
                <a:gd name="T3" fmla="*/ 498 h 517"/>
                <a:gd name="T4" fmla="*/ 2091 w 2109"/>
                <a:gd name="T5" fmla="*/ 18 h 517"/>
                <a:gd name="T6" fmla="*/ 19 w 2109"/>
                <a:gd name="T7" fmla="*/ 18 h 517"/>
                <a:gd name="T8" fmla="*/ 19 w 2109"/>
                <a:gd name="T9" fmla="*/ 498 h 517"/>
                <a:gd name="T10" fmla="*/ 19 w 2109"/>
                <a:gd name="T11" fmla="*/ 498 h 517"/>
                <a:gd name="T12" fmla="*/ 9 w 2109"/>
                <a:gd name="T13" fmla="*/ 517 h 517"/>
                <a:gd name="T14" fmla="*/ 9 w 2109"/>
                <a:gd name="T15" fmla="*/ 517 h 517"/>
                <a:gd name="T16" fmla="*/ 6 w 2109"/>
                <a:gd name="T17" fmla="*/ 516 h 517"/>
                <a:gd name="T18" fmla="*/ 3 w 2109"/>
                <a:gd name="T19" fmla="*/ 514 h 517"/>
                <a:gd name="T20" fmla="*/ 1 w 2109"/>
                <a:gd name="T21" fmla="*/ 511 h 517"/>
                <a:gd name="T22" fmla="*/ 0 w 2109"/>
                <a:gd name="T23" fmla="*/ 508 h 517"/>
                <a:gd name="T24" fmla="*/ 0 w 2109"/>
                <a:gd name="T25" fmla="*/ 9 h 517"/>
                <a:gd name="T26" fmla="*/ 0 w 2109"/>
                <a:gd name="T27" fmla="*/ 9 h 517"/>
                <a:gd name="T28" fmla="*/ 1 w 2109"/>
                <a:gd name="T29" fmla="*/ 5 h 517"/>
                <a:gd name="T30" fmla="*/ 3 w 2109"/>
                <a:gd name="T31" fmla="*/ 3 h 517"/>
                <a:gd name="T32" fmla="*/ 6 w 2109"/>
                <a:gd name="T33" fmla="*/ 1 h 517"/>
                <a:gd name="T34" fmla="*/ 9 w 2109"/>
                <a:gd name="T35" fmla="*/ 0 h 517"/>
                <a:gd name="T36" fmla="*/ 2100 w 2109"/>
                <a:gd name="T37" fmla="*/ 0 h 517"/>
                <a:gd name="T38" fmla="*/ 2100 w 2109"/>
                <a:gd name="T39" fmla="*/ 0 h 517"/>
                <a:gd name="T40" fmla="*/ 2103 w 2109"/>
                <a:gd name="T41" fmla="*/ 1 h 517"/>
                <a:gd name="T42" fmla="*/ 2106 w 2109"/>
                <a:gd name="T43" fmla="*/ 3 h 517"/>
                <a:gd name="T44" fmla="*/ 2108 w 2109"/>
                <a:gd name="T45" fmla="*/ 5 h 517"/>
                <a:gd name="T46" fmla="*/ 2109 w 2109"/>
                <a:gd name="T47" fmla="*/ 9 h 517"/>
                <a:gd name="T48" fmla="*/ 2109 w 2109"/>
                <a:gd name="T49" fmla="*/ 508 h 517"/>
                <a:gd name="T50" fmla="*/ 2109 w 2109"/>
                <a:gd name="T51" fmla="*/ 508 h 517"/>
                <a:gd name="T52" fmla="*/ 2108 w 2109"/>
                <a:gd name="T53" fmla="*/ 511 h 517"/>
                <a:gd name="T54" fmla="*/ 2106 w 2109"/>
                <a:gd name="T55" fmla="*/ 514 h 517"/>
                <a:gd name="T56" fmla="*/ 2103 w 2109"/>
                <a:gd name="T57" fmla="*/ 516 h 517"/>
                <a:gd name="T58" fmla="*/ 2100 w 2109"/>
                <a:gd name="T59" fmla="*/ 517 h 517"/>
                <a:gd name="T60" fmla="*/ 2100 w 2109"/>
                <a:gd name="T61" fmla="*/ 517 h 517"/>
                <a:gd name="T62" fmla="*/ 9 w 2109"/>
                <a:gd name="T63" fmla="*/ 517 h 517"/>
                <a:gd name="T64" fmla="*/ 19 w 2109"/>
                <a:gd name="T65" fmla="*/ 49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9" h="517">
                  <a:moveTo>
                    <a:pt x="19" y="498"/>
                  </a:moveTo>
                  <a:lnTo>
                    <a:pt x="2091" y="498"/>
                  </a:lnTo>
                  <a:lnTo>
                    <a:pt x="2091" y="18"/>
                  </a:lnTo>
                  <a:lnTo>
                    <a:pt x="19" y="18"/>
                  </a:lnTo>
                  <a:lnTo>
                    <a:pt x="19" y="498"/>
                  </a:lnTo>
                  <a:lnTo>
                    <a:pt x="19" y="498"/>
                  </a:lnTo>
                  <a:lnTo>
                    <a:pt x="9" y="517"/>
                  </a:lnTo>
                  <a:lnTo>
                    <a:pt x="9" y="517"/>
                  </a:lnTo>
                  <a:lnTo>
                    <a:pt x="6" y="516"/>
                  </a:lnTo>
                  <a:lnTo>
                    <a:pt x="3" y="514"/>
                  </a:lnTo>
                  <a:lnTo>
                    <a:pt x="1" y="511"/>
                  </a:lnTo>
                  <a:lnTo>
                    <a:pt x="0" y="508"/>
                  </a:lnTo>
                  <a:lnTo>
                    <a:pt x="0" y="9"/>
                  </a:lnTo>
                  <a:lnTo>
                    <a:pt x="0" y="9"/>
                  </a:lnTo>
                  <a:lnTo>
                    <a:pt x="1" y="5"/>
                  </a:lnTo>
                  <a:lnTo>
                    <a:pt x="3" y="3"/>
                  </a:lnTo>
                  <a:lnTo>
                    <a:pt x="6" y="1"/>
                  </a:lnTo>
                  <a:lnTo>
                    <a:pt x="9" y="0"/>
                  </a:lnTo>
                  <a:lnTo>
                    <a:pt x="2100" y="0"/>
                  </a:lnTo>
                  <a:lnTo>
                    <a:pt x="2100" y="0"/>
                  </a:lnTo>
                  <a:lnTo>
                    <a:pt x="2103" y="1"/>
                  </a:lnTo>
                  <a:lnTo>
                    <a:pt x="2106" y="3"/>
                  </a:lnTo>
                  <a:lnTo>
                    <a:pt x="2108" y="5"/>
                  </a:lnTo>
                  <a:lnTo>
                    <a:pt x="2109" y="9"/>
                  </a:lnTo>
                  <a:lnTo>
                    <a:pt x="2109" y="508"/>
                  </a:lnTo>
                  <a:lnTo>
                    <a:pt x="2109" y="508"/>
                  </a:lnTo>
                  <a:lnTo>
                    <a:pt x="2108" y="511"/>
                  </a:lnTo>
                  <a:lnTo>
                    <a:pt x="2106" y="514"/>
                  </a:lnTo>
                  <a:lnTo>
                    <a:pt x="2103" y="516"/>
                  </a:lnTo>
                  <a:lnTo>
                    <a:pt x="2100" y="517"/>
                  </a:lnTo>
                  <a:lnTo>
                    <a:pt x="2100" y="517"/>
                  </a:lnTo>
                  <a:lnTo>
                    <a:pt x="9" y="517"/>
                  </a:lnTo>
                  <a:lnTo>
                    <a:pt x="19" y="49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0" name="Freeform 121"/>
            <p:cNvSpPr>
              <a:spLocks/>
            </p:cNvSpPr>
            <p:nvPr/>
          </p:nvSpPr>
          <p:spPr bwMode="auto">
            <a:xfrm>
              <a:off x="1404" y="2654"/>
              <a:ext cx="110" cy="175"/>
            </a:xfrm>
            <a:custGeom>
              <a:avLst/>
              <a:gdLst>
                <a:gd name="T0" fmla="*/ 657 w 657"/>
                <a:gd name="T1" fmla="*/ 508 h 1050"/>
                <a:gd name="T2" fmla="*/ 657 w 657"/>
                <a:gd name="T3" fmla="*/ 508 h 1050"/>
                <a:gd name="T4" fmla="*/ 656 w 657"/>
                <a:gd name="T5" fmla="*/ 512 h 1050"/>
                <a:gd name="T6" fmla="*/ 654 w 657"/>
                <a:gd name="T7" fmla="*/ 515 h 1050"/>
                <a:gd name="T8" fmla="*/ 15 w 657"/>
                <a:gd name="T9" fmla="*/ 1048 h 1050"/>
                <a:gd name="T10" fmla="*/ 15 w 657"/>
                <a:gd name="T11" fmla="*/ 1048 h 1050"/>
                <a:gd name="T12" fmla="*/ 11 w 657"/>
                <a:gd name="T13" fmla="*/ 1049 h 1050"/>
                <a:gd name="T14" fmla="*/ 9 w 657"/>
                <a:gd name="T15" fmla="*/ 1050 h 1050"/>
                <a:gd name="T16" fmla="*/ 9 w 657"/>
                <a:gd name="T17" fmla="*/ 1050 h 1050"/>
                <a:gd name="T18" fmla="*/ 9 w 657"/>
                <a:gd name="T19" fmla="*/ 1050 h 1050"/>
                <a:gd name="T20" fmla="*/ 4 w 657"/>
                <a:gd name="T21" fmla="*/ 1049 h 1050"/>
                <a:gd name="T22" fmla="*/ 4 w 657"/>
                <a:gd name="T23" fmla="*/ 1049 h 1050"/>
                <a:gd name="T24" fmla="*/ 2 w 657"/>
                <a:gd name="T25" fmla="*/ 1048 h 1050"/>
                <a:gd name="T26" fmla="*/ 1 w 657"/>
                <a:gd name="T27" fmla="*/ 1045 h 1050"/>
                <a:gd name="T28" fmla="*/ 0 w 657"/>
                <a:gd name="T29" fmla="*/ 1043 h 1050"/>
                <a:gd name="T30" fmla="*/ 0 w 657"/>
                <a:gd name="T31" fmla="*/ 1041 h 1050"/>
                <a:gd name="T32" fmla="*/ 0 w 657"/>
                <a:gd name="T33" fmla="*/ 542 h 1050"/>
                <a:gd name="T34" fmla="*/ 0 w 657"/>
                <a:gd name="T35" fmla="*/ 542 h 1050"/>
                <a:gd name="T36" fmla="*/ 1 w 657"/>
                <a:gd name="T37" fmla="*/ 538 h 1050"/>
                <a:gd name="T38" fmla="*/ 3 w 657"/>
                <a:gd name="T39" fmla="*/ 535 h 1050"/>
                <a:gd name="T40" fmla="*/ 641 w 657"/>
                <a:gd name="T41" fmla="*/ 2 h 1050"/>
                <a:gd name="T42" fmla="*/ 641 w 657"/>
                <a:gd name="T43" fmla="*/ 2 h 1050"/>
                <a:gd name="T44" fmla="*/ 643 w 657"/>
                <a:gd name="T45" fmla="*/ 1 h 1050"/>
                <a:gd name="T46" fmla="*/ 645 w 657"/>
                <a:gd name="T47" fmla="*/ 0 h 1050"/>
                <a:gd name="T48" fmla="*/ 649 w 657"/>
                <a:gd name="T49" fmla="*/ 0 h 1050"/>
                <a:gd name="T50" fmla="*/ 651 w 657"/>
                <a:gd name="T51" fmla="*/ 1 h 1050"/>
                <a:gd name="T52" fmla="*/ 651 w 657"/>
                <a:gd name="T53" fmla="*/ 1 h 1050"/>
                <a:gd name="T54" fmla="*/ 654 w 657"/>
                <a:gd name="T55" fmla="*/ 2 h 1050"/>
                <a:gd name="T56" fmla="*/ 655 w 657"/>
                <a:gd name="T57" fmla="*/ 5 h 1050"/>
                <a:gd name="T58" fmla="*/ 656 w 657"/>
                <a:gd name="T59" fmla="*/ 7 h 1050"/>
                <a:gd name="T60" fmla="*/ 657 w 657"/>
                <a:gd name="T61" fmla="*/ 9 h 1050"/>
                <a:gd name="T62" fmla="*/ 657 w 657"/>
                <a:gd name="T63" fmla="*/ 508 h 1050"/>
                <a:gd name="T64" fmla="*/ 638 w 657"/>
                <a:gd name="T65" fmla="*/ 504 h 1050"/>
                <a:gd name="T66" fmla="*/ 638 w 657"/>
                <a:gd name="T67" fmla="*/ 29 h 1050"/>
                <a:gd name="T68" fmla="*/ 18 w 657"/>
                <a:gd name="T69" fmla="*/ 546 h 1050"/>
                <a:gd name="T70" fmla="*/ 18 w 657"/>
                <a:gd name="T71" fmla="*/ 546 h 1050"/>
                <a:gd name="T72" fmla="*/ 18 w 657"/>
                <a:gd name="T73" fmla="*/ 1021 h 1050"/>
                <a:gd name="T74" fmla="*/ 638 w 657"/>
                <a:gd name="T75" fmla="*/ 504 h 1050"/>
                <a:gd name="T76" fmla="*/ 657 w 657"/>
                <a:gd name="T77" fmla="*/ 5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 h="1050">
                  <a:moveTo>
                    <a:pt x="657" y="508"/>
                  </a:moveTo>
                  <a:lnTo>
                    <a:pt x="657" y="508"/>
                  </a:lnTo>
                  <a:lnTo>
                    <a:pt x="656" y="512"/>
                  </a:lnTo>
                  <a:lnTo>
                    <a:pt x="654" y="515"/>
                  </a:lnTo>
                  <a:lnTo>
                    <a:pt x="15" y="1048"/>
                  </a:lnTo>
                  <a:lnTo>
                    <a:pt x="15" y="1048"/>
                  </a:lnTo>
                  <a:lnTo>
                    <a:pt x="11" y="1049"/>
                  </a:lnTo>
                  <a:lnTo>
                    <a:pt x="9" y="1050"/>
                  </a:lnTo>
                  <a:lnTo>
                    <a:pt x="9" y="1050"/>
                  </a:lnTo>
                  <a:lnTo>
                    <a:pt x="9" y="1050"/>
                  </a:lnTo>
                  <a:lnTo>
                    <a:pt x="4" y="1049"/>
                  </a:lnTo>
                  <a:lnTo>
                    <a:pt x="4" y="1049"/>
                  </a:lnTo>
                  <a:lnTo>
                    <a:pt x="2" y="1048"/>
                  </a:lnTo>
                  <a:lnTo>
                    <a:pt x="1" y="1045"/>
                  </a:lnTo>
                  <a:lnTo>
                    <a:pt x="0" y="1043"/>
                  </a:lnTo>
                  <a:lnTo>
                    <a:pt x="0" y="1041"/>
                  </a:lnTo>
                  <a:lnTo>
                    <a:pt x="0" y="542"/>
                  </a:lnTo>
                  <a:lnTo>
                    <a:pt x="0" y="542"/>
                  </a:lnTo>
                  <a:lnTo>
                    <a:pt x="1" y="538"/>
                  </a:lnTo>
                  <a:lnTo>
                    <a:pt x="3" y="535"/>
                  </a:lnTo>
                  <a:lnTo>
                    <a:pt x="641" y="2"/>
                  </a:lnTo>
                  <a:lnTo>
                    <a:pt x="641" y="2"/>
                  </a:lnTo>
                  <a:lnTo>
                    <a:pt x="643" y="1"/>
                  </a:lnTo>
                  <a:lnTo>
                    <a:pt x="645" y="0"/>
                  </a:lnTo>
                  <a:lnTo>
                    <a:pt x="649" y="0"/>
                  </a:lnTo>
                  <a:lnTo>
                    <a:pt x="651" y="1"/>
                  </a:lnTo>
                  <a:lnTo>
                    <a:pt x="651" y="1"/>
                  </a:lnTo>
                  <a:lnTo>
                    <a:pt x="654" y="2"/>
                  </a:lnTo>
                  <a:lnTo>
                    <a:pt x="655" y="5"/>
                  </a:lnTo>
                  <a:lnTo>
                    <a:pt x="656" y="7"/>
                  </a:lnTo>
                  <a:lnTo>
                    <a:pt x="657" y="9"/>
                  </a:lnTo>
                  <a:lnTo>
                    <a:pt x="657" y="508"/>
                  </a:lnTo>
                  <a:lnTo>
                    <a:pt x="638" y="504"/>
                  </a:lnTo>
                  <a:lnTo>
                    <a:pt x="638" y="29"/>
                  </a:lnTo>
                  <a:lnTo>
                    <a:pt x="18" y="546"/>
                  </a:lnTo>
                  <a:lnTo>
                    <a:pt x="18" y="546"/>
                  </a:lnTo>
                  <a:lnTo>
                    <a:pt x="18" y="1021"/>
                  </a:lnTo>
                  <a:lnTo>
                    <a:pt x="638" y="504"/>
                  </a:lnTo>
                  <a:lnTo>
                    <a:pt x="657" y="508"/>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1" name="Freeform 122"/>
            <p:cNvSpPr>
              <a:spLocks/>
            </p:cNvSpPr>
            <p:nvPr/>
          </p:nvSpPr>
          <p:spPr bwMode="auto">
            <a:xfrm>
              <a:off x="1056" y="2654"/>
              <a:ext cx="458" cy="92"/>
            </a:xfrm>
            <a:custGeom>
              <a:avLst/>
              <a:gdLst>
                <a:gd name="T0" fmla="*/ 648 w 2748"/>
                <a:gd name="T1" fmla="*/ 0 h 551"/>
                <a:gd name="T2" fmla="*/ 2739 w 2748"/>
                <a:gd name="T3" fmla="*/ 0 h 551"/>
                <a:gd name="T4" fmla="*/ 2739 w 2748"/>
                <a:gd name="T5" fmla="*/ 0 h 551"/>
                <a:gd name="T6" fmla="*/ 2741 w 2748"/>
                <a:gd name="T7" fmla="*/ 1 h 551"/>
                <a:gd name="T8" fmla="*/ 2743 w 2748"/>
                <a:gd name="T9" fmla="*/ 2 h 551"/>
                <a:gd name="T10" fmla="*/ 2746 w 2748"/>
                <a:gd name="T11" fmla="*/ 3 h 551"/>
                <a:gd name="T12" fmla="*/ 2747 w 2748"/>
                <a:gd name="T13" fmla="*/ 6 h 551"/>
                <a:gd name="T14" fmla="*/ 2747 w 2748"/>
                <a:gd name="T15" fmla="*/ 6 h 551"/>
                <a:gd name="T16" fmla="*/ 2748 w 2748"/>
                <a:gd name="T17" fmla="*/ 9 h 551"/>
                <a:gd name="T18" fmla="*/ 2747 w 2748"/>
                <a:gd name="T19" fmla="*/ 12 h 551"/>
                <a:gd name="T20" fmla="*/ 2746 w 2748"/>
                <a:gd name="T21" fmla="*/ 14 h 551"/>
                <a:gd name="T22" fmla="*/ 2745 w 2748"/>
                <a:gd name="T23" fmla="*/ 16 h 551"/>
                <a:gd name="T24" fmla="*/ 2106 w 2748"/>
                <a:gd name="T25" fmla="*/ 549 h 551"/>
                <a:gd name="T26" fmla="*/ 2106 w 2748"/>
                <a:gd name="T27" fmla="*/ 549 h 551"/>
                <a:gd name="T28" fmla="*/ 2102 w 2748"/>
                <a:gd name="T29" fmla="*/ 551 h 551"/>
                <a:gd name="T30" fmla="*/ 2100 w 2748"/>
                <a:gd name="T31" fmla="*/ 551 h 551"/>
                <a:gd name="T32" fmla="*/ 2100 w 2748"/>
                <a:gd name="T33" fmla="*/ 551 h 551"/>
                <a:gd name="T34" fmla="*/ 9 w 2748"/>
                <a:gd name="T35" fmla="*/ 551 h 551"/>
                <a:gd name="T36" fmla="*/ 9 w 2748"/>
                <a:gd name="T37" fmla="*/ 551 h 551"/>
                <a:gd name="T38" fmla="*/ 7 w 2748"/>
                <a:gd name="T39" fmla="*/ 551 h 551"/>
                <a:gd name="T40" fmla="*/ 5 w 2748"/>
                <a:gd name="T41" fmla="*/ 550 h 551"/>
                <a:gd name="T42" fmla="*/ 2 w 2748"/>
                <a:gd name="T43" fmla="*/ 548 h 551"/>
                <a:gd name="T44" fmla="*/ 1 w 2748"/>
                <a:gd name="T45" fmla="*/ 545 h 551"/>
                <a:gd name="T46" fmla="*/ 1 w 2748"/>
                <a:gd name="T47" fmla="*/ 545 h 551"/>
                <a:gd name="T48" fmla="*/ 0 w 2748"/>
                <a:gd name="T49" fmla="*/ 543 h 551"/>
                <a:gd name="T50" fmla="*/ 1 w 2748"/>
                <a:gd name="T51" fmla="*/ 540 h 551"/>
                <a:gd name="T52" fmla="*/ 2 w 2748"/>
                <a:gd name="T53" fmla="*/ 537 h 551"/>
                <a:gd name="T54" fmla="*/ 3 w 2748"/>
                <a:gd name="T55" fmla="*/ 535 h 551"/>
                <a:gd name="T56" fmla="*/ 642 w 2748"/>
                <a:gd name="T57" fmla="*/ 2 h 551"/>
                <a:gd name="T58" fmla="*/ 642 w 2748"/>
                <a:gd name="T59" fmla="*/ 2 h 551"/>
                <a:gd name="T60" fmla="*/ 645 w 2748"/>
                <a:gd name="T61" fmla="*/ 1 h 551"/>
                <a:gd name="T62" fmla="*/ 648 w 2748"/>
                <a:gd name="T63" fmla="*/ 0 h 551"/>
                <a:gd name="T64" fmla="*/ 652 w 2748"/>
                <a:gd name="T65" fmla="*/ 19 h 551"/>
                <a:gd name="T66" fmla="*/ 36 w 2748"/>
                <a:gd name="T67" fmla="*/ 533 h 551"/>
                <a:gd name="T68" fmla="*/ 36 w 2748"/>
                <a:gd name="T69" fmla="*/ 533 h 551"/>
                <a:gd name="T70" fmla="*/ 2096 w 2748"/>
                <a:gd name="T71" fmla="*/ 533 h 551"/>
                <a:gd name="T72" fmla="*/ 2712 w 2748"/>
                <a:gd name="T73" fmla="*/ 19 h 551"/>
                <a:gd name="T74" fmla="*/ 652 w 2748"/>
                <a:gd name="T75" fmla="*/ 19 h 551"/>
                <a:gd name="T76" fmla="*/ 648 w 2748"/>
                <a:gd name="T77"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551">
                  <a:moveTo>
                    <a:pt x="648" y="0"/>
                  </a:moveTo>
                  <a:lnTo>
                    <a:pt x="2739" y="0"/>
                  </a:lnTo>
                  <a:lnTo>
                    <a:pt x="2739" y="0"/>
                  </a:lnTo>
                  <a:lnTo>
                    <a:pt x="2741" y="1"/>
                  </a:lnTo>
                  <a:lnTo>
                    <a:pt x="2743" y="2"/>
                  </a:lnTo>
                  <a:lnTo>
                    <a:pt x="2746" y="3"/>
                  </a:lnTo>
                  <a:lnTo>
                    <a:pt x="2747" y="6"/>
                  </a:lnTo>
                  <a:lnTo>
                    <a:pt x="2747" y="6"/>
                  </a:lnTo>
                  <a:lnTo>
                    <a:pt x="2748" y="9"/>
                  </a:lnTo>
                  <a:lnTo>
                    <a:pt x="2747" y="12"/>
                  </a:lnTo>
                  <a:lnTo>
                    <a:pt x="2746" y="14"/>
                  </a:lnTo>
                  <a:lnTo>
                    <a:pt x="2745" y="16"/>
                  </a:lnTo>
                  <a:lnTo>
                    <a:pt x="2106" y="549"/>
                  </a:lnTo>
                  <a:lnTo>
                    <a:pt x="2106" y="549"/>
                  </a:lnTo>
                  <a:lnTo>
                    <a:pt x="2102" y="551"/>
                  </a:lnTo>
                  <a:lnTo>
                    <a:pt x="2100" y="551"/>
                  </a:lnTo>
                  <a:lnTo>
                    <a:pt x="2100" y="551"/>
                  </a:lnTo>
                  <a:lnTo>
                    <a:pt x="9" y="551"/>
                  </a:lnTo>
                  <a:lnTo>
                    <a:pt x="9" y="551"/>
                  </a:lnTo>
                  <a:lnTo>
                    <a:pt x="7" y="551"/>
                  </a:lnTo>
                  <a:lnTo>
                    <a:pt x="5" y="550"/>
                  </a:lnTo>
                  <a:lnTo>
                    <a:pt x="2" y="548"/>
                  </a:lnTo>
                  <a:lnTo>
                    <a:pt x="1" y="545"/>
                  </a:lnTo>
                  <a:lnTo>
                    <a:pt x="1" y="545"/>
                  </a:lnTo>
                  <a:lnTo>
                    <a:pt x="0" y="543"/>
                  </a:lnTo>
                  <a:lnTo>
                    <a:pt x="1" y="540"/>
                  </a:lnTo>
                  <a:lnTo>
                    <a:pt x="2" y="537"/>
                  </a:lnTo>
                  <a:lnTo>
                    <a:pt x="3" y="535"/>
                  </a:lnTo>
                  <a:lnTo>
                    <a:pt x="642" y="2"/>
                  </a:lnTo>
                  <a:lnTo>
                    <a:pt x="642" y="2"/>
                  </a:lnTo>
                  <a:lnTo>
                    <a:pt x="645" y="1"/>
                  </a:lnTo>
                  <a:lnTo>
                    <a:pt x="648" y="0"/>
                  </a:lnTo>
                  <a:lnTo>
                    <a:pt x="652" y="19"/>
                  </a:lnTo>
                  <a:lnTo>
                    <a:pt x="36" y="533"/>
                  </a:lnTo>
                  <a:lnTo>
                    <a:pt x="36" y="533"/>
                  </a:lnTo>
                  <a:lnTo>
                    <a:pt x="2096" y="533"/>
                  </a:lnTo>
                  <a:lnTo>
                    <a:pt x="2712" y="19"/>
                  </a:lnTo>
                  <a:lnTo>
                    <a:pt x="652" y="19"/>
                  </a:lnTo>
                  <a:lnTo>
                    <a:pt x="648" y="0"/>
                  </a:lnTo>
                  <a:close/>
                </a:path>
              </a:pathLst>
            </a:custGeom>
            <a:solidFill>
              <a:srgbClr val="AE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2" name="Freeform 123"/>
            <p:cNvSpPr>
              <a:spLocks/>
            </p:cNvSpPr>
            <p:nvPr/>
          </p:nvSpPr>
          <p:spPr bwMode="auto">
            <a:xfrm>
              <a:off x="1189" y="2775"/>
              <a:ext cx="68" cy="42"/>
            </a:xfrm>
            <a:custGeom>
              <a:avLst/>
              <a:gdLst>
                <a:gd name="T0" fmla="*/ 408 w 408"/>
                <a:gd name="T1" fmla="*/ 178 h 250"/>
                <a:gd name="T2" fmla="*/ 406 w 408"/>
                <a:gd name="T3" fmla="*/ 187 h 250"/>
                <a:gd name="T4" fmla="*/ 400 w 408"/>
                <a:gd name="T5" fmla="*/ 194 h 250"/>
                <a:gd name="T6" fmla="*/ 336 w 408"/>
                <a:gd name="T7" fmla="*/ 246 h 250"/>
                <a:gd name="T8" fmla="*/ 323 w 408"/>
                <a:gd name="T9" fmla="*/ 250 h 250"/>
                <a:gd name="T10" fmla="*/ 20 w 408"/>
                <a:gd name="T11" fmla="*/ 250 h 250"/>
                <a:gd name="T12" fmla="*/ 17 w 408"/>
                <a:gd name="T13" fmla="*/ 250 h 250"/>
                <a:gd name="T14" fmla="*/ 8 w 408"/>
                <a:gd name="T15" fmla="*/ 246 h 250"/>
                <a:gd name="T16" fmla="*/ 4 w 408"/>
                <a:gd name="T17" fmla="*/ 241 h 250"/>
                <a:gd name="T18" fmla="*/ 0 w 408"/>
                <a:gd name="T19" fmla="*/ 234 h 250"/>
                <a:gd name="T20" fmla="*/ 0 w 408"/>
                <a:gd name="T21" fmla="*/ 72 h 250"/>
                <a:gd name="T22" fmla="*/ 0 w 408"/>
                <a:gd name="T23" fmla="*/ 68 h 250"/>
                <a:gd name="T24" fmla="*/ 4 w 408"/>
                <a:gd name="T25" fmla="*/ 61 h 250"/>
                <a:gd name="T26" fmla="*/ 71 w 408"/>
                <a:gd name="T27" fmla="*/ 5 h 250"/>
                <a:gd name="T28" fmla="*/ 78 w 408"/>
                <a:gd name="T29" fmla="*/ 2 h 250"/>
                <a:gd name="T30" fmla="*/ 387 w 408"/>
                <a:gd name="T31" fmla="*/ 0 h 250"/>
                <a:gd name="T32" fmla="*/ 392 w 408"/>
                <a:gd name="T33" fmla="*/ 0 h 250"/>
                <a:gd name="T34" fmla="*/ 399 w 408"/>
                <a:gd name="T35" fmla="*/ 4 h 250"/>
                <a:gd name="T36" fmla="*/ 404 w 408"/>
                <a:gd name="T37" fmla="*/ 10 h 250"/>
                <a:gd name="T38" fmla="*/ 408 w 408"/>
                <a:gd name="T39" fmla="*/ 17 h 250"/>
                <a:gd name="T40" fmla="*/ 408 w 408"/>
                <a:gd name="T41" fmla="*/ 178 h 250"/>
                <a:gd name="T42" fmla="*/ 397 w 408"/>
                <a:gd name="T43" fmla="*/ 20 h 250"/>
                <a:gd name="T44" fmla="*/ 396 w 408"/>
                <a:gd name="T45" fmla="*/ 17 h 250"/>
                <a:gd name="T46" fmla="*/ 392 w 408"/>
                <a:gd name="T47" fmla="*/ 12 h 250"/>
                <a:gd name="T48" fmla="*/ 85 w 408"/>
                <a:gd name="T49" fmla="*/ 11 h 250"/>
                <a:gd name="T50" fmla="*/ 85 w 408"/>
                <a:gd name="T51" fmla="*/ 11 h 250"/>
                <a:gd name="T52" fmla="*/ 78 w 408"/>
                <a:gd name="T53" fmla="*/ 13 h 250"/>
                <a:gd name="T54" fmla="*/ 13 w 408"/>
                <a:gd name="T55" fmla="*/ 65 h 250"/>
                <a:gd name="T56" fmla="*/ 11 w 408"/>
                <a:gd name="T57" fmla="*/ 72 h 250"/>
                <a:gd name="T58" fmla="*/ 11 w 408"/>
                <a:gd name="T59" fmla="*/ 230 h 250"/>
                <a:gd name="T60" fmla="*/ 13 w 408"/>
                <a:gd name="T61" fmla="*/ 237 h 250"/>
                <a:gd name="T62" fmla="*/ 20 w 408"/>
                <a:gd name="T63" fmla="*/ 239 h 250"/>
                <a:gd name="T64" fmla="*/ 323 w 408"/>
                <a:gd name="T65" fmla="*/ 239 h 250"/>
                <a:gd name="T66" fmla="*/ 329 w 408"/>
                <a:gd name="T67" fmla="*/ 237 h 250"/>
                <a:gd name="T68" fmla="*/ 393 w 408"/>
                <a:gd name="T69" fmla="*/ 186 h 250"/>
                <a:gd name="T70" fmla="*/ 397 w 408"/>
                <a:gd name="T71" fmla="*/ 1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250">
                  <a:moveTo>
                    <a:pt x="408" y="178"/>
                  </a:moveTo>
                  <a:lnTo>
                    <a:pt x="408" y="178"/>
                  </a:lnTo>
                  <a:lnTo>
                    <a:pt x="408" y="183"/>
                  </a:lnTo>
                  <a:lnTo>
                    <a:pt x="406" y="187"/>
                  </a:lnTo>
                  <a:lnTo>
                    <a:pt x="403" y="191"/>
                  </a:lnTo>
                  <a:lnTo>
                    <a:pt x="400" y="194"/>
                  </a:lnTo>
                  <a:lnTo>
                    <a:pt x="336" y="246"/>
                  </a:lnTo>
                  <a:lnTo>
                    <a:pt x="336" y="246"/>
                  </a:lnTo>
                  <a:lnTo>
                    <a:pt x="329" y="249"/>
                  </a:lnTo>
                  <a:lnTo>
                    <a:pt x="323" y="250"/>
                  </a:lnTo>
                  <a:lnTo>
                    <a:pt x="323" y="250"/>
                  </a:lnTo>
                  <a:lnTo>
                    <a:pt x="20" y="250"/>
                  </a:lnTo>
                  <a:lnTo>
                    <a:pt x="20" y="250"/>
                  </a:lnTo>
                  <a:lnTo>
                    <a:pt x="17" y="250"/>
                  </a:lnTo>
                  <a:lnTo>
                    <a:pt x="12" y="249"/>
                  </a:lnTo>
                  <a:lnTo>
                    <a:pt x="8" y="246"/>
                  </a:lnTo>
                  <a:lnTo>
                    <a:pt x="6" y="244"/>
                  </a:lnTo>
                  <a:lnTo>
                    <a:pt x="4" y="241"/>
                  </a:lnTo>
                  <a:lnTo>
                    <a:pt x="1" y="237"/>
                  </a:lnTo>
                  <a:lnTo>
                    <a:pt x="0" y="234"/>
                  </a:lnTo>
                  <a:lnTo>
                    <a:pt x="0" y="230"/>
                  </a:lnTo>
                  <a:lnTo>
                    <a:pt x="0" y="72"/>
                  </a:lnTo>
                  <a:lnTo>
                    <a:pt x="0" y="72"/>
                  </a:lnTo>
                  <a:lnTo>
                    <a:pt x="0" y="68"/>
                  </a:lnTo>
                  <a:lnTo>
                    <a:pt x="1" y="64"/>
                  </a:lnTo>
                  <a:lnTo>
                    <a:pt x="4" y="61"/>
                  </a:lnTo>
                  <a:lnTo>
                    <a:pt x="6" y="57"/>
                  </a:lnTo>
                  <a:lnTo>
                    <a:pt x="71" y="5"/>
                  </a:lnTo>
                  <a:lnTo>
                    <a:pt x="71" y="5"/>
                  </a:lnTo>
                  <a:lnTo>
                    <a:pt x="78" y="2"/>
                  </a:lnTo>
                  <a:lnTo>
                    <a:pt x="85" y="0"/>
                  </a:lnTo>
                  <a:lnTo>
                    <a:pt x="387" y="0"/>
                  </a:lnTo>
                  <a:lnTo>
                    <a:pt x="387" y="0"/>
                  </a:lnTo>
                  <a:lnTo>
                    <a:pt x="392" y="0"/>
                  </a:lnTo>
                  <a:lnTo>
                    <a:pt x="395" y="2"/>
                  </a:lnTo>
                  <a:lnTo>
                    <a:pt x="399" y="4"/>
                  </a:lnTo>
                  <a:lnTo>
                    <a:pt x="402" y="6"/>
                  </a:lnTo>
                  <a:lnTo>
                    <a:pt x="404" y="10"/>
                  </a:lnTo>
                  <a:lnTo>
                    <a:pt x="407" y="13"/>
                  </a:lnTo>
                  <a:lnTo>
                    <a:pt x="408" y="17"/>
                  </a:lnTo>
                  <a:lnTo>
                    <a:pt x="408" y="20"/>
                  </a:lnTo>
                  <a:lnTo>
                    <a:pt x="408" y="178"/>
                  </a:lnTo>
                  <a:lnTo>
                    <a:pt x="397" y="178"/>
                  </a:lnTo>
                  <a:lnTo>
                    <a:pt x="397" y="20"/>
                  </a:lnTo>
                  <a:lnTo>
                    <a:pt x="397" y="20"/>
                  </a:lnTo>
                  <a:lnTo>
                    <a:pt x="396" y="17"/>
                  </a:lnTo>
                  <a:lnTo>
                    <a:pt x="394" y="13"/>
                  </a:lnTo>
                  <a:lnTo>
                    <a:pt x="392" y="12"/>
                  </a:lnTo>
                  <a:lnTo>
                    <a:pt x="387" y="11"/>
                  </a:lnTo>
                  <a:lnTo>
                    <a:pt x="85" y="11"/>
                  </a:lnTo>
                  <a:lnTo>
                    <a:pt x="85" y="11"/>
                  </a:lnTo>
                  <a:lnTo>
                    <a:pt x="85" y="11"/>
                  </a:lnTo>
                  <a:lnTo>
                    <a:pt x="82" y="11"/>
                  </a:lnTo>
                  <a:lnTo>
                    <a:pt x="78" y="13"/>
                  </a:lnTo>
                  <a:lnTo>
                    <a:pt x="13" y="65"/>
                  </a:lnTo>
                  <a:lnTo>
                    <a:pt x="13" y="65"/>
                  </a:lnTo>
                  <a:lnTo>
                    <a:pt x="11" y="68"/>
                  </a:lnTo>
                  <a:lnTo>
                    <a:pt x="11" y="72"/>
                  </a:lnTo>
                  <a:lnTo>
                    <a:pt x="11" y="230"/>
                  </a:lnTo>
                  <a:lnTo>
                    <a:pt x="11" y="230"/>
                  </a:lnTo>
                  <a:lnTo>
                    <a:pt x="11" y="234"/>
                  </a:lnTo>
                  <a:lnTo>
                    <a:pt x="13" y="237"/>
                  </a:lnTo>
                  <a:lnTo>
                    <a:pt x="17" y="238"/>
                  </a:lnTo>
                  <a:lnTo>
                    <a:pt x="20" y="239"/>
                  </a:lnTo>
                  <a:lnTo>
                    <a:pt x="323" y="239"/>
                  </a:lnTo>
                  <a:lnTo>
                    <a:pt x="323" y="239"/>
                  </a:lnTo>
                  <a:lnTo>
                    <a:pt x="325" y="239"/>
                  </a:lnTo>
                  <a:lnTo>
                    <a:pt x="329" y="237"/>
                  </a:lnTo>
                  <a:lnTo>
                    <a:pt x="393" y="186"/>
                  </a:lnTo>
                  <a:lnTo>
                    <a:pt x="393" y="186"/>
                  </a:lnTo>
                  <a:lnTo>
                    <a:pt x="396" y="183"/>
                  </a:lnTo>
                  <a:lnTo>
                    <a:pt x="397" y="178"/>
                  </a:lnTo>
                  <a:lnTo>
                    <a:pt x="408" y="1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3" name="Freeform 124"/>
            <p:cNvSpPr>
              <a:spLocks/>
            </p:cNvSpPr>
            <p:nvPr/>
          </p:nvSpPr>
          <p:spPr bwMode="auto">
            <a:xfrm>
              <a:off x="1190" y="2776"/>
              <a:ext cx="66" cy="40"/>
            </a:xfrm>
            <a:custGeom>
              <a:avLst/>
              <a:gdLst>
                <a:gd name="T0" fmla="*/ 394 w 394"/>
                <a:gd name="T1" fmla="*/ 9 h 239"/>
                <a:gd name="T2" fmla="*/ 387 w 394"/>
                <a:gd name="T3" fmla="*/ 0 h 239"/>
                <a:gd name="T4" fmla="*/ 328 w 394"/>
                <a:gd name="T5" fmla="*/ 48 h 239"/>
                <a:gd name="T6" fmla="*/ 328 w 394"/>
                <a:gd name="T7" fmla="*/ 48 h 239"/>
                <a:gd name="T8" fmla="*/ 323 w 394"/>
                <a:gd name="T9" fmla="*/ 46 h 239"/>
                <a:gd name="T10" fmla="*/ 317 w 394"/>
                <a:gd name="T11" fmla="*/ 45 h 239"/>
                <a:gd name="T12" fmla="*/ 14 w 394"/>
                <a:gd name="T13" fmla="*/ 45 h 239"/>
                <a:gd name="T14" fmla="*/ 14 w 394"/>
                <a:gd name="T15" fmla="*/ 45 h 239"/>
                <a:gd name="T16" fmla="*/ 11 w 394"/>
                <a:gd name="T17" fmla="*/ 45 h 239"/>
                <a:gd name="T18" fmla="*/ 7 w 394"/>
                <a:gd name="T19" fmla="*/ 46 h 239"/>
                <a:gd name="T20" fmla="*/ 4 w 394"/>
                <a:gd name="T21" fmla="*/ 48 h 239"/>
                <a:gd name="T22" fmla="*/ 0 w 394"/>
                <a:gd name="T23" fmla="*/ 50 h 239"/>
                <a:gd name="T24" fmla="*/ 7 w 394"/>
                <a:gd name="T25" fmla="*/ 58 h 239"/>
                <a:gd name="T26" fmla="*/ 7 w 394"/>
                <a:gd name="T27" fmla="*/ 58 h 239"/>
                <a:gd name="T28" fmla="*/ 11 w 394"/>
                <a:gd name="T29" fmla="*/ 56 h 239"/>
                <a:gd name="T30" fmla="*/ 14 w 394"/>
                <a:gd name="T31" fmla="*/ 55 h 239"/>
                <a:gd name="T32" fmla="*/ 317 w 394"/>
                <a:gd name="T33" fmla="*/ 55 h 239"/>
                <a:gd name="T34" fmla="*/ 317 w 394"/>
                <a:gd name="T35" fmla="*/ 55 h 239"/>
                <a:gd name="T36" fmla="*/ 321 w 394"/>
                <a:gd name="T37" fmla="*/ 56 h 239"/>
                <a:gd name="T38" fmla="*/ 324 w 394"/>
                <a:gd name="T39" fmla="*/ 58 h 239"/>
                <a:gd name="T40" fmla="*/ 326 w 394"/>
                <a:gd name="T41" fmla="*/ 62 h 239"/>
                <a:gd name="T42" fmla="*/ 326 w 394"/>
                <a:gd name="T43" fmla="*/ 65 h 239"/>
                <a:gd name="T44" fmla="*/ 326 w 394"/>
                <a:gd name="T45" fmla="*/ 223 h 239"/>
                <a:gd name="T46" fmla="*/ 326 w 394"/>
                <a:gd name="T47" fmla="*/ 223 h 239"/>
                <a:gd name="T48" fmla="*/ 325 w 394"/>
                <a:gd name="T49" fmla="*/ 227 h 239"/>
                <a:gd name="T50" fmla="*/ 323 w 394"/>
                <a:gd name="T51" fmla="*/ 230 h 239"/>
                <a:gd name="T52" fmla="*/ 330 w 394"/>
                <a:gd name="T53" fmla="*/ 239 h 239"/>
                <a:gd name="T54" fmla="*/ 330 w 394"/>
                <a:gd name="T55" fmla="*/ 239 h 239"/>
                <a:gd name="T56" fmla="*/ 332 w 394"/>
                <a:gd name="T57" fmla="*/ 236 h 239"/>
                <a:gd name="T58" fmla="*/ 336 w 394"/>
                <a:gd name="T59" fmla="*/ 231 h 239"/>
                <a:gd name="T60" fmla="*/ 337 w 394"/>
                <a:gd name="T61" fmla="*/ 228 h 239"/>
                <a:gd name="T62" fmla="*/ 337 w 394"/>
                <a:gd name="T63" fmla="*/ 223 h 239"/>
                <a:gd name="T64" fmla="*/ 337 w 394"/>
                <a:gd name="T65" fmla="*/ 65 h 239"/>
                <a:gd name="T66" fmla="*/ 337 w 394"/>
                <a:gd name="T67" fmla="*/ 65 h 239"/>
                <a:gd name="T68" fmla="*/ 337 w 394"/>
                <a:gd name="T69" fmla="*/ 61 h 239"/>
                <a:gd name="T70" fmla="*/ 335 w 394"/>
                <a:gd name="T71" fmla="*/ 56 h 239"/>
                <a:gd name="T72" fmla="*/ 394 w 394"/>
                <a:gd name="T73" fmla="*/ 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239">
                  <a:moveTo>
                    <a:pt x="394" y="9"/>
                  </a:moveTo>
                  <a:lnTo>
                    <a:pt x="387" y="0"/>
                  </a:lnTo>
                  <a:lnTo>
                    <a:pt x="328" y="48"/>
                  </a:lnTo>
                  <a:lnTo>
                    <a:pt x="328" y="48"/>
                  </a:lnTo>
                  <a:lnTo>
                    <a:pt x="323" y="46"/>
                  </a:lnTo>
                  <a:lnTo>
                    <a:pt x="317" y="45"/>
                  </a:lnTo>
                  <a:lnTo>
                    <a:pt x="14" y="45"/>
                  </a:lnTo>
                  <a:lnTo>
                    <a:pt x="14" y="45"/>
                  </a:lnTo>
                  <a:lnTo>
                    <a:pt x="11" y="45"/>
                  </a:lnTo>
                  <a:lnTo>
                    <a:pt x="7" y="46"/>
                  </a:lnTo>
                  <a:lnTo>
                    <a:pt x="4" y="48"/>
                  </a:lnTo>
                  <a:lnTo>
                    <a:pt x="0" y="50"/>
                  </a:lnTo>
                  <a:lnTo>
                    <a:pt x="7" y="58"/>
                  </a:lnTo>
                  <a:lnTo>
                    <a:pt x="7" y="58"/>
                  </a:lnTo>
                  <a:lnTo>
                    <a:pt x="11" y="56"/>
                  </a:lnTo>
                  <a:lnTo>
                    <a:pt x="14" y="55"/>
                  </a:lnTo>
                  <a:lnTo>
                    <a:pt x="317" y="55"/>
                  </a:lnTo>
                  <a:lnTo>
                    <a:pt x="317" y="55"/>
                  </a:lnTo>
                  <a:lnTo>
                    <a:pt x="321" y="56"/>
                  </a:lnTo>
                  <a:lnTo>
                    <a:pt x="324" y="58"/>
                  </a:lnTo>
                  <a:lnTo>
                    <a:pt x="326" y="62"/>
                  </a:lnTo>
                  <a:lnTo>
                    <a:pt x="326" y="65"/>
                  </a:lnTo>
                  <a:lnTo>
                    <a:pt x="326" y="223"/>
                  </a:lnTo>
                  <a:lnTo>
                    <a:pt x="326" y="223"/>
                  </a:lnTo>
                  <a:lnTo>
                    <a:pt x="325" y="227"/>
                  </a:lnTo>
                  <a:lnTo>
                    <a:pt x="323" y="230"/>
                  </a:lnTo>
                  <a:lnTo>
                    <a:pt x="330" y="239"/>
                  </a:lnTo>
                  <a:lnTo>
                    <a:pt x="330" y="239"/>
                  </a:lnTo>
                  <a:lnTo>
                    <a:pt x="332" y="236"/>
                  </a:lnTo>
                  <a:lnTo>
                    <a:pt x="336" y="231"/>
                  </a:lnTo>
                  <a:lnTo>
                    <a:pt x="337" y="228"/>
                  </a:lnTo>
                  <a:lnTo>
                    <a:pt x="337" y="223"/>
                  </a:lnTo>
                  <a:lnTo>
                    <a:pt x="337" y="65"/>
                  </a:lnTo>
                  <a:lnTo>
                    <a:pt x="337" y="65"/>
                  </a:lnTo>
                  <a:lnTo>
                    <a:pt x="337" y="61"/>
                  </a:lnTo>
                  <a:lnTo>
                    <a:pt x="335" y="56"/>
                  </a:lnTo>
                  <a:lnTo>
                    <a:pt x="394"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4" name="Freeform 125"/>
            <p:cNvSpPr>
              <a:spLocks/>
            </p:cNvSpPr>
            <p:nvPr/>
          </p:nvSpPr>
          <p:spPr bwMode="auto">
            <a:xfrm>
              <a:off x="1204" y="2753"/>
              <a:ext cx="37" cy="28"/>
            </a:xfrm>
            <a:custGeom>
              <a:avLst/>
              <a:gdLst>
                <a:gd name="T0" fmla="*/ 110 w 220"/>
                <a:gd name="T1" fmla="*/ 38 h 171"/>
                <a:gd name="T2" fmla="*/ 82 w 220"/>
                <a:gd name="T3" fmla="*/ 41 h 171"/>
                <a:gd name="T4" fmla="*/ 59 w 220"/>
                <a:gd name="T5" fmla="*/ 52 h 171"/>
                <a:gd name="T6" fmla="*/ 44 w 220"/>
                <a:gd name="T7" fmla="*/ 67 h 171"/>
                <a:gd name="T8" fmla="*/ 38 w 220"/>
                <a:gd name="T9" fmla="*/ 81 h 171"/>
                <a:gd name="T10" fmla="*/ 38 w 220"/>
                <a:gd name="T11" fmla="*/ 164 h 171"/>
                <a:gd name="T12" fmla="*/ 37 w 220"/>
                <a:gd name="T13" fmla="*/ 166 h 171"/>
                <a:gd name="T14" fmla="*/ 31 w 220"/>
                <a:gd name="T15" fmla="*/ 170 h 171"/>
                <a:gd name="T16" fmla="*/ 18 w 220"/>
                <a:gd name="T17" fmla="*/ 171 h 171"/>
                <a:gd name="T18" fmla="*/ 5 w 220"/>
                <a:gd name="T19" fmla="*/ 169 h 171"/>
                <a:gd name="T20" fmla="*/ 0 w 220"/>
                <a:gd name="T21" fmla="*/ 164 h 171"/>
                <a:gd name="T22" fmla="*/ 0 w 220"/>
                <a:gd name="T23" fmla="*/ 84 h 171"/>
                <a:gd name="T24" fmla="*/ 0 w 220"/>
                <a:gd name="T25" fmla="*/ 75 h 171"/>
                <a:gd name="T26" fmla="*/ 4 w 220"/>
                <a:gd name="T27" fmla="*/ 59 h 171"/>
                <a:gd name="T28" fmla="*/ 12 w 220"/>
                <a:gd name="T29" fmla="*/ 44 h 171"/>
                <a:gd name="T30" fmla="*/ 24 w 220"/>
                <a:gd name="T31" fmla="*/ 31 h 171"/>
                <a:gd name="T32" fmla="*/ 39 w 220"/>
                <a:gd name="T33" fmla="*/ 19 h 171"/>
                <a:gd name="T34" fmla="*/ 58 w 220"/>
                <a:gd name="T35" fmla="*/ 10 h 171"/>
                <a:gd name="T36" fmla="*/ 77 w 220"/>
                <a:gd name="T37" fmla="*/ 4 h 171"/>
                <a:gd name="T38" fmla="*/ 98 w 220"/>
                <a:gd name="T39" fmla="*/ 1 h 171"/>
                <a:gd name="T40" fmla="*/ 110 w 220"/>
                <a:gd name="T41" fmla="*/ 0 h 171"/>
                <a:gd name="T42" fmla="*/ 132 w 220"/>
                <a:gd name="T43" fmla="*/ 2 h 171"/>
                <a:gd name="T44" fmla="*/ 153 w 220"/>
                <a:gd name="T45" fmla="*/ 7 h 171"/>
                <a:gd name="T46" fmla="*/ 171 w 220"/>
                <a:gd name="T47" fmla="*/ 15 h 171"/>
                <a:gd name="T48" fmla="*/ 188 w 220"/>
                <a:gd name="T49" fmla="*/ 25 h 171"/>
                <a:gd name="T50" fmla="*/ 202 w 220"/>
                <a:gd name="T51" fmla="*/ 37 h 171"/>
                <a:gd name="T52" fmla="*/ 212 w 220"/>
                <a:gd name="T53" fmla="*/ 52 h 171"/>
                <a:gd name="T54" fmla="*/ 218 w 220"/>
                <a:gd name="T55" fmla="*/ 67 h 171"/>
                <a:gd name="T56" fmla="*/ 220 w 220"/>
                <a:gd name="T57" fmla="*/ 84 h 171"/>
                <a:gd name="T58" fmla="*/ 220 w 220"/>
                <a:gd name="T59" fmla="*/ 162 h 171"/>
                <a:gd name="T60" fmla="*/ 219 w 220"/>
                <a:gd name="T61" fmla="*/ 166 h 171"/>
                <a:gd name="T62" fmla="*/ 209 w 220"/>
                <a:gd name="T63" fmla="*/ 170 h 171"/>
                <a:gd name="T64" fmla="*/ 195 w 220"/>
                <a:gd name="T65" fmla="*/ 171 h 171"/>
                <a:gd name="T66" fmla="*/ 184 w 220"/>
                <a:gd name="T67" fmla="*/ 168 h 171"/>
                <a:gd name="T68" fmla="*/ 182 w 220"/>
                <a:gd name="T69" fmla="*/ 164 h 171"/>
                <a:gd name="T70" fmla="*/ 182 w 220"/>
                <a:gd name="T71" fmla="*/ 86 h 171"/>
                <a:gd name="T72" fmla="*/ 181 w 220"/>
                <a:gd name="T73" fmla="*/ 76 h 171"/>
                <a:gd name="T74" fmla="*/ 170 w 220"/>
                <a:gd name="T75" fmla="*/ 59 h 171"/>
                <a:gd name="T76" fmla="*/ 151 w 220"/>
                <a:gd name="T77" fmla="*/ 46 h 171"/>
                <a:gd name="T78" fmla="*/ 125 w 220"/>
                <a:gd name="T79" fmla="*/ 39 h 171"/>
                <a:gd name="T80" fmla="*/ 110 w 220"/>
                <a:gd name="T81"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0" h="171">
                  <a:moveTo>
                    <a:pt x="110" y="38"/>
                  </a:moveTo>
                  <a:lnTo>
                    <a:pt x="110" y="38"/>
                  </a:lnTo>
                  <a:lnTo>
                    <a:pt x="95" y="39"/>
                  </a:lnTo>
                  <a:lnTo>
                    <a:pt x="82" y="41"/>
                  </a:lnTo>
                  <a:lnTo>
                    <a:pt x="69" y="46"/>
                  </a:lnTo>
                  <a:lnTo>
                    <a:pt x="59" y="52"/>
                  </a:lnTo>
                  <a:lnTo>
                    <a:pt x="49" y="59"/>
                  </a:lnTo>
                  <a:lnTo>
                    <a:pt x="44" y="67"/>
                  </a:lnTo>
                  <a:lnTo>
                    <a:pt x="39" y="76"/>
                  </a:lnTo>
                  <a:lnTo>
                    <a:pt x="38" y="81"/>
                  </a:lnTo>
                  <a:lnTo>
                    <a:pt x="38" y="86"/>
                  </a:lnTo>
                  <a:lnTo>
                    <a:pt x="38" y="164"/>
                  </a:lnTo>
                  <a:lnTo>
                    <a:pt x="38" y="164"/>
                  </a:lnTo>
                  <a:lnTo>
                    <a:pt x="37" y="166"/>
                  </a:lnTo>
                  <a:lnTo>
                    <a:pt x="36" y="168"/>
                  </a:lnTo>
                  <a:lnTo>
                    <a:pt x="31" y="170"/>
                  </a:lnTo>
                  <a:lnTo>
                    <a:pt x="25" y="171"/>
                  </a:lnTo>
                  <a:lnTo>
                    <a:pt x="18" y="171"/>
                  </a:lnTo>
                  <a:lnTo>
                    <a:pt x="11" y="170"/>
                  </a:lnTo>
                  <a:lnTo>
                    <a:pt x="5" y="169"/>
                  </a:lnTo>
                  <a:lnTo>
                    <a:pt x="1" y="166"/>
                  </a:lnTo>
                  <a:lnTo>
                    <a:pt x="0" y="164"/>
                  </a:lnTo>
                  <a:lnTo>
                    <a:pt x="0" y="162"/>
                  </a:lnTo>
                  <a:lnTo>
                    <a:pt x="0" y="84"/>
                  </a:lnTo>
                  <a:lnTo>
                    <a:pt x="0" y="84"/>
                  </a:lnTo>
                  <a:lnTo>
                    <a:pt x="0" y="75"/>
                  </a:lnTo>
                  <a:lnTo>
                    <a:pt x="2" y="67"/>
                  </a:lnTo>
                  <a:lnTo>
                    <a:pt x="4" y="59"/>
                  </a:lnTo>
                  <a:lnTo>
                    <a:pt x="8" y="52"/>
                  </a:lnTo>
                  <a:lnTo>
                    <a:pt x="12" y="44"/>
                  </a:lnTo>
                  <a:lnTo>
                    <a:pt x="18" y="37"/>
                  </a:lnTo>
                  <a:lnTo>
                    <a:pt x="24" y="31"/>
                  </a:lnTo>
                  <a:lnTo>
                    <a:pt x="32" y="25"/>
                  </a:lnTo>
                  <a:lnTo>
                    <a:pt x="39" y="19"/>
                  </a:lnTo>
                  <a:lnTo>
                    <a:pt x="48" y="15"/>
                  </a:lnTo>
                  <a:lnTo>
                    <a:pt x="58" y="10"/>
                  </a:lnTo>
                  <a:lnTo>
                    <a:pt x="67" y="7"/>
                  </a:lnTo>
                  <a:lnTo>
                    <a:pt x="77" y="4"/>
                  </a:lnTo>
                  <a:lnTo>
                    <a:pt x="88" y="2"/>
                  </a:lnTo>
                  <a:lnTo>
                    <a:pt x="98" y="1"/>
                  </a:lnTo>
                  <a:lnTo>
                    <a:pt x="110" y="0"/>
                  </a:lnTo>
                  <a:lnTo>
                    <a:pt x="110" y="0"/>
                  </a:lnTo>
                  <a:lnTo>
                    <a:pt x="121" y="1"/>
                  </a:lnTo>
                  <a:lnTo>
                    <a:pt x="132" y="2"/>
                  </a:lnTo>
                  <a:lnTo>
                    <a:pt x="142" y="4"/>
                  </a:lnTo>
                  <a:lnTo>
                    <a:pt x="153" y="7"/>
                  </a:lnTo>
                  <a:lnTo>
                    <a:pt x="162" y="10"/>
                  </a:lnTo>
                  <a:lnTo>
                    <a:pt x="171" y="15"/>
                  </a:lnTo>
                  <a:lnTo>
                    <a:pt x="181" y="19"/>
                  </a:lnTo>
                  <a:lnTo>
                    <a:pt x="188" y="25"/>
                  </a:lnTo>
                  <a:lnTo>
                    <a:pt x="196" y="31"/>
                  </a:lnTo>
                  <a:lnTo>
                    <a:pt x="202" y="37"/>
                  </a:lnTo>
                  <a:lnTo>
                    <a:pt x="207" y="44"/>
                  </a:lnTo>
                  <a:lnTo>
                    <a:pt x="212" y="52"/>
                  </a:lnTo>
                  <a:lnTo>
                    <a:pt x="216" y="59"/>
                  </a:lnTo>
                  <a:lnTo>
                    <a:pt x="218" y="67"/>
                  </a:lnTo>
                  <a:lnTo>
                    <a:pt x="220" y="75"/>
                  </a:lnTo>
                  <a:lnTo>
                    <a:pt x="220" y="84"/>
                  </a:lnTo>
                  <a:lnTo>
                    <a:pt x="220" y="162"/>
                  </a:lnTo>
                  <a:lnTo>
                    <a:pt x="220" y="162"/>
                  </a:lnTo>
                  <a:lnTo>
                    <a:pt x="220" y="164"/>
                  </a:lnTo>
                  <a:lnTo>
                    <a:pt x="219" y="166"/>
                  </a:lnTo>
                  <a:lnTo>
                    <a:pt x="214" y="169"/>
                  </a:lnTo>
                  <a:lnTo>
                    <a:pt x="209" y="170"/>
                  </a:lnTo>
                  <a:lnTo>
                    <a:pt x="202" y="171"/>
                  </a:lnTo>
                  <a:lnTo>
                    <a:pt x="195" y="171"/>
                  </a:lnTo>
                  <a:lnTo>
                    <a:pt x="188" y="170"/>
                  </a:lnTo>
                  <a:lnTo>
                    <a:pt x="184" y="168"/>
                  </a:lnTo>
                  <a:lnTo>
                    <a:pt x="183" y="166"/>
                  </a:lnTo>
                  <a:lnTo>
                    <a:pt x="182" y="164"/>
                  </a:lnTo>
                  <a:lnTo>
                    <a:pt x="182" y="86"/>
                  </a:lnTo>
                  <a:lnTo>
                    <a:pt x="182" y="86"/>
                  </a:lnTo>
                  <a:lnTo>
                    <a:pt x="182" y="81"/>
                  </a:lnTo>
                  <a:lnTo>
                    <a:pt x="181" y="76"/>
                  </a:lnTo>
                  <a:lnTo>
                    <a:pt x="176" y="67"/>
                  </a:lnTo>
                  <a:lnTo>
                    <a:pt x="170" y="59"/>
                  </a:lnTo>
                  <a:lnTo>
                    <a:pt x="161" y="52"/>
                  </a:lnTo>
                  <a:lnTo>
                    <a:pt x="151" y="46"/>
                  </a:lnTo>
                  <a:lnTo>
                    <a:pt x="138" y="41"/>
                  </a:lnTo>
                  <a:lnTo>
                    <a:pt x="125" y="39"/>
                  </a:lnTo>
                  <a:lnTo>
                    <a:pt x="110" y="38"/>
                  </a:lnTo>
                  <a:lnTo>
                    <a:pt x="11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5" name="Freeform 126"/>
            <p:cNvSpPr>
              <a:spLocks/>
            </p:cNvSpPr>
            <p:nvPr/>
          </p:nvSpPr>
          <p:spPr bwMode="auto">
            <a:xfrm>
              <a:off x="1203" y="2752"/>
              <a:ext cx="39" cy="30"/>
            </a:xfrm>
            <a:custGeom>
              <a:avLst/>
              <a:gdLst>
                <a:gd name="T0" fmla="*/ 231 w 232"/>
                <a:gd name="T1" fmla="*/ 172 h 182"/>
                <a:gd name="T2" fmla="*/ 224 w 232"/>
                <a:gd name="T3" fmla="*/ 179 h 182"/>
                <a:gd name="T4" fmla="*/ 205 w 232"/>
                <a:gd name="T5" fmla="*/ 182 h 182"/>
                <a:gd name="T6" fmla="*/ 189 w 232"/>
                <a:gd name="T7" fmla="*/ 179 h 182"/>
                <a:gd name="T8" fmla="*/ 183 w 232"/>
                <a:gd name="T9" fmla="*/ 173 h 182"/>
                <a:gd name="T10" fmla="*/ 183 w 232"/>
                <a:gd name="T11" fmla="*/ 90 h 182"/>
                <a:gd name="T12" fmla="*/ 172 w 232"/>
                <a:gd name="T13" fmla="*/ 67 h 182"/>
                <a:gd name="T14" fmla="*/ 141 w 232"/>
                <a:gd name="T15" fmla="*/ 52 h 182"/>
                <a:gd name="T16" fmla="*/ 116 w 232"/>
                <a:gd name="T17" fmla="*/ 49 h 182"/>
                <a:gd name="T18" fmla="*/ 79 w 232"/>
                <a:gd name="T19" fmla="*/ 56 h 182"/>
                <a:gd name="T20" fmla="*/ 54 w 232"/>
                <a:gd name="T21" fmla="*/ 74 h 182"/>
                <a:gd name="T22" fmla="*/ 48 w 232"/>
                <a:gd name="T23" fmla="*/ 169 h 182"/>
                <a:gd name="T24" fmla="*/ 47 w 232"/>
                <a:gd name="T25" fmla="*/ 175 h 182"/>
                <a:gd name="T26" fmla="*/ 36 w 232"/>
                <a:gd name="T27" fmla="*/ 181 h 182"/>
                <a:gd name="T28" fmla="*/ 17 w 232"/>
                <a:gd name="T29" fmla="*/ 182 h 182"/>
                <a:gd name="T30" fmla="*/ 4 w 232"/>
                <a:gd name="T31" fmla="*/ 176 h 182"/>
                <a:gd name="T32" fmla="*/ 0 w 232"/>
                <a:gd name="T33" fmla="*/ 168 h 182"/>
                <a:gd name="T34" fmla="*/ 1 w 232"/>
                <a:gd name="T35" fmla="*/ 80 h 182"/>
                <a:gd name="T36" fmla="*/ 9 w 232"/>
                <a:gd name="T37" fmla="*/ 54 h 182"/>
                <a:gd name="T38" fmla="*/ 26 w 232"/>
                <a:gd name="T39" fmla="*/ 32 h 182"/>
                <a:gd name="T40" fmla="*/ 51 w 232"/>
                <a:gd name="T41" fmla="*/ 15 h 182"/>
                <a:gd name="T42" fmla="*/ 81 w 232"/>
                <a:gd name="T43" fmla="*/ 5 h 182"/>
                <a:gd name="T44" fmla="*/ 116 w 232"/>
                <a:gd name="T45" fmla="*/ 0 h 182"/>
                <a:gd name="T46" fmla="*/ 139 w 232"/>
                <a:gd name="T47" fmla="*/ 2 h 182"/>
                <a:gd name="T48" fmla="*/ 172 w 232"/>
                <a:gd name="T49" fmla="*/ 12 h 182"/>
                <a:gd name="T50" fmla="*/ 198 w 232"/>
                <a:gd name="T51" fmla="*/ 27 h 182"/>
                <a:gd name="T52" fmla="*/ 218 w 232"/>
                <a:gd name="T53" fmla="*/ 47 h 182"/>
                <a:gd name="T54" fmla="*/ 230 w 232"/>
                <a:gd name="T55" fmla="*/ 72 h 182"/>
                <a:gd name="T56" fmla="*/ 232 w 232"/>
                <a:gd name="T57" fmla="*/ 168 h 182"/>
                <a:gd name="T58" fmla="*/ 222 w 232"/>
                <a:gd name="T59" fmla="*/ 89 h 182"/>
                <a:gd name="T60" fmla="*/ 217 w 232"/>
                <a:gd name="T61" fmla="*/ 66 h 182"/>
                <a:gd name="T62" fmla="*/ 203 w 232"/>
                <a:gd name="T63" fmla="*/ 45 h 182"/>
                <a:gd name="T64" fmla="*/ 183 w 232"/>
                <a:gd name="T65" fmla="*/ 29 h 182"/>
                <a:gd name="T66" fmla="*/ 157 w 232"/>
                <a:gd name="T67" fmla="*/ 17 h 182"/>
                <a:gd name="T68" fmla="*/ 126 w 232"/>
                <a:gd name="T69" fmla="*/ 12 h 182"/>
                <a:gd name="T70" fmla="*/ 105 w 232"/>
                <a:gd name="T71" fmla="*/ 12 h 182"/>
                <a:gd name="T72" fmla="*/ 75 w 232"/>
                <a:gd name="T73" fmla="*/ 17 h 182"/>
                <a:gd name="T74" fmla="*/ 48 w 232"/>
                <a:gd name="T75" fmla="*/ 29 h 182"/>
                <a:gd name="T76" fmla="*/ 29 w 232"/>
                <a:gd name="T77" fmla="*/ 45 h 182"/>
                <a:gd name="T78" fmla="*/ 15 w 232"/>
                <a:gd name="T79" fmla="*/ 66 h 182"/>
                <a:gd name="T80" fmla="*/ 10 w 232"/>
                <a:gd name="T81" fmla="*/ 89 h 182"/>
                <a:gd name="T82" fmla="*/ 15 w 232"/>
                <a:gd name="T83" fmla="*/ 170 h 182"/>
                <a:gd name="T84" fmla="*/ 26 w 232"/>
                <a:gd name="T85" fmla="*/ 172 h 182"/>
                <a:gd name="T86" fmla="*/ 38 w 232"/>
                <a:gd name="T87" fmla="*/ 90 h 182"/>
                <a:gd name="T88" fmla="*/ 39 w 232"/>
                <a:gd name="T89" fmla="*/ 80 h 182"/>
                <a:gd name="T90" fmla="*/ 51 w 232"/>
                <a:gd name="T91" fmla="*/ 61 h 182"/>
                <a:gd name="T92" fmla="*/ 86 w 232"/>
                <a:gd name="T93" fmla="*/ 43 h 182"/>
                <a:gd name="T94" fmla="*/ 116 w 232"/>
                <a:gd name="T95" fmla="*/ 38 h 182"/>
                <a:gd name="T96" fmla="*/ 159 w 232"/>
                <a:gd name="T97" fmla="*/ 47 h 182"/>
                <a:gd name="T98" fmla="*/ 188 w 232"/>
                <a:gd name="T99" fmla="*/ 71 h 182"/>
                <a:gd name="T100" fmla="*/ 194 w 232"/>
                <a:gd name="T101" fmla="*/ 86 h 182"/>
                <a:gd name="T102" fmla="*/ 194 w 232"/>
                <a:gd name="T103" fmla="*/ 169 h 182"/>
                <a:gd name="T104" fmla="*/ 205 w 232"/>
                <a:gd name="T105" fmla="*/ 172 h 182"/>
                <a:gd name="T106" fmla="*/ 217 w 232"/>
                <a:gd name="T107" fmla="*/ 170 h 182"/>
                <a:gd name="T108" fmla="*/ 232 w 232"/>
                <a:gd name="T109" fmla="*/ 1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2">
                  <a:moveTo>
                    <a:pt x="232" y="168"/>
                  </a:moveTo>
                  <a:lnTo>
                    <a:pt x="232" y="168"/>
                  </a:lnTo>
                  <a:lnTo>
                    <a:pt x="231" y="172"/>
                  </a:lnTo>
                  <a:lnTo>
                    <a:pt x="230" y="174"/>
                  </a:lnTo>
                  <a:lnTo>
                    <a:pt x="227" y="176"/>
                  </a:lnTo>
                  <a:lnTo>
                    <a:pt x="224" y="179"/>
                  </a:lnTo>
                  <a:lnTo>
                    <a:pt x="215" y="181"/>
                  </a:lnTo>
                  <a:lnTo>
                    <a:pt x="205" y="182"/>
                  </a:lnTo>
                  <a:lnTo>
                    <a:pt x="205" y="182"/>
                  </a:lnTo>
                  <a:lnTo>
                    <a:pt x="205" y="182"/>
                  </a:lnTo>
                  <a:lnTo>
                    <a:pt x="196" y="181"/>
                  </a:lnTo>
                  <a:lnTo>
                    <a:pt x="189" y="179"/>
                  </a:lnTo>
                  <a:lnTo>
                    <a:pt x="187" y="177"/>
                  </a:lnTo>
                  <a:lnTo>
                    <a:pt x="184" y="175"/>
                  </a:lnTo>
                  <a:lnTo>
                    <a:pt x="183" y="173"/>
                  </a:lnTo>
                  <a:lnTo>
                    <a:pt x="183" y="169"/>
                  </a:lnTo>
                  <a:lnTo>
                    <a:pt x="183" y="90"/>
                  </a:lnTo>
                  <a:lnTo>
                    <a:pt x="183" y="90"/>
                  </a:lnTo>
                  <a:lnTo>
                    <a:pt x="182" y="82"/>
                  </a:lnTo>
                  <a:lnTo>
                    <a:pt x="177" y="74"/>
                  </a:lnTo>
                  <a:lnTo>
                    <a:pt x="172" y="67"/>
                  </a:lnTo>
                  <a:lnTo>
                    <a:pt x="163" y="61"/>
                  </a:lnTo>
                  <a:lnTo>
                    <a:pt x="153" y="56"/>
                  </a:lnTo>
                  <a:lnTo>
                    <a:pt x="141" y="52"/>
                  </a:lnTo>
                  <a:lnTo>
                    <a:pt x="130" y="50"/>
                  </a:lnTo>
                  <a:lnTo>
                    <a:pt x="116" y="49"/>
                  </a:lnTo>
                  <a:lnTo>
                    <a:pt x="116" y="49"/>
                  </a:lnTo>
                  <a:lnTo>
                    <a:pt x="102" y="50"/>
                  </a:lnTo>
                  <a:lnTo>
                    <a:pt x="90" y="52"/>
                  </a:lnTo>
                  <a:lnTo>
                    <a:pt x="79" y="56"/>
                  </a:lnTo>
                  <a:lnTo>
                    <a:pt x="68" y="61"/>
                  </a:lnTo>
                  <a:lnTo>
                    <a:pt x="60" y="67"/>
                  </a:lnTo>
                  <a:lnTo>
                    <a:pt x="54" y="74"/>
                  </a:lnTo>
                  <a:lnTo>
                    <a:pt x="50" y="82"/>
                  </a:lnTo>
                  <a:lnTo>
                    <a:pt x="48" y="90"/>
                  </a:lnTo>
                  <a:lnTo>
                    <a:pt x="48" y="169"/>
                  </a:lnTo>
                  <a:lnTo>
                    <a:pt x="48" y="169"/>
                  </a:lnTo>
                  <a:lnTo>
                    <a:pt x="48" y="173"/>
                  </a:lnTo>
                  <a:lnTo>
                    <a:pt x="47" y="175"/>
                  </a:lnTo>
                  <a:lnTo>
                    <a:pt x="45" y="177"/>
                  </a:lnTo>
                  <a:lnTo>
                    <a:pt x="43" y="179"/>
                  </a:lnTo>
                  <a:lnTo>
                    <a:pt x="36" y="181"/>
                  </a:lnTo>
                  <a:lnTo>
                    <a:pt x="26" y="182"/>
                  </a:lnTo>
                  <a:lnTo>
                    <a:pt x="26" y="182"/>
                  </a:lnTo>
                  <a:lnTo>
                    <a:pt x="17" y="182"/>
                  </a:lnTo>
                  <a:lnTo>
                    <a:pt x="10" y="180"/>
                  </a:lnTo>
                  <a:lnTo>
                    <a:pt x="10" y="180"/>
                  </a:lnTo>
                  <a:lnTo>
                    <a:pt x="4" y="176"/>
                  </a:lnTo>
                  <a:lnTo>
                    <a:pt x="2" y="174"/>
                  </a:lnTo>
                  <a:lnTo>
                    <a:pt x="0" y="170"/>
                  </a:lnTo>
                  <a:lnTo>
                    <a:pt x="0" y="168"/>
                  </a:lnTo>
                  <a:lnTo>
                    <a:pt x="0" y="89"/>
                  </a:lnTo>
                  <a:lnTo>
                    <a:pt x="0" y="89"/>
                  </a:lnTo>
                  <a:lnTo>
                    <a:pt x="1" y="80"/>
                  </a:lnTo>
                  <a:lnTo>
                    <a:pt x="2" y="72"/>
                  </a:lnTo>
                  <a:lnTo>
                    <a:pt x="6" y="63"/>
                  </a:lnTo>
                  <a:lnTo>
                    <a:pt x="9" y="54"/>
                  </a:lnTo>
                  <a:lnTo>
                    <a:pt x="14" y="47"/>
                  </a:lnTo>
                  <a:lnTo>
                    <a:pt x="19" y="39"/>
                  </a:lnTo>
                  <a:lnTo>
                    <a:pt x="26" y="32"/>
                  </a:lnTo>
                  <a:lnTo>
                    <a:pt x="33" y="27"/>
                  </a:lnTo>
                  <a:lnTo>
                    <a:pt x="42" y="21"/>
                  </a:lnTo>
                  <a:lnTo>
                    <a:pt x="51" y="15"/>
                  </a:lnTo>
                  <a:lnTo>
                    <a:pt x="60" y="12"/>
                  </a:lnTo>
                  <a:lnTo>
                    <a:pt x="71" y="7"/>
                  </a:lnTo>
                  <a:lnTo>
                    <a:pt x="81" y="5"/>
                  </a:lnTo>
                  <a:lnTo>
                    <a:pt x="93" y="2"/>
                  </a:lnTo>
                  <a:lnTo>
                    <a:pt x="104" y="1"/>
                  </a:lnTo>
                  <a:lnTo>
                    <a:pt x="116" y="0"/>
                  </a:lnTo>
                  <a:lnTo>
                    <a:pt x="116" y="0"/>
                  </a:lnTo>
                  <a:lnTo>
                    <a:pt x="127" y="1"/>
                  </a:lnTo>
                  <a:lnTo>
                    <a:pt x="139" y="2"/>
                  </a:lnTo>
                  <a:lnTo>
                    <a:pt x="151" y="5"/>
                  </a:lnTo>
                  <a:lnTo>
                    <a:pt x="161" y="7"/>
                  </a:lnTo>
                  <a:lnTo>
                    <a:pt x="172" y="12"/>
                  </a:lnTo>
                  <a:lnTo>
                    <a:pt x="181" y="15"/>
                  </a:lnTo>
                  <a:lnTo>
                    <a:pt x="190" y="21"/>
                  </a:lnTo>
                  <a:lnTo>
                    <a:pt x="198" y="27"/>
                  </a:lnTo>
                  <a:lnTo>
                    <a:pt x="205" y="32"/>
                  </a:lnTo>
                  <a:lnTo>
                    <a:pt x="212" y="39"/>
                  </a:lnTo>
                  <a:lnTo>
                    <a:pt x="218" y="47"/>
                  </a:lnTo>
                  <a:lnTo>
                    <a:pt x="223" y="54"/>
                  </a:lnTo>
                  <a:lnTo>
                    <a:pt x="226" y="63"/>
                  </a:lnTo>
                  <a:lnTo>
                    <a:pt x="230" y="72"/>
                  </a:lnTo>
                  <a:lnTo>
                    <a:pt x="231" y="80"/>
                  </a:lnTo>
                  <a:lnTo>
                    <a:pt x="232" y="89"/>
                  </a:lnTo>
                  <a:lnTo>
                    <a:pt x="232" y="168"/>
                  </a:lnTo>
                  <a:lnTo>
                    <a:pt x="222" y="168"/>
                  </a:lnTo>
                  <a:lnTo>
                    <a:pt x="222" y="89"/>
                  </a:lnTo>
                  <a:lnTo>
                    <a:pt x="222" y="89"/>
                  </a:lnTo>
                  <a:lnTo>
                    <a:pt x="220" y="81"/>
                  </a:lnTo>
                  <a:lnTo>
                    <a:pt x="219" y="74"/>
                  </a:lnTo>
                  <a:lnTo>
                    <a:pt x="217" y="66"/>
                  </a:lnTo>
                  <a:lnTo>
                    <a:pt x="213" y="59"/>
                  </a:lnTo>
                  <a:lnTo>
                    <a:pt x="209" y="52"/>
                  </a:lnTo>
                  <a:lnTo>
                    <a:pt x="203" y="45"/>
                  </a:lnTo>
                  <a:lnTo>
                    <a:pt x="197" y="39"/>
                  </a:lnTo>
                  <a:lnTo>
                    <a:pt x="190" y="34"/>
                  </a:lnTo>
                  <a:lnTo>
                    <a:pt x="183" y="29"/>
                  </a:lnTo>
                  <a:lnTo>
                    <a:pt x="175" y="24"/>
                  </a:lnTo>
                  <a:lnTo>
                    <a:pt x="166" y="21"/>
                  </a:lnTo>
                  <a:lnTo>
                    <a:pt x="157" y="17"/>
                  </a:lnTo>
                  <a:lnTo>
                    <a:pt x="147" y="15"/>
                  </a:lnTo>
                  <a:lnTo>
                    <a:pt x="137" y="13"/>
                  </a:lnTo>
                  <a:lnTo>
                    <a:pt x="126" y="12"/>
                  </a:lnTo>
                  <a:lnTo>
                    <a:pt x="116" y="12"/>
                  </a:lnTo>
                  <a:lnTo>
                    <a:pt x="116" y="12"/>
                  </a:lnTo>
                  <a:lnTo>
                    <a:pt x="105" y="12"/>
                  </a:lnTo>
                  <a:lnTo>
                    <a:pt x="95" y="13"/>
                  </a:lnTo>
                  <a:lnTo>
                    <a:pt x="84" y="15"/>
                  </a:lnTo>
                  <a:lnTo>
                    <a:pt x="75" y="17"/>
                  </a:lnTo>
                  <a:lnTo>
                    <a:pt x="66" y="21"/>
                  </a:lnTo>
                  <a:lnTo>
                    <a:pt x="57" y="24"/>
                  </a:lnTo>
                  <a:lnTo>
                    <a:pt x="48" y="29"/>
                  </a:lnTo>
                  <a:lnTo>
                    <a:pt x="42" y="34"/>
                  </a:lnTo>
                  <a:lnTo>
                    <a:pt x="35" y="39"/>
                  </a:lnTo>
                  <a:lnTo>
                    <a:pt x="29" y="45"/>
                  </a:lnTo>
                  <a:lnTo>
                    <a:pt x="23" y="52"/>
                  </a:lnTo>
                  <a:lnTo>
                    <a:pt x="18" y="59"/>
                  </a:lnTo>
                  <a:lnTo>
                    <a:pt x="15" y="66"/>
                  </a:lnTo>
                  <a:lnTo>
                    <a:pt x="12" y="74"/>
                  </a:lnTo>
                  <a:lnTo>
                    <a:pt x="11" y="81"/>
                  </a:lnTo>
                  <a:lnTo>
                    <a:pt x="10" y="89"/>
                  </a:lnTo>
                  <a:lnTo>
                    <a:pt x="10" y="168"/>
                  </a:lnTo>
                  <a:lnTo>
                    <a:pt x="10" y="168"/>
                  </a:lnTo>
                  <a:lnTo>
                    <a:pt x="15" y="170"/>
                  </a:lnTo>
                  <a:lnTo>
                    <a:pt x="21" y="172"/>
                  </a:lnTo>
                  <a:lnTo>
                    <a:pt x="26" y="172"/>
                  </a:lnTo>
                  <a:lnTo>
                    <a:pt x="26" y="172"/>
                  </a:lnTo>
                  <a:lnTo>
                    <a:pt x="35" y="170"/>
                  </a:lnTo>
                  <a:lnTo>
                    <a:pt x="38" y="169"/>
                  </a:lnTo>
                  <a:lnTo>
                    <a:pt x="38" y="90"/>
                  </a:lnTo>
                  <a:lnTo>
                    <a:pt x="38" y="90"/>
                  </a:lnTo>
                  <a:lnTo>
                    <a:pt x="38" y="86"/>
                  </a:lnTo>
                  <a:lnTo>
                    <a:pt x="39" y="80"/>
                  </a:lnTo>
                  <a:lnTo>
                    <a:pt x="42" y="75"/>
                  </a:lnTo>
                  <a:lnTo>
                    <a:pt x="44" y="71"/>
                  </a:lnTo>
                  <a:lnTo>
                    <a:pt x="51" y="61"/>
                  </a:lnTo>
                  <a:lnTo>
                    <a:pt x="61" y="53"/>
                  </a:lnTo>
                  <a:lnTo>
                    <a:pt x="73" y="47"/>
                  </a:lnTo>
                  <a:lnTo>
                    <a:pt x="86" y="43"/>
                  </a:lnTo>
                  <a:lnTo>
                    <a:pt x="101" y="39"/>
                  </a:lnTo>
                  <a:lnTo>
                    <a:pt x="116" y="38"/>
                  </a:lnTo>
                  <a:lnTo>
                    <a:pt x="116" y="38"/>
                  </a:lnTo>
                  <a:lnTo>
                    <a:pt x="131" y="39"/>
                  </a:lnTo>
                  <a:lnTo>
                    <a:pt x="146" y="43"/>
                  </a:lnTo>
                  <a:lnTo>
                    <a:pt x="159" y="47"/>
                  </a:lnTo>
                  <a:lnTo>
                    <a:pt x="170" y="53"/>
                  </a:lnTo>
                  <a:lnTo>
                    <a:pt x="180" y="61"/>
                  </a:lnTo>
                  <a:lnTo>
                    <a:pt x="188" y="71"/>
                  </a:lnTo>
                  <a:lnTo>
                    <a:pt x="190" y="75"/>
                  </a:lnTo>
                  <a:lnTo>
                    <a:pt x="193" y="80"/>
                  </a:lnTo>
                  <a:lnTo>
                    <a:pt x="194" y="86"/>
                  </a:lnTo>
                  <a:lnTo>
                    <a:pt x="194" y="90"/>
                  </a:lnTo>
                  <a:lnTo>
                    <a:pt x="194" y="169"/>
                  </a:lnTo>
                  <a:lnTo>
                    <a:pt x="194" y="169"/>
                  </a:lnTo>
                  <a:lnTo>
                    <a:pt x="194" y="169"/>
                  </a:lnTo>
                  <a:lnTo>
                    <a:pt x="197" y="170"/>
                  </a:lnTo>
                  <a:lnTo>
                    <a:pt x="205" y="172"/>
                  </a:lnTo>
                  <a:lnTo>
                    <a:pt x="205" y="172"/>
                  </a:lnTo>
                  <a:lnTo>
                    <a:pt x="211" y="172"/>
                  </a:lnTo>
                  <a:lnTo>
                    <a:pt x="217" y="170"/>
                  </a:lnTo>
                  <a:lnTo>
                    <a:pt x="219" y="169"/>
                  </a:lnTo>
                  <a:lnTo>
                    <a:pt x="222" y="168"/>
                  </a:lnTo>
                  <a:lnTo>
                    <a:pt x="232" y="1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84" name="Group 129"/>
          <p:cNvGrpSpPr>
            <a:grpSpLocks noChangeAspect="1"/>
          </p:cNvGrpSpPr>
          <p:nvPr/>
        </p:nvGrpSpPr>
        <p:grpSpPr bwMode="auto">
          <a:xfrm>
            <a:off x="5836602" y="1447800"/>
            <a:ext cx="506412" cy="685800"/>
            <a:chOff x="4097" y="912"/>
            <a:chExt cx="319" cy="432"/>
          </a:xfrm>
        </p:grpSpPr>
        <p:sp>
          <p:nvSpPr>
            <p:cNvPr id="185" name="AutoShape 128"/>
            <p:cNvSpPr>
              <a:spLocks noChangeAspect="1" noChangeArrowheads="1" noTextEdit="1"/>
            </p:cNvSpPr>
            <p:nvPr/>
          </p:nvSpPr>
          <p:spPr bwMode="auto">
            <a:xfrm>
              <a:off x="4097" y="912"/>
              <a:ext cx="31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6" name="Rectangle 130"/>
            <p:cNvSpPr>
              <a:spLocks noChangeArrowheads="1"/>
            </p:cNvSpPr>
            <p:nvPr/>
          </p:nvSpPr>
          <p:spPr bwMode="auto">
            <a:xfrm>
              <a:off x="4100" y="1084"/>
              <a:ext cx="276" cy="258"/>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8" name="Rectangle 131"/>
            <p:cNvSpPr>
              <a:spLocks noChangeArrowheads="1"/>
            </p:cNvSpPr>
            <p:nvPr/>
          </p:nvSpPr>
          <p:spPr bwMode="auto">
            <a:xfrm>
              <a:off x="4101" y="1085"/>
              <a:ext cx="274" cy="256"/>
            </a:xfrm>
            <a:prstGeom prst="rect">
              <a:avLst/>
            </a:prstGeom>
            <a:solidFill>
              <a:srgbClr val="0096D5"/>
            </a:solidFill>
            <a:ln w="4763">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9" name="Freeform 132"/>
            <p:cNvSpPr>
              <a:spLocks/>
            </p:cNvSpPr>
            <p:nvPr/>
          </p:nvSpPr>
          <p:spPr bwMode="auto">
            <a:xfrm>
              <a:off x="4100" y="1054"/>
              <a:ext cx="311" cy="30"/>
            </a:xfrm>
            <a:custGeom>
              <a:avLst/>
              <a:gdLst>
                <a:gd name="T0" fmla="*/ 0 w 311"/>
                <a:gd name="T1" fmla="*/ 30 h 30"/>
                <a:gd name="T2" fmla="*/ 35 w 311"/>
                <a:gd name="T3" fmla="*/ 0 h 30"/>
                <a:gd name="T4" fmla="*/ 311 w 311"/>
                <a:gd name="T5" fmla="*/ 0 h 30"/>
                <a:gd name="T6" fmla="*/ 276 w 311"/>
                <a:gd name="T7" fmla="*/ 30 h 30"/>
                <a:gd name="T8" fmla="*/ 0 w 311"/>
                <a:gd name="T9" fmla="*/ 30 h 30"/>
              </a:gdLst>
              <a:ahLst/>
              <a:cxnLst>
                <a:cxn ang="0">
                  <a:pos x="T0" y="T1"/>
                </a:cxn>
                <a:cxn ang="0">
                  <a:pos x="T2" y="T3"/>
                </a:cxn>
                <a:cxn ang="0">
                  <a:pos x="T4" y="T5"/>
                </a:cxn>
                <a:cxn ang="0">
                  <a:pos x="T6" y="T7"/>
                </a:cxn>
                <a:cxn ang="0">
                  <a:pos x="T8" y="T9"/>
                </a:cxn>
              </a:cxnLst>
              <a:rect l="0" t="0" r="r" b="b"/>
              <a:pathLst>
                <a:path w="311" h="30">
                  <a:moveTo>
                    <a:pt x="0" y="30"/>
                  </a:moveTo>
                  <a:lnTo>
                    <a:pt x="35" y="0"/>
                  </a:lnTo>
                  <a:lnTo>
                    <a:pt x="311" y="0"/>
                  </a:lnTo>
                  <a:lnTo>
                    <a:pt x="276" y="30"/>
                  </a:lnTo>
                  <a:lnTo>
                    <a:pt x="0" y="30"/>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0" name="Freeform 133"/>
            <p:cNvSpPr>
              <a:spLocks/>
            </p:cNvSpPr>
            <p:nvPr/>
          </p:nvSpPr>
          <p:spPr bwMode="auto">
            <a:xfrm>
              <a:off x="4100" y="1054"/>
              <a:ext cx="311" cy="30"/>
            </a:xfrm>
            <a:custGeom>
              <a:avLst/>
              <a:gdLst>
                <a:gd name="T0" fmla="*/ 0 w 311"/>
                <a:gd name="T1" fmla="*/ 30 h 30"/>
                <a:gd name="T2" fmla="*/ 35 w 311"/>
                <a:gd name="T3" fmla="*/ 0 h 30"/>
                <a:gd name="T4" fmla="*/ 311 w 311"/>
                <a:gd name="T5" fmla="*/ 0 h 30"/>
                <a:gd name="T6" fmla="*/ 276 w 311"/>
                <a:gd name="T7" fmla="*/ 30 h 30"/>
                <a:gd name="T8" fmla="*/ 0 w 311"/>
                <a:gd name="T9" fmla="*/ 30 h 30"/>
              </a:gdLst>
              <a:ahLst/>
              <a:cxnLst>
                <a:cxn ang="0">
                  <a:pos x="T0" y="T1"/>
                </a:cxn>
                <a:cxn ang="0">
                  <a:pos x="T2" y="T3"/>
                </a:cxn>
                <a:cxn ang="0">
                  <a:pos x="T4" y="T5"/>
                </a:cxn>
                <a:cxn ang="0">
                  <a:pos x="T6" y="T7"/>
                </a:cxn>
                <a:cxn ang="0">
                  <a:pos x="T8" y="T9"/>
                </a:cxn>
              </a:cxnLst>
              <a:rect l="0" t="0" r="r" b="b"/>
              <a:pathLst>
                <a:path w="311" h="30">
                  <a:moveTo>
                    <a:pt x="0" y="30"/>
                  </a:moveTo>
                  <a:lnTo>
                    <a:pt x="35" y="0"/>
                  </a:lnTo>
                  <a:lnTo>
                    <a:pt x="311" y="0"/>
                  </a:lnTo>
                  <a:lnTo>
                    <a:pt x="276" y="30"/>
                  </a:lnTo>
                  <a:lnTo>
                    <a:pt x="0" y="30"/>
                  </a:lnTo>
                  <a:close/>
                </a:path>
              </a:pathLst>
            </a:custGeom>
            <a:solidFill>
              <a:srgbClr val="00B4FF"/>
            </a:solidFill>
            <a:ln w="476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2" name="Freeform 134"/>
            <p:cNvSpPr>
              <a:spLocks/>
            </p:cNvSpPr>
            <p:nvPr/>
          </p:nvSpPr>
          <p:spPr bwMode="auto">
            <a:xfrm>
              <a:off x="4376" y="1054"/>
              <a:ext cx="35" cy="285"/>
            </a:xfrm>
            <a:custGeom>
              <a:avLst/>
              <a:gdLst>
                <a:gd name="T0" fmla="*/ 0 w 35"/>
                <a:gd name="T1" fmla="*/ 30 h 285"/>
                <a:gd name="T2" fmla="*/ 35 w 35"/>
                <a:gd name="T3" fmla="*/ 0 h 285"/>
                <a:gd name="T4" fmla="*/ 35 w 35"/>
                <a:gd name="T5" fmla="*/ 255 h 285"/>
                <a:gd name="T6" fmla="*/ 0 w 35"/>
                <a:gd name="T7" fmla="*/ 285 h 285"/>
                <a:gd name="T8" fmla="*/ 0 w 35"/>
                <a:gd name="T9" fmla="*/ 30 h 285"/>
              </a:gdLst>
              <a:ahLst/>
              <a:cxnLst>
                <a:cxn ang="0">
                  <a:pos x="T0" y="T1"/>
                </a:cxn>
                <a:cxn ang="0">
                  <a:pos x="T2" y="T3"/>
                </a:cxn>
                <a:cxn ang="0">
                  <a:pos x="T4" y="T5"/>
                </a:cxn>
                <a:cxn ang="0">
                  <a:pos x="T6" y="T7"/>
                </a:cxn>
                <a:cxn ang="0">
                  <a:pos x="T8" y="T9"/>
                </a:cxn>
              </a:cxnLst>
              <a:rect l="0" t="0" r="r" b="b"/>
              <a:pathLst>
                <a:path w="35" h="285">
                  <a:moveTo>
                    <a:pt x="0" y="30"/>
                  </a:moveTo>
                  <a:lnTo>
                    <a:pt x="35" y="0"/>
                  </a:lnTo>
                  <a:lnTo>
                    <a:pt x="35" y="255"/>
                  </a:lnTo>
                  <a:lnTo>
                    <a:pt x="0" y="285"/>
                  </a:lnTo>
                  <a:lnTo>
                    <a:pt x="0" y="30"/>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3" name="Freeform 135"/>
            <p:cNvSpPr>
              <a:spLocks/>
            </p:cNvSpPr>
            <p:nvPr/>
          </p:nvSpPr>
          <p:spPr bwMode="auto">
            <a:xfrm>
              <a:off x="4376" y="1054"/>
              <a:ext cx="35" cy="285"/>
            </a:xfrm>
            <a:custGeom>
              <a:avLst/>
              <a:gdLst>
                <a:gd name="T0" fmla="*/ 0 w 35"/>
                <a:gd name="T1" fmla="*/ 30 h 285"/>
                <a:gd name="T2" fmla="*/ 35 w 35"/>
                <a:gd name="T3" fmla="*/ 0 h 285"/>
                <a:gd name="T4" fmla="*/ 35 w 35"/>
                <a:gd name="T5" fmla="*/ 255 h 285"/>
                <a:gd name="T6" fmla="*/ 0 w 35"/>
                <a:gd name="T7" fmla="*/ 285 h 285"/>
                <a:gd name="T8" fmla="*/ 0 w 35"/>
                <a:gd name="T9" fmla="*/ 30 h 285"/>
              </a:gdLst>
              <a:ahLst/>
              <a:cxnLst>
                <a:cxn ang="0">
                  <a:pos x="T0" y="T1"/>
                </a:cxn>
                <a:cxn ang="0">
                  <a:pos x="T2" y="T3"/>
                </a:cxn>
                <a:cxn ang="0">
                  <a:pos x="T4" y="T5"/>
                </a:cxn>
                <a:cxn ang="0">
                  <a:pos x="T6" y="T7"/>
                </a:cxn>
                <a:cxn ang="0">
                  <a:pos x="T8" y="T9"/>
                </a:cxn>
              </a:cxnLst>
              <a:rect l="0" t="0" r="r" b="b"/>
              <a:pathLst>
                <a:path w="35" h="285">
                  <a:moveTo>
                    <a:pt x="0" y="30"/>
                  </a:moveTo>
                  <a:lnTo>
                    <a:pt x="35" y="0"/>
                  </a:lnTo>
                  <a:lnTo>
                    <a:pt x="35" y="255"/>
                  </a:lnTo>
                  <a:lnTo>
                    <a:pt x="0" y="285"/>
                  </a:lnTo>
                  <a:lnTo>
                    <a:pt x="0" y="30"/>
                  </a:lnTo>
                  <a:close/>
                </a:path>
              </a:pathLst>
            </a:custGeom>
            <a:solidFill>
              <a:srgbClr val="005A80"/>
            </a:solidFill>
            <a:ln w="476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4" name="Freeform 136"/>
            <p:cNvSpPr>
              <a:spLocks/>
            </p:cNvSpPr>
            <p:nvPr/>
          </p:nvSpPr>
          <p:spPr bwMode="auto">
            <a:xfrm>
              <a:off x="4112" y="1191"/>
              <a:ext cx="96" cy="40"/>
            </a:xfrm>
            <a:custGeom>
              <a:avLst/>
              <a:gdLst>
                <a:gd name="T0" fmla="*/ 96 w 96"/>
                <a:gd name="T1" fmla="*/ 9 h 40"/>
                <a:gd name="T2" fmla="*/ 23 w 96"/>
                <a:gd name="T3" fmla="*/ 9 h 40"/>
                <a:gd name="T4" fmla="*/ 23 w 96"/>
                <a:gd name="T5" fmla="*/ 0 h 40"/>
                <a:gd name="T6" fmla="*/ 0 w 96"/>
                <a:gd name="T7" fmla="*/ 18 h 40"/>
                <a:gd name="T8" fmla="*/ 23 w 96"/>
                <a:gd name="T9" fmla="*/ 40 h 40"/>
                <a:gd name="T10" fmla="*/ 23 w 96"/>
                <a:gd name="T11" fmla="*/ 30 h 40"/>
                <a:gd name="T12" fmla="*/ 96 w 96"/>
                <a:gd name="T13" fmla="*/ 30 h 40"/>
                <a:gd name="T14" fmla="*/ 96 w 96"/>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96" y="9"/>
                  </a:moveTo>
                  <a:lnTo>
                    <a:pt x="23" y="9"/>
                  </a:lnTo>
                  <a:lnTo>
                    <a:pt x="23" y="0"/>
                  </a:lnTo>
                  <a:lnTo>
                    <a:pt x="0" y="18"/>
                  </a:lnTo>
                  <a:lnTo>
                    <a:pt x="23" y="40"/>
                  </a:lnTo>
                  <a:lnTo>
                    <a:pt x="23" y="30"/>
                  </a:lnTo>
                  <a:lnTo>
                    <a:pt x="96" y="30"/>
                  </a:lnTo>
                  <a:lnTo>
                    <a:pt x="9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5" name="Freeform 137"/>
            <p:cNvSpPr>
              <a:spLocks/>
            </p:cNvSpPr>
            <p:nvPr/>
          </p:nvSpPr>
          <p:spPr bwMode="auto">
            <a:xfrm>
              <a:off x="4112" y="1191"/>
              <a:ext cx="96" cy="40"/>
            </a:xfrm>
            <a:custGeom>
              <a:avLst/>
              <a:gdLst>
                <a:gd name="T0" fmla="*/ 96 w 96"/>
                <a:gd name="T1" fmla="*/ 9 h 40"/>
                <a:gd name="T2" fmla="*/ 23 w 96"/>
                <a:gd name="T3" fmla="*/ 9 h 40"/>
                <a:gd name="T4" fmla="*/ 23 w 96"/>
                <a:gd name="T5" fmla="*/ 0 h 40"/>
                <a:gd name="T6" fmla="*/ 0 w 96"/>
                <a:gd name="T7" fmla="*/ 18 h 40"/>
                <a:gd name="T8" fmla="*/ 23 w 96"/>
                <a:gd name="T9" fmla="*/ 40 h 40"/>
                <a:gd name="T10" fmla="*/ 23 w 96"/>
                <a:gd name="T11" fmla="*/ 30 h 40"/>
                <a:gd name="T12" fmla="*/ 96 w 96"/>
                <a:gd name="T13" fmla="*/ 30 h 40"/>
                <a:gd name="T14" fmla="*/ 96 w 96"/>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96" y="9"/>
                  </a:moveTo>
                  <a:lnTo>
                    <a:pt x="23" y="9"/>
                  </a:lnTo>
                  <a:lnTo>
                    <a:pt x="23" y="0"/>
                  </a:lnTo>
                  <a:lnTo>
                    <a:pt x="0" y="18"/>
                  </a:lnTo>
                  <a:lnTo>
                    <a:pt x="23" y="40"/>
                  </a:lnTo>
                  <a:lnTo>
                    <a:pt x="23" y="30"/>
                  </a:lnTo>
                  <a:lnTo>
                    <a:pt x="96" y="30"/>
                  </a:lnTo>
                  <a:lnTo>
                    <a:pt x="9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6" name="Freeform 138"/>
            <p:cNvSpPr>
              <a:spLocks/>
            </p:cNvSpPr>
            <p:nvPr/>
          </p:nvSpPr>
          <p:spPr bwMode="auto">
            <a:xfrm>
              <a:off x="4147" y="1129"/>
              <a:ext cx="76" cy="71"/>
            </a:xfrm>
            <a:custGeom>
              <a:avLst/>
              <a:gdLst>
                <a:gd name="T0" fmla="*/ 76 w 76"/>
                <a:gd name="T1" fmla="*/ 57 h 71"/>
                <a:gd name="T2" fmla="*/ 23 w 76"/>
                <a:gd name="T3" fmla="*/ 7 h 71"/>
                <a:gd name="T4" fmla="*/ 30 w 76"/>
                <a:gd name="T5" fmla="*/ 0 h 71"/>
                <a:gd name="T6" fmla="*/ 0 w 76"/>
                <a:gd name="T7" fmla="*/ 0 h 71"/>
                <a:gd name="T8" fmla="*/ 0 w 76"/>
                <a:gd name="T9" fmla="*/ 29 h 71"/>
                <a:gd name="T10" fmla="*/ 8 w 76"/>
                <a:gd name="T11" fmla="*/ 21 h 71"/>
                <a:gd name="T12" fmla="*/ 61 w 76"/>
                <a:gd name="T13" fmla="*/ 71 h 71"/>
                <a:gd name="T14" fmla="*/ 76 w 76"/>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76" y="57"/>
                  </a:moveTo>
                  <a:lnTo>
                    <a:pt x="23" y="7"/>
                  </a:lnTo>
                  <a:lnTo>
                    <a:pt x="30" y="0"/>
                  </a:lnTo>
                  <a:lnTo>
                    <a:pt x="0" y="0"/>
                  </a:lnTo>
                  <a:lnTo>
                    <a:pt x="0" y="29"/>
                  </a:lnTo>
                  <a:lnTo>
                    <a:pt x="8" y="21"/>
                  </a:lnTo>
                  <a:lnTo>
                    <a:pt x="61" y="71"/>
                  </a:lnTo>
                  <a:lnTo>
                    <a:pt x="7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7" name="Freeform 139"/>
            <p:cNvSpPr>
              <a:spLocks/>
            </p:cNvSpPr>
            <p:nvPr/>
          </p:nvSpPr>
          <p:spPr bwMode="auto">
            <a:xfrm>
              <a:off x="4147" y="1129"/>
              <a:ext cx="76" cy="71"/>
            </a:xfrm>
            <a:custGeom>
              <a:avLst/>
              <a:gdLst>
                <a:gd name="T0" fmla="*/ 76 w 76"/>
                <a:gd name="T1" fmla="*/ 57 h 71"/>
                <a:gd name="T2" fmla="*/ 23 w 76"/>
                <a:gd name="T3" fmla="*/ 7 h 71"/>
                <a:gd name="T4" fmla="*/ 30 w 76"/>
                <a:gd name="T5" fmla="*/ 0 h 71"/>
                <a:gd name="T6" fmla="*/ 0 w 76"/>
                <a:gd name="T7" fmla="*/ 0 h 71"/>
                <a:gd name="T8" fmla="*/ 0 w 76"/>
                <a:gd name="T9" fmla="*/ 29 h 71"/>
                <a:gd name="T10" fmla="*/ 8 w 76"/>
                <a:gd name="T11" fmla="*/ 21 h 71"/>
                <a:gd name="T12" fmla="*/ 61 w 76"/>
                <a:gd name="T13" fmla="*/ 71 h 71"/>
                <a:gd name="T14" fmla="*/ 76 w 76"/>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76" y="57"/>
                  </a:moveTo>
                  <a:lnTo>
                    <a:pt x="23" y="7"/>
                  </a:lnTo>
                  <a:lnTo>
                    <a:pt x="30" y="0"/>
                  </a:lnTo>
                  <a:lnTo>
                    <a:pt x="0" y="0"/>
                  </a:lnTo>
                  <a:lnTo>
                    <a:pt x="0" y="29"/>
                  </a:lnTo>
                  <a:lnTo>
                    <a:pt x="8" y="21"/>
                  </a:lnTo>
                  <a:lnTo>
                    <a:pt x="61" y="71"/>
                  </a:lnTo>
                  <a:lnTo>
                    <a:pt x="7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8" name="Freeform 140"/>
            <p:cNvSpPr>
              <a:spLocks/>
            </p:cNvSpPr>
            <p:nvPr/>
          </p:nvSpPr>
          <p:spPr bwMode="auto">
            <a:xfrm>
              <a:off x="4213" y="1096"/>
              <a:ext cx="42" cy="90"/>
            </a:xfrm>
            <a:custGeom>
              <a:avLst/>
              <a:gdLst>
                <a:gd name="T0" fmla="*/ 32 w 42"/>
                <a:gd name="T1" fmla="*/ 90 h 90"/>
                <a:gd name="T2" fmla="*/ 32 w 42"/>
                <a:gd name="T3" fmla="*/ 19 h 90"/>
                <a:gd name="T4" fmla="*/ 42 w 42"/>
                <a:gd name="T5" fmla="*/ 19 h 90"/>
                <a:gd name="T6" fmla="*/ 22 w 42"/>
                <a:gd name="T7" fmla="*/ 0 h 90"/>
                <a:gd name="T8" fmla="*/ 0 w 42"/>
                <a:gd name="T9" fmla="*/ 19 h 90"/>
                <a:gd name="T10" fmla="*/ 10 w 42"/>
                <a:gd name="T11" fmla="*/ 19 h 90"/>
                <a:gd name="T12" fmla="*/ 10 w 42"/>
                <a:gd name="T13" fmla="*/ 90 h 90"/>
                <a:gd name="T14" fmla="*/ 32 w 4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32" y="90"/>
                  </a:moveTo>
                  <a:lnTo>
                    <a:pt x="32" y="19"/>
                  </a:lnTo>
                  <a:lnTo>
                    <a:pt x="42" y="19"/>
                  </a:lnTo>
                  <a:lnTo>
                    <a:pt x="22" y="0"/>
                  </a:lnTo>
                  <a:lnTo>
                    <a:pt x="0" y="19"/>
                  </a:lnTo>
                  <a:lnTo>
                    <a:pt x="10" y="19"/>
                  </a:lnTo>
                  <a:lnTo>
                    <a:pt x="10" y="90"/>
                  </a:lnTo>
                  <a:lnTo>
                    <a:pt x="3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9" name="Freeform 141"/>
            <p:cNvSpPr>
              <a:spLocks/>
            </p:cNvSpPr>
            <p:nvPr/>
          </p:nvSpPr>
          <p:spPr bwMode="auto">
            <a:xfrm>
              <a:off x="4213" y="1096"/>
              <a:ext cx="42" cy="90"/>
            </a:xfrm>
            <a:custGeom>
              <a:avLst/>
              <a:gdLst>
                <a:gd name="T0" fmla="*/ 32 w 42"/>
                <a:gd name="T1" fmla="*/ 90 h 90"/>
                <a:gd name="T2" fmla="*/ 32 w 42"/>
                <a:gd name="T3" fmla="*/ 19 h 90"/>
                <a:gd name="T4" fmla="*/ 42 w 42"/>
                <a:gd name="T5" fmla="*/ 19 h 90"/>
                <a:gd name="T6" fmla="*/ 22 w 42"/>
                <a:gd name="T7" fmla="*/ 0 h 90"/>
                <a:gd name="T8" fmla="*/ 0 w 42"/>
                <a:gd name="T9" fmla="*/ 19 h 90"/>
                <a:gd name="T10" fmla="*/ 10 w 42"/>
                <a:gd name="T11" fmla="*/ 19 h 90"/>
                <a:gd name="T12" fmla="*/ 10 w 42"/>
                <a:gd name="T13" fmla="*/ 90 h 90"/>
                <a:gd name="T14" fmla="*/ 32 w 4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32" y="90"/>
                  </a:moveTo>
                  <a:lnTo>
                    <a:pt x="32" y="19"/>
                  </a:lnTo>
                  <a:lnTo>
                    <a:pt x="42" y="19"/>
                  </a:lnTo>
                  <a:lnTo>
                    <a:pt x="22" y="0"/>
                  </a:lnTo>
                  <a:lnTo>
                    <a:pt x="0" y="19"/>
                  </a:lnTo>
                  <a:lnTo>
                    <a:pt x="10" y="19"/>
                  </a:lnTo>
                  <a:lnTo>
                    <a:pt x="10" y="90"/>
                  </a:lnTo>
                  <a:lnTo>
                    <a:pt x="3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0" name="Freeform 142"/>
            <p:cNvSpPr>
              <a:spLocks/>
            </p:cNvSpPr>
            <p:nvPr/>
          </p:nvSpPr>
          <p:spPr bwMode="auto">
            <a:xfrm>
              <a:off x="4245" y="1129"/>
              <a:ext cx="76" cy="71"/>
            </a:xfrm>
            <a:custGeom>
              <a:avLst/>
              <a:gdLst>
                <a:gd name="T0" fmla="*/ 15 w 76"/>
                <a:gd name="T1" fmla="*/ 71 h 71"/>
                <a:gd name="T2" fmla="*/ 68 w 76"/>
                <a:gd name="T3" fmla="*/ 21 h 71"/>
                <a:gd name="T4" fmla="*/ 76 w 76"/>
                <a:gd name="T5" fmla="*/ 29 h 71"/>
                <a:gd name="T6" fmla="*/ 76 w 76"/>
                <a:gd name="T7" fmla="*/ 0 h 71"/>
                <a:gd name="T8" fmla="*/ 45 w 76"/>
                <a:gd name="T9" fmla="*/ 0 h 71"/>
                <a:gd name="T10" fmla="*/ 53 w 76"/>
                <a:gd name="T11" fmla="*/ 7 h 71"/>
                <a:gd name="T12" fmla="*/ 0 w 76"/>
                <a:gd name="T13" fmla="*/ 57 h 71"/>
                <a:gd name="T14" fmla="*/ 15 w 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15" y="71"/>
                  </a:moveTo>
                  <a:lnTo>
                    <a:pt x="68" y="21"/>
                  </a:lnTo>
                  <a:lnTo>
                    <a:pt x="76" y="29"/>
                  </a:lnTo>
                  <a:lnTo>
                    <a:pt x="76" y="0"/>
                  </a:lnTo>
                  <a:lnTo>
                    <a:pt x="45" y="0"/>
                  </a:lnTo>
                  <a:lnTo>
                    <a:pt x="53" y="7"/>
                  </a:lnTo>
                  <a:lnTo>
                    <a:pt x="0" y="57"/>
                  </a:lnTo>
                  <a:lnTo>
                    <a:pt x="1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1" name="Freeform 143"/>
            <p:cNvSpPr>
              <a:spLocks/>
            </p:cNvSpPr>
            <p:nvPr/>
          </p:nvSpPr>
          <p:spPr bwMode="auto">
            <a:xfrm>
              <a:off x="4245" y="1129"/>
              <a:ext cx="76" cy="71"/>
            </a:xfrm>
            <a:custGeom>
              <a:avLst/>
              <a:gdLst>
                <a:gd name="T0" fmla="*/ 15 w 76"/>
                <a:gd name="T1" fmla="*/ 71 h 71"/>
                <a:gd name="T2" fmla="*/ 68 w 76"/>
                <a:gd name="T3" fmla="*/ 21 h 71"/>
                <a:gd name="T4" fmla="*/ 76 w 76"/>
                <a:gd name="T5" fmla="*/ 29 h 71"/>
                <a:gd name="T6" fmla="*/ 76 w 76"/>
                <a:gd name="T7" fmla="*/ 0 h 71"/>
                <a:gd name="T8" fmla="*/ 45 w 76"/>
                <a:gd name="T9" fmla="*/ 0 h 71"/>
                <a:gd name="T10" fmla="*/ 53 w 76"/>
                <a:gd name="T11" fmla="*/ 7 h 71"/>
                <a:gd name="T12" fmla="*/ 0 w 76"/>
                <a:gd name="T13" fmla="*/ 57 h 71"/>
                <a:gd name="T14" fmla="*/ 15 w 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15" y="71"/>
                  </a:moveTo>
                  <a:lnTo>
                    <a:pt x="68" y="21"/>
                  </a:lnTo>
                  <a:lnTo>
                    <a:pt x="76" y="29"/>
                  </a:lnTo>
                  <a:lnTo>
                    <a:pt x="76" y="0"/>
                  </a:lnTo>
                  <a:lnTo>
                    <a:pt x="45" y="0"/>
                  </a:lnTo>
                  <a:lnTo>
                    <a:pt x="53" y="7"/>
                  </a:lnTo>
                  <a:lnTo>
                    <a:pt x="0" y="57"/>
                  </a:lnTo>
                  <a:lnTo>
                    <a:pt x="1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2" name="Freeform 144"/>
            <p:cNvSpPr>
              <a:spLocks/>
            </p:cNvSpPr>
            <p:nvPr/>
          </p:nvSpPr>
          <p:spPr bwMode="auto">
            <a:xfrm>
              <a:off x="4260" y="1191"/>
              <a:ext cx="96" cy="40"/>
            </a:xfrm>
            <a:custGeom>
              <a:avLst/>
              <a:gdLst>
                <a:gd name="T0" fmla="*/ 0 w 96"/>
                <a:gd name="T1" fmla="*/ 30 h 40"/>
                <a:gd name="T2" fmla="*/ 76 w 96"/>
                <a:gd name="T3" fmla="*/ 30 h 40"/>
                <a:gd name="T4" fmla="*/ 76 w 96"/>
                <a:gd name="T5" fmla="*/ 40 h 40"/>
                <a:gd name="T6" fmla="*/ 96 w 96"/>
                <a:gd name="T7" fmla="*/ 18 h 40"/>
                <a:gd name="T8" fmla="*/ 76 w 96"/>
                <a:gd name="T9" fmla="*/ 0 h 40"/>
                <a:gd name="T10" fmla="*/ 76 w 96"/>
                <a:gd name="T11" fmla="*/ 9 h 40"/>
                <a:gd name="T12" fmla="*/ 0 w 96"/>
                <a:gd name="T13" fmla="*/ 9 h 40"/>
                <a:gd name="T14" fmla="*/ 0 w 96"/>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30"/>
                  </a:moveTo>
                  <a:lnTo>
                    <a:pt x="76" y="30"/>
                  </a:lnTo>
                  <a:lnTo>
                    <a:pt x="76" y="40"/>
                  </a:lnTo>
                  <a:lnTo>
                    <a:pt x="96" y="18"/>
                  </a:lnTo>
                  <a:lnTo>
                    <a:pt x="76" y="0"/>
                  </a:lnTo>
                  <a:lnTo>
                    <a:pt x="76" y="9"/>
                  </a:lnTo>
                  <a:lnTo>
                    <a:pt x="0" y="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3" name="Freeform 145"/>
            <p:cNvSpPr>
              <a:spLocks/>
            </p:cNvSpPr>
            <p:nvPr/>
          </p:nvSpPr>
          <p:spPr bwMode="auto">
            <a:xfrm>
              <a:off x="4260" y="1191"/>
              <a:ext cx="96" cy="40"/>
            </a:xfrm>
            <a:custGeom>
              <a:avLst/>
              <a:gdLst>
                <a:gd name="T0" fmla="*/ 0 w 96"/>
                <a:gd name="T1" fmla="*/ 30 h 40"/>
                <a:gd name="T2" fmla="*/ 76 w 96"/>
                <a:gd name="T3" fmla="*/ 30 h 40"/>
                <a:gd name="T4" fmla="*/ 76 w 96"/>
                <a:gd name="T5" fmla="*/ 40 h 40"/>
                <a:gd name="T6" fmla="*/ 96 w 96"/>
                <a:gd name="T7" fmla="*/ 18 h 40"/>
                <a:gd name="T8" fmla="*/ 76 w 96"/>
                <a:gd name="T9" fmla="*/ 0 h 40"/>
                <a:gd name="T10" fmla="*/ 76 w 96"/>
                <a:gd name="T11" fmla="*/ 9 h 40"/>
                <a:gd name="T12" fmla="*/ 0 w 96"/>
                <a:gd name="T13" fmla="*/ 9 h 40"/>
                <a:gd name="T14" fmla="*/ 0 w 96"/>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30"/>
                  </a:moveTo>
                  <a:lnTo>
                    <a:pt x="76" y="30"/>
                  </a:lnTo>
                  <a:lnTo>
                    <a:pt x="76" y="40"/>
                  </a:lnTo>
                  <a:lnTo>
                    <a:pt x="96" y="18"/>
                  </a:lnTo>
                  <a:lnTo>
                    <a:pt x="76" y="0"/>
                  </a:lnTo>
                  <a:lnTo>
                    <a:pt x="76" y="9"/>
                  </a:lnTo>
                  <a:lnTo>
                    <a:pt x="0" y="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4" name="Freeform 146"/>
            <p:cNvSpPr>
              <a:spLocks/>
            </p:cNvSpPr>
            <p:nvPr/>
          </p:nvSpPr>
          <p:spPr bwMode="auto">
            <a:xfrm>
              <a:off x="4245" y="1221"/>
              <a:ext cx="76" cy="71"/>
            </a:xfrm>
            <a:custGeom>
              <a:avLst/>
              <a:gdLst>
                <a:gd name="T0" fmla="*/ 0 w 76"/>
                <a:gd name="T1" fmla="*/ 14 h 71"/>
                <a:gd name="T2" fmla="*/ 53 w 76"/>
                <a:gd name="T3" fmla="*/ 64 h 71"/>
                <a:gd name="T4" fmla="*/ 45 w 76"/>
                <a:gd name="T5" fmla="*/ 71 h 71"/>
                <a:gd name="T6" fmla="*/ 76 w 76"/>
                <a:gd name="T7" fmla="*/ 69 h 71"/>
                <a:gd name="T8" fmla="*/ 76 w 76"/>
                <a:gd name="T9" fmla="*/ 43 h 71"/>
                <a:gd name="T10" fmla="*/ 68 w 76"/>
                <a:gd name="T11" fmla="*/ 50 h 71"/>
                <a:gd name="T12" fmla="*/ 15 w 76"/>
                <a:gd name="T13" fmla="*/ 0 h 71"/>
                <a:gd name="T14" fmla="*/ 0 w 76"/>
                <a:gd name="T15" fmla="*/ 1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0" y="14"/>
                  </a:moveTo>
                  <a:lnTo>
                    <a:pt x="53" y="64"/>
                  </a:lnTo>
                  <a:lnTo>
                    <a:pt x="45" y="71"/>
                  </a:lnTo>
                  <a:lnTo>
                    <a:pt x="76" y="69"/>
                  </a:lnTo>
                  <a:lnTo>
                    <a:pt x="76" y="43"/>
                  </a:lnTo>
                  <a:lnTo>
                    <a:pt x="68" y="50"/>
                  </a:lnTo>
                  <a:lnTo>
                    <a:pt x="15"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5" name="Freeform 147"/>
            <p:cNvSpPr>
              <a:spLocks/>
            </p:cNvSpPr>
            <p:nvPr/>
          </p:nvSpPr>
          <p:spPr bwMode="auto">
            <a:xfrm>
              <a:off x="4245" y="1221"/>
              <a:ext cx="76" cy="71"/>
            </a:xfrm>
            <a:custGeom>
              <a:avLst/>
              <a:gdLst>
                <a:gd name="T0" fmla="*/ 0 w 76"/>
                <a:gd name="T1" fmla="*/ 14 h 71"/>
                <a:gd name="T2" fmla="*/ 53 w 76"/>
                <a:gd name="T3" fmla="*/ 64 h 71"/>
                <a:gd name="T4" fmla="*/ 45 w 76"/>
                <a:gd name="T5" fmla="*/ 71 h 71"/>
                <a:gd name="T6" fmla="*/ 76 w 76"/>
                <a:gd name="T7" fmla="*/ 69 h 71"/>
                <a:gd name="T8" fmla="*/ 76 w 76"/>
                <a:gd name="T9" fmla="*/ 43 h 71"/>
                <a:gd name="T10" fmla="*/ 68 w 76"/>
                <a:gd name="T11" fmla="*/ 50 h 71"/>
                <a:gd name="T12" fmla="*/ 15 w 76"/>
                <a:gd name="T13" fmla="*/ 0 h 71"/>
                <a:gd name="T14" fmla="*/ 0 w 76"/>
                <a:gd name="T15" fmla="*/ 1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0" y="14"/>
                  </a:moveTo>
                  <a:lnTo>
                    <a:pt x="53" y="64"/>
                  </a:lnTo>
                  <a:lnTo>
                    <a:pt x="45" y="71"/>
                  </a:lnTo>
                  <a:lnTo>
                    <a:pt x="76" y="69"/>
                  </a:lnTo>
                  <a:lnTo>
                    <a:pt x="76" y="43"/>
                  </a:lnTo>
                  <a:lnTo>
                    <a:pt x="68" y="50"/>
                  </a:lnTo>
                  <a:lnTo>
                    <a:pt x="15"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6" name="Freeform 148"/>
            <p:cNvSpPr>
              <a:spLocks/>
            </p:cNvSpPr>
            <p:nvPr/>
          </p:nvSpPr>
          <p:spPr bwMode="auto">
            <a:xfrm>
              <a:off x="4213" y="1235"/>
              <a:ext cx="42" cy="90"/>
            </a:xfrm>
            <a:custGeom>
              <a:avLst/>
              <a:gdLst>
                <a:gd name="T0" fmla="*/ 10 w 42"/>
                <a:gd name="T1" fmla="*/ 0 h 90"/>
                <a:gd name="T2" fmla="*/ 10 w 42"/>
                <a:gd name="T3" fmla="*/ 71 h 90"/>
                <a:gd name="T4" fmla="*/ 0 w 42"/>
                <a:gd name="T5" fmla="*/ 71 h 90"/>
                <a:gd name="T6" fmla="*/ 22 w 42"/>
                <a:gd name="T7" fmla="*/ 90 h 90"/>
                <a:gd name="T8" fmla="*/ 42 w 42"/>
                <a:gd name="T9" fmla="*/ 71 h 90"/>
                <a:gd name="T10" fmla="*/ 32 w 42"/>
                <a:gd name="T11" fmla="*/ 71 h 90"/>
                <a:gd name="T12" fmla="*/ 32 w 42"/>
                <a:gd name="T13" fmla="*/ 0 h 90"/>
                <a:gd name="T14" fmla="*/ 10 w 4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10" y="0"/>
                  </a:moveTo>
                  <a:lnTo>
                    <a:pt x="10" y="71"/>
                  </a:lnTo>
                  <a:lnTo>
                    <a:pt x="0" y="71"/>
                  </a:lnTo>
                  <a:lnTo>
                    <a:pt x="22" y="90"/>
                  </a:lnTo>
                  <a:lnTo>
                    <a:pt x="42" y="71"/>
                  </a:lnTo>
                  <a:lnTo>
                    <a:pt x="32" y="71"/>
                  </a:lnTo>
                  <a:lnTo>
                    <a:pt x="3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7" name="Freeform 149"/>
            <p:cNvSpPr>
              <a:spLocks/>
            </p:cNvSpPr>
            <p:nvPr/>
          </p:nvSpPr>
          <p:spPr bwMode="auto">
            <a:xfrm>
              <a:off x="4213" y="1235"/>
              <a:ext cx="42" cy="90"/>
            </a:xfrm>
            <a:custGeom>
              <a:avLst/>
              <a:gdLst>
                <a:gd name="T0" fmla="*/ 10 w 42"/>
                <a:gd name="T1" fmla="*/ 0 h 90"/>
                <a:gd name="T2" fmla="*/ 10 w 42"/>
                <a:gd name="T3" fmla="*/ 71 h 90"/>
                <a:gd name="T4" fmla="*/ 0 w 42"/>
                <a:gd name="T5" fmla="*/ 71 h 90"/>
                <a:gd name="T6" fmla="*/ 22 w 42"/>
                <a:gd name="T7" fmla="*/ 90 h 90"/>
                <a:gd name="T8" fmla="*/ 42 w 42"/>
                <a:gd name="T9" fmla="*/ 71 h 90"/>
                <a:gd name="T10" fmla="*/ 32 w 42"/>
                <a:gd name="T11" fmla="*/ 71 h 90"/>
                <a:gd name="T12" fmla="*/ 32 w 42"/>
                <a:gd name="T13" fmla="*/ 0 h 90"/>
                <a:gd name="T14" fmla="*/ 10 w 4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10" y="0"/>
                  </a:moveTo>
                  <a:lnTo>
                    <a:pt x="10" y="71"/>
                  </a:lnTo>
                  <a:lnTo>
                    <a:pt x="0" y="71"/>
                  </a:lnTo>
                  <a:lnTo>
                    <a:pt x="22" y="90"/>
                  </a:lnTo>
                  <a:lnTo>
                    <a:pt x="42" y="71"/>
                  </a:lnTo>
                  <a:lnTo>
                    <a:pt x="32" y="71"/>
                  </a:lnTo>
                  <a:lnTo>
                    <a:pt x="3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8" name="Freeform 150"/>
            <p:cNvSpPr>
              <a:spLocks/>
            </p:cNvSpPr>
            <p:nvPr/>
          </p:nvSpPr>
          <p:spPr bwMode="auto">
            <a:xfrm>
              <a:off x="4147" y="1221"/>
              <a:ext cx="76" cy="71"/>
            </a:xfrm>
            <a:custGeom>
              <a:avLst/>
              <a:gdLst>
                <a:gd name="T0" fmla="*/ 61 w 76"/>
                <a:gd name="T1" fmla="*/ 0 h 71"/>
                <a:gd name="T2" fmla="*/ 8 w 76"/>
                <a:gd name="T3" fmla="*/ 50 h 71"/>
                <a:gd name="T4" fmla="*/ 0 w 76"/>
                <a:gd name="T5" fmla="*/ 43 h 71"/>
                <a:gd name="T6" fmla="*/ 0 w 76"/>
                <a:gd name="T7" fmla="*/ 71 h 71"/>
                <a:gd name="T8" fmla="*/ 30 w 76"/>
                <a:gd name="T9" fmla="*/ 71 h 71"/>
                <a:gd name="T10" fmla="*/ 23 w 76"/>
                <a:gd name="T11" fmla="*/ 64 h 71"/>
                <a:gd name="T12" fmla="*/ 76 w 76"/>
                <a:gd name="T13" fmla="*/ 14 h 71"/>
                <a:gd name="T14" fmla="*/ 61 w 7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61" y="0"/>
                  </a:moveTo>
                  <a:lnTo>
                    <a:pt x="8" y="50"/>
                  </a:lnTo>
                  <a:lnTo>
                    <a:pt x="0" y="43"/>
                  </a:lnTo>
                  <a:lnTo>
                    <a:pt x="0" y="71"/>
                  </a:lnTo>
                  <a:lnTo>
                    <a:pt x="30" y="71"/>
                  </a:lnTo>
                  <a:lnTo>
                    <a:pt x="23" y="64"/>
                  </a:lnTo>
                  <a:lnTo>
                    <a:pt x="76" y="14"/>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9" name="Freeform 151"/>
            <p:cNvSpPr>
              <a:spLocks/>
            </p:cNvSpPr>
            <p:nvPr/>
          </p:nvSpPr>
          <p:spPr bwMode="auto">
            <a:xfrm>
              <a:off x="4147" y="1221"/>
              <a:ext cx="76" cy="71"/>
            </a:xfrm>
            <a:custGeom>
              <a:avLst/>
              <a:gdLst>
                <a:gd name="T0" fmla="*/ 61 w 76"/>
                <a:gd name="T1" fmla="*/ 0 h 71"/>
                <a:gd name="T2" fmla="*/ 8 w 76"/>
                <a:gd name="T3" fmla="*/ 50 h 71"/>
                <a:gd name="T4" fmla="*/ 0 w 76"/>
                <a:gd name="T5" fmla="*/ 43 h 71"/>
                <a:gd name="T6" fmla="*/ 0 w 76"/>
                <a:gd name="T7" fmla="*/ 71 h 71"/>
                <a:gd name="T8" fmla="*/ 30 w 76"/>
                <a:gd name="T9" fmla="*/ 71 h 71"/>
                <a:gd name="T10" fmla="*/ 23 w 76"/>
                <a:gd name="T11" fmla="*/ 64 h 71"/>
                <a:gd name="T12" fmla="*/ 76 w 76"/>
                <a:gd name="T13" fmla="*/ 14 h 71"/>
                <a:gd name="T14" fmla="*/ 61 w 7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61" y="0"/>
                  </a:moveTo>
                  <a:lnTo>
                    <a:pt x="8" y="50"/>
                  </a:lnTo>
                  <a:lnTo>
                    <a:pt x="0" y="43"/>
                  </a:lnTo>
                  <a:lnTo>
                    <a:pt x="0" y="71"/>
                  </a:lnTo>
                  <a:lnTo>
                    <a:pt x="30" y="71"/>
                  </a:lnTo>
                  <a:lnTo>
                    <a:pt x="23" y="64"/>
                  </a:lnTo>
                  <a:lnTo>
                    <a:pt x="76" y="14"/>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0" name="Freeform 152"/>
            <p:cNvSpPr>
              <a:spLocks/>
            </p:cNvSpPr>
            <p:nvPr/>
          </p:nvSpPr>
          <p:spPr bwMode="auto">
            <a:xfrm>
              <a:off x="4115" y="1193"/>
              <a:ext cx="95" cy="40"/>
            </a:xfrm>
            <a:custGeom>
              <a:avLst/>
              <a:gdLst>
                <a:gd name="T0" fmla="*/ 95 w 95"/>
                <a:gd name="T1" fmla="*/ 9 h 40"/>
                <a:gd name="T2" fmla="*/ 22 w 95"/>
                <a:gd name="T3" fmla="*/ 9 h 40"/>
                <a:gd name="T4" fmla="*/ 22 w 95"/>
                <a:gd name="T5" fmla="*/ 0 h 40"/>
                <a:gd name="T6" fmla="*/ 0 w 95"/>
                <a:gd name="T7" fmla="*/ 19 h 40"/>
                <a:gd name="T8" fmla="*/ 22 w 95"/>
                <a:gd name="T9" fmla="*/ 40 h 40"/>
                <a:gd name="T10" fmla="*/ 22 w 95"/>
                <a:gd name="T11" fmla="*/ 31 h 40"/>
                <a:gd name="T12" fmla="*/ 95 w 95"/>
                <a:gd name="T13" fmla="*/ 31 h 40"/>
                <a:gd name="T14" fmla="*/ 95 w 95"/>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95" y="9"/>
                  </a:moveTo>
                  <a:lnTo>
                    <a:pt x="22" y="9"/>
                  </a:lnTo>
                  <a:lnTo>
                    <a:pt x="22" y="0"/>
                  </a:lnTo>
                  <a:lnTo>
                    <a:pt x="0" y="19"/>
                  </a:lnTo>
                  <a:lnTo>
                    <a:pt x="22" y="40"/>
                  </a:lnTo>
                  <a:lnTo>
                    <a:pt x="22" y="31"/>
                  </a:lnTo>
                  <a:lnTo>
                    <a:pt x="95" y="31"/>
                  </a:lnTo>
                  <a:lnTo>
                    <a:pt x="9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1" name="Freeform 153"/>
            <p:cNvSpPr>
              <a:spLocks/>
            </p:cNvSpPr>
            <p:nvPr/>
          </p:nvSpPr>
          <p:spPr bwMode="auto">
            <a:xfrm>
              <a:off x="4115" y="1193"/>
              <a:ext cx="95" cy="40"/>
            </a:xfrm>
            <a:custGeom>
              <a:avLst/>
              <a:gdLst>
                <a:gd name="T0" fmla="*/ 95 w 95"/>
                <a:gd name="T1" fmla="*/ 9 h 40"/>
                <a:gd name="T2" fmla="*/ 22 w 95"/>
                <a:gd name="T3" fmla="*/ 9 h 40"/>
                <a:gd name="T4" fmla="*/ 22 w 95"/>
                <a:gd name="T5" fmla="*/ 0 h 40"/>
                <a:gd name="T6" fmla="*/ 0 w 95"/>
                <a:gd name="T7" fmla="*/ 19 h 40"/>
                <a:gd name="T8" fmla="*/ 22 w 95"/>
                <a:gd name="T9" fmla="*/ 40 h 40"/>
                <a:gd name="T10" fmla="*/ 22 w 95"/>
                <a:gd name="T11" fmla="*/ 31 h 40"/>
                <a:gd name="T12" fmla="*/ 95 w 95"/>
                <a:gd name="T13" fmla="*/ 31 h 40"/>
                <a:gd name="T14" fmla="*/ 95 w 95"/>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95" y="9"/>
                  </a:moveTo>
                  <a:lnTo>
                    <a:pt x="22" y="9"/>
                  </a:lnTo>
                  <a:lnTo>
                    <a:pt x="22" y="0"/>
                  </a:lnTo>
                  <a:lnTo>
                    <a:pt x="0" y="19"/>
                  </a:lnTo>
                  <a:lnTo>
                    <a:pt x="22" y="40"/>
                  </a:lnTo>
                  <a:lnTo>
                    <a:pt x="22" y="31"/>
                  </a:lnTo>
                  <a:lnTo>
                    <a:pt x="95" y="31"/>
                  </a:lnTo>
                  <a:lnTo>
                    <a:pt x="9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2" name="Freeform 154"/>
            <p:cNvSpPr>
              <a:spLocks/>
            </p:cNvSpPr>
            <p:nvPr/>
          </p:nvSpPr>
          <p:spPr bwMode="auto">
            <a:xfrm>
              <a:off x="4150" y="1132"/>
              <a:ext cx="75" cy="70"/>
            </a:xfrm>
            <a:custGeom>
              <a:avLst/>
              <a:gdLst>
                <a:gd name="T0" fmla="*/ 75 w 75"/>
                <a:gd name="T1" fmla="*/ 56 h 70"/>
                <a:gd name="T2" fmla="*/ 22 w 75"/>
                <a:gd name="T3" fmla="*/ 7 h 70"/>
                <a:gd name="T4" fmla="*/ 30 w 75"/>
                <a:gd name="T5" fmla="*/ 0 h 70"/>
                <a:gd name="T6" fmla="*/ 0 w 75"/>
                <a:gd name="T7" fmla="*/ 0 h 70"/>
                <a:gd name="T8" fmla="*/ 0 w 75"/>
                <a:gd name="T9" fmla="*/ 28 h 70"/>
                <a:gd name="T10" fmla="*/ 7 w 75"/>
                <a:gd name="T11" fmla="*/ 21 h 70"/>
                <a:gd name="T12" fmla="*/ 60 w 75"/>
                <a:gd name="T13" fmla="*/ 70 h 70"/>
                <a:gd name="T14" fmla="*/ 75 w 75"/>
                <a:gd name="T15" fmla="*/ 56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56"/>
                  </a:moveTo>
                  <a:lnTo>
                    <a:pt x="22" y="7"/>
                  </a:lnTo>
                  <a:lnTo>
                    <a:pt x="30" y="0"/>
                  </a:lnTo>
                  <a:lnTo>
                    <a:pt x="0" y="0"/>
                  </a:lnTo>
                  <a:lnTo>
                    <a:pt x="0" y="28"/>
                  </a:lnTo>
                  <a:lnTo>
                    <a:pt x="7" y="21"/>
                  </a:lnTo>
                  <a:lnTo>
                    <a:pt x="60" y="70"/>
                  </a:lnTo>
                  <a:lnTo>
                    <a:pt x="7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3" name="Freeform 155"/>
            <p:cNvSpPr>
              <a:spLocks/>
            </p:cNvSpPr>
            <p:nvPr/>
          </p:nvSpPr>
          <p:spPr bwMode="auto">
            <a:xfrm>
              <a:off x="4150" y="1132"/>
              <a:ext cx="75" cy="70"/>
            </a:xfrm>
            <a:custGeom>
              <a:avLst/>
              <a:gdLst>
                <a:gd name="T0" fmla="*/ 75 w 75"/>
                <a:gd name="T1" fmla="*/ 56 h 70"/>
                <a:gd name="T2" fmla="*/ 22 w 75"/>
                <a:gd name="T3" fmla="*/ 7 h 70"/>
                <a:gd name="T4" fmla="*/ 30 w 75"/>
                <a:gd name="T5" fmla="*/ 0 h 70"/>
                <a:gd name="T6" fmla="*/ 0 w 75"/>
                <a:gd name="T7" fmla="*/ 0 h 70"/>
                <a:gd name="T8" fmla="*/ 0 w 75"/>
                <a:gd name="T9" fmla="*/ 28 h 70"/>
                <a:gd name="T10" fmla="*/ 7 w 75"/>
                <a:gd name="T11" fmla="*/ 21 h 70"/>
                <a:gd name="T12" fmla="*/ 60 w 75"/>
                <a:gd name="T13" fmla="*/ 70 h 70"/>
                <a:gd name="T14" fmla="*/ 75 w 75"/>
                <a:gd name="T15" fmla="*/ 56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56"/>
                  </a:moveTo>
                  <a:lnTo>
                    <a:pt x="22" y="7"/>
                  </a:lnTo>
                  <a:lnTo>
                    <a:pt x="30" y="0"/>
                  </a:lnTo>
                  <a:lnTo>
                    <a:pt x="0" y="0"/>
                  </a:lnTo>
                  <a:lnTo>
                    <a:pt x="0" y="28"/>
                  </a:lnTo>
                  <a:lnTo>
                    <a:pt x="7" y="21"/>
                  </a:lnTo>
                  <a:lnTo>
                    <a:pt x="60" y="70"/>
                  </a:lnTo>
                  <a:lnTo>
                    <a:pt x="7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4" name="Freeform 156"/>
            <p:cNvSpPr>
              <a:spLocks/>
            </p:cNvSpPr>
            <p:nvPr/>
          </p:nvSpPr>
          <p:spPr bwMode="auto">
            <a:xfrm>
              <a:off x="4215" y="1098"/>
              <a:ext cx="43" cy="90"/>
            </a:xfrm>
            <a:custGeom>
              <a:avLst/>
              <a:gdLst>
                <a:gd name="T0" fmla="*/ 33 w 43"/>
                <a:gd name="T1" fmla="*/ 90 h 90"/>
                <a:gd name="T2" fmla="*/ 33 w 43"/>
                <a:gd name="T3" fmla="*/ 19 h 90"/>
                <a:gd name="T4" fmla="*/ 43 w 43"/>
                <a:gd name="T5" fmla="*/ 19 h 90"/>
                <a:gd name="T6" fmla="*/ 23 w 43"/>
                <a:gd name="T7" fmla="*/ 0 h 90"/>
                <a:gd name="T8" fmla="*/ 0 w 43"/>
                <a:gd name="T9" fmla="*/ 19 h 90"/>
                <a:gd name="T10" fmla="*/ 10 w 43"/>
                <a:gd name="T11" fmla="*/ 19 h 90"/>
                <a:gd name="T12" fmla="*/ 10 w 43"/>
                <a:gd name="T13" fmla="*/ 90 h 90"/>
                <a:gd name="T14" fmla="*/ 33 w 4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0">
                  <a:moveTo>
                    <a:pt x="33" y="90"/>
                  </a:moveTo>
                  <a:lnTo>
                    <a:pt x="33" y="19"/>
                  </a:lnTo>
                  <a:lnTo>
                    <a:pt x="43" y="19"/>
                  </a:lnTo>
                  <a:lnTo>
                    <a:pt x="23" y="0"/>
                  </a:lnTo>
                  <a:lnTo>
                    <a:pt x="0" y="19"/>
                  </a:lnTo>
                  <a:lnTo>
                    <a:pt x="10" y="19"/>
                  </a:lnTo>
                  <a:lnTo>
                    <a:pt x="10" y="90"/>
                  </a:lnTo>
                  <a:lnTo>
                    <a:pt x="3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5" name="Freeform 157"/>
            <p:cNvSpPr>
              <a:spLocks/>
            </p:cNvSpPr>
            <p:nvPr/>
          </p:nvSpPr>
          <p:spPr bwMode="auto">
            <a:xfrm>
              <a:off x="4215" y="1098"/>
              <a:ext cx="43" cy="90"/>
            </a:xfrm>
            <a:custGeom>
              <a:avLst/>
              <a:gdLst>
                <a:gd name="T0" fmla="*/ 33 w 43"/>
                <a:gd name="T1" fmla="*/ 90 h 90"/>
                <a:gd name="T2" fmla="*/ 33 w 43"/>
                <a:gd name="T3" fmla="*/ 19 h 90"/>
                <a:gd name="T4" fmla="*/ 43 w 43"/>
                <a:gd name="T5" fmla="*/ 19 h 90"/>
                <a:gd name="T6" fmla="*/ 23 w 43"/>
                <a:gd name="T7" fmla="*/ 0 h 90"/>
                <a:gd name="T8" fmla="*/ 0 w 43"/>
                <a:gd name="T9" fmla="*/ 19 h 90"/>
                <a:gd name="T10" fmla="*/ 10 w 43"/>
                <a:gd name="T11" fmla="*/ 19 h 90"/>
                <a:gd name="T12" fmla="*/ 10 w 43"/>
                <a:gd name="T13" fmla="*/ 90 h 90"/>
                <a:gd name="T14" fmla="*/ 33 w 4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0">
                  <a:moveTo>
                    <a:pt x="33" y="90"/>
                  </a:moveTo>
                  <a:lnTo>
                    <a:pt x="33" y="19"/>
                  </a:lnTo>
                  <a:lnTo>
                    <a:pt x="43" y="19"/>
                  </a:lnTo>
                  <a:lnTo>
                    <a:pt x="23" y="0"/>
                  </a:lnTo>
                  <a:lnTo>
                    <a:pt x="0" y="19"/>
                  </a:lnTo>
                  <a:lnTo>
                    <a:pt x="10" y="19"/>
                  </a:lnTo>
                  <a:lnTo>
                    <a:pt x="10" y="90"/>
                  </a:lnTo>
                  <a:lnTo>
                    <a:pt x="3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6" name="Freeform 158"/>
            <p:cNvSpPr>
              <a:spLocks/>
            </p:cNvSpPr>
            <p:nvPr/>
          </p:nvSpPr>
          <p:spPr bwMode="auto">
            <a:xfrm>
              <a:off x="4248" y="1132"/>
              <a:ext cx="75" cy="70"/>
            </a:xfrm>
            <a:custGeom>
              <a:avLst/>
              <a:gdLst>
                <a:gd name="T0" fmla="*/ 15 w 75"/>
                <a:gd name="T1" fmla="*/ 70 h 70"/>
                <a:gd name="T2" fmla="*/ 68 w 75"/>
                <a:gd name="T3" fmla="*/ 21 h 70"/>
                <a:gd name="T4" fmla="*/ 75 w 75"/>
                <a:gd name="T5" fmla="*/ 28 h 70"/>
                <a:gd name="T6" fmla="*/ 75 w 75"/>
                <a:gd name="T7" fmla="*/ 0 h 70"/>
                <a:gd name="T8" fmla="*/ 45 w 75"/>
                <a:gd name="T9" fmla="*/ 0 h 70"/>
                <a:gd name="T10" fmla="*/ 52 w 75"/>
                <a:gd name="T11" fmla="*/ 7 h 70"/>
                <a:gd name="T12" fmla="*/ 0 w 75"/>
                <a:gd name="T13" fmla="*/ 56 h 70"/>
                <a:gd name="T14" fmla="*/ 15 w 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15" y="70"/>
                  </a:moveTo>
                  <a:lnTo>
                    <a:pt x="68" y="21"/>
                  </a:lnTo>
                  <a:lnTo>
                    <a:pt x="75" y="28"/>
                  </a:lnTo>
                  <a:lnTo>
                    <a:pt x="75" y="0"/>
                  </a:lnTo>
                  <a:lnTo>
                    <a:pt x="45" y="0"/>
                  </a:lnTo>
                  <a:lnTo>
                    <a:pt x="52" y="7"/>
                  </a:lnTo>
                  <a:lnTo>
                    <a:pt x="0" y="56"/>
                  </a:lnTo>
                  <a:lnTo>
                    <a:pt x="1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7" name="Freeform 159"/>
            <p:cNvSpPr>
              <a:spLocks/>
            </p:cNvSpPr>
            <p:nvPr/>
          </p:nvSpPr>
          <p:spPr bwMode="auto">
            <a:xfrm>
              <a:off x="4248" y="1132"/>
              <a:ext cx="75" cy="70"/>
            </a:xfrm>
            <a:custGeom>
              <a:avLst/>
              <a:gdLst>
                <a:gd name="T0" fmla="*/ 15 w 75"/>
                <a:gd name="T1" fmla="*/ 70 h 70"/>
                <a:gd name="T2" fmla="*/ 68 w 75"/>
                <a:gd name="T3" fmla="*/ 21 h 70"/>
                <a:gd name="T4" fmla="*/ 75 w 75"/>
                <a:gd name="T5" fmla="*/ 28 h 70"/>
                <a:gd name="T6" fmla="*/ 75 w 75"/>
                <a:gd name="T7" fmla="*/ 0 h 70"/>
                <a:gd name="T8" fmla="*/ 45 w 75"/>
                <a:gd name="T9" fmla="*/ 0 h 70"/>
                <a:gd name="T10" fmla="*/ 52 w 75"/>
                <a:gd name="T11" fmla="*/ 7 h 70"/>
                <a:gd name="T12" fmla="*/ 0 w 75"/>
                <a:gd name="T13" fmla="*/ 56 h 70"/>
                <a:gd name="T14" fmla="*/ 15 w 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15" y="70"/>
                  </a:moveTo>
                  <a:lnTo>
                    <a:pt x="68" y="21"/>
                  </a:lnTo>
                  <a:lnTo>
                    <a:pt x="75" y="28"/>
                  </a:lnTo>
                  <a:lnTo>
                    <a:pt x="75" y="0"/>
                  </a:lnTo>
                  <a:lnTo>
                    <a:pt x="45" y="0"/>
                  </a:lnTo>
                  <a:lnTo>
                    <a:pt x="52" y="7"/>
                  </a:lnTo>
                  <a:lnTo>
                    <a:pt x="0" y="56"/>
                  </a:lnTo>
                  <a:lnTo>
                    <a:pt x="1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6" name="Freeform 160"/>
            <p:cNvSpPr>
              <a:spLocks/>
            </p:cNvSpPr>
            <p:nvPr/>
          </p:nvSpPr>
          <p:spPr bwMode="auto">
            <a:xfrm>
              <a:off x="4263" y="1193"/>
              <a:ext cx="95" cy="40"/>
            </a:xfrm>
            <a:custGeom>
              <a:avLst/>
              <a:gdLst>
                <a:gd name="T0" fmla="*/ 0 w 95"/>
                <a:gd name="T1" fmla="*/ 31 h 40"/>
                <a:gd name="T2" fmla="*/ 75 w 95"/>
                <a:gd name="T3" fmla="*/ 31 h 40"/>
                <a:gd name="T4" fmla="*/ 75 w 95"/>
                <a:gd name="T5" fmla="*/ 40 h 40"/>
                <a:gd name="T6" fmla="*/ 95 w 95"/>
                <a:gd name="T7" fmla="*/ 19 h 40"/>
                <a:gd name="T8" fmla="*/ 75 w 95"/>
                <a:gd name="T9" fmla="*/ 0 h 40"/>
                <a:gd name="T10" fmla="*/ 75 w 95"/>
                <a:gd name="T11" fmla="*/ 9 h 40"/>
                <a:gd name="T12" fmla="*/ 0 w 95"/>
                <a:gd name="T13" fmla="*/ 9 h 40"/>
                <a:gd name="T14" fmla="*/ 0 w 95"/>
                <a:gd name="T15" fmla="*/ 3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0" y="31"/>
                  </a:moveTo>
                  <a:lnTo>
                    <a:pt x="75" y="31"/>
                  </a:lnTo>
                  <a:lnTo>
                    <a:pt x="75" y="40"/>
                  </a:lnTo>
                  <a:lnTo>
                    <a:pt x="95" y="19"/>
                  </a:lnTo>
                  <a:lnTo>
                    <a:pt x="75" y="0"/>
                  </a:lnTo>
                  <a:lnTo>
                    <a:pt x="75" y="9"/>
                  </a:lnTo>
                  <a:lnTo>
                    <a:pt x="0" y="9"/>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7" name="Freeform 161"/>
            <p:cNvSpPr>
              <a:spLocks/>
            </p:cNvSpPr>
            <p:nvPr/>
          </p:nvSpPr>
          <p:spPr bwMode="auto">
            <a:xfrm>
              <a:off x="4263" y="1193"/>
              <a:ext cx="95" cy="40"/>
            </a:xfrm>
            <a:custGeom>
              <a:avLst/>
              <a:gdLst>
                <a:gd name="T0" fmla="*/ 0 w 95"/>
                <a:gd name="T1" fmla="*/ 31 h 40"/>
                <a:gd name="T2" fmla="*/ 75 w 95"/>
                <a:gd name="T3" fmla="*/ 31 h 40"/>
                <a:gd name="T4" fmla="*/ 75 w 95"/>
                <a:gd name="T5" fmla="*/ 40 h 40"/>
                <a:gd name="T6" fmla="*/ 95 w 95"/>
                <a:gd name="T7" fmla="*/ 19 h 40"/>
                <a:gd name="T8" fmla="*/ 75 w 95"/>
                <a:gd name="T9" fmla="*/ 0 h 40"/>
                <a:gd name="T10" fmla="*/ 75 w 95"/>
                <a:gd name="T11" fmla="*/ 9 h 40"/>
                <a:gd name="T12" fmla="*/ 0 w 95"/>
                <a:gd name="T13" fmla="*/ 9 h 40"/>
                <a:gd name="T14" fmla="*/ 0 w 95"/>
                <a:gd name="T15" fmla="*/ 3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0" y="31"/>
                  </a:moveTo>
                  <a:lnTo>
                    <a:pt x="75" y="31"/>
                  </a:lnTo>
                  <a:lnTo>
                    <a:pt x="75" y="40"/>
                  </a:lnTo>
                  <a:lnTo>
                    <a:pt x="95" y="19"/>
                  </a:lnTo>
                  <a:lnTo>
                    <a:pt x="75" y="0"/>
                  </a:lnTo>
                  <a:lnTo>
                    <a:pt x="75" y="9"/>
                  </a:lnTo>
                  <a:lnTo>
                    <a:pt x="0" y="9"/>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8" name="Freeform 162"/>
            <p:cNvSpPr>
              <a:spLocks/>
            </p:cNvSpPr>
            <p:nvPr/>
          </p:nvSpPr>
          <p:spPr bwMode="auto">
            <a:xfrm>
              <a:off x="4248" y="1224"/>
              <a:ext cx="75" cy="70"/>
            </a:xfrm>
            <a:custGeom>
              <a:avLst/>
              <a:gdLst>
                <a:gd name="T0" fmla="*/ 0 w 75"/>
                <a:gd name="T1" fmla="*/ 14 h 70"/>
                <a:gd name="T2" fmla="*/ 52 w 75"/>
                <a:gd name="T3" fmla="*/ 63 h 70"/>
                <a:gd name="T4" fmla="*/ 45 w 75"/>
                <a:gd name="T5" fmla="*/ 70 h 70"/>
                <a:gd name="T6" fmla="*/ 75 w 75"/>
                <a:gd name="T7" fmla="*/ 68 h 70"/>
                <a:gd name="T8" fmla="*/ 75 w 75"/>
                <a:gd name="T9" fmla="*/ 42 h 70"/>
                <a:gd name="T10" fmla="*/ 68 w 75"/>
                <a:gd name="T11" fmla="*/ 49 h 70"/>
                <a:gd name="T12" fmla="*/ 15 w 75"/>
                <a:gd name="T13" fmla="*/ 0 h 70"/>
                <a:gd name="T14" fmla="*/ 0 w 75"/>
                <a:gd name="T15" fmla="*/ 1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0" y="14"/>
                  </a:moveTo>
                  <a:lnTo>
                    <a:pt x="52" y="63"/>
                  </a:lnTo>
                  <a:lnTo>
                    <a:pt x="45" y="70"/>
                  </a:lnTo>
                  <a:lnTo>
                    <a:pt x="75" y="68"/>
                  </a:lnTo>
                  <a:lnTo>
                    <a:pt x="75" y="42"/>
                  </a:lnTo>
                  <a:lnTo>
                    <a:pt x="68" y="49"/>
                  </a:lnTo>
                  <a:lnTo>
                    <a:pt x="1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89" name="Freeform 163"/>
            <p:cNvSpPr>
              <a:spLocks/>
            </p:cNvSpPr>
            <p:nvPr/>
          </p:nvSpPr>
          <p:spPr bwMode="auto">
            <a:xfrm>
              <a:off x="4248" y="1224"/>
              <a:ext cx="75" cy="70"/>
            </a:xfrm>
            <a:custGeom>
              <a:avLst/>
              <a:gdLst>
                <a:gd name="T0" fmla="*/ 0 w 75"/>
                <a:gd name="T1" fmla="*/ 14 h 70"/>
                <a:gd name="T2" fmla="*/ 52 w 75"/>
                <a:gd name="T3" fmla="*/ 63 h 70"/>
                <a:gd name="T4" fmla="*/ 45 w 75"/>
                <a:gd name="T5" fmla="*/ 70 h 70"/>
                <a:gd name="T6" fmla="*/ 75 w 75"/>
                <a:gd name="T7" fmla="*/ 68 h 70"/>
                <a:gd name="T8" fmla="*/ 75 w 75"/>
                <a:gd name="T9" fmla="*/ 42 h 70"/>
                <a:gd name="T10" fmla="*/ 68 w 75"/>
                <a:gd name="T11" fmla="*/ 49 h 70"/>
                <a:gd name="T12" fmla="*/ 15 w 75"/>
                <a:gd name="T13" fmla="*/ 0 h 70"/>
                <a:gd name="T14" fmla="*/ 0 w 75"/>
                <a:gd name="T15" fmla="*/ 1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0" y="14"/>
                  </a:moveTo>
                  <a:lnTo>
                    <a:pt x="52" y="63"/>
                  </a:lnTo>
                  <a:lnTo>
                    <a:pt x="45" y="70"/>
                  </a:lnTo>
                  <a:lnTo>
                    <a:pt x="75" y="68"/>
                  </a:lnTo>
                  <a:lnTo>
                    <a:pt x="75" y="42"/>
                  </a:lnTo>
                  <a:lnTo>
                    <a:pt x="68" y="49"/>
                  </a:lnTo>
                  <a:lnTo>
                    <a:pt x="1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0" name="Freeform 164"/>
            <p:cNvSpPr>
              <a:spLocks/>
            </p:cNvSpPr>
            <p:nvPr/>
          </p:nvSpPr>
          <p:spPr bwMode="auto">
            <a:xfrm>
              <a:off x="4215" y="1238"/>
              <a:ext cx="43" cy="89"/>
            </a:xfrm>
            <a:custGeom>
              <a:avLst/>
              <a:gdLst>
                <a:gd name="T0" fmla="*/ 10 w 43"/>
                <a:gd name="T1" fmla="*/ 0 h 89"/>
                <a:gd name="T2" fmla="*/ 10 w 43"/>
                <a:gd name="T3" fmla="*/ 71 h 89"/>
                <a:gd name="T4" fmla="*/ 0 w 43"/>
                <a:gd name="T5" fmla="*/ 71 h 89"/>
                <a:gd name="T6" fmla="*/ 23 w 43"/>
                <a:gd name="T7" fmla="*/ 89 h 89"/>
                <a:gd name="T8" fmla="*/ 43 w 43"/>
                <a:gd name="T9" fmla="*/ 71 h 89"/>
                <a:gd name="T10" fmla="*/ 33 w 43"/>
                <a:gd name="T11" fmla="*/ 71 h 89"/>
                <a:gd name="T12" fmla="*/ 33 w 43"/>
                <a:gd name="T13" fmla="*/ 0 h 89"/>
                <a:gd name="T14" fmla="*/ 10 w 4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9">
                  <a:moveTo>
                    <a:pt x="10" y="0"/>
                  </a:moveTo>
                  <a:lnTo>
                    <a:pt x="10" y="71"/>
                  </a:lnTo>
                  <a:lnTo>
                    <a:pt x="0" y="71"/>
                  </a:lnTo>
                  <a:lnTo>
                    <a:pt x="23" y="89"/>
                  </a:lnTo>
                  <a:lnTo>
                    <a:pt x="43" y="71"/>
                  </a:lnTo>
                  <a:lnTo>
                    <a:pt x="33" y="71"/>
                  </a:lnTo>
                  <a:lnTo>
                    <a:pt x="33"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1" name="Freeform 165"/>
            <p:cNvSpPr>
              <a:spLocks/>
            </p:cNvSpPr>
            <p:nvPr/>
          </p:nvSpPr>
          <p:spPr bwMode="auto">
            <a:xfrm>
              <a:off x="4215" y="1238"/>
              <a:ext cx="43" cy="89"/>
            </a:xfrm>
            <a:custGeom>
              <a:avLst/>
              <a:gdLst>
                <a:gd name="T0" fmla="*/ 10 w 43"/>
                <a:gd name="T1" fmla="*/ 0 h 89"/>
                <a:gd name="T2" fmla="*/ 10 w 43"/>
                <a:gd name="T3" fmla="*/ 71 h 89"/>
                <a:gd name="T4" fmla="*/ 0 w 43"/>
                <a:gd name="T5" fmla="*/ 71 h 89"/>
                <a:gd name="T6" fmla="*/ 23 w 43"/>
                <a:gd name="T7" fmla="*/ 89 h 89"/>
                <a:gd name="T8" fmla="*/ 43 w 43"/>
                <a:gd name="T9" fmla="*/ 71 h 89"/>
                <a:gd name="T10" fmla="*/ 33 w 43"/>
                <a:gd name="T11" fmla="*/ 71 h 89"/>
                <a:gd name="T12" fmla="*/ 33 w 43"/>
                <a:gd name="T13" fmla="*/ 0 h 89"/>
                <a:gd name="T14" fmla="*/ 10 w 4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9">
                  <a:moveTo>
                    <a:pt x="10" y="0"/>
                  </a:moveTo>
                  <a:lnTo>
                    <a:pt x="10" y="71"/>
                  </a:lnTo>
                  <a:lnTo>
                    <a:pt x="0" y="71"/>
                  </a:lnTo>
                  <a:lnTo>
                    <a:pt x="23" y="89"/>
                  </a:lnTo>
                  <a:lnTo>
                    <a:pt x="43" y="71"/>
                  </a:lnTo>
                  <a:lnTo>
                    <a:pt x="33" y="71"/>
                  </a:lnTo>
                  <a:lnTo>
                    <a:pt x="33"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2" name="Freeform 166"/>
            <p:cNvSpPr>
              <a:spLocks/>
            </p:cNvSpPr>
            <p:nvPr/>
          </p:nvSpPr>
          <p:spPr bwMode="auto">
            <a:xfrm>
              <a:off x="4150" y="1224"/>
              <a:ext cx="75" cy="70"/>
            </a:xfrm>
            <a:custGeom>
              <a:avLst/>
              <a:gdLst>
                <a:gd name="T0" fmla="*/ 60 w 75"/>
                <a:gd name="T1" fmla="*/ 0 h 70"/>
                <a:gd name="T2" fmla="*/ 7 w 75"/>
                <a:gd name="T3" fmla="*/ 49 h 70"/>
                <a:gd name="T4" fmla="*/ 0 w 75"/>
                <a:gd name="T5" fmla="*/ 42 h 70"/>
                <a:gd name="T6" fmla="*/ 0 w 75"/>
                <a:gd name="T7" fmla="*/ 70 h 70"/>
                <a:gd name="T8" fmla="*/ 30 w 75"/>
                <a:gd name="T9" fmla="*/ 70 h 70"/>
                <a:gd name="T10" fmla="*/ 22 w 75"/>
                <a:gd name="T11" fmla="*/ 63 h 70"/>
                <a:gd name="T12" fmla="*/ 75 w 75"/>
                <a:gd name="T13" fmla="*/ 14 h 70"/>
                <a:gd name="T14" fmla="*/ 60 w 7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0" y="0"/>
                  </a:moveTo>
                  <a:lnTo>
                    <a:pt x="7" y="49"/>
                  </a:lnTo>
                  <a:lnTo>
                    <a:pt x="0" y="42"/>
                  </a:lnTo>
                  <a:lnTo>
                    <a:pt x="0" y="70"/>
                  </a:lnTo>
                  <a:lnTo>
                    <a:pt x="30" y="70"/>
                  </a:lnTo>
                  <a:lnTo>
                    <a:pt x="22" y="63"/>
                  </a:lnTo>
                  <a:lnTo>
                    <a:pt x="75" y="1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3" name="Freeform 167"/>
            <p:cNvSpPr>
              <a:spLocks/>
            </p:cNvSpPr>
            <p:nvPr/>
          </p:nvSpPr>
          <p:spPr bwMode="auto">
            <a:xfrm>
              <a:off x="4150" y="1224"/>
              <a:ext cx="75" cy="70"/>
            </a:xfrm>
            <a:custGeom>
              <a:avLst/>
              <a:gdLst>
                <a:gd name="T0" fmla="*/ 60 w 75"/>
                <a:gd name="T1" fmla="*/ 0 h 70"/>
                <a:gd name="T2" fmla="*/ 7 w 75"/>
                <a:gd name="T3" fmla="*/ 49 h 70"/>
                <a:gd name="T4" fmla="*/ 0 w 75"/>
                <a:gd name="T5" fmla="*/ 42 h 70"/>
                <a:gd name="T6" fmla="*/ 0 w 75"/>
                <a:gd name="T7" fmla="*/ 70 h 70"/>
                <a:gd name="T8" fmla="*/ 30 w 75"/>
                <a:gd name="T9" fmla="*/ 70 h 70"/>
                <a:gd name="T10" fmla="*/ 22 w 75"/>
                <a:gd name="T11" fmla="*/ 63 h 70"/>
                <a:gd name="T12" fmla="*/ 75 w 75"/>
                <a:gd name="T13" fmla="*/ 14 h 70"/>
                <a:gd name="T14" fmla="*/ 60 w 7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0" y="0"/>
                  </a:moveTo>
                  <a:lnTo>
                    <a:pt x="7" y="49"/>
                  </a:lnTo>
                  <a:lnTo>
                    <a:pt x="0" y="42"/>
                  </a:lnTo>
                  <a:lnTo>
                    <a:pt x="0" y="70"/>
                  </a:lnTo>
                  <a:lnTo>
                    <a:pt x="30" y="70"/>
                  </a:lnTo>
                  <a:lnTo>
                    <a:pt x="22" y="63"/>
                  </a:lnTo>
                  <a:lnTo>
                    <a:pt x="75" y="1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4" name="Oval 168"/>
            <p:cNvSpPr>
              <a:spLocks noChangeArrowheads="1"/>
            </p:cNvSpPr>
            <p:nvPr/>
          </p:nvSpPr>
          <p:spPr bwMode="auto">
            <a:xfrm>
              <a:off x="4192" y="1174"/>
              <a:ext cx="83" cy="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5" name="Oval 169"/>
            <p:cNvSpPr>
              <a:spLocks noChangeArrowheads="1"/>
            </p:cNvSpPr>
            <p:nvPr/>
          </p:nvSpPr>
          <p:spPr bwMode="auto">
            <a:xfrm>
              <a:off x="4197" y="1179"/>
              <a:ext cx="8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6" name="Oval 170"/>
            <p:cNvSpPr>
              <a:spLocks noChangeArrowheads="1"/>
            </p:cNvSpPr>
            <p:nvPr/>
          </p:nvSpPr>
          <p:spPr bwMode="auto">
            <a:xfrm>
              <a:off x="4195" y="1176"/>
              <a:ext cx="83" cy="78"/>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7" name="Rectangle 171"/>
            <p:cNvSpPr>
              <a:spLocks noChangeArrowheads="1"/>
            </p:cNvSpPr>
            <p:nvPr/>
          </p:nvSpPr>
          <p:spPr bwMode="auto">
            <a:xfrm>
              <a:off x="4100" y="945"/>
              <a:ext cx="276" cy="139"/>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8" name="Rectangle 172"/>
            <p:cNvSpPr>
              <a:spLocks noChangeArrowheads="1"/>
            </p:cNvSpPr>
            <p:nvPr/>
          </p:nvSpPr>
          <p:spPr bwMode="auto">
            <a:xfrm>
              <a:off x="4101" y="946"/>
              <a:ext cx="274" cy="137"/>
            </a:xfrm>
            <a:prstGeom prst="rect">
              <a:avLst/>
            </a:prstGeom>
            <a:solidFill>
              <a:srgbClr val="CF0E30"/>
            </a:solidFill>
            <a:ln w="4763">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99" name="Freeform 173"/>
            <p:cNvSpPr>
              <a:spLocks/>
            </p:cNvSpPr>
            <p:nvPr/>
          </p:nvSpPr>
          <p:spPr bwMode="auto">
            <a:xfrm>
              <a:off x="4100" y="914"/>
              <a:ext cx="311" cy="31"/>
            </a:xfrm>
            <a:custGeom>
              <a:avLst/>
              <a:gdLst>
                <a:gd name="T0" fmla="*/ 0 w 311"/>
                <a:gd name="T1" fmla="*/ 31 h 31"/>
                <a:gd name="T2" fmla="*/ 35 w 311"/>
                <a:gd name="T3" fmla="*/ 0 h 31"/>
                <a:gd name="T4" fmla="*/ 311 w 311"/>
                <a:gd name="T5" fmla="*/ 0 h 31"/>
                <a:gd name="T6" fmla="*/ 276 w 311"/>
                <a:gd name="T7" fmla="*/ 31 h 31"/>
                <a:gd name="T8" fmla="*/ 0 w 311"/>
                <a:gd name="T9" fmla="*/ 31 h 31"/>
              </a:gdLst>
              <a:ahLst/>
              <a:cxnLst>
                <a:cxn ang="0">
                  <a:pos x="T0" y="T1"/>
                </a:cxn>
                <a:cxn ang="0">
                  <a:pos x="T2" y="T3"/>
                </a:cxn>
                <a:cxn ang="0">
                  <a:pos x="T4" y="T5"/>
                </a:cxn>
                <a:cxn ang="0">
                  <a:pos x="T6" y="T7"/>
                </a:cxn>
                <a:cxn ang="0">
                  <a:pos x="T8" y="T9"/>
                </a:cxn>
              </a:cxnLst>
              <a:rect l="0" t="0" r="r" b="b"/>
              <a:pathLst>
                <a:path w="311" h="31">
                  <a:moveTo>
                    <a:pt x="0" y="31"/>
                  </a:moveTo>
                  <a:lnTo>
                    <a:pt x="35" y="0"/>
                  </a:lnTo>
                  <a:lnTo>
                    <a:pt x="311" y="0"/>
                  </a:lnTo>
                  <a:lnTo>
                    <a:pt x="276" y="31"/>
                  </a:lnTo>
                  <a:lnTo>
                    <a:pt x="0" y="31"/>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0" name="Freeform 174"/>
            <p:cNvSpPr>
              <a:spLocks/>
            </p:cNvSpPr>
            <p:nvPr/>
          </p:nvSpPr>
          <p:spPr bwMode="auto">
            <a:xfrm>
              <a:off x="4100" y="914"/>
              <a:ext cx="311" cy="31"/>
            </a:xfrm>
            <a:custGeom>
              <a:avLst/>
              <a:gdLst>
                <a:gd name="T0" fmla="*/ 0 w 311"/>
                <a:gd name="T1" fmla="*/ 31 h 31"/>
                <a:gd name="T2" fmla="*/ 35 w 311"/>
                <a:gd name="T3" fmla="*/ 0 h 31"/>
                <a:gd name="T4" fmla="*/ 311 w 311"/>
                <a:gd name="T5" fmla="*/ 0 h 31"/>
                <a:gd name="T6" fmla="*/ 276 w 311"/>
                <a:gd name="T7" fmla="*/ 31 h 31"/>
                <a:gd name="T8" fmla="*/ 0 w 311"/>
                <a:gd name="T9" fmla="*/ 31 h 31"/>
              </a:gdLst>
              <a:ahLst/>
              <a:cxnLst>
                <a:cxn ang="0">
                  <a:pos x="T0" y="T1"/>
                </a:cxn>
                <a:cxn ang="0">
                  <a:pos x="T2" y="T3"/>
                </a:cxn>
                <a:cxn ang="0">
                  <a:pos x="T4" y="T5"/>
                </a:cxn>
                <a:cxn ang="0">
                  <a:pos x="T6" y="T7"/>
                </a:cxn>
                <a:cxn ang="0">
                  <a:pos x="T8" y="T9"/>
                </a:cxn>
              </a:cxnLst>
              <a:rect l="0" t="0" r="r" b="b"/>
              <a:pathLst>
                <a:path w="311" h="31">
                  <a:moveTo>
                    <a:pt x="0" y="31"/>
                  </a:moveTo>
                  <a:lnTo>
                    <a:pt x="35" y="0"/>
                  </a:lnTo>
                  <a:lnTo>
                    <a:pt x="311" y="0"/>
                  </a:lnTo>
                  <a:lnTo>
                    <a:pt x="276" y="31"/>
                  </a:lnTo>
                  <a:lnTo>
                    <a:pt x="0" y="31"/>
                  </a:lnTo>
                  <a:close/>
                </a:path>
              </a:pathLst>
            </a:custGeom>
            <a:solidFill>
              <a:srgbClr val="E5405C"/>
            </a:solidFill>
            <a:ln w="4763">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1" name="Freeform 175"/>
            <p:cNvSpPr>
              <a:spLocks/>
            </p:cNvSpPr>
            <p:nvPr/>
          </p:nvSpPr>
          <p:spPr bwMode="auto">
            <a:xfrm>
              <a:off x="4376" y="914"/>
              <a:ext cx="35" cy="170"/>
            </a:xfrm>
            <a:custGeom>
              <a:avLst/>
              <a:gdLst>
                <a:gd name="T0" fmla="*/ 0 w 35"/>
                <a:gd name="T1" fmla="*/ 31 h 170"/>
                <a:gd name="T2" fmla="*/ 35 w 35"/>
                <a:gd name="T3" fmla="*/ 0 h 170"/>
                <a:gd name="T4" fmla="*/ 35 w 35"/>
                <a:gd name="T5" fmla="*/ 140 h 170"/>
                <a:gd name="T6" fmla="*/ 0 w 35"/>
                <a:gd name="T7" fmla="*/ 170 h 170"/>
                <a:gd name="T8" fmla="*/ 0 w 35"/>
                <a:gd name="T9" fmla="*/ 31 h 170"/>
              </a:gdLst>
              <a:ahLst/>
              <a:cxnLst>
                <a:cxn ang="0">
                  <a:pos x="T0" y="T1"/>
                </a:cxn>
                <a:cxn ang="0">
                  <a:pos x="T2" y="T3"/>
                </a:cxn>
                <a:cxn ang="0">
                  <a:pos x="T4" y="T5"/>
                </a:cxn>
                <a:cxn ang="0">
                  <a:pos x="T6" y="T7"/>
                </a:cxn>
                <a:cxn ang="0">
                  <a:pos x="T8" y="T9"/>
                </a:cxn>
              </a:cxnLst>
              <a:rect l="0" t="0" r="r" b="b"/>
              <a:pathLst>
                <a:path w="35" h="170">
                  <a:moveTo>
                    <a:pt x="0" y="31"/>
                  </a:moveTo>
                  <a:lnTo>
                    <a:pt x="35" y="0"/>
                  </a:lnTo>
                  <a:lnTo>
                    <a:pt x="35" y="140"/>
                  </a:lnTo>
                  <a:lnTo>
                    <a:pt x="0" y="170"/>
                  </a:lnTo>
                  <a:lnTo>
                    <a:pt x="0" y="31"/>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2" name="Freeform 176"/>
            <p:cNvSpPr>
              <a:spLocks/>
            </p:cNvSpPr>
            <p:nvPr/>
          </p:nvSpPr>
          <p:spPr bwMode="auto">
            <a:xfrm>
              <a:off x="4376" y="914"/>
              <a:ext cx="35" cy="170"/>
            </a:xfrm>
            <a:custGeom>
              <a:avLst/>
              <a:gdLst>
                <a:gd name="T0" fmla="*/ 0 w 35"/>
                <a:gd name="T1" fmla="*/ 31 h 170"/>
                <a:gd name="T2" fmla="*/ 35 w 35"/>
                <a:gd name="T3" fmla="*/ 0 h 170"/>
                <a:gd name="T4" fmla="*/ 35 w 35"/>
                <a:gd name="T5" fmla="*/ 140 h 170"/>
                <a:gd name="T6" fmla="*/ 0 w 35"/>
                <a:gd name="T7" fmla="*/ 170 h 170"/>
                <a:gd name="T8" fmla="*/ 0 w 35"/>
                <a:gd name="T9" fmla="*/ 31 h 170"/>
              </a:gdLst>
              <a:ahLst/>
              <a:cxnLst>
                <a:cxn ang="0">
                  <a:pos x="T0" y="T1"/>
                </a:cxn>
                <a:cxn ang="0">
                  <a:pos x="T2" y="T3"/>
                </a:cxn>
                <a:cxn ang="0">
                  <a:pos x="T4" y="T5"/>
                </a:cxn>
                <a:cxn ang="0">
                  <a:pos x="T6" y="T7"/>
                </a:cxn>
                <a:cxn ang="0">
                  <a:pos x="T8" y="T9"/>
                </a:cxn>
              </a:cxnLst>
              <a:rect l="0" t="0" r="r" b="b"/>
              <a:pathLst>
                <a:path w="35" h="170">
                  <a:moveTo>
                    <a:pt x="0" y="31"/>
                  </a:moveTo>
                  <a:lnTo>
                    <a:pt x="35" y="0"/>
                  </a:lnTo>
                  <a:lnTo>
                    <a:pt x="35" y="140"/>
                  </a:lnTo>
                  <a:lnTo>
                    <a:pt x="0" y="170"/>
                  </a:lnTo>
                  <a:lnTo>
                    <a:pt x="0" y="31"/>
                  </a:lnTo>
                  <a:close/>
                </a:path>
              </a:pathLst>
            </a:custGeom>
            <a:solidFill>
              <a:srgbClr val="790015"/>
            </a:solidFill>
            <a:ln w="4763">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603" name="Group 185"/>
            <p:cNvGrpSpPr>
              <a:grpSpLocks/>
            </p:cNvGrpSpPr>
            <p:nvPr/>
          </p:nvGrpSpPr>
          <p:grpSpPr bwMode="auto">
            <a:xfrm>
              <a:off x="4118" y="963"/>
              <a:ext cx="229" cy="99"/>
              <a:chOff x="4118" y="963"/>
              <a:chExt cx="229" cy="99"/>
            </a:xfrm>
          </p:grpSpPr>
          <p:sp>
            <p:nvSpPr>
              <p:cNvPr id="1061" name="Line 177"/>
              <p:cNvSpPr>
                <a:spLocks noChangeShapeType="1"/>
              </p:cNvSpPr>
              <p:nvPr/>
            </p:nvSpPr>
            <p:spPr bwMode="auto">
              <a:xfrm>
                <a:off x="4172" y="986"/>
                <a:ext cx="126" cy="5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2" name="Line 178"/>
              <p:cNvSpPr>
                <a:spLocks noChangeShapeType="1"/>
              </p:cNvSpPr>
              <p:nvPr/>
            </p:nvSpPr>
            <p:spPr bwMode="auto">
              <a:xfrm>
                <a:off x="4135" y="976"/>
                <a:ext cx="198" cy="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3" name="Line 179"/>
              <p:cNvSpPr>
                <a:spLocks noChangeShapeType="1"/>
              </p:cNvSpPr>
              <p:nvPr/>
            </p:nvSpPr>
            <p:spPr bwMode="auto">
              <a:xfrm>
                <a:off x="4135" y="1047"/>
                <a:ext cx="198" cy="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4" name="Rectangle 180"/>
              <p:cNvSpPr>
                <a:spLocks noChangeArrowheads="1"/>
              </p:cNvSpPr>
              <p:nvPr/>
            </p:nvSpPr>
            <p:spPr bwMode="auto">
              <a:xfrm>
                <a:off x="4118" y="963"/>
                <a:ext cx="61" cy="28"/>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5" name="Rectangle 181"/>
              <p:cNvSpPr>
                <a:spLocks noChangeArrowheads="1"/>
              </p:cNvSpPr>
              <p:nvPr/>
            </p:nvSpPr>
            <p:spPr bwMode="auto">
              <a:xfrm>
                <a:off x="4289" y="963"/>
                <a:ext cx="58" cy="28"/>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6" name="Rectangle 182"/>
              <p:cNvSpPr>
                <a:spLocks noChangeArrowheads="1"/>
              </p:cNvSpPr>
              <p:nvPr/>
            </p:nvSpPr>
            <p:spPr bwMode="auto">
              <a:xfrm>
                <a:off x="4118" y="1033"/>
                <a:ext cx="61" cy="29"/>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7" name="Rectangle 183"/>
              <p:cNvSpPr>
                <a:spLocks noChangeArrowheads="1"/>
              </p:cNvSpPr>
              <p:nvPr/>
            </p:nvSpPr>
            <p:spPr bwMode="auto">
              <a:xfrm>
                <a:off x="4289" y="1033"/>
                <a:ext cx="58" cy="29"/>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8" name="Line 184"/>
              <p:cNvSpPr>
                <a:spLocks noChangeShapeType="1"/>
              </p:cNvSpPr>
              <p:nvPr/>
            </p:nvSpPr>
            <p:spPr bwMode="auto">
              <a:xfrm flipH="1">
                <a:off x="4170" y="986"/>
                <a:ext cx="125" cy="5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604" name="Group 194"/>
            <p:cNvGrpSpPr>
              <a:grpSpLocks/>
            </p:cNvGrpSpPr>
            <p:nvPr/>
          </p:nvGrpSpPr>
          <p:grpSpPr bwMode="auto">
            <a:xfrm>
              <a:off x="4121" y="965"/>
              <a:ext cx="229" cy="99"/>
              <a:chOff x="4121" y="965"/>
              <a:chExt cx="229" cy="99"/>
            </a:xfrm>
          </p:grpSpPr>
          <p:sp>
            <p:nvSpPr>
              <p:cNvPr id="605" name="Line 186"/>
              <p:cNvSpPr>
                <a:spLocks noChangeShapeType="1"/>
              </p:cNvSpPr>
              <p:nvPr/>
            </p:nvSpPr>
            <p:spPr bwMode="auto">
              <a:xfrm>
                <a:off x="4175" y="988"/>
                <a:ext cx="125" cy="5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6" name="Line 187"/>
              <p:cNvSpPr>
                <a:spLocks noChangeShapeType="1"/>
              </p:cNvSpPr>
              <p:nvPr/>
            </p:nvSpPr>
            <p:spPr bwMode="auto">
              <a:xfrm>
                <a:off x="4137" y="978"/>
                <a:ext cx="199" cy="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07" name="Line 188"/>
              <p:cNvSpPr>
                <a:spLocks noChangeShapeType="1"/>
              </p:cNvSpPr>
              <p:nvPr/>
            </p:nvSpPr>
            <p:spPr bwMode="auto">
              <a:xfrm>
                <a:off x="4137" y="1049"/>
                <a:ext cx="199" cy="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6" name="Rectangle 189"/>
              <p:cNvSpPr>
                <a:spLocks noChangeArrowheads="1"/>
              </p:cNvSpPr>
              <p:nvPr/>
            </p:nvSpPr>
            <p:spPr bwMode="auto">
              <a:xfrm>
                <a:off x="4121" y="965"/>
                <a:ext cx="60" cy="29"/>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7" name="Rectangle 190"/>
              <p:cNvSpPr>
                <a:spLocks noChangeArrowheads="1"/>
              </p:cNvSpPr>
              <p:nvPr/>
            </p:nvSpPr>
            <p:spPr bwMode="auto">
              <a:xfrm>
                <a:off x="4291" y="965"/>
                <a:ext cx="59" cy="29"/>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8" name="Rectangle 191"/>
              <p:cNvSpPr>
                <a:spLocks noChangeArrowheads="1"/>
              </p:cNvSpPr>
              <p:nvPr/>
            </p:nvSpPr>
            <p:spPr bwMode="auto">
              <a:xfrm>
                <a:off x="4121" y="1036"/>
                <a:ext cx="60" cy="28"/>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59" name="Rectangle 192"/>
              <p:cNvSpPr>
                <a:spLocks noChangeArrowheads="1"/>
              </p:cNvSpPr>
              <p:nvPr/>
            </p:nvSpPr>
            <p:spPr bwMode="auto">
              <a:xfrm>
                <a:off x="4291" y="1036"/>
                <a:ext cx="59" cy="28"/>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0" name="Line 193"/>
              <p:cNvSpPr>
                <a:spLocks noChangeShapeType="1"/>
              </p:cNvSpPr>
              <p:nvPr/>
            </p:nvSpPr>
            <p:spPr bwMode="auto">
              <a:xfrm flipH="1">
                <a:off x="4172" y="988"/>
                <a:ext cx="126" cy="5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069" name="Group 197"/>
          <p:cNvGrpSpPr>
            <a:grpSpLocks noChangeAspect="1"/>
          </p:cNvGrpSpPr>
          <p:nvPr/>
        </p:nvGrpSpPr>
        <p:grpSpPr bwMode="auto">
          <a:xfrm>
            <a:off x="6627813" y="1447800"/>
            <a:ext cx="506412" cy="685800"/>
            <a:chOff x="2279" y="1175"/>
            <a:chExt cx="319" cy="432"/>
          </a:xfrm>
        </p:grpSpPr>
        <p:sp>
          <p:nvSpPr>
            <p:cNvPr id="1070" name="AutoShape 196"/>
            <p:cNvSpPr>
              <a:spLocks noChangeAspect="1" noChangeArrowheads="1" noTextEdit="1"/>
            </p:cNvSpPr>
            <p:nvPr/>
          </p:nvSpPr>
          <p:spPr bwMode="auto">
            <a:xfrm>
              <a:off x="2279" y="1175"/>
              <a:ext cx="31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1" name="Rectangle 198"/>
            <p:cNvSpPr>
              <a:spLocks noChangeArrowheads="1"/>
            </p:cNvSpPr>
            <p:nvPr/>
          </p:nvSpPr>
          <p:spPr bwMode="auto">
            <a:xfrm>
              <a:off x="2282" y="1347"/>
              <a:ext cx="276" cy="258"/>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2" name="Rectangle 199"/>
            <p:cNvSpPr>
              <a:spLocks noChangeArrowheads="1"/>
            </p:cNvSpPr>
            <p:nvPr/>
          </p:nvSpPr>
          <p:spPr bwMode="auto">
            <a:xfrm>
              <a:off x="2283" y="1348"/>
              <a:ext cx="274" cy="256"/>
            </a:xfrm>
            <a:prstGeom prst="rect">
              <a:avLst/>
            </a:prstGeom>
            <a:solidFill>
              <a:srgbClr val="0096D5"/>
            </a:solidFill>
            <a:ln w="4763">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3" name="Freeform 200"/>
            <p:cNvSpPr>
              <a:spLocks/>
            </p:cNvSpPr>
            <p:nvPr/>
          </p:nvSpPr>
          <p:spPr bwMode="auto">
            <a:xfrm>
              <a:off x="2282" y="1317"/>
              <a:ext cx="311" cy="30"/>
            </a:xfrm>
            <a:custGeom>
              <a:avLst/>
              <a:gdLst>
                <a:gd name="T0" fmla="*/ 0 w 311"/>
                <a:gd name="T1" fmla="*/ 30 h 30"/>
                <a:gd name="T2" fmla="*/ 35 w 311"/>
                <a:gd name="T3" fmla="*/ 0 h 30"/>
                <a:gd name="T4" fmla="*/ 311 w 311"/>
                <a:gd name="T5" fmla="*/ 0 h 30"/>
                <a:gd name="T6" fmla="*/ 276 w 311"/>
                <a:gd name="T7" fmla="*/ 30 h 30"/>
                <a:gd name="T8" fmla="*/ 0 w 311"/>
                <a:gd name="T9" fmla="*/ 30 h 30"/>
              </a:gdLst>
              <a:ahLst/>
              <a:cxnLst>
                <a:cxn ang="0">
                  <a:pos x="T0" y="T1"/>
                </a:cxn>
                <a:cxn ang="0">
                  <a:pos x="T2" y="T3"/>
                </a:cxn>
                <a:cxn ang="0">
                  <a:pos x="T4" y="T5"/>
                </a:cxn>
                <a:cxn ang="0">
                  <a:pos x="T6" y="T7"/>
                </a:cxn>
                <a:cxn ang="0">
                  <a:pos x="T8" y="T9"/>
                </a:cxn>
              </a:cxnLst>
              <a:rect l="0" t="0" r="r" b="b"/>
              <a:pathLst>
                <a:path w="311" h="30">
                  <a:moveTo>
                    <a:pt x="0" y="30"/>
                  </a:moveTo>
                  <a:lnTo>
                    <a:pt x="35" y="0"/>
                  </a:lnTo>
                  <a:lnTo>
                    <a:pt x="311" y="0"/>
                  </a:lnTo>
                  <a:lnTo>
                    <a:pt x="276" y="30"/>
                  </a:lnTo>
                  <a:lnTo>
                    <a:pt x="0" y="30"/>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4" name="Freeform 201"/>
            <p:cNvSpPr>
              <a:spLocks/>
            </p:cNvSpPr>
            <p:nvPr/>
          </p:nvSpPr>
          <p:spPr bwMode="auto">
            <a:xfrm>
              <a:off x="2282" y="1317"/>
              <a:ext cx="311" cy="30"/>
            </a:xfrm>
            <a:custGeom>
              <a:avLst/>
              <a:gdLst>
                <a:gd name="T0" fmla="*/ 0 w 311"/>
                <a:gd name="T1" fmla="*/ 30 h 30"/>
                <a:gd name="T2" fmla="*/ 35 w 311"/>
                <a:gd name="T3" fmla="*/ 0 h 30"/>
                <a:gd name="T4" fmla="*/ 311 w 311"/>
                <a:gd name="T5" fmla="*/ 0 h 30"/>
                <a:gd name="T6" fmla="*/ 276 w 311"/>
                <a:gd name="T7" fmla="*/ 30 h 30"/>
                <a:gd name="T8" fmla="*/ 0 w 311"/>
                <a:gd name="T9" fmla="*/ 30 h 30"/>
              </a:gdLst>
              <a:ahLst/>
              <a:cxnLst>
                <a:cxn ang="0">
                  <a:pos x="T0" y="T1"/>
                </a:cxn>
                <a:cxn ang="0">
                  <a:pos x="T2" y="T3"/>
                </a:cxn>
                <a:cxn ang="0">
                  <a:pos x="T4" y="T5"/>
                </a:cxn>
                <a:cxn ang="0">
                  <a:pos x="T6" y="T7"/>
                </a:cxn>
                <a:cxn ang="0">
                  <a:pos x="T8" y="T9"/>
                </a:cxn>
              </a:cxnLst>
              <a:rect l="0" t="0" r="r" b="b"/>
              <a:pathLst>
                <a:path w="311" h="30">
                  <a:moveTo>
                    <a:pt x="0" y="30"/>
                  </a:moveTo>
                  <a:lnTo>
                    <a:pt x="35" y="0"/>
                  </a:lnTo>
                  <a:lnTo>
                    <a:pt x="311" y="0"/>
                  </a:lnTo>
                  <a:lnTo>
                    <a:pt x="276" y="30"/>
                  </a:lnTo>
                  <a:lnTo>
                    <a:pt x="0" y="30"/>
                  </a:lnTo>
                  <a:close/>
                </a:path>
              </a:pathLst>
            </a:custGeom>
            <a:solidFill>
              <a:srgbClr val="00B4FF"/>
            </a:solidFill>
            <a:ln w="476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5" name="Freeform 202"/>
            <p:cNvSpPr>
              <a:spLocks/>
            </p:cNvSpPr>
            <p:nvPr/>
          </p:nvSpPr>
          <p:spPr bwMode="auto">
            <a:xfrm>
              <a:off x="2558" y="1317"/>
              <a:ext cx="35" cy="285"/>
            </a:xfrm>
            <a:custGeom>
              <a:avLst/>
              <a:gdLst>
                <a:gd name="T0" fmla="*/ 0 w 35"/>
                <a:gd name="T1" fmla="*/ 30 h 285"/>
                <a:gd name="T2" fmla="*/ 35 w 35"/>
                <a:gd name="T3" fmla="*/ 0 h 285"/>
                <a:gd name="T4" fmla="*/ 35 w 35"/>
                <a:gd name="T5" fmla="*/ 255 h 285"/>
                <a:gd name="T6" fmla="*/ 0 w 35"/>
                <a:gd name="T7" fmla="*/ 285 h 285"/>
                <a:gd name="T8" fmla="*/ 0 w 35"/>
                <a:gd name="T9" fmla="*/ 30 h 285"/>
              </a:gdLst>
              <a:ahLst/>
              <a:cxnLst>
                <a:cxn ang="0">
                  <a:pos x="T0" y="T1"/>
                </a:cxn>
                <a:cxn ang="0">
                  <a:pos x="T2" y="T3"/>
                </a:cxn>
                <a:cxn ang="0">
                  <a:pos x="T4" y="T5"/>
                </a:cxn>
                <a:cxn ang="0">
                  <a:pos x="T6" y="T7"/>
                </a:cxn>
                <a:cxn ang="0">
                  <a:pos x="T8" y="T9"/>
                </a:cxn>
              </a:cxnLst>
              <a:rect l="0" t="0" r="r" b="b"/>
              <a:pathLst>
                <a:path w="35" h="285">
                  <a:moveTo>
                    <a:pt x="0" y="30"/>
                  </a:moveTo>
                  <a:lnTo>
                    <a:pt x="35" y="0"/>
                  </a:lnTo>
                  <a:lnTo>
                    <a:pt x="35" y="255"/>
                  </a:lnTo>
                  <a:lnTo>
                    <a:pt x="0" y="285"/>
                  </a:lnTo>
                  <a:lnTo>
                    <a:pt x="0" y="30"/>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6" name="Freeform 203"/>
            <p:cNvSpPr>
              <a:spLocks/>
            </p:cNvSpPr>
            <p:nvPr/>
          </p:nvSpPr>
          <p:spPr bwMode="auto">
            <a:xfrm>
              <a:off x="2558" y="1317"/>
              <a:ext cx="35" cy="285"/>
            </a:xfrm>
            <a:custGeom>
              <a:avLst/>
              <a:gdLst>
                <a:gd name="T0" fmla="*/ 0 w 35"/>
                <a:gd name="T1" fmla="*/ 30 h 285"/>
                <a:gd name="T2" fmla="*/ 35 w 35"/>
                <a:gd name="T3" fmla="*/ 0 h 285"/>
                <a:gd name="T4" fmla="*/ 35 w 35"/>
                <a:gd name="T5" fmla="*/ 255 h 285"/>
                <a:gd name="T6" fmla="*/ 0 w 35"/>
                <a:gd name="T7" fmla="*/ 285 h 285"/>
                <a:gd name="T8" fmla="*/ 0 w 35"/>
                <a:gd name="T9" fmla="*/ 30 h 285"/>
              </a:gdLst>
              <a:ahLst/>
              <a:cxnLst>
                <a:cxn ang="0">
                  <a:pos x="T0" y="T1"/>
                </a:cxn>
                <a:cxn ang="0">
                  <a:pos x="T2" y="T3"/>
                </a:cxn>
                <a:cxn ang="0">
                  <a:pos x="T4" y="T5"/>
                </a:cxn>
                <a:cxn ang="0">
                  <a:pos x="T6" y="T7"/>
                </a:cxn>
                <a:cxn ang="0">
                  <a:pos x="T8" y="T9"/>
                </a:cxn>
              </a:cxnLst>
              <a:rect l="0" t="0" r="r" b="b"/>
              <a:pathLst>
                <a:path w="35" h="285">
                  <a:moveTo>
                    <a:pt x="0" y="30"/>
                  </a:moveTo>
                  <a:lnTo>
                    <a:pt x="35" y="0"/>
                  </a:lnTo>
                  <a:lnTo>
                    <a:pt x="35" y="255"/>
                  </a:lnTo>
                  <a:lnTo>
                    <a:pt x="0" y="285"/>
                  </a:lnTo>
                  <a:lnTo>
                    <a:pt x="0" y="30"/>
                  </a:lnTo>
                  <a:close/>
                </a:path>
              </a:pathLst>
            </a:custGeom>
            <a:solidFill>
              <a:srgbClr val="005A80"/>
            </a:solidFill>
            <a:ln w="4763">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7" name="Freeform 204"/>
            <p:cNvSpPr>
              <a:spLocks/>
            </p:cNvSpPr>
            <p:nvPr/>
          </p:nvSpPr>
          <p:spPr bwMode="auto">
            <a:xfrm>
              <a:off x="2294" y="1454"/>
              <a:ext cx="96" cy="40"/>
            </a:xfrm>
            <a:custGeom>
              <a:avLst/>
              <a:gdLst>
                <a:gd name="T0" fmla="*/ 96 w 96"/>
                <a:gd name="T1" fmla="*/ 9 h 40"/>
                <a:gd name="T2" fmla="*/ 23 w 96"/>
                <a:gd name="T3" fmla="*/ 9 h 40"/>
                <a:gd name="T4" fmla="*/ 23 w 96"/>
                <a:gd name="T5" fmla="*/ 0 h 40"/>
                <a:gd name="T6" fmla="*/ 0 w 96"/>
                <a:gd name="T7" fmla="*/ 18 h 40"/>
                <a:gd name="T8" fmla="*/ 23 w 96"/>
                <a:gd name="T9" fmla="*/ 40 h 40"/>
                <a:gd name="T10" fmla="*/ 23 w 96"/>
                <a:gd name="T11" fmla="*/ 30 h 40"/>
                <a:gd name="T12" fmla="*/ 96 w 96"/>
                <a:gd name="T13" fmla="*/ 30 h 40"/>
                <a:gd name="T14" fmla="*/ 96 w 96"/>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96" y="9"/>
                  </a:moveTo>
                  <a:lnTo>
                    <a:pt x="23" y="9"/>
                  </a:lnTo>
                  <a:lnTo>
                    <a:pt x="23" y="0"/>
                  </a:lnTo>
                  <a:lnTo>
                    <a:pt x="0" y="18"/>
                  </a:lnTo>
                  <a:lnTo>
                    <a:pt x="23" y="40"/>
                  </a:lnTo>
                  <a:lnTo>
                    <a:pt x="23" y="30"/>
                  </a:lnTo>
                  <a:lnTo>
                    <a:pt x="96" y="30"/>
                  </a:lnTo>
                  <a:lnTo>
                    <a:pt x="9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8" name="Freeform 205"/>
            <p:cNvSpPr>
              <a:spLocks/>
            </p:cNvSpPr>
            <p:nvPr/>
          </p:nvSpPr>
          <p:spPr bwMode="auto">
            <a:xfrm>
              <a:off x="2294" y="1454"/>
              <a:ext cx="96" cy="40"/>
            </a:xfrm>
            <a:custGeom>
              <a:avLst/>
              <a:gdLst>
                <a:gd name="T0" fmla="*/ 96 w 96"/>
                <a:gd name="T1" fmla="*/ 9 h 40"/>
                <a:gd name="T2" fmla="*/ 23 w 96"/>
                <a:gd name="T3" fmla="*/ 9 h 40"/>
                <a:gd name="T4" fmla="*/ 23 w 96"/>
                <a:gd name="T5" fmla="*/ 0 h 40"/>
                <a:gd name="T6" fmla="*/ 0 w 96"/>
                <a:gd name="T7" fmla="*/ 18 h 40"/>
                <a:gd name="T8" fmla="*/ 23 w 96"/>
                <a:gd name="T9" fmla="*/ 40 h 40"/>
                <a:gd name="T10" fmla="*/ 23 w 96"/>
                <a:gd name="T11" fmla="*/ 30 h 40"/>
                <a:gd name="T12" fmla="*/ 96 w 96"/>
                <a:gd name="T13" fmla="*/ 30 h 40"/>
                <a:gd name="T14" fmla="*/ 96 w 96"/>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96" y="9"/>
                  </a:moveTo>
                  <a:lnTo>
                    <a:pt x="23" y="9"/>
                  </a:lnTo>
                  <a:lnTo>
                    <a:pt x="23" y="0"/>
                  </a:lnTo>
                  <a:lnTo>
                    <a:pt x="0" y="18"/>
                  </a:lnTo>
                  <a:lnTo>
                    <a:pt x="23" y="40"/>
                  </a:lnTo>
                  <a:lnTo>
                    <a:pt x="23" y="30"/>
                  </a:lnTo>
                  <a:lnTo>
                    <a:pt x="96" y="30"/>
                  </a:lnTo>
                  <a:lnTo>
                    <a:pt x="9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79" name="Freeform 206"/>
            <p:cNvSpPr>
              <a:spLocks/>
            </p:cNvSpPr>
            <p:nvPr/>
          </p:nvSpPr>
          <p:spPr bwMode="auto">
            <a:xfrm>
              <a:off x="2329" y="1392"/>
              <a:ext cx="76" cy="71"/>
            </a:xfrm>
            <a:custGeom>
              <a:avLst/>
              <a:gdLst>
                <a:gd name="T0" fmla="*/ 76 w 76"/>
                <a:gd name="T1" fmla="*/ 57 h 71"/>
                <a:gd name="T2" fmla="*/ 23 w 76"/>
                <a:gd name="T3" fmla="*/ 7 h 71"/>
                <a:gd name="T4" fmla="*/ 30 w 76"/>
                <a:gd name="T5" fmla="*/ 0 h 71"/>
                <a:gd name="T6" fmla="*/ 0 w 76"/>
                <a:gd name="T7" fmla="*/ 0 h 71"/>
                <a:gd name="T8" fmla="*/ 0 w 76"/>
                <a:gd name="T9" fmla="*/ 29 h 71"/>
                <a:gd name="T10" fmla="*/ 8 w 76"/>
                <a:gd name="T11" fmla="*/ 21 h 71"/>
                <a:gd name="T12" fmla="*/ 61 w 76"/>
                <a:gd name="T13" fmla="*/ 71 h 71"/>
                <a:gd name="T14" fmla="*/ 76 w 76"/>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76" y="57"/>
                  </a:moveTo>
                  <a:lnTo>
                    <a:pt x="23" y="7"/>
                  </a:lnTo>
                  <a:lnTo>
                    <a:pt x="30" y="0"/>
                  </a:lnTo>
                  <a:lnTo>
                    <a:pt x="0" y="0"/>
                  </a:lnTo>
                  <a:lnTo>
                    <a:pt x="0" y="29"/>
                  </a:lnTo>
                  <a:lnTo>
                    <a:pt x="8" y="21"/>
                  </a:lnTo>
                  <a:lnTo>
                    <a:pt x="61" y="71"/>
                  </a:lnTo>
                  <a:lnTo>
                    <a:pt x="7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0" name="Freeform 207"/>
            <p:cNvSpPr>
              <a:spLocks/>
            </p:cNvSpPr>
            <p:nvPr/>
          </p:nvSpPr>
          <p:spPr bwMode="auto">
            <a:xfrm>
              <a:off x="2329" y="1392"/>
              <a:ext cx="76" cy="71"/>
            </a:xfrm>
            <a:custGeom>
              <a:avLst/>
              <a:gdLst>
                <a:gd name="T0" fmla="*/ 76 w 76"/>
                <a:gd name="T1" fmla="*/ 57 h 71"/>
                <a:gd name="T2" fmla="*/ 23 w 76"/>
                <a:gd name="T3" fmla="*/ 7 h 71"/>
                <a:gd name="T4" fmla="*/ 30 w 76"/>
                <a:gd name="T5" fmla="*/ 0 h 71"/>
                <a:gd name="T6" fmla="*/ 0 w 76"/>
                <a:gd name="T7" fmla="*/ 0 h 71"/>
                <a:gd name="T8" fmla="*/ 0 w 76"/>
                <a:gd name="T9" fmla="*/ 29 h 71"/>
                <a:gd name="T10" fmla="*/ 8 w 76"/>
                <a:gd name="T11" fmla="*/ 21 h 71"/>
                <a:gd name="T12" fmla="*/ 61 w 76"/>
                <a:gd name="T13" fmla="*/ 71 h 71"/>
                <a:gd name="T14" fmla="*/ 76 w 76"/>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76" y="57"/>
                  </a:moveTo>
                  <a:lnTo>
                    <a:pt x="23" y="7"/>
                  </a:lnTo>
                  <a:lnTo>
                    <a:pt x="30" y="0"/>
                  </a:lnTo>
                  <a:lnTo>
                    <a:pt x="0" y="0"/>
                  </a:lnTo>
                  <a:lnTo>
                    <a:pt x="0" y="29"/>
                  </a:lnTo>
                  <a:lnTo>
                    <a:pt x="8" y="21"/>
                  </a:lnTo>
                  <a:lnTo>
                    <a:pt x="61" y="71"/>
                  </a:lnTo>
                  <a:lnTo>
                    <a:pt x="7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1" name="Freeform 208"/>
            <p:cNvSpPr>
              <a:spLocks/>
            </p:cNvSpPr>
            <p:nvPr/>
          </p:nvSpPr>
          <p:spPr bwMode="auto">
            <a:xfrm>
              <a:off x="2395" y="1359"/>
              <a:ext cx="42" cy="90"/>
            </a:xfrm>
            <a:custGeom>
              <a:avLst/>
              <a:gdLst>
                <a:gd name="T0" fmla="*/ 32 w 42"/>
                <a:gd name="T1" fmla="*/ 90 h 90"/>
                <a:gd name="T2" fmla="*/ 32 w 42"/>
                <a:gd name="T3" fmla="*/ 19 h 90"/>
                <a:gd name="T4" fmla="*/ 42 w 42"/>
                <a:gd name="T5" fmla="*/ 19 h 90"/>
                <a:gd name="T6" fmla="*/ 22 w 42"/>
                <a:gd name="T7" fmla="*/ 0 h 90"/>
                <a:gd name="T8" fmla="*/ 0 w 42"/>
                <a:gd name="T9" fmla="*/ 19 h 90"/>
                <a:gd name="T10" fmla="*/ 10 w 42"/>
                <a:gd name="T11" fmla="*/ 19 h 90"/>
                <a:gd name="T12" fmla="*/ 10 w 42"/>
                <a:gd name="T13" fmla="*/ 90 h 90"/>
                <a:gd name="T14" fmla="*/ 32 w 4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32" y="90"/>
                  </a:moveTo>
                  <a:lnTo>
                    <a:pt x="32" y="19"/>
                  </a:lnTo>
                  <a:lnTo>
                    <a:pt x="42" y="19"/>
                  </a:lnTo>
                  <a:lnTo>
                    <a:pt x="22" y="0"/>
                  </a:lnTo>
                  <a:lnTo>
                    <a:pt x="0" y="19"/>
                  </a:lnTo>
                  <a:lnTo>
                    <a:pt x="10" y="19"/>
                  </a:lnTo>
                  <a:lnTo>
                    <a:pt x="10" y="90"/>
                  </a:lnTo>
                  <a:lnTo>
                    <a:pt x="3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2" name="Freeform 209"/>
            <p:cNvSpPr>
              <a:spLocks/>
            </p:cNvSpPr>
            <p:nvPr/>
          </p:nvSpPr>
          <p:spPr bwMode="auto">
            <a:xfrm>
              <a:off x="2395" y="1359"/>
              <a:ext cx="42" cy="90"/>
            </a:xfrm>
            <a:custGeom>
              <a:avLst/>
              <a:gdLst>
                <a:gd name="T0" fmla="*/ 32 w 42"/>
                <a:gd name="T1" fmla="*/ 90 h 90"/>
                <a:gd name="T2" fmla="*/ 32 w 42"/>
                <a:gd name="T3" fmla="*/ 19 h 90"/>
                <a:gd name="T4" fmla="*/ 42 w 42"/>
                <a:gd name="T5" fmla="*/ 19 h 90"/>
                <a:gd name="T6" fmla="*/ 22 w 42"/>
                <a:gd name="T7" fmla="*/ 0 h 90"/>
                <a:gd name="T8" fmla="*/ 0 w 42"/>
                <a:gd name="T9" fmla="*/ 19 h 90"/>
                <a:gd name="T10" fmla="*/ 10 w 42"/>
                <a:gd name="T11" fmla="*/ 19 h 90"/>
                <a:gd name="T12" fmla="*/ 10 w 42"/>
                <a:gd name="T13" fmla="*/ 90 h 90"/>
                <a:gd name="T14" fmla="*/ 32 w 4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32" y="90"/>
                  </a:moveTo>
                  <a:lnTo>
                    <a:pt x="32" y="19"/>
                  </a:lnTo>
                  <a:lnTo>
                    <a:pt x="42" y="19"/>
                  </a:lnTo>
                  <a:lnTo>
                    <a:pt x="22" y="0"/>
                  </a:lnTo>
                  <a:lnTo>
                    <a:pt x="0" y="19"/>
                  </a:lnTo>
                  <a:lnTo>
                    <a:pt x="10" y="19"/>
                  </a:lnTo>
                  <a:lnTo>
                    <a:pt x="10" y="90"/>
                  </a:lnTo>
                  <a:lnTo>
                    <a:pt x="3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3" name="Freeform 210"/>
            <p:cNvSpPr>
              <a:spLocks/>
            </p:cNvSpPr>
            <p:nvPr/>
          </p:nvSpPr>
          <p:spPr bwMode="auto">
            <a:xfrm>
              <a:off x="2427" y="1392"/>
              <a:ext cx="76" cy="71"/>
            </a:xfrm>
            <a:custGeom>
              <a:avLst/>
              <a:gdLst>
                <a:gd name="T0" fmla="*/ 15 w 76"/>
                <a:gd name="T1" fmla="*/ 71 h 71"/>
                <a:gd name="T2" fmla="*/ 68 w 76"/>
                <a:gd name="T3" fmla="*/ 21 h 71"/>
                <a:gd name="T4" fmla="*/ 76 w 76"/>
                <a:gd name="T5" fmla="*/ 29 h 71"/>
                <a:gd name="T6" fmla="*/ 76 w 76"/>
                <a:gd name="T7" fmla="*/ 0 h 71"/>
                <a:gd name="T8" fmla="*/ 45 w 76"/>
                <a:gd name="T9" fmla="*/ 0 h 71"/>
                <a:gd name="T10" fmla="*/ 53 w 76"/>
                <a:gd name="T11" fmla="*/ 7 h 71"/>
                <a:gd name="T12" fmla="*/ 0 w 76"/>
                <a:gd name="T13" fmla="*/ 57 h 71"/>
                <a:gd name="T14" fmla="*/ 15 w 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15" y="71"/>
                  </a:moveTo>
                  <a:lnTo>
                    <a:pt x="68" y="21"/>
                  </a:lnTo>
                  <a:lnTo>
                    <a:pt x="76" y="29"/>
                  </a:lnTo>
                  <a:lnTo>
                    <a:pt x="76" y="0"/>
                  </a:lnTo>
                  <a:lnTo>
                    <a:pt x="45" y="0"/>
                  </a:lnTo>
                  <a:lnTo>
                    <a:pt x="53" y="7"/>
                  </a:lnTo>
                  <a:lnTo>
                    <a:pt x="0" y="57"/>
                  </a:lnTo>
                  <a:lnTo>
                    <a:pt x="1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4" name="Freeform 211"/>
            <p:cNvSpPr>
              <a:spLocks/>
            </p:cNvSpPr>
            <p:nvPr/>
          </p:nvSpPr>
          <p:spPr bwMode="auto">
            <a:xfrm>
              <a:off x="2427" y="1392"/>
              <a:ext cx="76" cy="71"/>
            </a:xfrm>
            <a:custGeom>
              <a:avLst/>
              <a:gdLst>
                <a:gd name="T0" fmla="*/ 15 w 76"/>
                <a:gd name="T1" fmla="*/ 71 h 71"/>
                <a:gd name="T2" fmla="*/ 68 w 76"/>
                <a:gd name="T3" fmla="*/ 21 h 71"/>
                <a:gd name="T4" fmla="*/ 76 w 76"/>
                <a:gd name="T5" fmla="*/ 29 h 71"/>
                <a:gd name="T6" fmla="*/ 76 w 76"/>
                <a:gd name="T7" fmla="*/ 0 h 71"/>
                <a:gd name="T8" fmla="*/ 45 w 76"/>
                <a:gd name="T9" fmla="*/ 0 h 71"/>
                <a:gd name="T10" fmla="*/ 53 w 76"/>
                <a:gd name="T11" fmla="*/ 7 h 71"/>
                <a:gd name="T12" fmla="*/ 0 w 76"/>
                <a:gd name="T13" fmla="*/ 57 h 71"/>
                <a:gd name="T14" fmla="*/ 15 w 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15" y="71"/>
                  </a:moveTo>
                  <a:lnTo>
                    <a:pt x="68" y="21"/>
                  </a:lnTo>
                  <a:lnTo>
                    <a:pt x="76" y="29"/>
                  </a:lnTo>
                  <a:lnTo>
                    <a:pt x="76" y="0"/>
                  </a:lnTo>
                  <a:lnTo>
                    <a:pt x="45" y="0"/>
                  </a:lnTo>
                  <a:lnTo>
                    <a:pt x="53" y="7"/>
                  </a:lnTo>
                  <a:lnTo>
                    <a:pt x="0" y="57"/>
                  </a:lnTo>
                  <a:lnTo>
                    <a:pt x="1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5" name="Freeform 212"/>
            <p:cNvSpPr>
              <a:spLocks/>
            </p:cNvSpPr>
            <p:nvPr/>
          </p:nvSpPr>
          <p:spPr bwMode="auto">
            <a:xfrm>
              <a:off x="2442" y="1454"/>
              <a:ext cx="96" cy="40"/>
            </a:xfrm>
            <a:custGeom>
              <a:avLst/>
              <a:gdLst>
                <a:gd name="T0" fmla="*/ 0 w 96"/>
                <a:gd name="T1" fmla="*/ 30 h 40"/>
                <a:gd name="T2" fmla="*/ 76 w 96"/>
                <a:gd name="T3" fmla="*/ 30 h 40"/>
                <a:gd name="T4" fmla="*/ 76 w 96"/>
                <a:gd name="T5" fmla="*/ 40 h 40"/>
                <a:gd name="T6" fmla="*/ 96 w 96"/>
                <a:gd name="T7" fmla="*/ 18 h 40"/>
                <a:gd name="T8" fmla="*/ 76 w 96"/>
                <a:gd name="T9" fmla="*/ 0 h 40"/>
                <a:gd name="T10" fmla="*/ 76 w 96"/>
                <a:gd name="T11" fmla="*/ 9 h 40"/>
                <a:gd name="T12" fmla="*/ 0 w 96"/>
                <a:gd name="T13" fmla="*/ 9 h 40"/>
                <a:gd name="T14" fmla="*/ 0 w 96"/>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30"/>
                  </a:moveTo>
                  <a:lnTo>
                    <a:pt x="76" y="30"/>
                  </a:lnTo>
                  <a:lnTo>
                    <a:pt x="76" y="40"/>
                  </a:lnTo>
                  <a:lnTo>
                    <a:pt x="96" y="18"/>
                  </a:lnTo>
                  <a:lnTo>
                    <a:pt x="76" y="0"/>
                  </a:lnTo>
                  <a:lnTo>
                    <a:pt x="76" y="9"/>
                  </a:lnTo>
                  <a:lnTo>
                    <a:pt x="0" y="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6" name="Freeform 213"/>
            <p:cNvSpPr>
              <a:spLocks/>
            </p:cNvSpPr>
            <p:nvPr/>
          </p:nvSpPr>
          <p:spPr bwMode="auto">
            <a:xfrm>
              <a:off x="2442" y="1454"/>
              <a:ext cx="96" cy="40"/>
            </a:xfrm>
            <a:custGeom>
              <a:avLst/>
              <a:gdLst>
                <a:gd name="T0" fmla="*/ 0 w 96"/>
                <a:gd name="T1" fmla="*/ 30 h 40"/>
                <a:gd name="T2" fmla="*/ 76 w 96"/>
                <a:gd name="T3" fmla="*/ 30 h 40"/>
                <a:gd name="T4" fmla="*/ 76 w 96"/>
                <a:gd name="T5" fmla="*/ 40 h 40"/>
                <a:gd name="T6" fmla="*/ 96 w 96"/>
                <a:gd name="T7" fmla="*/ 18 h 40"/>
                <a:gd name="T8" fmla="*/ 76 w 96"/>
                <a:gd name="T9" fmla="*/ 0 h 40"/>
                <a:gd name="T10" fmla="*/ 76 w 96"/>
                <a:gd name="T11" fmla="*/ 9 h 40"/>
                <a:gd name="T12" fmla="*/ 0 w 96"/>
                <a:gd name="T13" fmla="*/ 9 h 40"/>
                <a:gd name="T14" fmla="*/ 0 w 96"/>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30"/>
                  </a:moveTo>
                  <a:lnTo>
                    <a:pt x="76" y="30"/>
                  </a:lnTo>
                  <a:lnTo>
                    <a:pt x="76" y="40"/>
                  </a:lnTo>
                  <a:lnTo>
                    <a:pt x="96" y="18"/>
                  </a:lnTo>
                  <a:lnTo>
                    <a:pt x="76" y="0"/>
                  </a:lnTo>
                  <a:lnTo>
                    <a:pt x="76" y="9"/>
                  </a:lnTo>
                  <a:lnTo>
                    <a:pt x="0" y="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7" name="Freeform 214"/>
            <p:cNvSpPr>
              <a:spLocks/>
            </p:cNvSpPr>
            <p:nvPr/>
          </p:nvSpPr>
          <p:spPr bwMode="auto">
            <a:xfrm>
              <a:off x="2427" y="1484"/>
              <a:ext cx="76" cy="71"/>
            </a:xfrm>
            <a:custGeom>
              <a:avLst/>
              <a:gdLst>
                <a:gd name="T0" fmla="*/ 0 w 76"/>
                <a:gd name="T1" fmla="*/ 14 h 71"/>
                <a:gd name="T2" fmla="*/ 53 w 76"/>
                <a:gd name="T3" fmla="*/ 64 h 71"/>
                <a:gd name="T4" fmla="*/ 45 w 76"/>
                <a:gd name="T5" fmla="*/ 71 h 71"/>
                <a:gd name="T6" fmla="*/ 76 w 76"/>
                <a:gd name="T7" fmla="*/ 69 h 71"/>
                <a:gd name="T8" fmla="*/ 76 w 76"/>
                <a:gd name="T9" fmla="*/ 43 h 71"/>
                <a:gd name="T10" fmla="*/ 68 w 76"/>
                <a:gd name="T11" fmla="*/ 50 h 71"/>
                <a:gd name="T12" fmla="*/ 15 w 76"/>
                <a:gd name="T13" fmla="*/ 0 h 71"/>
                <a:gd name="T14" fmla="*/ 0 w 76"/>
                <a:gd name="T15" fmla="*/ 1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0" y="14"/>
                  </a:moveTo>
                  <a:lnTo>
                    <a:pt x="53" y="64"/>
                  </a:lnTo>
                  <a:lnTo>
                    <a:pt x="45" y="71"/>
                  </a:lnTo>
                  <a:lnTo>
                    <a:pt x="76" y="69"/>
                  </a:lnTo>
                  <a:lnTo>
                    <a:pt x="76" y="43"/>
                  </a:lnTo>
                  <a:lnTo>
                    <a:pt x="68" y="50"/>
                  </a:lnTo>
                  <a:lnTo>
                    <a:pt x="15"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8" name="Freeform 215"/>
            <p:cNvSpPr>
              <a:spLocks/>
            </p:cNvSpPr>
            <p:nvPr/>
          </p:nvSpPr>
          <p:spPr bwMode="auto">
            <a:xfrm>
              <a:off x="2427" y="1484"/>
              <a:ext cx="76" cy="71"/>
            </a:xfrm>
            <a:custGeom>
              <a:avLst/>
              <a:gdLst>
                <a:gd name="T0" fmla="*/ 0 w 76"/>
                <a:gd name="T1" fmla="*/ 14 h 71"/>
                <a:gd name="T2" fmla="*/ 53 w 76"/>
                <a:gd name="T3" fmla="*/ 64 h 71"/>
                <a:gd name="T4" fmla="*/ 45 w 76"/>
                <a:gd name="T5" fmla="*/ 71 h 71"/>
                <a:gd name="T6" fmla="*/ 76 w 76"/>
                <a:gd name="T7" fmla="*/ 69 h 71"/>
                <a:gd name="T8" fmla="*/ 76 w 76"/>
                <a:gd name="T9" fmla="*/ 43 h 71"/>
                <a:gd name="T10" fmla="*/ 68 w 76"/>
                <a:gd name="T11" fmla="*/ 50 h 71"/>
                <a:gd name="T12" fmla="*/ 15 w 76"/>
                <a:gd name="T13" fmla="*/ 0 h 71"/>
                <a:gd name="T14" fmla="*/ 0 w 76"/>
                <a:gd name="T15" fmla="*/ 1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0" y="14"/>
                  </a:moveTo>
                  <a:lnTo>
                    <a:pt x="53" y="64"/>
                  </a:lnTo>
                  <a:lnTo>
                    <a:pt x="45" y="71"/>
                  </a:lnTo>
                  <a:lnTo>
                    <a:pt x="76" y="69"/>
                  </a:lnTo>
                  <a:lnTo>
                    <a:pt x="76" y="43"/>
                  </a:lnTo>
                  <a:lnTo>
                    <a:pt x="68" y="50"/>
                  </a:lnTo>
                  <a:lnTo>
                    <a:pt x="15"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89" name="Freeform 216"/>
            <p:cNvSpPr>
              <a:spLocks/>
            </p:cNvSpPr>
            <p:nvPr/>
          </p:nvSpPr>
          <p:spPr bwMode="auto">
            <a:xfrm>
              <a:off x="2395" y="1498"/>
              <a:ext cx="42" cy="90"/>
            </a:xfrm>
            <a:custGeom>
              <a:avLst/>
              <a:gdLst>
                <a:gd name="T0" fmla="*/ 10 w 42"/>
                <a:gd name="T1" fmla="*/ 0 h 90"/>
                <a:gd name="T2" fmla="*/ 10 w 42"/>
                <a:gd name="T3" fmla="*/ 71 h 90"/>
                <a:gd name="T4" fmla="*/ 0 w 42"/>
                <a:gd name="T5" fmla="*/ 71 h 90"/>
                <a:gd name="T6" fmla="*/ 22 w 42"/>
                <a:gd name="T7" fmla="*/ 90 h 90"/>
                <a:gd name="T8" fmla="*/ 42 w 42"/>
                <a:gd name="T9" fmla="*/ 71 h 90"/>
                <a:gd name="T10" fmla="*/ 32 w 42"/>
                <a:gd name="T11" fmla="*/ 71 h 90"/>
                <a:gd name="T12" fmla="*/ 32 w 42"/>
                <a:gd name="T13" fmla="*/ 0 h 90"/>
                <a:gd name="T14" fmla="*/ 10 w 4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10" y="0"/>
                  </a:moveTo>
                  <a:lnTo>
                    <a:pt x="10" y="71"/>
                  </a:lnTo>
                  <a:lnTo>
                    <a:pt x="0" y="71"/>
                  </a:lnTo>
                  <a:lnTo>
                    <a:pt x="22" y="90"/>
                  </a:lnTo>
                  <a:lnTo>
                    <a:pt x="42" y="71"/>
                  </a:lnTo>
                  <a:lnTo>
                    <a:pt x="32" y="71"/>
                  </a:lnTo>
                  <a:lnTo>
                    <a:pt x="3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0" name="Freeform 217"/>
            <p:cNvSpPr>
              <a:spLocks/>
            </p:cNvSpPr>
            <p:nvPr/>
          </p:nvSpPr>
          <p:spPr bwMode="auto">
            <a:xfrm>
              <a:off x="2395" y="1498"/>
              <a:ext cx="42" cy="90"/>
            </a:xfrm>
            <a:custGeom>
              <a:avLst/>
              <a:gdLst>
                <a:gd name="T0" fmla="*/ 10 w 42"/>
                <a:gd name="T1" fmla="*/ 0 h 90"/>
                <a:gd name="T2" fmla="*/ 10 w 42"/>
                <a:gd name="T3" fmla="*/ 71 h 90"/>
                <a:gd name="T4" fmla="*/ 0 w 42"/>
                <a:gd name="T5" fmla="*/ 71 h 90"/>
                <a:gd name="T6" fmla="*/ 22 w 42"/>
                <a:gd name="T7" fmla="*/ 90 h 90"/>
                <a:gd name="T8" fmla="*/ 42 w 42"/>
                <a:gd name="T9" fmla="*/ 71 h 90"/>
                <a:gd name="T10" fmla="*/ 32 w 42"/>
                <a:gd name="T11" fmla="*/ 71 h 90"/>
                <a:gd name="T12" fmla="*/ 32 w 42"/>
                <a:gd name="T13" fmla="*/ 0 h 90"/>
                <a:gd name="T14" fmla="*/ 10 w 4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0">
                  <a:moveTo>
                    <a:pt x="10" y="0"/>
                  </a:moveTo>
                  <a:lnTo>
                    <a:pt x="10" y="71"/>
                  </a:lnTo>
                  <a:lnTo>
                    <a:pt x="0" y="71"/>
                  </a:lnTo>
                  <a:lnTo>
                    <a:pt x="22" y="90"/>
                  </a:lnTo>
                  <a:lnTo>
                    <a:pt x="42" y="71"/>
                  </a:lnTo>
                  <a:lnTo>
                    <a:pt x="32" y="71"/>
                  </a:lnTo>
                  <a:lnTo>
                    <a:pt x="3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1" name="Freeform 218"/>
            <p:cNvSpPr>
              <a:spLocks/>
            </p:cNvSpPr>
            <p:nvPr/>
          </p:nvSpPr>
          <p:spPr bwMode="auto">
            <a:xfrm>
              <a:off x="2329" y="1484"/>
              <a:ext cx="76" cy="71"/>
            </a:xfrm>
            <a:custGeom>
              <a:avLst/>
              <a:gdLst>
                <a:gd name="T0" fmla="*/ 61 w 76"/>
                <a:gd name="T1" fmla="*/ 0 h 71"/>
                <a:gd name="T2" fmla="*/ 8 w 76"/>
                <a:gd name="T3" fmla="*/ 50 h 71"/>
                <a:gd name="T4" fmla="*/ 0 w 76"/>
                <a:gd name="T5" fmla="*/ 43 h 71"/>
                <a:gd name="T6" fmla="*/ 0 w 76"/>
                <a:gd name="T7" fmla="*/ 71 h 71"/>
                <a:gd name="T8" fmla="*/ 30 w 76"/>
                <a:gd name="T9" fmla="*/ 71 h 71"/>
                <a:gd name="T10" fmla="*/ 23 w 76"/>
                <a:gd name="T11" fmla="*/ 64 h 71"/>
                <a:gd name="T12" fmla="*/ 76 w 76"/>
                <a:gd name="T13" fmla="*/ 14 h 71"/>
                <a:gd name="T14" fmla="*/ 61 w 7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61" y="0"/>
                  </a:moveTo>
                  <a:lnTo>
                    <a:pt x="8" y="50"/>
                  </a:lnTo>
                  <a:lnTo>
                    <a:pt x="0" y="43"/>
                  </a:lnTo>
                  <a:lnTo>
                    <a:pt x="0" y="71"/>
                  </a:lnTo>
                  <a:lnTo>
                    <a:pt x="30" y="71"/>
                  </a:lnTo>
                  <a:lnTo>
                    <a:pt x="23" y="64"/>
                  </a:lnTo>
                  <a:lnTo>
                    <a:pt x="76" y="14"/>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2" name="Freeform 219"/>
            <p:cNvSpPr>
              <a:spLocks/>
            </p:cNvSpPr>
            <p:nvPr/>
          </p:nvSpPr>
          <p:spPr bwMode="auto">
            <a:xfrm>
              <a:off x="2329" y="1484"/>
              <a:ext cx="76" cy="71"/>
            </a:xfrm>
            <a:custGeom>
              <a:avLst/>
              <a:gdLst>
                <a:gd name="T0" fmla="*/ 61 w 76"/>
                <a:gd name="T1" fmla="*/ 0 h 71"/>
                <a:gd name="T2" fmla="*/ 8 w 76"/>
                <a:gd name="T3" fmla="*/ 50 h 71"/>
                <a:gd name="T4" fmla="*/ 0 w 76"/>
                <a:gd name="T5" fmla="*/ 43 h 71"/>
                <a:gd name="T6" fmla="*/ 0 w 76"/>
                <a:gd name="T7" fmla="*/ 71 h 71"/>
                <a:gd name="T8" fmla="*/ 30 w 76"/>
                <a:gd name="T9" fmla="*/ 71 h 71"/>
                <a:gd name="T10" fmla="*/ 23 w 76"/>
                <a:gd name="T11" fmla="*/ 64 h 71"/>
                <a:gd name="T12" fmla="*/ 76 w 76"/>
                <a:gd name="T13" fmla="*/ 14 h 71"/>
                <a:gd name="T14" fmla="*/ 61 w 7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1">
                  <a:moveTo>
                    <a:pt x="61" y="0"/>
                  </a:moveTo>
                  <a:lnTo>
                    <a:pt x="8" y="50"/>
                  </a:lnTo>
                  <a:lnTo>
                    <a:pt x="0" y="43"/>
                  </a:lnTo>
                  <a:lnTo>
                    <a:pt x="0" y="71"/>
                  </a:lnTo>
                  <a:lnTo>
                    <a:pt x="30" y="71"/>
                  </a:lnTo>
                  <a:lnTo>
                    <a:pt x="23" y="64"/>
                  </a:lnTo>
                  <a:lnTo>
                    <a:pt x="76" y="14"/>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3" name="Freeform 220"/>
            <p:cNvSpPr>
              <a:spLocks/>
            </p:cNvSpPr>
            <p:nvPr/>
          </p:nvSpPr>
          <p:spPr bwMode="auto">
            <a:xfrm>
              <a:off x="2297" y="1456"/>
              <a:ext cx="95" cy="40"/>
            </a:xfrm>
            <a:custGeom>
              <a:avLst/>
              <a:gdLst>
                <a:gd name="T0" fmla="*/ 95 w 95"/>
                <a:gd name="T1" fmla="*/ 9 h 40"/>
                <a:gd name="T2" fmla="*/ 22 w 95"/>
                <a:gd name="T3" fmla="*/ 9 h 40"/>
                <a:gd name="T4" fmla="*/ 22 w 95"/>
                <a:gd name="T5" fmla="*/ 0 h 40"/>
                <a:gd name="T6" fmla="*/ 0 w 95"/>
                <a:gd name="T7" fmla="*/ 19 h 40"/>
                <a:gd name="T8" fmla="*/ 22 w 95"/>
                <a:gd name="T9" fmla="*/ 40 h 40"/>
                <a:gd name="T10" fmla="*/ 22 w 95"/>
                <a:gd name="T11" fmla="*/ 31 h 40"/>
                <a:gd name="T12" fmla="*/ 95 w 95"/>
                <a:gd name="T13" fmla="*/ 31 h 40"/>
                <a:gd name="T14" fmla="*/ 95 w 95"/>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95" y="9"/>
                  </a:moveTo>
                  <a:lnTo>
                    <a:pt x="22" y="9"/>
                  </a:lnTo>
                  <a:lnTo>
                    <a:pt x="22" y="0"/>
                  </a:lnTo>
                  <a:lnTo>
                    <a:pt x="0" y="19"/>
                  </a:lnTo>
                  <a:lnTo>
                    <a:pt x="22" y="40"/>
                  </a:lnTo>
                  <a:lnTo>
                    <a:pt x="22" y="31"/>
                  </a:lnTo>
                  <a:lnTo>
                    <a:pt x="95" y="31"/>
                  </a:lnTo>
                  <a:lnTo>
                    <a:pt x="9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4" name="Freeform 221"/>
            <p:cNvSpPr>
              <a:spLocks/>
            </p:cNvSpPr>
            <p:nvPr/>
          </p:nvSpPr>
          <p:spPr bwMode="auto">
            <a:xfrm>
              <a:off x="2297" y="1456"/>
              <a:ext cx="95" cy="40"/>
            </a:xfrm>
            <a:custGeom>
              <a:avLst/>
              <a:gdLst>
                <a:gd name="T0" fmla="*/ 95 w 95"/>
                <a:gd name="T1" fmla="*/ 9 h 40"/>
                <a:gd name="T2" fmla="*/ 22 w 95"/>
                <a:gd name="T3" fmla="*/ 9 h 40"/>
                <a:gd name="T4" fmla="*/ 22 w 95"/>
                <a:gd name="T5" fmla="*/ 0 h 40"/>
                <a:gd name="T6" fmla="*/ 0 w 95"/>
                <a:gd name="T7" fmla="*/ 19 h 40"/>
                <a:gd name="T8" fmla="*/ 22 w 95"/>
                <a:gd name="T9" fmla="*/ 40 h 40"/>
                <a:gd name="T10" fmla="*/ 22 w 95"/>
                <a:gd name="T11" fmla="*/ 31 h 40"/>
                <a:gd name="T12" fmla="*/ 95 w 95"/>
                <a:gd name="T13" fmla="*/ 31 h 40"/>
                <a:gd name="T14" fmla="*/ 95 w 95"/>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95" y="9"/>
                  </a:moveTo>
                  <a:lnTo>
                    <a:pt x="22" y="9"/>
                  </a:lnTo>
                  <a:lnTo>
                    <a:pt x="22" y="0"/>
                  </a:lnTo>
                  <a:lnTo>
                    <a:pt x="0" y="19"/>
                  </a:lnTo>
                  <a:lnTo>
                    <a:pt x="22" y="40"/>
                  </a:lnTo>
                  <a:lnTo>
                    <a:pt x="22" y="31"/>
                  </a:lnTo>
                  <a:lnTo>
                    <a:pt x="95" y="31"/>
                  </a:lnTo>
                  <a:lnTo>
                    <a:pt x="9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5" name="Freeform 222"/>
            <p:cNvSpPr>
              <a:spLocks/>
            </p:cNvSpPr>
            <p:nvPr/>
          </p:nvSpPr>
          <p:spPr bwMode="auto">
            <a:xfrm>
              <a:off x="2332" y="1395"/>
              <a:ext cx="75" cy="70"/>
            </a:xfrm>
            <a:custGeom>
              <a:avLst/>
              <a:gdLst>
                <a:gd name="T0" fmla="*/ 75 w 75"/>
                <a:gd name="T1" fmla="*/ 56 h 70"/>
                <a:gd name="T2" fmla="*/ 22 w 75"/>
                <a:gd name="T3" fmla="*/ 7 h 70"/>
                <a:gd name="T4" fmla="*/ 30 w 75"/>
                <a:gd name="T5" fmla="*/ 0 h 70"/>
                <a:gd name="T6" fmla="*/ 0 w 75"/>
                <a:gd name="T7" fmla="*/ 0 h 70"/>
                <a:gd name="T8" fmla="*/ 0 w 75"/>
                <a:gd name="T9" fmla="*/ 28 h 70"/>
                <a:gd name="T10" fmla="*/ 7 w 75"/>
                <a:gd name="T11" fmla="*/ 21 h 70"/>
                <a:gd name="T12" fmla="*/ 60 w 75"/>
                <a:gd name="T13" fmla="*/ 70 h 70"/>
                <a:gd name="T14" fmla="*/ 75 w 75"/>
                <a:gd name="T15" fmla="*/ 56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56"/>
                  </a:moveTo>
                  <a:lnTo>
                    <a:pt x="22" y="7"/>
                  </a:lnTo>
                  <a:lnTo>
                    <a:pt x="30" y="0"/>
                  </a:lnTo>
                  <a:lnTo>
                    <a:pt x="0" y="0"/>
                  </a:lnTo>
                  <a:lnTo>
                    <a:pt x="0" y="28"/>
                  </a:lnTo>
                  <a:lnTo>
                    <a:pt x="7" y="21"/>
                  </a:lnTo>
                  <a:lnTo>
                    <a:pt x="60" y="70"/>
                  </a:lnTo>
                  <a:lnTo>
                    <a:pt x="7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6" name="Freeform 223"/>
            <p:cNvSpPr>
              <a:spLocks/>
            </p:cNvSpPr>
            <p:nvPr/>
          </p:nvSpPr>
          <p:spPr bwMode="auto">
            <a:xfrm>
              <a:off x="2332" y="1395"/>
              <a:ext cx="75" cy="70"/>
            </a:xfrm>
            <a:custGeom>
              <a:avLst/>
              <a:gdLst>
                <a:gd name="T0" fmla="*/ 75 w 75"/>
                <a:gd name="T1" fmla="*/ 56 h 70"/>
                <a:gd name="T2" fmla="*/ 22 w 75"/>
                <a:gd name="T3" fmla="*/ 7 h 70"/>
                <a:gd name="T4" fmla="*/ 30 w 75"/>
                <a:gd name="T5" fmla="*/ 0 h 70"/>
                <a:gd name="T6" fmla="*/ 0 w 75"/>
                <a:gd name="T7" fmla="*/ 0 h 70"/>
                <a:gd name="T8" fmla="*/ 0 w 75"/>
                <a:gd name="T9" fmla="*/ 28 h 70"/>
                <a:gd name="T10" fmla="*/ 7 w 75"/>
                <a:gd name="T11" fmla="*/ 21 h 70"/>
                <a:gd name="T12" fmla="*/ 60 w 75"/>
                <a:gd name="T13" fmla="*/ 70 h 70"/>
                <a:gd name="T14" fmla="*/ 75 w 75"/>
                <a:gd name="T15" fmla="*/ 56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75" y="56"/>
                  </a:moveTo>
                  <a:lnTo>
                    <a:pt x="22" y="7"/>
                  </a:lnTo>
                  <a:lnTo>
                    <a:pt x="30" y="0"/>
                  </a:lnTo>
                  <a:lnTo>
                    <a:pt x="0" y="0"/>
                  </a:lnTo>
                  <a:lnTo>
                    <a:pt x="0" y="28"/>
                  </a:lnTo>
                  <a:lnTo>
                    <a:pt x="7" y="21"/>
                  </a:lnTo>
                  <a:lnTo>
                    <a:pt x="60" y="70"/>
                  </a:lnTo>
                  <a:lnTo>
                    <a:pt x="7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7" name="Freeform 224"/>
            <p:cNvSpPr>
              <a:spLocks/>
            </p:cNvSpPr>
            <p:nvPr/>
          </p:nvSpPr>
          <p:spPr bwMode="auto">
            <a:xfrm>
              <a:off x="2397" y="1361"/>
              <a:ext cx="43" cy="90"/>
            </a:xfrm>
            <a:custGeom>
              <a:avLst/>
              <a:gdLst>
                <a:gd name="T0" fmla="*/ 33 w 43"/>
                <a:gd name="T1" fmla="*/ 90 h 90"/>
                <a:gd name="T2" fmla="*/ 33 w 43"/>
                <a:gd name="T3" fmla="*/ 19 h 90"/>
                <a:gd name="T4" fmla="*/ 43 w 43"/>
                <a:gd name="T5" fmla="*/ 19 h 90"/>
                <a:gd name="T6" fmla="*/ 23 w 43"/>
                <a:gd name="T7" fmla="*/ 0 h 90"/>
                <a:gd name="T8" fmla="*/ 0 w 43"/>
                <a:gd name="T9" fmla="*/ 19 h 90"/>
                <a:gd name="T10" fmla="*/ 10 w 43"/>
                <a:gd name="T11" fmla="*/ 19 h 90"/>
                <a:gd name="T12" fmla="*/ 10 w 43"/>
                <a:gd name="T13" fmla="*/ 90 h 90"/>
                <a:gd name="T14" fmla="*/ 33 w 4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0">
                  <a:moveTo>
                    <a:pt x="33" y="90"/>
                  </a:moveTo>
                  <a:lnTo>
                    <a:pt x="33" y="19"/>
                  </a:lnTo>
                  <a:lnTo>
                    <a:pt x="43" y="19"/>
                  </a:lnTo>
                  <a:lnTo>
                    <a:pt x="23" y="0"/>
                  </a:lnTo>
                  <a:lnTo>
                    <a:pt x="0" y="19"/>
                  </a:lnTo>
                  <a:lnTo>
                    <a:pt x="10" y="19"/>
                  </a:lnTo>
                  <a:lnTo>
                    <a:pt x="10" y="90"/>
                  </a:lnTo>
                  <a:lnTo>
                    <a:pt x="3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8" name="Freeform 225"/>
            <p:cNvSpPr>
              <a:spLocks/>
            </p:cNvSpPr>
            <p:nvPr/>
          </p:nvSpPr>
          <p:spPr bwMode="auto">
            <a:xfrm>
              <a:off x="2397" y="1361"/>
              <a:ext cx="43" cy="90"/>
            </a:xfrm>
            <a:custGeom>
              <a:avLst/>
              <a:gdLst>
                <a:gd name="T0" fmla="*/ 33 w 43"/>
                <a:gd name="T1" fmla="*/ 90 h 90"/>
                <a:gd name="T2" fmla="*/ 33 w 43"/>
                <a:gd name="T3" fmla="*/ 19 h 90"/>
                <a:gd name="T4" fmla="*/ 43 w 43"/>
                <a:gd name="T5" fmla="*/ 19 h 90"/>
                <a:gd name="T6" fmla="*/ 23 w 43"/>
                <a:gd name="T7" fmla="*/ 0 h 90"/>
                <a:gd name="T8" fmla="*/ 0 w 43"/>
                <a:gd name="T9" fmla="*/ 19 h 90"/>
                <a:gd name="T10" fmla="*/ 10 w 43"/>
                <a:gd name="T11" fmla="*/ 19 h 90"/>
                <a:gd name="T12" fmla="*/ 10 w 43"/>
                <a:gd name="T13" fmla="*/ 90 h 90"/>
                <a:gd name="T14" fmla="*/ 33 w 4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0">
                  <a:moveTo>
                    <a:pt x="33" y="90"/>
                  </a:moveTo>
                  <a:lnTo>
                    <a:pt x="33" y="19"/>
                  </a:lnTo>
                  <a:lnTo>
                    <a:pt x="43" y="19"/>
                  </a:lnTo>
                  <a:lnTo>
                    <a:pt x="23" y="0"/>
                  </a:lnTo>
                  <a:lnTo>
                    <a:pt x="0" y="19"/>
                  </a:lnTo>
                  <a:lnTo>
                    <a:pt x="10" y="19"/>
                  </a:lnTo>
                  <a:lnTo>
                    <a:pt x="10" y="90"/>
                  </a:lnTo>
                  <a:lnTo>
                    <a:pt x="3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99" name="Freeform 226"/>
            <p:cNvSpPr>
              <a:spLocks/>
            </p:cNvSpPr>
            <p:nvPr/>
          </p:nvSpPr>
          <p:spPr bwMode="auto">
            <a:xfrm>
              <a:off x="2430" y="1395"/>
              <a:ext cx="75" cy="70"/>
            </a:xfrm>
            <a:custGeom>
              <a:avLst/>
              <a:gdLst>
                <a:gd name="T0" fmla="*/ 15 w 75"/>
                <a:gd name="T1" fmla="*/ 70 h 70"/>
                <a:gd name="T2" fmla="*/ 68 w 75"/>
                <a:gd name="T3" fmla="*/ 21 h 70"/>
                <a:gd name="T4" fmla="*/ 75 w 75"/>
                <a:gd name="T5" fmla="*/ 28 h 70"/>
                <a:gd name="T6" fmla="*/ 75 w 75"/>
                <a:gd name="T7" fmla="*/ 0 h 70"/>
                <a:gd name="T8" fmla="*/ 45 w 75"/>
                <a:gd name="T9" fmla="*/ 0 h 70"/>
                <a:gd name="T10" fmla="*/ 52 w 75"/>
                <a:gd name="T11" fmla="*/ 7 h 70"/>
                <a:gd name="T12" fmla="*/ 0 w 75"/>
                <a:gd name="T13" fmla="*/ 56 h 70"/>
                <a:gd name="T14" fmla="*/ 15 w 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15" y="70"/>
                  </a:moveTo>
                  <a:lnTo>
                    <a:pt x="68" y="21"/>
                  </a:lnTo>
                  <a:lnTo>
                    <a:pt x="75" y="28"/>
                  </a:lnTo>
                  <a:lnTo>
                    <a:pt x="75" y="0"/>
                  </a:lnTo>
                  <a:lnTo>
                    <a:pt x="45" y="0"/>
                  </a:lnTo>
                  <a:lnTo>
                    <a:pt x="52" y="7"/>
                  </a:lnTo>
                  <a:lnTo>
                    <a:pt x="0" y="56"/>
                  </a:lnTo>
                  <a:lnTo>
                    <a:pt x="1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0" name="Freeform 227"/>
            <p:cNvSpPr>
              <a:spLocks/>
            </p:cNvSpPr>
            <p:nvPr/>
          </p:nvSpPr>
          <p:spPr bwMode="auto">
            <a:xfrm>
              <a:off x="2430" y="1395"/>
              <a:ext cx="75" cy="70"/>
            </a:xfrm>
            <a:custGeom>
              <a:avLst/>
              <a:gdLst>
                <a:gd name="T0" fmla="*/ 15 w 75"/>
                <a:gd name="T1" fmla="*/ 70 h 70"/>
                <a:gd name="T2" fmla="*/ 68 w 75"/>
                <a:gd name="T3" fmla="*/ 21 h 70"/>
                <a:gd name="T4" fmla="*/ 75 w 75"/>
                <a:gd name="T5" fmla="*/ 28 h 70"/>
                <a:gd name="T6" fmla="*/ 75 w 75"/>
                <a:gd name="T7" fmla="*/ 0 h 70"/>
                <a:gd name="T8" fmla="*/ 45 w 75"/>
                <a:gd name="T9" fmla="*/ 0 h 70"/>
                <a:gd name="T10" fmla="*/ 52 w 75"/>
                <a:gd name="T11" fmla="*/ 7 h 70"/>
                <a:gd name="T12" fmla="*/ 0 w 75"/>
                <a:gd name="T13" fmla="*/ 56 h 70"/>
                <a:gd name="T14" fmla="*/ 15 w 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15" y="70"/>
                  </a:moveTo>
                  <a:lnTo>
                    <a:pt x="68" y="21"/>
                  </a:lnTo>
                  <a:lnTo>
                    <a:pt x="75" y="28"/>
                  </a:lnTo>
                  <a:lnTo>
                    <a:pt x="75" y="0"/>
                  </a:lnTo>
                  <a:lnTo>
                    <a:pt x="45" y="0"/>
                  </a:lnTo>
                  <a:lnTo>
                    <a:pt x="52" y="7"/>
                  </a:lnTo>
                  <a:lnTo>
                    <a:pt x="0" y="56"/>
                  </a:lnTo>
                  <a:lnTo>
                    <a:pt x="1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1" name="Freeform 228"/>
            <p:cNvSpPr>
              <a:spLocks/>
            </p:cNvSpPr>
            <p:nvPr/>
          </p:nvSpPr>
          <p:spPr bwMode="auto">
            <a:xfrm>
              <a:off x="2445" y="1456"/>
              <a:ext cx="95" cy="40"/>
            </a:xfrm>
            <a:custGeom>
              <a:avLst/>
              <a:gdLst>
                <a:gd name="T0" fmla="*/ 0 w 95"/>
                <a:gd name="T1" fmla="*/ 31 h 40"/>
                <a:gd name="T2" fmla="*/ 75 w 95"/>
                <a:gd name="T3" fmla="*/ 31 h 40"/>
                <a:gd name="T4" fmla="*/ 75 w 95"/>
                <a:gd name="T5" fmla="*/ 40 h 40"/>
                <a:gd name="T6" fmla="*/ 95 w 95"/>
                <a:gd name="T7" fmla="*/ 19 h 40"/>
                <a:gd name="T8" fmla="*/ 75 w 95"/>
                <a:gd name="T9" fmla="*/ 0 h 40"/>
                <a:gd name="T10" fmla="*/ 75 w 95"/>
                <a:gd name="T11" fmla="*/ 9 h 40"/>
                <a:gd name="T12" fmla="*/ 0 w 95"/>
                <a:gd name="T13" fmla="*/ 9 h 40"/>
                <a:gd name="T14" fmla="*/ 0 w 95"/>
                <a:gd name="T15" fmla="*/ 3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0" y="31"/>
                  </a:moveTo>
                  <a:lnTo>
                    <a:pt x="75" y="31"/>
                  </a:lnTo>
                  <a:lnTo>
                    <a:pt x="75" y="40"/>
                  </a:lnTo>
                  <a:lnTo>
                    <a:pt x="95" y="19"/>
                  </a:lnTo>
                  <a:lnTo>
                    <a:pt x="75" y="0"/>
                  </a:lnTo>
                  <a:lnTo>
                    <a:pt x="75" y="9"/>
                  </a:lnTo>
                  <a:lnTo>
                    <a:pt x="0" y="9"/>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2" name="Freeform 229"/>
            <p:cNvSpPr>
              <a:spLocks/>
            </p:cNvSpPr>
            <p:nvPr/>
          </p:nvSpPr>
          <p:spPr bwMode="auto">
            <a:xfrm>
              <a:off x="2445" y="1456"/>
              <a:ext cx="95" cy="40"/>
            </a:xfrm>
            <a:custGeom>
              <a:avLst/>
              <a:gdLst>
                <a:gd name="T0" fmla="*/ 0 w 95"/>
                <a:gd name="T1" fmla="*/ 31 h 40"/>
                <a:gd name="T2" fmla="*/ 75 w 95"/>
                <a:gd name="T3" fmla="*/ 31 h 40"/>
                <a:gd name="T4" fmla="*/ 75 w 95"/>
                <a:gd name="T5" fmla="*/ 40 h 40"/>
                <a:gd name="T6" fmla="*/ 95 w 95"/>
                <a:gd name="T7" fmla="*/ 19 h 40"/>
                <a:gd name="T8" fmla="*/ 75 w 95"/>
                <a:gd name="T9" fmla="*/ 0 h 40"/>
                <a:gd name="T10" fmla="*/ 75 w 95"/>
                <a:gd name="T11" fmla="*/ 9 h 40"/>
                <a:gd name="T12" fmla="*/ 0 w 95"/>
                <a:gd name="T13" fmla="*/ 9 h 40"/>
                <a:gd name="T14" fmla="*/ 0 w 95"/>
                <a:gd name="T15" fmla="*/ 3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40">
                  <a:moveTo>
                    <a:pt x="0" y="31"/>
                  </a:moveTo>
                  <a:lnTo>
                    <a:pt x="75" y="31"/>
                  </a:lnTo>
                  <a:lnTo>
                    <a:pt x="75" y="40"/>
                  </a:lnTo>
                  <a:lnTo>
                    <a:pt x="95" y="19"/>
                  </a:lnTo>
                  <a:lnTo>
                    <a:pt x="75" y="0"/>
                  </a:lnTo>
                  <a:lnTo>
                    <a:pt x="75" y="9"/>
                  </a:lnTo>
                  <a:lnTo>
                    <a:pt x="0" y="9"/>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3" name="Freeform 230"/>
            <p:cNvSpPr>
              <a:spLocks/>
            </p:cNvSpPr>
            <p:nvPr/>
          </p:nvSpPr>
          <p:spPr bwMode="auto">
            <a:xfrm>
              <a:off x="2430" y="1487"/>
              <a:ext cx="75" cy="70"/>
            </a:xfrm>
            <a:custGeom>
              <a:avLst/>
              <a:gdLst>
                <a:gd name="T0" fmla="*/ 0 w 75"/>
                <a:gd name="T1" fmla="*/ 14 h 70"/>
                <a:gd name="T2" fmla="*/ 52 w 75"/>
                <a:gd name="T3" fmla="*/ 63 h 70"/>
                <a:gd name="T4" fmla="*/ 45 w 75"/>
                <a:gd name="T5" fmla="*/ 70 h 70"/>
                <a:gd name="T6" fmla="*/ 75 w 75"/>
                <a:gd name="T7" fmla="*/ 68 h 70"/>
                <a:gd name="T8" fmla="*/ 75 w 75"/>
                <a:gd name="T9" fmla="*/ 42 h 70"/>
                <a:gd name="T10" fmla="*/ 68 w 75"/>
                <a:gd name="T11" fmla="*/ 49 h 70"/>
                <a:gd name="T12" fmla="*/ 15 w 75"/>
                <a:gd name="T13" fmla="*/ 0 h 70"/>
                <a:gd name="T14" fmla="*/ 0 w 75"/>
                <a:gd name="T15" fmla="*/ 1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0" y="14"/>
                  </a:moveTo>
                  <a:lnTo>
                    <a:pt x="52" y="63"/>
                  </a:lnTo>
                  <a:lnTo>
                    <a:pt x="45" y="70"/>
                  </a:lnTo>
                  <a:lnTo>
                    <a:pt x="75" y="68"/>
                  </a:lnTo>
                  <a:lnTo>
                    <a:pt x="75" y="42"/>
                  </a:lnTo>
                  <a:lnTo>
                    <a:pt x="68" y="49"/>
                  </a:lnTo>
                  <a:lnTo>
                    <a:pt x="1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4" name="Freeform 231"/>
            <p:cNvSpPr>
              <a:spLocks/>
            </p:cNvSpPr>
            <p:nvPr/>
          </p:nvSpPr>
          <p:spPr bwMode="auto">
            <a:xfrm>
              <a:off x="2430" y="1487"/>
              <a:ext cx="75" cy="70"/>
            </a:xfrm>
            <a:custGeom>
              <a:avLst/>
              <a:gdLst>
                <a:gd name="T0" fmla="*/ 0 w 75"/>
                <a:gd name="T1" fmla="*/ 14 h 70"/>
                <a:gd name="T2" fmla="*/ 52 w 75"/>
                <a:gd name="T3" fmla="*/ 63 h 70"/>
                <a:gd name="T4" fmla="*/ 45 w 75"/>
                <a:gd name="T5" fmla="*/ 70 h 70"/>
                <a:gd name="T6" fmla="*/ 75 w 75"/>
                <a:gd name="T7" fmla="*/ 68 h 70"/>
                <a:gd name="T8" fmla="*/ 75 w 75"/>
                <a:gd name="T9" fmla="*/ 42 h 70"/>
                <a:gd name="T10" fmla="*/ 68 w 75"/>
                <a:gd name="T11" fmla="*/ 49 h 70"/>
                <a:gd name="T12" fmla="*/ 15 w 75"/>
                <a:gd name="T13" fmla="*/ 0 h 70"/>
                <a:gd name="T14" fmla="*/ 0 w 75"/>
                <a:gd name="T15" fmla="*/ 1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0" y="14"/>
                  </a:moveTo>
                  <a:lnTo>
                    <a:pt x="52" y="63"/>
                  </a:lnTo>
                  <a:lnTo>
                    <a:pt x="45" y="70"/>
                  </a:lnTo>
                  <a:lnTo>
                    <a:pt x="75" y="68"/>
                  </a:lnTo>
                  <a:lnTo>
                    <a:pt x="75" y="42"/>
                  </a:lnTo>
                  <a:lnTo>
                    <a:pt x="68" y="49"/>
                  </a:lnTo>
                  <a:lnTo>
                    <a:pt x="1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5" name="Freeform 232"/>
            <p:cNvSpPr>
              <a:spLocks/>
            </p:cNvSpPr>
            <p:nvPr/>
          </p:nvSpPr>
          <p:spPr bwMode="auto">
            <a:xfrm>
              <a:off x="2397" y="1501"/>
              <a:ext cx="43" cy="89"/>
            </a:xfrm>
            <a:custGeom>
              <a:avLst/>
              <a:gdLst>
                <a:gd name="T0" fmla="*/ 10 w 43"/>
                <a:gd name="T1" fmla="*/ 0 h 89"/>
                <a:gd name="T2" fmla="*/ 10 w 43"/>
                <a:gd name="T3" fmla="*/ 71 h 89"/>
                <a:gd name="T4" fmla="*/ 0 w 43"/>
                <a:gd name="T5" fmla="*/ 71 h 89"/>
                <a:gd name="T6" fmla="*/ 23 w 43"/>
                <a:gd name="T7" fmla="*/ 89 h 89"/>
                <a:gd name="T8" fmla="*/ 43 w 43"/>
                <a:gd name="T9" fmla="*/ 71 h 89"/>
                <a:gd name="T10" fmla="*/ 33 w 43"/>
                <a:gd name="T11" fmla="*/ 71 h 89"/>
                <a:gd name="T12" fmla="*/ 33 w 43"/>
                <a:gd name="T13" fmla="*/ 0 h 89"/>
                <a:gd name="T14" fmla="*/ 10 w 4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9">
                  <a:moveTo>
                    <a:pt x="10" y="0"/>
                  </a:moveTo>
                  <a:lnTo>
                    <a:pt x="10" y="71"/>
                  </a:lnTo>
                  <a:lnTo>
                    <a:pt x="0" y="71"/>
                  </a:lnTo>
                  <a:lnTo>
                    <a:pt x="23" y="89"/>
                  </a:lnTo>
                  <a:lnTo>
                    <a:pt x="43" y="71"/>
                  </a:lnTo>
                  <a:lnTo>
                    <a:pt x="33" y="71"/>
                  </a:lnTo>
                  <a:lnTo>
                    <a:pt x="33"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6" name="Freeform 233"/>
            <p:cNvSpPr>
              <a:spLocks/>
            </p:cNvSpPr>
            <p:nvPr/>
          </p:nvSpPr>
          <p:spPr bwMode="auto">
            <a:xfrm>
              <a:off x="2397" y="1501"/>
              <a:ext cx="43" cy="89"/>
            </a:xfrm>
            <a:custGeom>
              <a:avLst/>
              <a:gdLst>
                <a:gd name="T0" fmla="*/ 10 w 43"/>
                <a:gd name="T1" fmla="*/ 0 h 89"/>
                <a:gd name="T2" fmla="*/ 10 w 43"/>
                <a:gd name="T3" fmla="*/ 71 h 89"/>
                <a:gd name="T4" fmla="*/ 0 w 43"/>
                <a:gd name="T5" fmla="*/ 71 h 89"/>
                <a:gd name="T6" fmla="*/ 23 w 43"/>
                <a:gd name="T7" fmla="*/ 89 h 89"/>
                <a:gd name="T8" fmla="*/ 43 w 43"/>
                <a:gd name="T9" fmla="*/ 71 h 89"/>
                <a:gd name="T10" fmla="*/ 33 w 43"/>
                <a:gd name="T11" fmla="*/ 71 h 89"/>
                <a:gd name="T12" fmla="*/ 33 w 43"/>
                <a:gd name="T13" fmla="*/ 0 h 89"/>
                <a:gd name="T14" fmla="*/ 10 w 4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9">
                  <a:moveTo>
                    <a:pt x="10" y="0"/>
                  </a:moveTo>
                  <a:lnTo>
                    <a:pt x="10" y="71"/>
                  </a:lnTo>
                  <a:lnTo>
                    <a:pt x="0" y="71"/>
                  </a:lnTo>
                  <a:lnTo>
                    <a:pt x="23" y="89"/>
                  </a:lnTo>
                  <a:lnTo>
                    <a:pt x="43" y="71"/>
                  </a:lnTo>
                  <a:lnTo>
                    <a:pt x="33" y="71"/>
                  </a:lnTo>
                  <a:lnTo>
                    <a:pt x="33"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7" name="Freeform 234"/>
            <p:cNvSpPr>
              <a:spLocks/>
            </p:cNvSpPr>
            <p:nvPr/>
          </p:nvSpPr>
          <p:spPr bwMode="auto">
            <a:xfrm>
              <a:off x="2332" y="1487"/>
              <a:ext cx="75" cy="70"/>
            </a:xfrm>
            <a:custGeom>
              <a:avLst/>
              <a:gdLst>
                <a:gd name="T0" fmla="*/ 60 w 75"/>
                <a:gd name="T1" fmla="*/ 0 h 70"/>
                <a:gd name="T2" fmla="*/ 7 w 75"/>
                <a:gd name="T3" fmla="*/ 49 h 70"/>
                <a:gd name="T4" fmla="*/ 0 w 75"/>
                <a:gd name="T5" fmla="*/ 42 h 70"/>
                <a:gd name="T6" fmla="*/ 0 w 75"/>
                <a:gd name="T7" fmla="*/ 70 h 70"/>
                <a:gd name="T8" fmla="*/ 30 w 75"/>
                <a:gd name="T9" fmla="*/ 70 h 70"/>
                <a:gd name="T10" fmla="*/ 22 w 75"/>
                <a:gd name="T11" fmla="*/ 63 h 70"/>
                <a:gd name="T12" fmla="*/ 75 w 75"/>
                <a:gd name="T13" fmla="*/ 14 h 70"/>
                <a:gd name="T14" fmla="*/ 60 w 7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0" y="0"/>
                  </a:moveTo>
                  <a:lnTo>
                    <a:pt x="7" y="49"/>
                  </a:lnTo>
                  <a:lnTo>
                    <a:pt x="0" y="42"/>
                  </a:lnTo>
                  <a:lnTo>
                    <a:pt x="0" y="70"/>
                  </a:lnTo>
                  <a:lnTo>
                    <a:pt x="30" y="70"/>
                  </a:lnTo>
                  <a:lnTo>
                    <a:pt x="22" y="63"/>
                  </a:lnTo>
                  <a:lnTo>
                    <a:pt x="75" y="1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8" name="Freeform 235"/>
            <p:cNvSpPr>
              <a:spLocks/>
            </p:cNvSpPr>
            <p:nvPr/>
          </p:nvSpPr>
          <p:spPr bwMode="auto">
            <a:xfrm>
              <a:off x="2332" y="1487"/>
              <a:ext cx="75" cy="70"/>
            </a:xfrm>
            <a:custGeom>
              <a:avLst/>
              <a:gdLst>
                <a:gd name="T0" fmla="*/ 60 w 75"/>
                <a:gd name="T1" fmla="*/ 0 h 70"/>
                <a:gd name="T2" fmla="*/ 7 w 75"/>
                <a:gd name="T3" fmla="*/ 49 h 70"/>
                <a:gd name="T4" fmla="*/ 0 w 75"/>
                <a:gd name="T5" fmla="*/ 42 h 70"/>
                <a:gd name="T6" fmla="*/ 0 w 75"/>
                <a:gd name="T7" fmla="*/ 70 h 70"/>
                <a:gd name="T8" fmla="*/ 30 w 75"/>
                <a:gd name="T9" fmla="*/ 70 h 70"/>
                <a:gd name="T10" fmla="*/ 22 w 75"/>
                <a:gd name="T11" fmla="*/ 63 h 70"/>
                <a:gd name="T12" fmla="*/ 75 w 75"/>
                <a:gd name="T13" fmla="*/ 14 h 70"/>
                <a:gd name="T14" fmla="*/ 60 w 7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0">
                  <a:moveTo>
                    <a:pt x="60" y="0"/>
                  </a:moveTo>
                  <a:lnTo>
                    <a:pt x="7" y="49"/>
                  </a:lnTo>
                  <a:lnTo>
                    <a:pt x="0" y="42"/>
                  </a:lnTo>
                  <a:lnTo>
                    <a:pt x="0" y="70"/>
                  </a:lnTo>
                  <a:lnTo>
                    <a:pt x="30" y="70"/>
                  </a:lnTo>
                  <a:lnTo>
                    <a:pt x="22" y="63"/>
                  </a:lnTo>
                  <a:lnTo>
                    <a:pt x="75" y="1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09" name="Oval 236"/>
            <p:cNvSpPr>
              <a:spLocks noChangeArrowheads="1"/>
            </p:cNvSpPr>
            <p:nvPr/>
          </p:nvSpPr>
          <p:spPr bwMode="auto">
            <a:xfrm>
              <a:off x="2374" y="1437"/>
              <a:ext cx="83" cy="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0" name="Oval 237"/>
            <p:cNvSpPr>
              <a:spLocks noChangeArrowheads="1"/>
            </p:cNvSpPr>
            <p:nvPr/>
          </p:nvSpPr>
          <p:spPr bwMode="auto">
            <a:xfrm>
              <a:off x="2379" y="1442"/>
              <a:ext cx="8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1" name="Oval 238"/>
            <p:cNvSpPr>
              <a:spLocks noChangeArrowheads="1"/>
            </p:cNvSpPr>
            <p:nvPr/>
          </p:nvSpPr>
          <p:spPr bwMode="auto">
            <a:xfrm>
              <a:off x="2377" y="1439"/>
              <a:ext cx="83" cy="78"/>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2" name="Rectangle 239"/>
            <p:cNvSpPr>
              <a:spLocks noChangeArrowheads="1"/>
            </p:cNvSpPr>
            <p:nvPr/>
          </p:nvSpPr>
          <p:spPr bwMode="auto">
            <a:xfrm>
              <a:off x="2282" y="1208"/>
              <a:ext cx="276" cy="139"/>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3" name="Rectangle 240"/>
            <p:cNvSpPr>
              <a:spLocks noChangeArrowheads="1"/>
            </p:cNvSpPr>
            <p:nvPr/>
          </p:nvSpPr>
          <p:spPr bwMode="auto">
            <a:xfrm>
              <a:off x="2283" y="1209"/>
              <a:ext cx="274" cy="137"/>
            </a:xfrm>
            <a:prstGeom prst="rect">
              <a:avLst/>
            </a:prstGeom>
            <a:solidFill>
              <a:srgbClr val="CF0E30"/>
            </a:solidFill>
            <a:ln w="4763">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4" name="Freeform 241"/>
            <p:cNvSpPr>
              <a:spLocks/>
            </p:cNvSpPr>
            <p:nvPr/>
          </p:nvSpPr>
          <p:spPr bwMode="auto">
            <a:xfrm>
              <a:off x="2282" y="1177"/>
              <a:ext cx="311" cy="31"/>
            </a:xfrm>
            <a:custGeom>
              <a:avLst/>
              <a:gdLst>
                <a:gd name="T0" fmla="*/ 0 w 311"/>
                <a:gd name="T1" fmla="*/ 31 h 31"/>
                <a:gd name="T2" fmla="*/ 35 w 311"/>
                <a:gd name="T3" fmla="*/ 0 h 31"/>
                <a:gd name="T4" fmla="*/ 311 w 311"/>
                <a:gd name="T5" fmla="*/ 0 h 31"/>
                <a:gd name="T6" fmla="*/ 276 w 311"/>
                <a:gd name="T7" fmla="*/ 31 h 31"/>
                <a:gd name="T8" fmla="*/ 0 w 311"/>
                <a:gd name="T9" fmla="*/ 31 h 31"/>
              </a:gdLst>
              <a:ahLst/>
              <a:cxnLst>
                <a:cxn ang="0">
                  <a:pos x="T0" y="T1"/>
                </a:cxn>
                <a:cxn ang="0">
                  <a:pos x="T2" y="T3"/>
                </a:cxn>
                <a:cxn ang="0">
                  <a:pos x="T4" y="T5"/>
                </a:cxn>
                <a:cxn ang="0">
                  <a:pos x="T6" y="T7"/>
                </a:cxn>
                <a:cxn ang="0">
                  <a:pos x="T8" y="T9"/>
                </a:cxn>
              </a:cxnLst>
              <a:rect l="0" t="0" r="r" b="b"/>
              <a:pathLst>
                <a:path w="311" h="31">
                  <a:moveTo>
                    <a:pt x="0" y="31"/>
                  </a:moveTo>
                  <a:lnTo>
                    <a:pt x="35" y="0"/>
                  </a:lnTo>
                  <a:lnTo>
                    <a:pt x="311" y="0"/>
                  </a:lnTo>
                  <a:lnTo>
                    <a:pt x="276" y="31"/>
                  </a:lnTo>
                  <a:lnTo>
                    <a:pt x="0" y="31"/>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5" name="Freeform 242"/>
            <p:cNvSpPr>
              <a:spLocks/>
            </p:cNvSpPr>
            <p:nvPr/>
          </p:nvSpPr>
          <p:spPr bwMode="auto">
            <a:xfrm>
              <a:off x="2282" y="1177"/>
              <a:ext cx="311" cy="31"/>
            </a:xfrm>
            <a:custGeom>
              <a:avLst/>
              <a:gdLst>
                <a:gd name="T0" fmla="*/ 0 w 311"/>
                <a:gd name="T1" fmla="*/ 31 h 31"/>
                <a:gd name="T2" fmla="*/ 35 w 311"/>
                <a:gd name="T3" fmla="*/ 0 h 31"/>
                <a:gd name="T4" fmla="*/ 311 w 311"/>
                <a:gd name="T5" fmla="*/ 0 h 31"/>
                <a:gd name="T6" fmla="*/ 276 w 311"/>
                <a:gd name="T7" fmla="*/ 31 h 31"/>
                <a:gd name="T8" fmla="*/ 0 w 311"/>
                <a:gd name="T9" fmla="*/ 31 h 31"/>
              </a:gdLst>
              <a:ahLst/>
              <a:cxnLst>
                <a:cxn ang="0">
                  <a:pos x="T0" y="T1"/>
                </a:cxn>
                <a:cxn ang="0">
                  <a:pos x="T2" y="T3"/>
                </a:cxn>
                <a:cxn ang="0">
                  <a:pos x="T4" y="T5"/>
                </a:cxn>
                <a:cxn ang="0">
                  <a:pos x="T6" y="T7"/>
                </a:cxn>
                <a:cxn ang="0">
                  <a:pos x="T8" y="T9"/>
                </a:cxn>
              </a:cxnLst>
              <a:rect l="0" t="0" r="r" b="b"/>
              <a:pathLst>
                <a:path w="311" h="31">
                  <a:moveTo>
                    <a:pt x="0" y="31"/>
                  </a:moveTo>
                  <a:lnTo>
                    <a:pt x="35" y="0"/>
                  </a:lnTo>
                  <a:lnTo>
                    <a:pt x="311" y="0"/>
                  </a:lnTo>
                  <a:lnTo>
                    <a:pt x="276" y="31"/>
                  </a:lnTo>
                  <a:lnTo>
                    <a:pt x="0" y="31"/>
                  </a:lnTo>
                  <a:close/>
                </a:path>
              </a:pathLst>
            </a:custGeom>
            <a:solidFill>
              <a:srgbClr val="E5405C"/>
            </a:solidFill>
            <a:ln w="4763">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6" name="Freeform 243"/>
            <p:cNvSpPr>
              <a:spLocks/>
            </p:cNvSpPr>
            <p:nvPr/>
          </p:nvSpPr>
          <p:spPr bwMode="auto">
            <a:xfrm>
              <a:off x="2558" y="1177"/>
              <a:ext cx="35" cy="170"/>
            </a:xfrm>
            <a:custGeom>
              <a:avLst/>
              <a:gdLst>
                <a:gd name="T0" fmla="*/ 0 w 35"/>
                <a:gd name="T1" fmla="*/ 31 h 170"/>
                <a:gd name="T2" fmla="*/ 35 w 35"/>
                <a:gd name="T3" fmla="*/ 0 h 170"/>
                <a:gd name="T4" fmla="*/ 35 w 35"/>
                <a:gd name="T5" fmla="*/ 140 h 170"/>
                <a:gd name="T6" fmla="*/ 0 w 35"/>
                <a:gd name="T7" fmla="*/ 170 h 170"/>
                <a:gd name="T8" fmla="*/ 0 w 35"/>
                <a:gd name="T9" fmla="*/ 31 h 170"/>
              </a:gdLst>
              <a:ahLst/>
              <a:cxnLst>
                <a:cxn ang="0">
                  <a:pos x="T0" y="T1"/>
                </a:cxn>
                <a:cxn ang="0">
                  <a:pos x="T2" y="T3"/>
                </a:cxn>
                <a:cxn ang="0">
                  <a:pos x="T4" y="T5"/>
                </a:cxn>
                <a:cxn ang="0">
                  <a:pos x="T6" y="T7"/>
                </a:cxn>
                <a:cxn ang="0">
                  <a:pos x="T8" y="T9"/>
                </a:cxn>
              </a:cxnLst>
              <a:rect l="0" t="0" r="r" b="b"/>
              <a:pathLst>
                <a:path w="35" h="170">
                  <a:moveTo>
                    <a:pt x="0" y="31"/>
                  </a:moveTo>
                  <a:lnTo>
                    <a:pt x="35" y="0"/>
                  </a:lnTo>
                  <a:lnTo>
                    <a:pt x="35" y="140"/>
                  </a:lnTo>
                  <a:lnTo>
                    <a:pt x="0" y="170"/>
                  </a:lnTo>
                  <a:lnTo>
                    <a:pt x="0" y="31"/>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17" name="Freeform 244"/>
            <p:cNvSpPr>
              <a:spLocks/>
            </p:cNvSpPr>
            <p:nvPr/>
          </p:nvSpPr>
          <p:spPr bwMode="auto">
            <a:xfrm>
              <a:off x="2558" y="1177"/>
              <a:ext cx="35" cy="170"/>
            </a:xfrm>
            <a:custGeom>
              <a:avLst/>
              <a:gdLst>
                <a:gd name="T0" fmla="*/ 0 w 35"/>
                <a:gd name="T1" fmla="*/ 31 h 170"/>
                <a:gd name="T2" fmla="*/ 35 w 35"/>
                <a:gd name="T3" fmla="*/ 0 h 170"/>
                <a:gd name="T4" fmla="*/ 35 w 35"/>
                <a:gd name="T5" fmla="*/ 140 h 170"/>
                <a:gd name="T6" fmla="*/ 0 w 35"/>
                <a:gd name="T7" fmla="*/ 170 h 170"/>
                <a:gd name="T8" fmla="*/ 0 w 35"/>
                <a:gd name="T9" fmla="*/ 31 h 170"/>
              </a:gdLst>
              <a:ahLst/>
              <a:cxnLst>
                <a:cxn ang="0">
                  <a:pos x="T0" y="T1"/>
                </a:cxn>
                <a:cxn ang="0">
                  <a:pos x="T2" y="T3"/>
                </a:cxn>
                <a:cxn ang="0">
                  <a:pos x="T4" y="T5"/>
                </a:cxn>
                <a:cxn ang="0">
                  <a:pos x="T6" y="T7"/>
                </a:cxn>
                <a:cxn ang="0">
                  <a:pos x="T8" y="T9"/>
                </a:cxn>
              </a:cxnLst>
              <a:rect l="0" t="0" r="r" b="b"/>
              <a:pathLst>
                <a:path w="35" h="170">
                  <a:moveTo>
                    <a:pt x="0" y="31"/>
                  </a:moveTo>
                  <a:lnTo>
                    <a:pt x="35" y="0"/>
                  </a:lnTo>
                  <a:lnTo>
                    <a:pt x="35" y="140"/>
                  </a:lnTo>
                  <a:lnTo>
                    <a:pt x="0" y="170"/>
                  </a:lnTo>
                  <a:lnTo>
                    <a:pt x="0" y="31"/>
                  </a:lnTo>
                  <a:close/>
                </a:path>
              </a:pathLst>
            </a:custGeom>
            <a:solidFill>
              <a:srgbClr val="790015"/>
            </a:solidFill>
            <a:ln w="4763">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118" name="Group 253"/>
            <p:cNvGrpSpPr>
              <a:grpSpLocks/>
            </p:cNvGrpSpPr>
            <p:nvPr/>
          </p:nvGrpSpPr>
          <p:grpSpPr bwMode="auto">
            <a:xfrm>
              <a:off x="2300" y="1226"/>
              <a:ext cx="229" cy="99"/>
              <a:chOff x="2300" y="1226"/>
              <a:chExt cx="229" cy="99"/>
            </a:xfrm>
          </p:grpSpPr>
          <p:sp>
            <p:nvSpPr>
              <p:cNvPr id="1128" name="Line 245"/>
              <p:cNvSpPr>
                <a:spLocks noChangeShapeType="1"/>
              </p:cNvSpPr>
              <p:nvPr/>
            </p:nvSpPr>
            <p:spPr bwMode="auto">
              <a:xfrm>
                <a:off x="2354" y="1249"/>
                <a:ext cx="126" cy="5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9" name="Line 246"/>
              <p:cNvSpPr>
                <a:spLocks noChangeShapeType="1"/>
              </p:cNvSpPr>
              <p:nvPr/>
            </p:nvSpPr>
            <p:spPr bwMode="auto">
              <a:xfrm>
                <a:off x="2317" y="1239"/>
                <a:ext cx="198" cy="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0" name="Line 247"/>
              <p:cNvSpPr>
                <a:spLocks noChangeShapeType="1"/>
              </p:cNvSpPr>
              <p:nvPr/>
            </p:nvSpPr>
            <p:spPr bwMode="auto">
              <a:xfrm>
                <a:off x="2317" y="1310"/>
                <a:ext cx="198" cy="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1" name="Rectangle 248"/>
              <p:cNvSpPr>
                <a:spLocks noChangeArrowheads="1"/>
              </p:cNvSpPr>
              <p:nvPr/>
            </p:nvSpPr>
            <p:spPr bwMode="auto">
              <a:xfrm>
                <a:off x="2300" y="1226"/>
                <a:ext cx="61" cy="28"/>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2" name="Rectangle 249"/>
              <p:cNvSpPr>
                <a:spLocks noChangeArrowheads="1"/>
              </p:cNvSpPr>
              <p:nvPr/>
            </p:nvSpPr>
            <p:spPr bwMode="auto">
              <a:xfrm>
                <a:off x="2471" y="1226"/>
                <a:ext cx="58" cy="28"/>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3" name="Rectangle 250"/>
              <p:cNvSpPr>
                <a:spLocks noChangeArrowheads="1"/>
              </p:cNvSpPr>
              <p:nvPr/>
            </p:nvSpPr>
            <p:spPr bwMode="auto">
              <a:xfrm>
                <a:off x="2300" y="1296"/>
                <a:ext cx="61" cy="29"/>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4" name="Rectangle 251"/>
              <p:cNvSpPr>
                <a:spLocks noChangeArrowheads="1"/>
              </p:cNvSpPr>
              <p:nvPr/>
            </p:nvSpPr>
            <p:spPr bwMode="auto">
              <a:xfrm>
                <a:off x="2471" y="1296"/>
                <a:ext cx="58" cy="29"/>
              </a:xfrm>
              <a:prstGeom prst="rect">
                <a:avLst/>
              </a:prstGeom>
              <a:solidFill>
                <a:srgbClr val="000000"/>
              </a:solid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35" name="Line 252"/>
              <p:cNvSpPr>
                <a:spLocks noChangeShapeType="1"/>
              </p:cNvSpPr>
              <p:nvPr/>
            </p:nvSpPr>
            <p:spPr bwMode="auto">
              <a:xfrm flipH="1">
                <a:off x="2352" y="1249"/>
                <a:ext cx="125" cy="51"/>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119" name="Group 262"/>
            <p:cNvGrpSpPr>
              <a:grpSpLocks/>
            </p:cNvGrpSpPr>
            <p:nvPr/>
          </p:nvGrpSpPr>
          <p:grpSpPr bwMode="auto">
            <a:xfrm>
              <a:off x="2303" y="1228"/>
              <a:ext cx="229" cy="99"/>
              <a:chOff x="2303" y="1228"/>
              <a:chExt cx="229" cy="99"/>
            </a:xfrm>
          </p:grpSpPr>
          <p:sp>
            <p:nvSpPr>
              <p:cNvPr id="1120" name="Line 254"/>
              <p:cNvSpPr>
                <a:spLocks noChangeShapeType="1"/>
              </p:cNvSpPr>
              <p:nvPr/>
            </p:nvSpPr>
            <p:spPr bwMode="auto">
              <a:xfrm>
                <a:off x="2357" y="1251"/>
                <a:ext cx="125" cy="5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1" name="Line 255"/>
              <p:cNvSpPr>
                <a:spLocks noChangeShapeType="1"/>
              </p:cNvSpPr>
              <p:nvPr/>
            </p:nvSpPr>
            <p:spPr bwMode="auto">
              <a:xfrm>
                <a:off x="2319" y="1241"/>
                <a:ext cx="199" cy="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2" name="Line 256"/>
              <p:cNvSpPr>
                <a:spLocks noChangeShapeType="1"/>
              </p:cNvSpPr>
              <p:nvPr/>
            </p:nvSpPr>
            <p:spPr bwMode="auto">
              <a:xfrm>
                <a:off x="2319" y="1312"/>
                <a:ext cx="199" cy="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3" name="Rectangle 257"/>
              <p:cNvSpPr>
                <a:spLocks noChangeArrowheads="1"/>
              </p:cNvSpPr>
              <p:nvPr/>
            </p:nvSpPr>
            <p:spPr bwMode="auto">
              <a:xfrm>
                <a:off x="2303" y="1228"/>
                <a:ext cx="60" cy="29"/>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4" name="Rectangle 258"/>
              <p:cNvSpPr>
                <a:spLocks noChangeArrowheads="1"/>
              </p:cNvSpPr>
              <p:nvPr/>
            </p:nvSpPr>
            <p:spPr bwMode="auto">
              <a:xfrm>
                <a:off x="2473" y="1228"/>
                <a:ext cx="59" cy="29"/>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5" name="Rectangle 259"/>
              <p:cNvSpPr>
                <a:spLocks noChangeArrowheads="1"/>
              </p:cNvSpPr>
              <p:nvPr/>
            </p:nvSpPr>
            <p:spPr bwMode="auto">
              <a:xfrm>
                <a:off x="2303" y="1299"/>
                <a:ext cx="60" cy="28"/>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6" name="Rectangle 260"/>
              <p:cNvSpPr>
                <a:spLocks noChangeArrowheads="1"/>
              </p:cNvSpPr>
              <p:nvPr/>
            </p:nvSpPr>
            <p:spPr bwMode="auto">
              <a:xfrm>
                <a:off x="2473" y="1299"/>
                <a:ext cx="59" cy="28"/>
              </a:xfrm>
              <a:prstGeom prst="rect">
                <a:avLst/>
              </a:prstGeom>
              <a:solidFill>
                <a:srgbClr val="FFFFFF"/>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27" name="Line 261"/>
              <p:cNvSpPr>
                <a:spLocks noChangeShapeType="1"/>
              </p:cNvSpPr>
              <p:nvPr/>
            </p:nvSpPr>
            <p:spPr bwMode="auto">
              <a:xfrm flipH="1">
                <a:off x="2354" y="1251"/>
                <a:ext cx="126" cy="51"/>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787" name="Group 265"/>
          <p:cNvGrpSpPr>
            <a:grpSpLocks noChangeAspect="1"/>
          </p:cNvGrpSpPr>
          <p:nvPr/>
        </p:nvGrpSpPr>
        <p:grpSpPr bwMode="auto">
          <a:xfrm>
            <a:off x="5015981" y="2590800"/>
            <a:ext cx="406400" cy="534987"/>
            <a:chOff x="1176" y="1961"/>
            <a:chExt cx="256" cy="337"/>
          </a:xfrm>
        </p:grpSpPr>
        <p:sp>
          <p:nvSpPr>
            <p:cNvPr id="788" name="AutoShape 264"/>
            <p:cNvSpPr>
              <a:spLocks noChangeAspect="1" noChangeArrowheads="1" noTextEdit="1"/>
            </p:cNvSpPr>
            <p:nvPr/>
          </p:nvSpPr>
          <p:spPr bwMode="auto">
            <a:xfrm>
              <a:off x="1176" y="1961"/>
              <a:ext cx="25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9" name="Rectangle 266"/>
            <p:cNvSpPr>
              <a:spLocks noChangeArrowheads="1"/>
            </p:cNvSpPr>
            <p:nvPr/>
          </p:nvSpPr>
          <p:spPr bwMode="auto">
            <a:xfrm>
              <a:off x="1178" y="2095"/>
              <a:ext cx="222" cy="20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0" name="Rectangle 267"/>
            <p:cNvSpPr>
              <a:spLocks noChangeArrowheads="1"/>
            </p:cNvSpPr>
            <p:nvPr/>
          </p:nvSpPr>
          <p:spPr bwMode="auto">
            <a:xfrm>
              <a:off x="1179" y="2096"/>
              <a:ext cx="220" cy="199"/>
            </a:xfrm>
            <a:prstGeom prst="rect">
              <a:avLst/>
            </a:prstGeom>
            <a:solidFill>
              <a:srgbClr val="0096D5"/>
            </a:solidFill>
            <a:ln w="3175">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1" name="Freeform 268"/>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2" name="Freeform 269"/>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3" name="Freeform 270"/>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4" name="Freeform 271"/>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5" name="Freeform 272"/>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6" name="Freeform 273"/>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7" name="Freeform 274"/>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8" name="Freeform 275"/>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99" name="Freeform 276"/>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0" name="Freeform 277"/>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1" name="Freeform 278"/>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2" name="Freeform 279"/>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3" name="Freeform 280"/>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4" name="Freeform 281"/>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5" name="Freeform 282"/>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6" name="Freeform 283"/>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7" name="Freeform 284"/>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8" name="Freeform 285"/>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09" name="Freeform 286"/>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0" name="Freeform 287"/>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1" name="Freeform 288"/>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2" name="Freeform 289"/>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3" name="Freeform 290"/>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4" name="Freeform 291"/>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5" name="Freeform 292"/>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6" name="Freeform 293"/>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7" name="Freeform 294"/>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8" name="Freeform 295"/>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19" name="Freeform 296"/>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0" name="Freeform 297"/>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1" name="Freeform 298"/>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2" name="Freeform 299"/>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3" name="Freeform 300"/>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4" name="Freeform 301"/>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5" name="Freeform 302"/>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6" name="Freeform 303"/>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7" name="Oval 304"/>
            <p:cNvSpPr>
              <a:spLocks noChangeArrowheads="1"/>
            </p:cNvSpPr>
            <p:nvPr/>
          </p:nvSpPr>
          <p:spPr bwMode="auto">
            <a:xfrm>
              <a:off x="1253" y="2165"/>
              <a:ext cx="66" cy="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8" name="Oval 305"/>
            <p:cNvSpPr>
              <a:spLocks noChangeArrowheads="1"/>
            </p:cNvSpPr>
            <p:nvPr/>
          </p:nvSpPr>
          <p:spPr bwMode="auto">
            <a:xfrm>
              <a:off x="1257" y="2169"/>
              <a:ext cx="66"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29" name="Oval 306"/>
            <p:cNvSpPr>
              <a:spLocks noChangeArrowheads="1"/>
            </p:cNvSpPr>
            <p:nvPr/>
          </p:nvSpPr>
          <p:spPr bwMode="auto">
            <a:xfrm>
              <a:off x="1255" y="2167"/>
              <a:ext cx="66" cy="61"/>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0" name="Rectangle 307"/>
            <p:cNvSpPr>
              <a:spLocks noChangeArrowheads="1"/>
            </p:cNvSpPr>
            <p:nvPr/>
          </p:nvSpPr>
          <p:spPr bwMode="auto">
            <a:xfrm>
              <a:off x="1178" y="1987"/>
              <a:ext cx="222" cy="108"/>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1" name="Rectangle 308"/>
            <p:cNvSpPr>
              <a:spLocks noChangeArrowheads="1"/>
            </p:cNvSpPr>
            <p:nvPr/>
          </p:nvSpPr>
          <p:spPr bwMode="auto">
            <a:xfrm>
              <a:off x="1179" y="1988"/>
              <a:ext cx="220" cy="106"/>
            </a:xfrm>
            <a:prstGeom prst="rect">
              <a:avLst/>
            </a:prstGeom>
            <a:solidFill>
              <a:srgbClr val="CF0E30"/>
            </a:solidFill>
            <a:ln w="3175">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2" name="Freeform 309"/>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3" name="Freeform 310"/>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4" name="Freeform 311"/>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5" name="Freeform 312"/>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836" name="Group 321"/>
            <p:cNvGrpSpPr>
              <a:grpSpLocks/>
            </p:cNvGrpSpPr>
            <p:nvPr/>
          </p:nvGrpSpPr>
          <p:grpSpPr bwMode="auto">
            <a:xfrm>
              <a:off x="1193" y="2001"/>
              <a:ext cx="184" cy="77"/>
              <a:chOff x="1193" y="2001"/>
              <a:chExt cx="184" cy="77"/>
            </a:xfrm>
          </p:grpSpPr>
          <p:sp>
            <p:nvSpPr>
              <p:cNvPr id="846" name="Line 313"/>
              <p:cNvSpPr>
                <a:spLocks noChangeShapeType="1"/>
              </p:cNvSpPr>
              <p:nvPr/>
            </p:nvSpPr>
            <p:spPr bwMode="auto">
              <a:xfrm>
                <a:off x="1236" y="2018"/>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7" name="Line 314"/>
              <p:cNvSpPr>
                <a:spLocks noChangeShapeType="1"/>
              </p:cNvSpPr>
              <p:nvPr/>
            </p:nvSpPr>
            <p:spPr bwMode="auto">
              <a:xfrm>
                <a:off x="1206" y="2011"/>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8" name="Line 315"/>
              <p:cNvSpPr>
                <a:spLocks noChangeShapeType="1"/>
              </p:cNvSpPr>
              <p:nvPr/>
            </p:nvSpPr>
            <p:spPr bwMode="auto">
              <a:xfrm>
                <a:off x="1206" y="2066"/>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9" name="Rectangle 316"/>
              <p:cNvSpPr>
                <a:spLocks noChangeArrowheads="1"/>
              </p:cNvSpPr>
              <p:nvPr/>
            </p:nvSpPr>
            <p:spPr bwMode="auto">
              <a:xfrm>
                <a:off x="1193" y="2001"/>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0" name="Rectangle 317"/>
              <p:cNvSpPr>
                <a:spLocks noChangeArrowheads="1"/>
              </p:cNvSpPr>
              <p:nvPr/>
            </p:nvSpPr>
            <p:spPr bwMode="auto">
              <a:xfrm>
                <a:off x="1330" y="2001"/>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1" name="Rectangle 318"/>
              <p:cNvSpPr>
                <a:spLocks noChangeArrowheads="1"/>
              </p:cNvSpPr>
              <p:nvPr/>
            </p:nvSpPr>
            <p:spPr bwMode="auto">
              <a:xfrm>
                <a:off x="1193" y="2056"/>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2" name="Rectangle 319"/>
              <p:cNvSpPr>
                <a:spLocks noChangeArrowheads="1"/>
              </p:cNvSpPr>
              <p:nvPr/>
            </p:nvSpPr>
            <p:spPr bwMode="auto">
              <a:xfrm>
                <a:off x="1330" y="2056"/>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3" name="Line 320"/>
              <p:cNvSpPr>
                <a:spLocks noChangeShapeType="1"/>
              </p:cNvSpPr>
              <p:nvPr/>
            </p:nvSpPr>
            <p:spPr bwMode="auto">
              <a:xfrm flipH="1">
                <a:off x="1234" y="2019"/>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837" name="Group 330"/>
            <p:cNvGrpSpPr>
              <a:grpSpLocks/>
            </p:cNvGrpSpPr>
            <p:nvPr/>
          </p:nvGrpSpPr>
          <p:grpSpPr bwMode="auto">
            <a:xfrm>
              <a:off x="1195" y="2003"/>
              <a:ext cx="184" cy="77"/>
              <a:chOff x="1195" y="2003"/>
              <a:chExt cx="184" cy="77"/>
            </a:xfrm>
          </p:grpSpPr>
          <p:sp>
            <p:nvSpPr>
              <p:cNvPr id="838" name="Line 322"/>
              <p:cNvSpPr>
                <a:spLocks noChangeShapeType="1"/>
              </p:cNvSpPr>
              <p:nvPr/>
            </p:nvSpPr>
            <p:spPr bwMode="auto">
              <a:xfrm>
                <a:off x="1238" y="2020"/>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39" name="Line 323"/>
              <p:cNvSpPr>
                <a:spLocks noChangeShapeType="1"/>
              </p:cNvSpPr>
              <p:nvPr/>
            </p:nvSpPr>
            <p:spPr bwMode="auto">
              <a:xfrm>
                <a:off x="1208" y="2013"/>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0" name="Line 324"/>
              <p:cNvSpPr>
                <a:spLocks noChangeShapeType="1"/>
              </p:cNvSpPr>
              <p:nvPr/>
            </p:nvSpPr>
            <p:spPr bwMode="auto">
              <a:xfrm>
                <a:off x="1208" y="2068"/>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1" name="Rectangle 325"/>
              <p:cNvSpPr>
                <a:spLocks noChangeArrowheads="1"/>
              </p:cNvSpPr>
              <p:nvPr/>
            </p:nvSpPr>
            <p:spPr bwMode="auto">
              <a:xfrm>
                <a:off x="1195" y="2003"/>
                <a:ext cx="49"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2" name="Rectangle 326"/>
              <p:cNvSpPr>
                <a:spLocks noChangeArrowheads="1"/>
              </p:cNvSpPr>
              <p:nvPr/>
            </p:nvSpPr>
            <p:spPr bwMode="auto">
              <a:xfrm>
                <a:off x="1332" y="2003"/>
                <a:ext cx="47"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3" name="Rectangle 327"/>
              <p:cNvSpPr>
                <a:spLocks noChangeArrowheads="1"/>
              </p:cNvSpPr>
              <p:nvPr/>
            </p:nvSpPr>
            <p:spPr bwMode="auto">
              <a:xfrm>
                <a:off x="1195" y="2058"/>
                <a:ext cx="49"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4" name="Rectangle 328"/>
              <p:cNvSpPr>
                <a:spLocks noChangeArrowheads="1"/>
              </p:cNvSpPr>
              <p:nvPr/>
            </p:nvSpPr>
            <p:spPr bwMode="auto">
              <a:xfrm>
                <a:off x="1332" y="2058"/>
                <a:ext cx="47"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45" name="Line 329"/>
              <p:cNvSpPr>
                <a:spLocks noChangeShapeType="1"/>
              </p:cNvSpPr>
              <p:nvPr/>
            </p:nvSpPr>
            <p:spPr bwMode="auto">
              <a:xfrm flipH="1">
                <a:off x="1236" y="2021"/>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854" name="Group 265"/>
          <p:cNvGrpSpPr>
            <a:grpSpLocks noChangeAspect="1"/>
          </p:cNvGrpSpPr>
          <p:nvPr/>
        </p:nvGrpSpPr>
        <p:grpSpPr bwMode="auto">
          <a:xfrm>
            <a:off x="5867400" y="2590800"/>
            <a:ext cx="406400" cy="534987"/>
            <a:chOff x="1176" y="1961"/>
            <a:chExt cx="256" cy="337"/>
          </a:xfrm>
        </p:grpSpPr>
        <p:sp>
          <p:nvSpPr>
            <p:cNvPr id="855" name="AutoShape 264"/>
            <p:cNvSpPr>
              <a:spLocks noChangeAspect="1" noChangeArrowheads="1" noTextEdit="1"/>
            </p:cNvSpPr>
            <p:nvPr/>
          </p:nvSpPr>
          <p:spPr bwMode="auto">
            <a:xfrm>
              <a:off x="1176" y="1961"/>
              <a:ext cx="25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6" name="Rectangle 266"/>
            <p:cNvSpPr>
              <a:spLocks noChangeArrowheads="1"/>
            </p:cNvSpPr>
            <p:nvPr/>
          </p:nvSpPr>
          <p:spPr bwMode="auto">
            <a:xfrm>
              <a:off x="1178" y="2095"/>
              <a:ext cx="222" cy="20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7" name="Rectangle 267"/>
            <p:cNvSpPr>
              <a:spLocks noChangeArrowheads="1"/>
            </p:cNvSpPr>
            <p:nvPr/>
          </p:nvSpPr>
          <p:spPr bwMode="auto">
            <a:xfrm>
              <a:off x="1179" y="2096"/>
              <a:ext cx="220" cy="199"/>
            </a:xfrm>
            <a:prstGeom prst="rect">
              <a:avLst/>
            </a:prstGeom>
            <a:solidFill>
              <a:srgbClr val="0096D5"/>
            </a:solidFill>
            <a:ln w="3175">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8" name="Freeform 268"/>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59" name="Freeform 269"/>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0" name="Freeform 270"/>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1" name="Freeform 271"/>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2" name="Freeform 272"/>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3" name="Freeform 273"/>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4" name="Freeform 274"/>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5" name="Freeform 275"/>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6" name="Freeform 276"/>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7" name="Freeform 277"/>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8" name="Freeform 278"/>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69" name="Freeform 279"/>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0" name="Freeform 280"/>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1" name="Freeform 281"/>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2" name="Freeform 282"/>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3" name="Freeform 283"/>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4" name="Freeform 284"/>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5" name="Freeform 285"/>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6" name="Freeform 286"/>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7" name="Freeform 287"/>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8" name="Freeform 288"/>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79" name="Freeform 289"/>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0" name="Freeform 290"/>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1" name="Freeform 291"/>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2" name="Freeform 292"/>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3" name="Freeform 293"/>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4" name="Freeform 294"/>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5" name="Freeform 295"/>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6" name="Freeform 296"/>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7" name="Freeform 297"/>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8" name="Freeform 298"/>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89" name="Freeform 299"/>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0" name="Freeform 300"/>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1" name="Freeform 301"/>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2" name="Freeform 302"/>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3" name="Freeform 303"/>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4" name="Oval 304"/>
            <p:cNvSpPr>
              <a:spLocks noChangeArrowheads="1"/>
            </p:cNvSpPr>
            <p:nvPr/>
          </p:nvSpPr>
          <p:spPr bwMode="auto">
            <a:xfrm>
              <a:off x="1253" y="2165"/>
              <a:ext cx="66" cy="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5" name="Oval 305"/>
            <p:cNvSpPr>
              <a:spLocks noChangeArrowheads="1"/>
            </p:cNvSpPr>
            <p:nvPr/>
          </p:nvSpPr>
          <p:spPr bwMode="auto">
            <a:xfrm>
              <a:off x="1257" y="2169"/>
              <a:ext cx="66"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6" name="Oval 306"/>
            <p:cNvSpPr>
              <a:spLocks noChangeArrowheads="1"/>
            </p:cNvSpPr>
            <p:nvPr/>
          </p:nvSpPr>
          <p:spPr bwMode="auto">
            <a:xfrm>
              <a:off x="1255" y="2167"/>
              <a:ext cx="66" cy="61"/>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7" name="Rectangle 307"/>
            <p:cNvSpPr>
              <a:spLocks noChangeArrowheads="1"/>
            </p:cNvSpPr>
            <p:nvPr/>
          </p:nvSpPr>
          <p:spPr bwMode="auto">
            <a:xfrm>
              <a:off x="1178" y="1987"/>
              <a:ext cx="222" cy="108"/>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8" name="Rectangle 308"/>
            <p:cNvSpPr>
              <a:spLocks noChangeArrowheads="1"/>
            </p:cNvSpPr>
            <p:nvPr/>
          </p:nvSpPr>
          <p:spPr bwMode="auto">
            <a:xfrm>
              <a:off x="1179" y="1988"/>
              <a:ext cx="220" cy="106"/>
            </a:xfrm>
            <a:prstGeom prst="rect">
              <a:avLst/>
            </a:prstGeom>
            <a:solidFill>
              <a:srgbClr val="CF0E30"/>
            </a:solidFill>
            <a:ln w="3175">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99" name="Freeform 309"/>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0" name="Freeform 310"/>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1" name="Freeform 311"/>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2" name="Freeform 312"/>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903" name="Group 321"/>
            <p:cNvGrpSpPr>
              <a:grpSpLocks/>
            </p:cNvGrpSpPr>
            <p:nvPr/>
          </p:nvGrpSpPr>
          <p:grpSpPr bwMode="auto">
            <a:xfrm>
              <a:off x="1193" y="2001"/>
              <a:ext cx="184" cy="77"/>
              <a:chOff x="1193" y="2001"/>
              <a:chExt cx="184" cy="77"/>
            </a:xfrm>
          </p:grpSpPr>
          <p:sp>
            <p:nvSpPr>
              <p:cNvPr id="913" name="Line 313"/>
              <p:cNvSpPr>
                <a:spLocks noChangeShapeType="1"/>
              </p:cNvSpPr>
              <p:nvPr/>
            </p:nvSpPr>
            <p:spPr bwMode="auto">
              <a:xfrm>
                <a:off x="1236" y="2018"/>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4" name="Line 314"/>
              <p:cNvSpPr>
                <a:spLocks noChangeShapeType="1"/>
              </p:cNvSpPr>
              <p:nvPr/>
            </p:nvSpPr>
            <p:spPr bwMode="auto">
              <a:xfrm>
                <a:off x="1206" y="2011"/>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5" name="Line 315"/>
              <p:cNvSpPr>
                <a:spLocks noChangeShapeType="1"/>
              </p:cNvSpPr>
              <p:nvPr/>
            </p:nvSpPr>
            <p:spPr bwMode="auto">
              <a:xfrm>
                <a:off x="1206" y="2066"/>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6" name="Rectangle 316"/>
              <p:cNvSpPr>
                <a:spLocks noChangeArrowheads="1"/>
              </p:cNvSpPr>
              <p:nvPr/>
            </p:nvSpPr>
            <p:spPr bwMode="auto">
              <a:xfrm>
                <a:off x="1193" y="2001"/>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7" name="Rectangle 317"/>
              <p:cNvSpPr>
                <a:spLocks noChangeArrowheads="1"/>
              </p:cNvSpPr>
              <p:nvPr/>
            </p:nvSpPr>
            <p:spPr bwMode="auto">
              <a:xfrm>
                <a:off x="1330" y="2001"/>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8" name="Rectangle 318"/>
              <p:cNvSpPr>
                <a:spLocks noChangeArrowheads="1"/>
              </p:cNvSpPr>
              <p:nvPr/>
            </p:nvSpPr>
            <p:spPr bwMode="auto">
              <a:xfrm>
                <a:off x="1193" y="2056"/>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9" name="Rectangle 319"/>
              <p:cNvSpPr>
                <a:spLocks noChangeArrowheads="1"/>
              </p:cNvSpPr>
              <p:nvPr/>
            </p:nvSpPr>
            <p:spPr bwMode="auto">
              <a:xfrm>
                <a:off x="1330" y="2056"/>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0" name="Line 320"/>
              <p:cNvSpPr>
                <a:spLocks noChangeShapeType="1"/>
              </p:cNvSpPr>
              <p:nvPr/>
            </p:nvSpPr>
            <p:spPr bwMode="auto">
              <a:xfrm flipH="1">
                <a:off x="1234" y="2019"/>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904" name="Group 330"/>
            <p:cNvGrpSpPr>
              <a:grpSpLocks/>
            </p:cNvGrpSpPr>
            <p:nvPr/>
          </p:nvGrpSpPr>
          <p:grpSpPr bwMode="auto">
            <a:xfrm>
              <a:off x="1195" y="2003"/>
              <a:ext cx="184" cy="77"/>
              <a:chOff x="1195" y="2003"/>
              <a:chExt cx="184" cy="77"/>
            </a:xfrm>
          </p:grpSpPr>
          <p:sp>
            <p:nvSpPr>
              <p:cNvPr id="905" name="Line 322"/>
              <p:cNvSpPr>
                <a:spLocks noChangeShapeType="1"/>
              </p:cNvSpPr>
              <p:nvPr/>
            </p:nvSpPr>
            <p:spPr bwMode="auto">
              <a:xfrm>
                <a:off x="1238" y="2020"/>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6" name="Line 323"/>
              <p:cNvSpPr>
                <a:spLocks noChangeShapeType="1"/>
              </p:cNvSpPr>
              <p:nvPr/>
            </p:nvSpPr>
            <p:spPr bwMode="auto">
              <a:xfrm>
                <a:off x="1208" y="2013"/>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7" name="Line 324"/>
              <p:cNvSpPr>
                <a:spLocks noChangeShapeType="1"/>
              </p:cNvSpPr>
              <p:nvPr/>
            </p:nvSpPr>
            <p:spPr bwMode="auto">
              <a:xfrm>
                <a:off x="1208" y="2068"/>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8" name="Rectangle 325"/>
              <p:cNvSpPr>
                <a:spLocks noChangeArrowheads="1"/>
              </p:cNvSpPr>
              <p:nvPr/>
            </p:nvSpPr>
            <p:spPr bwMode="auto">
              <a:xfrm>
                <a:off x="1195" y="2003"/>
                <a:ext cx="49"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09" name="Rectangle 326"/>
              <p:cNvSpPr>
                <a:spLocks noChangeArrowheads="1"/>
              </p:cNvSpPr>
              <p:nvPr/>
            </p:nvSpPr>
            <p:spPr bwMode="auto">
              <a:xfrm>
                <a:off x="1332" y="2003"/>
                <a:ext cx="47"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0" name="Rectangle 327"/>
              <p:cNvSpPr>
                <a:spLocks noChangeArrowheads="1"/>
              </p:cNvSpPr>
              <p:nvPr/>
            </p:nvSpPr>
            <p:spPr bwMode="auto">
              <a:xfrm>
                <a:off x="1195" y="2058"/>
                <a:ext cx="49"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1" name="Rectangle 328"/>
              <p:cNvSpPr>
                <a:spLocks noChangeArrowheads="1"/>
              </p:cNvSpPr>
              <p:nvPr/>
            </p:nvSpPr>
            <p:spPr bwMode="auto">
              <a:xfrm>
                <a:off x="1332" y="2058"/>
                <a:ext cx="47"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12" name="Line 329"/>
              <p:cNvSpPr>
                <a:spLocks noChangeShapeType="1"/>
              </p:cNvSpPr>
              <p:nvPr/>
            </p:nvSpPr>
            <p:spPr bwMode="auto">
              <a:xfrm flipH="1">
                <a:off x="1236" y="2021"/>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921" name="Group 265"/>
          <p:cNvGrpSpPr>
            <a:grpSpLocks noChangeAspect="1"/>
          </p:cNvGrpSpPr>
          <p:nvPr/>
        </p:nvGrpSpPr>
        <p:grpSpPr bwMode="auto">
          <a:xfrm>
            <a:off x="6705600" y="2590800"/>
            <a:ext cx="406400" cy="534987"/>
            <a:chOff x="1176" y="1961"/>
            <a:chExt cx="256" cy="337"/>
          </a:xfrm>
        </p:grpSpPr>
        <p:sp>
          <p:nvSpPr>
            <p:cNvPr id="922" name="AutoShape 264"/>
            <p:cNvSpPr>
              <a:spLocks noChangeAspect="1" noChangeArrowheads="1" noTextEdit="1"/>
            </p:cNvSpPr>
            <p:nvPr/>
          </p:nvSpPr>
          <p:spPr bwMode="auto">
            <a:xfrm>
              <a:off x="1176" y="1961"/>
              <a:ext cx="25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3" name="Rectangle 266"/>
            <p:cNvSpPr>
              <a:spLocks noChangeArrowheads="1"/>
            </p:cNvSpPr>
            <p:nvPr/>
          </p:nvSpPr>
          <p:spPr bwMode="auto">
            <a:xfrm>
              <a:off x="1178" y="2095"/>
              <a:ext cx="222" cy="20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4" name="Rectangle 267"/>
            <p:cNvSpPr>
              <a:spLocks noChangeArrowheads="1"/>
            </p:cNvSpPr>
            <p:nvPr/>
          </p:nvSpPr>
          <p:spPr bwMode="auto">
            <a:xfrm>
              <a:off x="1179" y="2096"/>
              <a:ext cx="220" cy="199"/>
            </a:xfrm>
            <a:prstGeom prst="rect">
              <a:avLst/>
            </a:prstGeom>
            <a:solidFill>
              <a:srgbClr val="0096D5"/>
            </a:solidFill>
            <a:ln w="3175">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5" name="Freeform 268"/>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6" name="Freeform 269"/>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7" name="Freeform 270"/>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8" name="Freeform 271"/>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9" name="Freeform 272"/>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0" name="Freeform 273"/>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1" name="Freeform 274"/>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2" name="Freeform 275"/>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3" name="Freeform 276"/>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4" name="Freeform 277"/>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5" name="Freeform 278"/>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6" name="Freeform 279"/>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7" name="Freeform 280"/>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8" name="Freeform 281"/>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39" name="Freeform 282"/>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0" name="Freeform 283"/>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1" name="Freeform 284"/>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2" name="Freeform 285"/>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3" name="Freeform 286"/>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4" name="Freeform 287"/>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5" name="Freeform 288"/>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6" name="Freeform 289"/>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7" name="Freeform 290"/>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8" name="Freeform 291"/>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49" name="Freeform 292"/>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0" name="Freeform 293"/>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1" name="Freeform 294"/>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2" name="Freeform 295"/>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3" name="Freeform 296"/>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4" name="Freeform 297"/>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5" name="Freeform 298"/>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6" name="Freeform 299"/>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7" name="Freeform 300"/>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8" name="Freeform 301"/>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59" name="Freeform 302"/>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0" name="Freeform 303"/>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1" name="Oval 304"/>
            <p:cNvSpPr>
              <a:spLocks noChangeArrowheads="1"/>
            </p:cNvSpPr>
            <p:nvPr/>
          </p:nvSpPr>
          <p:spPr bwMode="auto">
            <a:xfrm>
              <a:off x="1253" y="2165"/>
              <a:ext cx="66" cy="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2" name="Oval 305"/>
            <p:cNvSpPr>
              <a:spLocks noChangeArrowheads="1"/>
            </p:cNvSpPr>
            <p:nvPr/>
          </p:nvSpPr>
          <p:spPr bwMode="auto">
            <a:xfrm>
              <a:off x="1257" y="2169"/>
              <a:ext cx="66"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3" name="Oval 306"/>
            <p:cNvSpPr>
              <a:spLocks noChangeArrowheads="1"/>
            </p:cNvSpPr>
            <p:nvPr/>
          </p:nvSpPr>
          <p:spPr bwMode="auto">
            <a:xfrm>
              <a:off x="1255" y="2167"/>
              <a:ext cx="66" cy="61"/>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4" name="Rectangle 307"/>
            <p:cNvSpPr>
              <a:spLocks noChangeArrowheads="1"/>
            </p:cNvSpPr>
            <p:nvPr/>
          </p:nvSpPr>
          <p:spPr bwMode="auto">
            <a:xfrm>
              <a:off x="1178" y="1987"/>
              <a:ext cx="222" cy="108"/>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5" name="Rectangle 308"/>
            <p:cNvSpPr>
              <a:spLocks noChangeArrowheads="1"/>
            </p:cNvSpPr>
            <p:nvPr/>
          </p:nvSpPr>
          <p:spPr bwMode="auto">
            <a:xfrm>
              <a:off x="1179" y="1988"/>
              <a:ext cx="220" cy="106"/>
            </a:xfrm>
            <a:prstGeom prst="rect">
              <a:avLst/>
            </a:prstGeom>
            <a:solidFill>
              <a:srgbClr val="CF0E30"/>
            </a:solidFill>
            <a:ln w="3175">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6" name="Freeform 309"/>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7" name="Freeform 310"/>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8" name="Freeform 311"/>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69" name="Freeform 312"/>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970" name="Group 321"/>
            <p:cNvGrpSpPr>
              <a:grpSpLocks/>
            </p:cNvGrpSpPr>
            <p:nvPr/>
          </p:nvGrpSpPr>
          <p:grpSpPr bwMode="auto">
            <a:xfrm>
              <a:off x="1193" y="2001"/>
              <a:ext cx="184" cy="77"/>
              <a:chOff x="1193" y="2001"/>
              <a:chExt cx="184" cy="77"/>
            </a:xfrm>
          </p:grpSpPr>
          <p:sp>
            <p:nvSpPr>
              <p:cNvPr id="980" name="Line 313"/>
              <p:cNvSpPr>
                <a:spLocks noChangeShapeType="1"/>
              </p:cNvSpPr>
              <p:nvPr/>
            </p:nvSpPr>
            <p:spPr bwMode="auto">
              <a:xfrm>
                <a:off x="1236" y="2018"/>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1" name="Line 314"/>
              <p:cNvSpPr>
                <a:spLocks noChangeShapeType="1"/>
              </p:cNvSpPr>
              <p:nvPr/>
            </p:nvSpPr>
            <p:spPr bwMode="auto">
              <a:xfrm>
                <a:off x="1206" y="2011"/>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2" name="Line 315"/>
              <p:cNvSpPr>
                <a:spLocks noChangeShapeType="1"/>
              </p:cNvSpPr>
              <p:nvPr/>
            </p:nvSpPr>
            <p:spPr bwMode="auto">
              <a:xfrm>
                <a:off x="1206" y="2066"/>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3" name="Rectangle 316"/>
              <p:cNvSpPr>
                <a:spLocks noChangeArrowheads="1"/>
              </p:cNvSpPr>
              <p:nvPr/>
            </p:nvSpPr>
            <p:spPr bwMode="auto">
              <a:xfrm>
                <a:off x="1193" y="2001"/>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4" name="Rectangle 317"/>
              <p:cNvSpPr>
                <a:spLocks noChangeArrowheads="1"/>
              </p:cNvSpPr>
              <p:nvPr/>
            </p:nvSpPr>
            <p:spPr bwMode="auto">
              <a:xfrm>
                <a:off x="1330" y="2001"/>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5" name="Rectangle 318"/>
              <p:cNvSpPr>
                <a:spLocks noChangeArrowheads="1"/>
              </p:cNvSpPr>
              <p:nvPr/>
            </p:nvSpPr>
            <p:spPr bwMode="auto">
              <a:xfrm>
                <a:off x="1193" y="2056"/>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6" name="Rectangle 319"/>
              <p:cNvSpPr>
                <a:spLocks noChangeArrowheads="1"/>
              </p:cNvSpPr>
              <p:nvPr/>
            </p:nvSpPr>
            <p:spPr bwMode="auto">
              <a:xfrm>
                <a:off x="1330" y="2056"/>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87" name="Line 320"/>
              <p:cNvSpPr>
                <a:spLocks noChangeShapeType="1"/>
              </p:cNvSpPr>
              <p:nvPr/>
            </p:nvSpPr>
            <p:spPr bwMode="auto">
              <a:xfrm flipH="1">
                <a:off x="1234" y="2019"/>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971" name="Group 330"/>
            <p:cNvGrpSpPr>
              <a:grpSpLocks/>
            </p:cNvGrpSpPr>
            <p:nvPr/>
          </p:nvGrpSpPr>
          <p:grpSpPr bwMode="auto">
            <a:xfrm>
              <a:off x="1195" y="2003"/>
              <a:ext cx="184" cy="77"/>
              <a:chOff x="1195" y="2003"/>
              <a:chExt cx="184" cy="77"/>
            </a:xfrm>
          </p:grpSpPr>
          <p:sp>
            <p:nvSpPr>
              <p:cNvPr id="972" name="Line 322"/>
              <p:cNvSpPr>
                <a:spLocks noChangeShapeType="1"/>
              </p:cNvSpPr>
              <p:nvPr/>
            </p:nvSpPr>
            <p:spPr bwMode="auto">
              <a:xfrm>
                <a:off x="1238" y="2020"/>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3" name="Line 323"/>
              <p:cNvSpPr>
                <a:spLocks noChangeShapeType="1"/>
              </p:cNvSpPr>
              <p:nvPr/>
            </p:nvSpPr>
            <p:spPr bwMode="auto">
              <a:xfrm>
                <a:off x="1208" y="2013"/>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4" name="Line 324"/>
              <p:cNvSpPr>
                <a:spLocks noChangeShapeType="1"/>
              </p:cNvSpPr>
              <p:nvPr/>
            </p:nvSpPr>
            <p:spPr bwMode="auto">
              <a:xfrm>
                <a:off x="1208" y="2068"/>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5" name="Rectangle 325"/>
              <p:cNvSpPr>
                <a:spLocks noChangeArrowheads="1"/>
              </p:cNvSpPr>
              <p:nvPr/>
            </p:nvSpPr>
            <p:spPr bwMode="auto">
              <a:xfrm>
                <a:off x="1195" y="2003"/>
                <a:ext cx="49"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6" name="Rectangle 326"/>
              <p:cNvSpPr>
                <a:spLocks noChangeArrowheads="1"/>
              </p:cNvSpPr>
              <p:nvPr/>
            </p:nvSpPr>
            <p:spPr bwMode="auto">
              <a:xfrm>
                <a:off x="1332" y="2003"/>
                <a:ext cx="47"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7" name="Rectangle 327"/>
              <p:cNvSpPr>
                <a:spLocks noChangeArrowheads="1"/>
              </p:cNvSpPr>
              <p:nvPr/>
            </p:nvSpPr>
            <p:spPr bwMode="auto">
              <a:xfrm>
                <a:off x="1195" y="2058"/>
                <a:ext cx="49"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8" name="Rectangle 328"/>
              <p:cNvSpPr>
                <a:spLocks noChangeArrowheads="1"/>
              </p:cNvSpPr>
              <p:nvPr/>
            </p:nvSpPr>
            <p:spPr bwMode="auto">
              <a:xfrm>
                <a:off x="1332" y="2058"/>
                <a:ext cx="47"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79" name="Line 329"/>
              <p:cNvSpPr>
                <a:spLocks noChangeShapeType="1"/>
              </p:cNvSpPr>
              <p:nvPr/>
            </p:nvSpPr>
            <p:spPr bwMode="auto">
              <a:xfrm flipH="1">
                <a:off x="1236" y="2021"/>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988" name="Group 265"/>
          <p:cNvGrpSpPr>
            <a:grpSpLocks noChangeAspect="1"/>
          </p:cNvGrpSpPr>
          <p:nvPr/>
        </p:nvGrpSpPr>
        <p:grpSpPr bwMode="auto">
          <a:xfrm>
            <a:off x="7543800" y="2590800"/>
            <a:ext cx="406400" cy="534987"/>
            <a:chOff x="1176" y="1961"/>
            <a:chExt cx="256" cy="337"/>
          </a:xfrm>
        </p:grpSpPr>
        <p:sp>
          <p:nvSpPr>
            <p:cNvPr id="989" name="AutoShape 264"/>
            <p:cNvSpPr>
              <a:spLocks noChangeAspect="1" noChangeArrowheads="1" noTextEdit="1"/>
            </p:cNvSpPr>
            <p:nvPr/>
          </p:nvSpPr>
          <p:spPr bwMode="auto">
            <a:xfrm>
              <a:off x="1176" y="1961"/>
              <a:ext cx="25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0" name="Rectangle 266"/>
            <p:cNvSpPr>
              <a:spLocks noChangeArrowheads="1"/>
            </p:cNvSpPr>
            <p:nvPr/>
          </p:nvSpPr>
          <p:spPr bwMode="auto">
            <a:xfrm>
              <a:off x="1178" y="2095"/>
              <a:ext cx="222" cy="20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1" name="Rectangle 267"/>
            <p:cNvSpPr>
              <a:spLocks noChangeArrowheads="1"/>
            </p:cNvSpPr>
            <p:nvPr/>
          </p:nvSpPr>
          <p:spPr bwMode="auto">
            <a:xfrm>
              <a:off x="1179" y="2096"/>
              <a:ext cx="220" cy="199"/>
            </a:xfrm>
            <a:prstGeom prst="rect">
              <a:avLst/>
            </a:prstGeom>
            <a:solidFill>
              <a:srgbClr val="0096D5"/>
            </a:solidFill>
            <a:ln w="3175">
              <a:solidFill>
                <a:srgbClr val="AAE6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2" name="Freeform 268"/>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3" name="Freeform 269"/>
            <p:cNvSpPr>
              <a:spLocks/>
            </p:cNvSpPr>
            <p:nvPr/>
          </p:nvSpPr>
          <p:spPr bwMode="auto">
            <a:xfrm>
              <a:off x="1178" y="2071"/>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00B4FF"/>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4" name="Freeform 270"/>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5" name="Freeform 271"/>
            <p:cNvSpPr>
              <a:spLocks/>
            </p:cNvSpPr>
            <p:nvPr/>
          </p:nvSpPr>
          <p:spPr bwMode="auto">
            <a:xfrm>
              <a:off x="1400" y="2071"/>
              <a:ext cx="28" cy="223"/>
            </a:xfrm>
            <a:custGeom>
              <a:avLst/>
              <a:gdLst>
                <a:gd name="T0" fmla="*/ 0 w 28"/>
                <a:gd name="T1" fmla="*/ 24 h 223"/>
                <a:gd name="T2" fmla="*/ 28 w 28"/>
                <a:gd name="T3" fmla="*/ 0 h 223"/>
                <a:gd name="T4" fmla="*/ 28 w 28"/>
                <a:gd name="T5" fmla="*/ 199 h 223"/>
                <a:gd name="T6" fmla="*/ 0 w 28"/>
                <a:gd name="T7" fmla="*/ 223 h 223"/>
                <a:gd name="T8" fmla="*/ 0 w 28"/>
                <a:gd name="T9" fmla="*/ 24 h 223"/>
              </a:gdLst>
              <a:ahLst/>
              <a:cxnLst>
                <a:cxn ang="0">
                  <a:pos x="T0" y="T1"/>
                </a:cxn>
                <a:cxn ang="0">
                  <a:pos x="T2" y="T3"/>
                </a:cxn>
                <a:cxn ang="0">
                  <a:pos x="T4" y="T5"/>
                </a:cxn>
                <a:cxn ang="0">
                  <a:pos x="T6" y="T7"/>
                </a:cxn>
                <a:cxn ang="0">
                  <a:pos x="T8" y="T9"/>
                </a:cxn>
              </a:cxnLst>
              <a:rect l="0" t="0" r="r" b="b"/>
              <a:pathLst>
                <a:path w="28" h="223">
                  <a:moveTo>
                    <a:pt x="0" y="24"/>
                  </a:moveTo>
                  <a:lnTo>
                    <a:pt x="28" y="0"/>
                  </a:lnTo>
                  <a:lnTo>
                    <a:pt x="28" y="199"/>
                  </a:lnTo>
                  <a:lnTo>
                    <a:pt x="0" y="223"/>
                  </a:lnTo>
                  <a:lnTo>
                    <a:pt x="0" y="24"/>
                  </a:lnTo>
                  <a:close/>
                </a:path>
              </a:pathLst>
            </a:custGeom>
            <a:solidFill>
              <a:srgbClr val="005A80"/>
            </a:solidFill>
            <a:ln w="3175">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6" name="Freeform 272"/>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7" name="Freeform 273"/>
            <p:cNvSpPr>
              <a:spLocks/>
            </p:cNvSpPr>
            <p:nvPr/>
          </p:nvSpPr>
          <p:spPr bwMode="auto">
            <a:xfrm>
              <a:off x="1188" y="2178"/>
              <a:ext cx="77" cy="32"/>
            </a:xfrm>
            <a:custGeom>
              <a:avLst/>
              <a:gdLst>
                <a:gd name="T0" fmla="*/ 77 w 77"/>
                <a:gd name="T1" fmla="*/ 8 h 32"/>
                <a:gd name="T2" fmla="*/ 18 w 77"/>
                <a:gd name="T3" fmla="*/ 8 h 32"/>
                <a:gd name="T4" fmla="*/ 18 w 77"/>
                <a:gd name="T5" fmla="*/ 0 h 32"/>
                <a:gd name="T6" fmla="*/ 0 w 77"/>
                <a:gd name="T7" fmla="*/ 15 h 32"/>
                <a:gd name="T8" fmla="*/ 18 w 77"/>
                <a:gd name="T9" fmla="*/ 32 h 32"/>
                <a:gd name="T10" fmla="*/ 18 w 77"/>
                <a:gd name="T11" fmla="*/ 24 h 32"/>
                <a:gd name="T12" fmla="*/ 77 w 77"/>
                <a:gd name="T13" fmla="*/ 24 h 32"/>
                <a:gd name="T14" fmla="*/ 77 w 77"/>
                <a:gd name="T15" fmla="*/ 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77" y="8"/>
                  </a:moveTo>
                  <a:lnTo>
                    <a:pt x="18" y="8"/>
                  </a:lnTo>
                  <a:lnTo>
                    <a:pt x="18" y="0"/>
                  </a:lnTo>
                  <a:lnTo>
                    <a:pt x="0" y="15"/>
                  </a:lnTo>
                  <a:lnTo>
                    <a:pt x="18" y="32"/>
                  </a:lnTo>
                  <a:lnTo>
                    <a:pt x="18" y="24"/>
                  </a:lnTo>
                  <a:lnTo>
                    <a:pt x="77" y="24"/>
                  </a:lnTo>
                  <a:lnTo>
                    <a:pt x="7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8" name="Freeform 274"/>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99" name="Freeform 275"/>
            <p:cNvSpPr>
              <a:spLocks/>
            </p:cNvSpPr>
            <p:nvPr/>
          </p:nvSpPr>
          <p:spPr bwMode="auto">
            <a:xfrm>
              <a:off x="1216" y="2130"/>
              <a:ext cx="61" cy="56"/>
            </a:xfrm>
            <a:custGeom>
              <a:avLst/>
              <a:gdLst>
                <a:gd name="T0" fmla="*/ 61 w 61"/>
                <a:gd name="T1" fmla="*/ 45 h 56"/>
                <a:gd name="T2" fmla="*/ 18 w 61"/>
                <a:gd name="T3" fmla="*/ 6 h 56"/>
                <a:gd name="T4" fmla="*/ 25 w 61"/>
                <a:gd name="T5" fmla="*/ 0 h 56"/>
                <a:gd name="T6" fmla="*/ 0 w 61"/>
                <a:gd name="T7" fmla="*/ 0 h 56"/>
                <a:gd name="T8" fmla="*/ 0 w 61"/>
                <a:gd name="T9" fmla="*/ 23 h 56"/>
                <a:gd name="T10" fmla="*/ 6 w 61"/>
                <a:gd name="T11" fmla="*/ 17 h 56"/>
                <a:gd name="T12" fmla="*/ 49 w 61"/>
                <a:gd name="T13" fmla="*/ 56 h 56"/>
                <a:gd name="T14" fmla="*/ 61 w 61"/>
                <a:gd name="T15" fmla="*/ 4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5"/>
                  </a:moveTo>
                  <a:lnTo>
                    <a:pt x="18" y="6"/>
                  </a:lnTo>
                  <a:lnTo>
                    <a:pt x="25" y="0"/>
                  </a:lnTo>
                  <a:lnTo>
                    <a:pt x="0" y="0"/>
                  </a:lnTo>
                  <a:lnTo>
                    <a:pt x="0" y="23"/>
                  </a:lnTo>
                  <a:lnTo>
                    <a:pt x="6" y="17"/>
                  </a:lnTo>
                  <a:lnTo>
                    <a:pt x="49" y="56"/>
                  </a:lnTo>
                  <a:lnTo>
                    <a:pt x="6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0" name="Freeform 276"/>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1" name="Freeform 277"/>
            <p:cNvSpPr>
              <a:spLocks/>
            </p:cNvSpPr>
            <p:nvPr/>
          </p:nvSpPr>
          <p:spPr bwMode="auto">
            <a:xfrm>
              <a:off x="1269" y="2105"/>
              <a:ext cx="34" cy="70"/>
            </a:xfrm>
            <a:custGeom>
              <a:avLst/>
              <a:gdLst>
                <a:gd name="T0" fmla="*/ 26 w 34"/>
                <a:gd name="T1" fmla="*/ 70 h 70"/>
                <a:gd name="T2" fmla="*/ 26 w 34"/>
                <a:gd name="T3" fmla="*/ 14 h 70"/>
                <a:gd name="T4" fmla="*/ 34 w 34"/>
                <a:gd name="T5" fmla="*/ 14 h 70"/>
                <a:gd name="T6" fmla="*/ 18 w 34"/>
                <a:gd name="T7" fmla="*/ 0 h 70"/>
                <a:gd name="T8" fmla="*/ 0 w 34"/>
                <a:gd name="T9" fmla="*/ 14 h 70"/>
                <a:gd name="T10" fmla="*/ 8 w 34"/>
                <a:gd name="T11" fmla="*/ 14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4"/>
                  </a:lnTo>
                  <a:lnTo>
                    <a:pt x="34" y="14"/>
                  </a:lnTo>
                  <a:lnTo>
                    <a:pt x="18" y="0"/>
                  </a:lnTo>
                  <a:lnTo>
                    <a:pt x="0" y="14"/>
                  </a:lnTo>
                  <a:lnTo>
                    <a:pt x="8" y="14"/>
                  </a:lnTo>
                  <a:lnTo>
                    <a:pt x="8" y="70"/>
                  </a:lnTo>
                  <a:lnTo>
                    <a:pt x="2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2" name="Freeform 278"/>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3" name="Freeform 279"/>
            <p:cNvSpPr>
              <a:spLocks/>
            </p:cNvSpPr>
            <p:nvPr/>
          </p:nvSpPr>
          <p:spPr bwMode="auto">
            <a:xfrm>
              <a:off x="1295" y="2130"/>
              <a:ext cx="60" cy="56"/>
            </a:xfrm>
            <a:custGeom>
              <a:avLst/>
              <a:gdLst>
                <a:gd name="T0" fmla="*/ 12 w 60"/>
                <a:gd name="T1" fmla="*/ 56 h 56"/>
                <a:gd name="T2" fmla="*/ 54 w 60"/>
                <a:gd name="T3" fmla="*/ 17 h 56"/>
                <a:gd name="T4" fmla="*/ 60 w 60"/>
                <a:gd name="T5" fmla="*/ 23 h 56"/>
                <a:gd name="T6" fmla="*/ 60 w 60"/>
                <a:gd name="T7" fmla="*/ 0 h 56"/>
                <a:gd name="T8" fmla="*/ 36 w 60"/>
                <a:gd name="T9" fmla="*/ 0 h 56"/>
                <a:gd name="T10" fmla="*/ 42 w 60"/>
                <a:gd name="T11" fmla="*/ 6 h 56"/>
                <a:gd name="T12" fmla="*/ 0 w 60"/>
                <a:gd name="T13" fmla="*/ 45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3"/>
                  </a:lnTo>
                  <a:lnTo>
                    <a:pt x="60" y="0"/>
                  </a:lnTo>
                  <a:lnTo>
                    <a:pt x="36" y="0"/>
                  </a:lnTo>
                  <a:lnTo>
                    <a:pt x="42" y="6"/>
                  </a:lnTo>
                  <a:lnTo>
                    <a:pt x="0" y="45"/>
                  </a:lnTo>
                  <a:lnTo>
                    <a:pt x="1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4" name="Freeform 280"/>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5" name="Freeform 281"/>
            <p:cNvSpPr>
              <a:spLocks/>
            </p:cNvSpPr>
            <p:nvPr/>
          </p:nvSpPr>
          <p:spPr bwMode="auto">
            <a:xfrm>
              <a:off x="1307" y="2178"/>
              <a:ext cx="77" cy="32"/>
            </a:xfrm>
            <a:custGeom>
              <a:avLst/>
              <a:gdLst>
                <a:gd name="T0" fmla="*/ 0 w 77"/>
                <a:gd name="T1" fmla="*/ 24 h 32"/>
                <a:gd name="T2" fmla="*/ 60 w 77"/>
                <a:gd name="T3" fmla="*/ 24 h 32"/>
                <a:gd name="T4" fmla="*/ 60 w 77"/>
                <a:gd name="T5" fmla="*/ 32 h 32"/>
                <a:gd name="T6" fmla="*/ 77 w 77"/>
                <a:gd name="T7" fmla="*/ 15 h 32"/>
                <a:gd name="T8" fmla="*/ 60 w 77"/>
                <a:gd name="T9" fmla="*/ 0 h 32"/>
                <a:gd name="T10" fmla="*/ 60 w 77"/>
                <a:gd name="T11" fmla="*/ 8 h 32"/>
                <a:gd name="T12" fmla="*/ 0 w 77"/>
                <a:gd name="T13" fmla="*/ 8 h 32"/>
                <a:gd name="T14" fmla="*/ 0 w 7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2">
                  <a:moveTo>
                    <a:pt x="0" y="24"/>
                  </a:moveTo>
                  <a:lnTo>
                    <a:pt x="60" y="24"/>
                  </a:lnTo>
                  <a:lnTo>
                    <a:pt x="60" y="32"/>
                  </a:lnTo>
                  <a:lnTo>
                    <a:pt x="77" y="15"/>
                  </a:lnTo>
                  <a:lnTo>
                    <a:pt x="60" y="0"/>
                  </a:lnTo>
                  <a:lnTo>
                    <a:pt x="60" y="8"/>
                  </a:lnTo>
                  <a:lnTo>
                    <a:pt x="0" y="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6" name="Freeform 282"/>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7" name="Freeform 283"/>
            <p:cNvSpPr>
              <a:spLocks/>
            </p:cNvSpPr>
            <p:nvPr/>
          </p:nvSpPr>
          <p:spPr bwMode="auto">
            <a:xfrm>
              <a:off x="1295" y="2202"/>
              <a:ext cx="60" cy="55"/>
            </a:xfrm>
            <a:custGeom>
              <a:avLst/>
              <a:gdLst>
                <a:gd name="T0" fmla="*/ 0 w 60"/>
                <a:gd name="T1" fmla="*/ 11 h 55"/>
                <a:gd name="T2" fmla="*/ 42 w 60"/>
                <a:gd name="T3" fmla="*/ 50 h 55"/>
                <a:gd name="T4" fmla="*/ 36 w 60"/>
                <a:gd name="T5" fmla="*/ 55 h 55"/>
                <a:gd name="T6" fmla="*/ 60 w 60"/>
                <a:gd name="T7" fmla="*/ 54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4"/>
                  </a:lnTo>
                  <a:lnTo>
                    <a:pt x="60" y="33"/>
                  </a:lnTo>
                  <a:lnTo>
                    <a:pt x="54" y="39"/>
                  </a:lnTo>
                  <a:lnTo>
                    <a:pt x="1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8" name="Freeform 284"/>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09" name="Freeform 285"/>
            <p:cNvSpPr>
              <a:spLocks/>
            </p:cNvSpPr>
            <p:nvPr/>
          </p:nvSpPr>
          <p:spPr bwMode="auto">
            <a:xfrm>
              <a:off x="1269" y="2213"/>
              <a:ext cx="34" cy="70"/>
            </a:xfrm>
            <a:custGeom>
              <a:avLst/>
              <a:gdLst>
                <a:gd name="T0" fmla="*/ 8 w 34"/>
                <a:gd name="T1" fmla="*/ 0 h 70"/>
                <a:gd name="T2" fmla="*/ 8 w 34"/>
                <a:gd name="T3" fmla="*/ 56 h 70"/>
                <a:gd name="T4" fmla="*/ 0 w 34"/>
                <a:gd name="T5" fmla="*/ 56 h 70"/>
                <a:gd name="T6" fmla="*/ 18 w 34"/>
                <a:gd name="T7" fmla="*/ 70 h 70"/>
                <a:gd name="T8" fmla="*/ 34 w 34"/>
                <a:gd name="T9" fmla="*/ 56 h 70"/>
                <a:gd name="T10" fmla="*/ 26 w 34"/>
                <a:gd name="T11" fmla="*/ 56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6"/>
                  </a:lnTo>
                  <a:lnTo>
                    <a:pt x="0" y="56"/>
                  </a:lnTo>
                  <a:lnTo>
                    <a:pt x="18" y="70"/>
                  </a:lnTo>
                  <a:lnTo>
                    <a:pt x="34" y="56"/>
                  </a:lnTo>
                  <a:lnTo>
                    <a:pt x="26" y="56"/>
                  </a:lnTo>
                  <a:lnTo>
                    <a:pt x="26"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0" name="Freeform 286"/>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1" name="Freeform 287"/>
            <p:cNvSpPr>
              <a:spLocks/>
            </p:cNvSpPr>
            <p:nvPr/>
          </p:nvSpPr>
          <p:spPr bwMode="auto">
            <a:xfrm>
              <a:off x="1216" y="2202"/>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2" name="Freeform 288"/>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3" name="Freeform 289"/>
            <p:cNvSpPr>
              <a:spLocks/>
            </p:cNvSpPr>
            <p:nvPr/>
          </p:nvSpPr>
          <p:spPr bwMode="auto">
            <a:xfrm>
              <a:off x="1190" y="2180"/>
              <a:ext cx="77" cy="31"/>
            </a:xfrm>
            <a:custGeom>
              <a:avLst/>
              <a:gdLst>
                <a:gd name="T0" fmla="*/ 77 w 77"/>
                <a:gd name="T1" fmla="*/ 8 h 31"/>
                <a:gd name="T2" fmla="*/ 18 w 77"/>
                <a:gd name="T3" fmla="*/ 8 h 31"/>
                <a:gd name="T4" fmla="*/ 18 w 77"/>
                <a:gd name="T5" fmla="*/ 0 h 31"/>
                <a:gd name="T6" fmla="*/ 0 w 77"/>
                <a:gd name="T7" fmla="*/ 15 h 31"/>
                <a:gd name="T8" fmla="*/ 18 w 77"/>
                <a:gd name="T9" fmla="*/ 31 h 31"/>
                <a:gd name="T10" fmla="*/ 18 w 77"/>
                <a:gd name="T11" fmla="*/ 24 h 31"/>
                <a:gd name="T12" fmla="*/ 77 w 77"/>
                <a:gd name="T13" fmla="*/ 24 h 31"/>
                <a:gd name="T14" fmla="*/ 77 w 77"/>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77" y="8"/>
                  </a:moveTo>
                  <a:lnTo>
                    <a:pt x="18" y="8"/>
                  </a:lnTo>
                  <a:lnTo>
                    <a:pt x="18" y="0"/>
                  </a:lnTo>
                  <a:lnTo>
                    <a:pt x="0" y="15"/>
                  </a:lnTo>
                  <a:lnTo>
                    <a:pt x="18" y="31"/>
                  </a:lnTo>
                  <a:lnTo>
                    <a:pt x="18" y="24"/>
                  </a:lnTo>
                  <a:lnTo>
                    <a:pt x="77" y="24"/>
                  </a:lnTo>
                  <a:lnTo>
                    <a:pt x="7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4" name="Freeform 290"/>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5" name="Freeform 291"/>
            <p:cNvSpPr>
              <a:spLocks/>
            </p:cNvSpPr>
            <p:nvPr/>
          </p:nvSpPr>
          <p:spPr bwMode="auto">
            <a:xfrm>
              <a:off x="1218" y="2132"/>
              <a:ext cx="61" cy="56"/>
            </a:xfrm>
            <a:custGeom>
              <a:avLst/>
              <a:gdLst>
                <a:gd name="T0" fmla="*/ 61 w 61"/>
                <a:gd name="T1" fmla="*/ 44 h 56"/>
                <a:gd name="T2" fmla="*/ 18 w 61"/>
                <a:gd name="T3" fmla="*/ 6 h 56"/>
                <a:gd name="T4" fmla="*/ 25 w 61"/>
                <a:gd name="T5" fmla="*/ 0 h 56"/>
                <a:gd name="T6" fmla="*/ 0 w 61"/>
                <a:gd name="T7" fmla="*/ 0 h 56"/>
                <a:gd name="T8" fmla="*/ 0 w 61"/>
                <a:gd name="T9" fmla="*/ 22 h 56"/>
                <a:gd name="T10" fmla="*/ 6 w 61"/>
                <a:gd name="T11" fmla="*/ 17 h 56"/>
                <a:gd name="T12" fmla="*/ 49 w 61"/>
                <a:gd name="T13" fmla="*/ 56 h 56"/>
                <a:gd name="T14" fmla="*/ 61 w 61"/>
                <a:gd name="T15" fmla="*/ 4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6">
                  <a:moveTo>
                    <a:pt x="61" y="44"/>
                  </a:moveTo>
                  <a:lnTo>
                    <a:pt x="18" y="6"/>
                  </a:lnTo>
                  <a:lnTo>
                    <a:pt x="25" y="0"/>
                  </a:lnTo>
                  <a:lnTo>
                    <a:pt x="0" y="0"/>
                  </a:lnTo>
                  <a:lnTo>
                    <a:pt x="0" y="22"/>
                  </a:lnTo>
                  <a:lnTo>
                    <a:pt x="6" y="17"/>
                  </a:lnTo>
                  <a:lnTo>
                    <a:pt x="49" y="56"/>
                  </a:lnTo>
                  <a:lnTo>
                    <a:pt x="6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6" name="Freeform 292"/>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7" name="Freeform 293"/>
            <p:cNvSpPr>
              <a:spLocks/>
            </p:cNvSpPr>
            <p:nvPr/>
          </p:nvSpPr>
          <p:spPr bwMode="auto">
            <a:xfrm>
              <a:off x="1271" y="2106"/>
              <a:ext cx="34" cy="70"/>
            </a:xfrm>
            <a:custGeom>
              <a:avLst/>
              <a:gdLst>
                <a:gd name="T0" fmla="*/ 26 w 34"/>
                <a:gd name="T1" fmla="*/ 70 h 70"/>
                <a:gd name="T2" fmla="*/ 26 w 34"/>
                <a:gd name="T3" fmla="*/ 15 h 70"/>
                <a:gd name="T4" fmla="*/ 34 w 34"/>
                <a:gd name="T5" fmla="*/ 15 h 70"/>
                <a:gd name="T6" fmla="*/ 18 w 34"/>
                <a:gd name="T7" fmla="*/ 0 h 70"/>
                <a:gd name="T8" fmla="*/ 0 w 34"/>
                <a:gd name="T9" fmla="*/ 15 h 70"/>
                <a:gd name="T10" fmla="*/ 8 w 34"/>
                <a:gd name="T11" fmla="*/ 15 h 70"/>
                <a:gd name="T12" fmla="*/ 8 w 34"/>
                <a:gd name="T13" fmla="*/ 70 h 70"/>
                <a:gd name="T14" fmla="*/ 26 w 34"/>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26" y="70"/>
                  </a:moveTo>
                  <a:lnTo>
                    <a:pt x="26" y="15"/>
                  </a:lnTo>
                  <a:lnTo>
                    <a:pt x="34" y="15"/>
                  </a:lnTo>
                  <a:lnTo>
                    <a:pt x="18" y="0"/>
                  </a:lnTo>
                  <a:lnTo>
                    <a:pt x="0" y="15"/>
                  </a:lnTo>
                  <a:lnTo>
                    <a:pt x="8" y="15"/>
                  </a:lnTo>
                  <a:lnTo>
                    <a:pt x="8" y="70"/>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8" name="Freeform 294"/>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19" name="Freeform 295"/>
            <p:cNvSpPr>
              <a:spLocks/>
            </p:cNvSpPr>
            <p:nvPr/>
          </p:nvSpPr>
          <p:spPr bwMode="auto">
            <a:xfrm>
              <a:off x="1297" y="2132"/>
              <a:ext cx="60" cy="56"/>
            </a:xfrm>
            <a:custGeom>
              <a:avLst/>
              <a:gdLst>
                <a:gd name="T0" fmla="*/ 12 w 60"/>
                <a:gd name="T1" fmla="*/ 56 h 56"/>
                <a:gd name="T2" fmla="*/ 54 w 60"/>
                <a:gd name="T3" fmla="*/ 17 h 56"/>
                <a:gd name="T4" fmla="*/ 60 w 60"/>
                <a:gd name="T5" fmla="*/ 22 h 56"/>
                <a:gd name="T6" fmla="*/ 60 w 60"/>
                <a:gd name="T7" fmla="*/ 0 h 56"/>
                <a:gd name="T8" fmla="*/ 36 w 60"/>
                <a:gd name="T9" fmla="*/ 0 h 56"/>
                <a:gd name="T10" fmla="*/ 42 w 60"/>
                <a:gd name="T11" fmla="*/ 6 h 56"/>
                <a:gd name="T12" fmla="*/ 0 w 60"/>
                <a:gd name="T13" fmla="*/ 44 h 56"/>
                <a:gd name="T14" fmla="*/ 12 w 60"/>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12" y="56"/>
                  </a:moveTo>
                  <a:lnTo>
                    <a:pt x="54" y="17"/>
                  </a:lnTo>
                  <a:lnTo>
                    <a:pt x="60" y="22"/>
                  </a:lnTo>
                  <a:lnTo>
                    <a:pt x="60" y="0"/>
                  </a:lnTo>
                  <a:lnTo>
                    <a:pt x="36" y="0"/>
                  </a:lnTo>
                  <a:lnTo>
                    <a:pt x="42" y="6"/>
                  </a:lnTo>
                  <a:lnTo>
                    <a:pt x="0" y="44"/>
                  </a:lnTo>
                  <a:lnTo>
                    <a:pt x="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0" name="Freeform 296"/>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1" name="Freeform 297"/>
            <p:cNvSpPr>
              <a:spLocks/>
            </p:cNvSpPr>
            <p:nvPr/>
          </p:nvSpPr>
          <p:spPr bwMode="auto">
            <a:xfrm>
              <a:off x="1309" y="2180"/>
              <a:ext cx="77" cy="31"/>
            </a:xfrm>
            <a:custGeom>
              <a:avLst/>
              <a:gdLst>
                <a:gd name="T0" fmla="*/ 0 w 77"/>
                <a:gd name="T1" fmla="*/ 24 h 31"/>
                <a:gd name="T2" fmla="*/ 61 w 77"/>
                <a:gd name="T3" fmla="*/ 24 h 31"/>
                <a:gd name="T4" fmla="*/ 61 w 77"/>
                <a:gd name="T5" fmla="*/ 31 h 31"/>
                <a:gd name="T6" fmla="*/ 77 w 77"/>
                <a:gd name="T7" fmla="*/ 15 h 31"/>
                <a:gd name="T8" fmla="*/ 61 w 77"/>
                <a:gd name="T9" fmla="*/ 0 h 31"/>
                <a:gd name="T10" fmla="*/ 61 w 77"/>
                <a:gd name="T11" fmla="*/ 8 h 31"/>
                <a:gd name="T12" fmla="*/ 0 w 77"/>
                <a:gd name="T13" fmla="*/ 8 h 31"/>
                <a:gd name="T14" fmla="*/ 0 w 77"/>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1">
                  <a:moveTo>
                    <a:pt x="0" y="24"/>
                  </a:moveTo>
                  <a:lnTo>
                    <a:pt x="61" y="24"/>
                  </a:lnTo>
                  <a:lnTo>
                    <a:pt x="61" y="31"/>
                  </a:lnTo>
                  <a:lnTo>
                    <a:pt x="77" y="15"/>
                  </a:lnTo>
                  <a:lnTo>
                    <a:pt x="61" y="0"/>
                  </a:lnTo>
                  <a:lnTo>
                    <a:pt x="61" y="8"/>
                  </a:lnTo>
                  <a:lnTo>
                    <a:pt x="0" y="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2" name="Freeform 298"/>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23" name="Freeform 299"/>
            <p:cNvSpPr>
              <a:spLocks/>
            </p:cNvSpPr>
            <p:nvPr/>
          </p:nvSpPr>
          <p:spPr bwMode="auto">
            <a:xfrm>
              <a:off x="1297" y="2204"/>
              <a:ext cx="60" cy="55"/>
            </a:xfrm>
            <a:custGeom>
              <a:avLst/>
              <a:gdLst>
                <a:gd name="T0" fmla="*/ 0 w 60"/>
                <a:gd name="T1" fmla="*/ 11 h 55"/>
                <a:gd name="T2" fmla="*/ 42 w 60"/>
                <a:gd name="T3" fmla="*/ 50 h 55"/>
                <a:gd name="T4" fmla="*/ 36 w 60"/>
                <a:gd name="T5" fmla="*/ 55 h 55"/>
                <a:gd name="T6" fmla="*/ 60 w 60"/>
                <a:gd name="T7" fmla="*/ 53 h 55"/>
                <a:gd name="T8" fmla="*/ 60 w 60"/>
                <a:gd name="T9" fmla="*/ 33 h 55"/>
                <a:gd name="T10" fmla="*/ 54 w 60"/>
                <a:gd name="T11" fmla="*/ 39 h 55"/>
                <a:gd name="T12" fmla="*/ 12 w 60"/>
                <a:gd name="T13" fmla="*/ 0 h 55"/>
                <a:gd name="T14" fmla="*/ 0 w 60"/>
                <a:gd name="T15" fmla="*/ 1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0" y="11"/>
                  </a:moveTo>
                  <a:lnTo>
                    <a:pt x="42" y="50"/>
                  </a:lnTo>
                  <a:lnTo>
                    <a:pt x="36" y="55"/>
                  </a:lnTo>
                  <a:lnTo>
                    <a:pt x="60" y="53"/>
                  </a:lnTo>
                  <a:lnTo>
                    <a:pt x="60" y="33"/>
                  </a:lnTo>
                  <a:lnTo>
                    <a:pt x="54" y="39"/>
                  </a:lnTo>
                  <a:lnTo>
                    <a:pt x="1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3" name="Freeform 300"/>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4" name="Freeform 301"/>
            <p:cNvSpPr>
              <a:spLocks/>
            </p:cNvSpPr>
            <p:nvPr/>
          </p:nvSpPr>
          <p:spPr bwMode="auto">
            <a:xfrm>
              <a:off x="1271" y="2215"/>
              <a:ext cx="34" cy="70"/>
            </a:xfrm>
            <a:custGeom>
              <a:avLst/>
              <a:gdLst>
                <a:gd name="T0" fmla="*/ 8 w 34"/>
                <a:gd name="T1" fmla="*/ 0 h 70"/>
                <a:gd name="T2" fmla="*/ 8 w 34"/>
                <a:gd name="T3" fmla="*/ 55 h 70"/>
                <a:gd name="T4" fmla="*/ 0 w 34"/>
                <a:gd name="T5" fmla="*/ 55 h 70"/>
                <a:gd name="T6" fmla="*/ 18 w 34"/>
                <a:gd name="T7" fmla="*/ 70 h 70"/>
                <a:gd name="T8" fmla="*/ 34 w 34"/>
                <a:gd name="T9" fmla="*/ 55 h 70"/>
                <a:gd name="T10" fmla="*/ 26 w 34"/>
                <a:gd name="T11" fmla="*/ 55 h 70"/>
                <a:gd name="T12" fmla="*/ 26 w 34"/>
                <a:gd name="T13" fmla="*/ 0 h 70"/>
                <a:gd name="T14" fmla="*/ 8 w 34"/>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70">
                  <a:moveTo>
                    <a:pt x="8" y="0"/>
                  </a:moveTo>
                  <a:lnTo>
                    <a:pt x="8" y="55"/>
                  </a:lnTo>
                  <a:lnTo>
                    <a:pt x="0" y="55"/>
                  </a:lnTo>
                  <a:lnTo>
                    <a:pt x="18" y="70"/>
                  </a:lnTo>
                  <a:lnTo>
                    <a:pt x="34" y="55"/>
                  </a:lnTo>
                  <a:lnTo>
                    <a:pt x="26" y="55"/>
                  </a:lnTo>
                  <a:lnTo>
                    <a:pt x="26"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5" name="Freeform 302"/>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6" name="Freeform 303"/>
            <p:cNvSpPr>
              <a:spLocks/>
            </p:cNvSpPr>
            <p:nvPr/>
          </p:nvSpPr>
          <p:spPr bwMode="auto">
            <a:xfrm>
              <a:off x="1218" y="2204"/>
              <a:ext cx="61" cy="55"/>
            </a:xfrm>
            <a:custGeom>
              <a:avLst/>
              <a:gdLst>
                <a:gd name="T0" fmla="*/ 49 w 61"/>
                <a:gd name="T1" fmla="*/ 0 h 55"/>
                <a:gd name="T2" fmla="*/ 6 w 61"/>
                <a:gd name="T3" fmla="*/ 39 h 55"/>
                <a:gd name="T4" fmla="*/ 0 w 61"/>
                <a:gd name="T5" fmla="*/ 33 h 55"/>
                <a:gd name="T6" fmla="*/ 0 w 61"/>
                <a:gd name="T7" fmla="*/ 55 h 55"/>
                <a:gd name="T8" fmla="*/ 25 w 61"/>
                <a:gd name="T9" fmla="*/ 55 h 55"/>
                <a:gd name="T10" fmla="*/ 18 w 61"/>
                <a:gd name="T11" fmla="*/ 50 h 55"/>
                <a:gd name="T12" fmla="*/ 61 w 61"/>
                <a:gd name="T13" fmla="*/ 11 h 55"/>
                <a:gd name="T14" fmla="*/ 49 w 61"/>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5">
                  <a:moveTo>
                    <a:pt x="49" y="0"/>
                  </a:moveTo>
                  <a:lnTo>
                    <a:pt x="6" y="39"/>
                  </a:lnTo>
                  <a:lnTo>
                    <a:pt x="0" y="33"/>
                  </a:lnTo>
                  <a:lnTo>
                    <a:pt x="0" y="55"/>
                  </a:lnTo>
                  <a:lnTo>
                    <a:pt x="25" y="55"/>
                  </a:lnTo>
                  <a:lnTo>
                    <a:pt x="18" y="50"/>
                  </a:lnTo>
                  <a:lnTo>
                    <a:pt x="61"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7" name="Oval 304"/>
            <p:cNvSpPr>
              <a:spLocks noChangeArrowheads="1"/>
            </p:cNvSpPr>
            <p:nvPr/>
          </p:nvSpPr>
          <p:spPr bwMode="auto">
            <a:xfrm>
              <a:off x="1253" y="2165"/>
              <a:ext cx="66" cy="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8" name="Oval 305"/>
            <p:cNvSpPr>
              <a:spLocks noChangeArrowheads="1"/>
            </p:cNvSpPr>
            <p:nvPr/>
          </p:nvSpPr>
          <p:spPr bwMode="auto">
            <a:xfrm>
              <a:off x="1257" y="2169"/>
              <a:ext cx="66" cy="6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09" name="Oval 306"/>
            <p:cNvSpPr>
              <a:spLocks noChangeArrowheads="1"/>
            </p:cNvSpPr>
            <p:nvPr/>
          </p:nvSpPr>
          <p:spPr bwMode="auto">
            <a:xfrm>
              <a:off x="1255" y="2167"/>
              <a:ext cx="66" cy="61"/>
            </a:xfrm>
            <a:prstGeom prst="ellipse">
              <a:avLst/>
            </a:pr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0" name="Rectangle 307"/>
            <p:cNvSpPr>
              <a:spLocks noChangeArrowheads="1"/>
            </p:cNvSpPr>
            <p:nvPr/>
          </p:nvSpPr>
          <p:spPr bwMode="auto">
            <a:xfrm>
              <a:off x="1178" y="1987"/>
              <a:ext cx="222" cy="108"/>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1" name="Rectangle 308"/>
            <p:cNvSpPr>
              <a:spLocks noChangeArrowheads="1"/>
            </p:cNvSpPr>
            <p:nvPr/>
          </p:nvSpPr>
          <p:spPr bwMode="auto">
            <a:xfrm>
              <a:off x="1179" y="1988"/>
              <a:ext cx="220" cy="106"/>
            </a:xfrm>
            <a:prstGeom prst="rect">
              <a:avLst/>
            </a:prstGeom>
            <a:solidFill>
              <a:srgbClr val="CF0E30"/>
            </a:solidFill>
            <a:ln w="3175">
              <a:solidFill>
                <a:srgbClr val="FDA4B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2" name="Freeform 309"/>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3" name="Freeform 310"/>
            <p:cNvSpPr>
              <a:spLocks/>
            </p:cNvSpPr>
            <p:nvPr/>
          </p:nvSpPr>
          <p:spPr bwMode="auto">
            <a:xfrm>
              <a:off x="1178" y="1963"/>
              <a:ext cx="250" cy="24"/>
            </a:xfrm>
            <a:custGeom>
              <a:avLst/>
              <a:gdLst>
                <a:gd name="T0" fmla="*/ 0 w 250"/>
                <a:gd name="T1" fmla="*/ 24 h 24"/>
                <a:gd name="T2" fmla="*/ 28 w 250"/>
                <a:gd name="T3" fmla="*/ 0 h 24"/>
                <a:gd name="T4" fmla="*/ 250 w 250"/>
                <a:gd name="T5" fmla="*/ 0 h 24"/>
                <a:gd name="T6" fmla="*/ 222 w 250"/>
                <a:gd name="T7" fmla="*/ 24 h 24"/>
                <a:gd name="T8" fmla="*/ 0 w 250"/>
                <a:gd name="T9" fmla="*/ 24 h 24"/>
              </a:gdLst>
              <a:ahLst/>
              <a:cxnLst>
                <a:cxn ang="0">
                  <a:pos x="T0" y="T1"/>
                </a:cxn>
                <a:cxn ang="0">
                  <a:pos x="T2" y="T3"/>
                </a:cxn>
                <a:cxn ang="0">
                  <a:pos x="T4" y="T5"/>
                </a:cxn>
                <a:cxn ang="0">
                  <a:pos x="T6" y="T7"/>
                </a:cxn>
                <a:cxn ang="0">
                  <a:pos x="T8" y="T9"/>
                </a:cxn>
              </a:cxnLst>
              <a:rect l="0" t="0" r="r" b="b"/>
              <a:pathLst>
                <a:path w="250" h="24">
                  <a:moveTo>
                    <a:pt x="0" y="24"/>
                  </a:moveTo>
                  <a:lnTo>
                    <a:pt x="28" y="0"/>
                  </a:lnTo>
                  <a:lnTo>
                    <a:pt x="250" y="0"/>
                  </a:lnTo>
                  <a:lnTo>
                    <a:pt x="222" y="24"/>
                  </a:lnTo>
                  <a:lnTo>
                    <a:pt x="0" y="24"/>
                  </a:lnTo>
                  <a:close/>
                </a:path>
              </a:pathLst>
            </a:custGeom>
            <a:solidFill>
              <a:srgbClr val="E5405C"/>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4" name="Freeform 311"/>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5" name="Freeform 312"/>
            <p:cNvSpPr>
              <a:spLocks/>
            </p:cNvSpPr>
            <p:nvPr/>
          </p:nvSpPr>
          <p:spPr bwMode="auto">
            <a:xfrm>
              <a:off x="1400" y="1963"/>
              <a:ext cx="28" cy="132"/>
            </a:xfrm>
            <a:custGeom>
              <a:avLst/>
              <a:gdLst>
                <a:gd name="T0" fmla="*/ 0 w 28"/>
                <a:gd name="T1" fmla="*/ 24 h 132"/>
                <a:gd name="T2" fmla="*/ 28 w 28"/>
                <a:gd name="T3" fmla="*/ 0 h 132"/>
                <a:gd name="T4" fmla="*/ 28 w 28"/>
                <a:gd name="T5" fmla="*/ 108 h 132"/>
                <a:gd name="T6" fmla="*/ 0 w 28"/>
                <a:gd name="T7" fmla="*/ 132 h 132"/>
                <a:gd name="T8" fmla="*/ 0 w 28"/>
                <a:gd name="T9" fmla="*/ 24 h 132"/>
              </a:gdLst>
              <a:ahLst/>
              <a:cxnLst>
                <a:cxn ang="0">
                  <a:pos x="T0" y="T1"/>
                </a:cxn>
                <a:cxn ang="0">
                  <a:pos x="T2" y="T3"/>
                </a:cxn>
                <a:cxn ang="0">
                  <a:pos x="T4" y="T5"/>
                </a:cxn>
                <a:cxn ang="0">
                  <a:pos x="T6" y="T7"/>
                </a:cxn>
                <a:cxn ang="0">
                  <a:pos x="T8" y="T9"/>
                </a:cxn>
              </a:cxnLst>
              <a:rect l="0" t="0" r="r" b="b"/>
              <a:pathLst>
                <a:path w="28" h="132">
                  <a:moveTo>
                    <a:pt x="0" y="24"/>
                  </a:moveTo>
                  <a:lnTo>
                    <a:pt x="28" y="0"/>
                  </a:lnTo>
                  <a:lnTo>
                    <a:pt x="28" y="108"/>
                  </a:lnTo>
                  <a:lnTo>
                    <a:pt x="0" y="132"/>
                  </a:lnTo>
                  <a:lnTo>
                    <a:pt x="0" y="24"/>
                  </a:lnTo>
                  <a:close/>
                </a:path>
              </a:pathLst>
            </a:custGeom>
            <a:solidFill>
              <a:srgbClr val="790015"/>
            </a:solidFill>
            <a:ln w="3175">
              <a:solidFill>
                <a:srgbClr val="FDA4B5"/>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216" name="Group 321"/>
            <p:cNvGrpSpPr>
              <a:grpSpLocks/>
            </p:cNvGrpSpPr>
            <p:nvPr/>
          </p:nvGrpSpPr>
          <p:grpSpPr bwMode="auto">
            <a:xfrm>
              <a:off x="1193" y="2001"/>
              <a:ext cx="184" cy="77"/>
              <a:chOff x="1193" y="2001"/>
              <a:chExt cx="184" cy="77"/>
            </a:xfrm>
          </p:grpSpPr>
          <p:sp>
            <p:nvSpPr>
              <p:cNvPr id="1226" name="Line 313"/>
              <p:cNvSpPr>
                <a:spLocks noChangeShapeType="1"/>
              </p:cNvSpPr>
              <p:nvPr/>
            </p:nvSpPr>
            <p:spPr bwMode="auto">
              <a:xfrm>
                <a:off x="1236" y="2018"/>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7" name="Line 314"/>
              <p:cNvSpPr>
                <a:spLocks noChangeShapeType="1"/>
              </p:cNvSpPr>
              <p:nvPr/>
            </p:nvSpPr>
            <p:spPr bwMode="auto">
              <a:xfrm>
                <a:off x="1206" y="2011"/>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8" name="Line 315"/>
              <p:cNvSpPr>
                <a:spLocks noChangeShapeType="1"/>
              </p:cNvSpPr>
              <p:nvPr/>
            </p:nvSpPr>
            <p:spPr bwMode="auto">
              <a:xfrm>
                <a:off x="1206" y="2066"/>
                <a:ext cx="159" cy="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9" name="Rectangle 316"/>
              <p:cNvSpPr>
                <a:spLocks noChangeArrowheads="1"/>
              </p:cNvSpPr>
              <p:nvPr/>
            </p:nvSpPr>
            <p:spPr bwMode="auto">
              <a:xfrm>
                <a:off x="1193" y="2001"/>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0" name="Rectangle 317"/>
              <p:cNvSpPr>
                <a:spLocks noChangeArrowheads="1"/>
              </p:cNvSpPr>
              <p:nvPr/>
            </p:nvSpPr>
            <p:spPr bwMode="auto">
              <a:xfrm>
                <a:off x="1330" y="2001"/>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1" name="Rectangle 318"/>
              <p:cNvSpPr>
                <a:spLocks noChangeArrowheads="1"/>
              </p:cNvSpPr>
              <p:nvPr/>
            </p:nvSpPr>
            <p:spPr bwMode="auto">
              <a:xfrm>
                <a:off x="1193" y="2056"/>
                <a:ext cx="49"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2" name="Rectangle 319"/>
              <p:cNvSpPr>
                <a:spLocks noChangeArrowheads="1"/>
              </p:cNvSpPr>
              <p:nvPr/>
            </p:nvSpPr>
            <p:spPr bwMode="auto">
              <a:xfrm>
                <a:off x="1330" y="2056"/>
                <a:ext cx="47" cy="22"/>
              </a:xfrm>
              <a:prstGeom prst="rect">
                <a:avLst/>
              </a:prstGeom>
              <a:solidFill>
                <a:srgbClr val="000000"/>
              </a:solidFill>
              <a:ln w="317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3" name="Line 320"/>
              <p:cNvSpPr>
                <a:spLocks noChangeShapeType="1"/>
              </p:cNvSpPr>
              <p:nvPr/>
            </p:nvSpPr>
            <p:spPr bwMode="auto">
              <a:xfrm flipH="1">
                <a:off x="1234" y="2019"/>
                <a:ext cx="101" cy="4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217" name="Group 330"/>
            <p:cNvGrpSpPr>
              <a:grpSpLocks/>
            </p:cNvGrpSpPr>
            <p:nvPr/>
          </p:nvGrpSpPr>
          <p:grpSpPr bwMode="auto">
            <a:xfrm>
              <a:off x="1195" y="2003"/>
              <a:ext cx="184" cy="77"/>
              <a:chOff x="1195" y="2003"/>
              <a:chExt cx="184" cy="77"/>
            </a:xfrm>
          </p:grpSpPr>
          <p:sp>
            <p:nvSpPr>
              <p:cNvPr id="1218" name="Line 322"/>
              <p:cNvSpPr>
                <a:spLocks noChangeShapeType="1"/>
              </p:cNvSpPr>
              <p:nvPr/>
            </p:nvSpPr>
            <p:spPr bwMode="auto">
              <a:xfrm>
                <a:off x="1238" y="2020"/>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19" name="Line 323"/>
              <p:cNvSpPr>
                <a:spLocks noChangeShapeType="1"/>
              </p:cNvSpPr>
              <p:nvPr/>
            </p:nvSpPr>
            <p:spPr bwMode="auto">
              <a:xfrm>
                <a:off x="1208" y="2013"/>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0" name="Line 324"/>
              <p:cNvSpPr>
                <a:spLocks noChangeShapeType="1"/>
              </p:cNvSpPr>
              <p:nvPr/>
            </p:nvSpPr>
            <p:spPr bwMode="auto">
              <a:xfrm>
                <a:off x="1208" y="2068"/>
                <a:ext cx="159" cy="1"/>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1" name="Rectangle 325"/>
              <p:cNvSpPr>
                <a:spLocks noChangeArrowheads="1"/>
              </p:cNvSpPr>
              <p:nvPr/>
            </p:nvSpPr>
            <p:spPr bwMode="auto">
              <a:xfrm>
                <a:off x="1195" y="2003"/>
                <a:ext cx="49"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2" name="Rectangle 326"/>
              <p:cNvSpPr>
                <a:spLocks noChangeArrowheads="1"/>
              </p:cNvSpPr>
              <p:nvPr/>
            </p:nvSpPr>
            <p:spPr bwMode="auto">
              <a:xfrm>
                <a:off x="1332" y="2003"/>
                <a:ext cx="47" cy="21"/>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3" name="Rectangle 327"/>
              <p:cNvSpPr>
                <a:spLocks noChangeArrowheads="1"/>
              </p:cNvSpPr>
              <p:nvPr/>
            </p:nvSpPr>
            <p:spPr bwMode="auto">
              <a:xfrm>
                <a:off x="1195" y="2058"/>
                <a:ext cx="49"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4" name="Rectangle 328"/>
              <p:cNvSpPr>
                <a:spLocks noChangeArrowheads="1"/>
              </p:cNvSpPr>
              <p:nvPr/>
            </p:nvSpPr>
            <p:spPr bwMode="auto">
              <a:xfrm>
                <a:off x="1332" y="2058"/>
                <a:ext cx="47" cy="22"/>
              </a:xfrm>
              <a:prstGeom prst="rect">
                <a:avLst/>
              </a:prstGeom>
              <a:solidFill>
                <a:srgbClr val="FFFFFF"/>
              </a:solidFill>
              <a:ln w="31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25" name="Line 329"/>
              <p:cNvSpPr>
                <a:spLocks noChangeShapeType="1"/>
              </p:cNvSpPr>
              <p:nvPr/>
            </p:nvSpPr>
            <p:spPr bwMode="auto">
              <a:xfrm flipH="1">
                <a:off x="1236" y="2021"/>
                <a:ext cx="101" cy="40"/>
              </a:xfrm>
              <a:prstGeom prst="line">
                <a:avLst/>
              </a:prstGeom>
              <a:noFill/>
              <a:ln w="63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251" name="Group 1250"/>
          <p:cNvGrpSpPr/>
          <p:nvPr/>
        </p:nvGrpSpPr>
        <p:grpSpPr>
          <a:xfrm>
            <a:off x="6629400" y="5105400"/>
            <a:ext cx="434975" cy="684212"/>
            <a:chOff x="2514600" y="5562600"/>
            <a:chExt cx="434975" cy="684212"/>
          </a:xfrm>
        </p:grpSpPr>
        <p:grpSp>
          <p:nvGrpSpPr>
            <p:cNvPr id="769" name="Group 333"/>
            <p:cNvGrpSpPr>
              <a:grpSpLocks noChangeAspect="1"/>
            </p:cNvGrpSpPr>
            <p:nvPr/>
          </p:nvGrpSpPr>
          <p:grpSpPr bwMode="auto">
            <a:xfrm>
              <a:off x="2514600" y="5791200"/>
              <a:ext cx="434975" cy="455612"/>
              <a:chOff x="247" y="3783"/>
              <a:chExt cx="274" cy="287"/>
            </a:xfrm>
          </p:grpSpPr>
          <p:sp>
            <p:nvSpPr>
              <p:cNvPr id="770"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1"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2"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3"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4"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5"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6"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7"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8"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79"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0"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1"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2"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3"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4"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5"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86"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4"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235" name="Group 355"/>
              <p:cNvGrpSpPr>
                <a:grpSpLocks/>
              </p:cNvGrpSpPr>
              <p:nvPr/>
            </p:nvGrpSpPr>
            <p:grpSpPr bwMode="auto">
              <a:xfrm>
                <a:off x="337" y="4023"/>
                <a:ext cx="33" cy="29"/>
                <a:chOff x="337" y="4023"/>
                <a:chExt cx="33" cy="29"/>
              </a:xfrm>
            </p:grpSpPr>
            <p:sp>
              <p:nvSpPr>
                <p:cNvPr id="1245"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6"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7"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8"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236"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7"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8"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39"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0"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1"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2"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3"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44"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249" name="Picture 124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250"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grpSp>
        <p:nvGrpSpPr>
          <p:cNvPr id="1255" name="Group 1254"/>
          <p:cNvGrpSpPr/>
          <p:nvPr/>
        </p:nvGrpSpPr>
        <p:grpSpPr>
          <a:xfrm>
            <a:off x="5791200" y="5106988"/>
            <a:ext cx="434975" cy="684212"/>
            <a:chOff x="2514600" y="5562600"/>
            <a:chExt cx="434975" cy="684212"/>
          </a:xfrm>
        </p:grpSpPr>
        <p:grpSp>
          <p:nvGrpSpPr>
            <p:cNvPr id="1256" name="Group 333"/>
            <p:cNvGrpSpPr>
              <a:grpSpLocks noChangeAspect="1"/>
            </p:cNvGrpSpPr>
            <p:nvPr/>
          </p:nvGrpSpPr>
          <p:grpSpPr bwMode="auto">
            <a:xfrm>
              <a:off x="2514600" y="5791200"/>
              <a:ext cx="434975" cy="455612"/>
              <a:chOff x="247" y="3783"/>
              <a:chExt cx="274" cy="287"/>
            </a:xfrm>
          </p:grpSpPr>
          <p:sp>
            <p:nvSpPr>
              <p:cNvPr id="1259"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0"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1"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2"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3"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4"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5"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6"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7"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8"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69"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0"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1"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2"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3"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4"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5"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6"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277" name="Group 355"/>
              <p:cNvGrpSpPr>
                <a:grpSpLocks/>
              </p:cNvGrpSpPr>
              <p:nvPr/>
            </p:nvGrpSpPr>
            <p:grpSpPr bwMode="auto">
              <a:xfrm>
                <a:off x="337" y="4023"/>
                <a:ext cx="33" cy="29"/>
                <a:chOff x="337" y="4023"/>
                <a:chExt cx="33" cy="29"/>
              </a:xfrm>
            </p:grpSpPr>
            <p:sp>
              <p:nvSpPr>
                <p:cNvPr id="1287"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8"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9"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90"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278"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79"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0"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1"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2"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3"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4"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5"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86"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257" name="Picture 125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258"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grpSp>
        <p:nvGrpSpPr>
          <p:cNvPr id="1291" name="Group 1290"/>
          <p:cNvGrpSpPr/>
          <p:nvPr/>
        </p:nvGrpSpPr>
        <p:grpSpPr>
          <a:xfrm>
            <a:off x="5131403" y="5105400"/>
            <a:ext cx="434975" cy="684212"/>
            <a:chOff x="2514600" y="5562600"/>
            <a:chExt cx="434975" cy="684212"/>
          </a:xfrm>
        </p:grpSpPr>
        <p:grpSp>
          <p:nvGrpSpPr>
            <p:cNvPr id="1292" name="Group 333"/>
            <p:cNvGrpSpPr>
              <a:grpSpLocks noChangeAspect="1"/>
            </p:cNvGrpSpPr>
            <p:nvPr/>
          </p:nvGrpSpPr>
          <p:grpSpPr bwMode="auto">
            <a:xfrm>
              <a:off x="2514600" y="5791200"/>
              <a:ext cx="434975" cy="455612"/>
              <a:chOff x="247" y="3783"/>
              <a:chExt cx="274" cy="287"/>
            </a:xfrm>
          </p:grpSpPr>
          <p:sp>
            <p:nvSpPr>
              <p:cNvPr id="1295"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96"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97"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98"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99"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0"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1"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2"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3"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4"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5"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6"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7"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8"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09"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0"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1"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2"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313" name="Group 355"/>
              <p:cNvGrpSpPr>
                <a:grpSpLocks/>
              </p:cNvGrpSpPr>
              <p:nvPr/>
            </p:nvGrpSpPr>
            <p:grpSpPr bwMode="auto">
              <a:xfrm>
                <a:off x="337" y="4023"/>
                <a:ext cx="33" cy="29"/>
                <a:chOff x="337" y="4023"/>
                <a:chExt cx="33" cy="29"/>
              </a:xfrm>
            </p:grpSpPr>
            <p:sp>
              <p:nvSpPr>
                <p:cNvPr id="1323"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4"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5"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6"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314"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5"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6"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7"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8"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19"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0"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1"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22"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293" name="Picture 129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294"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grpSp>
        <p:nvGrpSpPr>
          <p:cNvPr id="1327" name="Group 1326"/>
          <p:cNvGrpSpPr/>
          <p:nvPr/>
        </p:nvGrpSpPr>
        <p:grpSpPr>
          <a:xfrm>
            <a:off x="4677737" y="5105400"/>
            <a:ext cx="434975" cy="684212"/>
            <a:chOff x="2514600" y="5562600"/>
            <a:chExt cx="434975" cy="684212"/>
          </a:xfrm>
        </p:grpSpPr>
        <p:grpSp>
          <p:nvGrpSpPr>
            <p:cNvPr id="1328" name="Group 333"/>
            <p:cNvGrpSpPr>
              <a:grpSpLocks noChangeAspect="1"/>
            </p:cNvGrpSpPr>
            <p:nvPr/>
          </p:nvGrpSpPr>
          <p:grpSpPr bwMode="auto">
            <a:xfrm>
              <a:off x="2514600" y="5791200"/>
              <a:ext cx="434975" cy="455612"/>
              <a:chOff x="247" y="3783"/>
              <a:chExt cx="274" cy="287"/>
            </a:xfrm>
          </p:grpSpPr>
          <p:sp>
            <p:nvSpPr>
              <p:cNvPr id="1331"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2"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3"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4"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5"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6"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7"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8"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39"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0"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1"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2"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3"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4"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5"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6"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7"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48"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349" name="Group 355"/>
              <p:cNvGrpSpPr>
                <a:grpSpLocks/>
              </p:cNvGrpSpPr>
              <p:nvPr/>
            </p:nvGrpSpPr>
            <p:grpSpPr bwMode="auto">
              <a:xfrm>
                <a:off x="337" y="4023"/>
                <a:ext cx="33" cy="29"/>
                <a:chOff x="337" y="4023"/>
                <a:chExt cx="33" cy="29"/>
              </a:xfrm>
            </p:grpSpPr>
            <p:sp>
              <p:nvSpPr>
                <p:cNvPr id="1359"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60"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61"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62"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350"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1"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2"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3"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4"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5"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6"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7"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58"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329" name="Picture 1328"/>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330"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sp>
        <p:nvSpPr>
          <p:cNvPr id="1435" name="Lightning Bolt 1434"/>
          <p:cNvSpPr/>
          <p:nvPr/>
        </p:nvSpPr>
        <p:spPr>
          <a:xfrm rot="593446" flipH="1">
            <a:off x="7581236" y="4668682"/>
            <a:ext cx="138063" cy="447839"/>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grpSp>
        <p:nvGrpSpPr>
          <p:cNvPr id="1436" name="Group 1435"/>
          <p:cNvGrpSpPr/>
          <p:nvPr/>
        </p:nvGrpSpPr>
        <p:grpSpPr>
          <a:xfrm>
            <a:off x="7620000" y="5105400"/>
            <a:ext cx="434975" cy="684212"/>
            <a:chOff x="2514600" y="5562600"/>
            <a:chExt cx="434975" cy="684212"/>
          </a:xfrm>
        </p:grpSpPr>
        <p:grpSp>
          <p:nvGrpSpPr>
            <p:cNvPr id="1437" name="Group 333"/>
            <p:cNvGrpSpPr>
              <a:grpSpLocks noChangeAspect="1"/>
            </p:cNvGrpSpPr>
            <p:nvPr/>
          </p:nvGrpSpPr>
          <p:grpSpPr bwMode="auto">
            <a:xfrm>
              <a:off x="2514600" y="5791200"/>
              <a:ext cx="434975" cy="455612"/>
              <a:chOff x="247" y="3783"/>
              <a:chExt cx="274" cy="287"/>
            </a:xfrm>
          </p:grpSpPr>
          <p:sp>
            <p:nvSpPr>
              <p:cNvPr id="1440"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1"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2"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3"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4"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5"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6"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7"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8"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49"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0"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1"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2"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3"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4"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5"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6"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57"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458" name="Group 355"/>
              <p:cNvGrpSpPr>
                <a:grpSpLocks/>
              </p:cNvGrpSpPr>
              <p:nvPr/>
            </p:nvGrpSpPr>
            <p:grpSpPr bwMode="auto">
              <a:xfrm>
                <a:off x="337" y="4023"/>
                <a:ext cx="33" cy="29"/>
                <a:chOff x="337" y="4023"/>
                <a:chExt cx="33" cy="29"/>
              </a:xfrm>
            </p:grpSpPr>
            <p:sp>
              <p:nvSpPr>
                <p:cNvPr id="1468"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9"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0"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1"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459"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0"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1"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2"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3"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4"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5"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6"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67"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438" name="Picture 143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439"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grpSp>
        <p:nvGrpSpPr>
          <p:cNvPr id="1472" name="Group 1471"/>
          <p:cNvGrpSpPr/>
          <p:nvPr/>
        </p:nvGrpSpPr>
        <p:grpSpPr>
          <a:xfrm>
            <a:off x="7215292" y="5105400"/>
            <a:ext cx="434975" cy="684212"/>
            <a:chOff x="2514600" y="5562600"/>
            <a:chExt cx="434975" cy="684212"/>
          </a:xfrm>
        </p:grpSpPr>
        <p:grpSp>
          <p:nvGrpSpPr>
            <p:cNvPr id="1473" name="Group 333"/>
            <p:cNvGrpSpPr>
              <a:grpSpLocks noChangeAspect="1"/>
            </p:cNvGrpSpPr>
            <p:nvPr/>
          </p:nvGrpSpPr>
          <p:grpSpPr bwMode="auto">
            <a:xfrm>
              <a:off x="2514600" y="5791200"/>
              <a:ext cx="434975" cy="455612"/>
              <a:chOff x="247" y="3783"/>
              <a:chExt cx="274" cy="287"/>
            </a:xfrm>
          </p:grpSpPr>
          <p:sp>
            <p:nvSpPr>
              <p:cNvPr id="1476" name="AutoShape 332"/>
              <p:cNvSpPr>
                <a:spLocks noChangeAspect="1" noChangeArrowheads="1" noTextEdit="1"/>
              </p:cNvSpPr>
              <p:nvPr/>
            </p:nvSpPr>
            <p:spPr bwMode="auto">
              <a:xfrm>
                <a:off x="247" y="3783"/>
                <a:ext cx="27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7" name="Freeform 334"/>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8" name="Freeform 335"/>
              <p:cNvSpPr>
                <a:spLocks/>
              </p:cNvSpPr>
              <p:nvPr/>
            </p:nvSpPr>
            <p:spPr bwMode="auto">
              <a:xfrm>
                <a:off x="249" y="3956"/>
                <a:ext cx="265" cy="101"/>
              </a:xfrm>
              <a:custGeom>
                <a:avLst/>
                <a:gdLst>
                  <a:gd name="T0" fmla="*/ 78 w 265"/>
                  <a:gd name="T1" fmla="*/ 0 h 101"/>
                  <a:gd name="T2" fmla="*/ 265 w 265"/>
                  <a:gd name="T3" fmla="*/ 0 h 101"/>
                  <a:gd name="T4" fmla="*/ 186 w 265"/>
                  <a:gd name="T5" fmla="*/ 101 h 101"/>
                  <a:gd name="T6" fmla="*/ 0 w 265"/>
                  <a:gd name="T7" fmla="*/ 101 h 101"/>
                  <a:gd name="T8" fmla="*/ 78 w 265"/>
                  <a:gd name="T9" fmla="*/ 0 h 101"/>
                </a:gdLst>
                <a:ahLst/>
                <a:cxnLst>
                  <a:cxn ang="0">
                    <a:pos x="T0" y="T1"/>
                  </a:cxn>
                  <a:cxn ang="0">
                    <a:pos x="T2" y="T3"/>
                  </a:cxn>
                  <a:cxn ang="0">
                    <a:pos x="T4" y="T5"/>
                  </a:cxn>
                  <a:cxn ang="0">
                    <a:pos x="T6" y="T7"/>
                  </a:cxn>
                  <a:cxn ang="0">
                    <a:pos x="T8" y="T9"/>
                  </a:cxn>
                </a:cxnLst>
                <a:rect l="0" t="0" r="r" b="b"/>
                <a:pathLst>
                  <a:path w="265" h="101">
                    <a:moveTo>
                      <a:pt x="78" y="0"/>
                    </a:moveTo>
                    <a:lnTo>
                      <a:pt x="265" y="0"/>
                    </a:lnTo>
                    <a:lnTo>
                      <a:pt x="186" y="101"/>
                    </a:lnTo>
                    <a:lnTo>
                      <a:pt x="0" y="101"/>
                    </a:lnTo>
                    <a:lnTo>
                      <a:pt x="78"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79" name="Arc 336"/>
              <p:cNvSpPr>
                <a:spLocks/>
              </p:cNvSpPr>
              <p:nvPr/>
            </p:nvSpPr>
            <p:spPr bwMode="auto">
              <a:xfrm>
                <a:off x="336" y="4040"/>
                <a:ext cx="17" cy="1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0" name="Arc 337"/>
              <p:cNvSpPr>
                <a:spLocks/>
              </p:cNvSpPr>
              <p:nvPr/>
            </p:nvSpPr>
            <p:spPr bwMode="auto">
              <a:xfrm>
                <a:off x="351" y="4040"/>
                <a:ext cx="16" cy="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1" name="Arc 338"/>
              <p:cNvSpPr>
                <a:spLocks/>
              </p:cNvSpPr>
              <p:nvPr/>
            </p:nvSpPr>
            <p:spPr bwMode="auto">
              <a:xfrm>
                <a:off x="338" y="4021"/>
                <a:ext cx="17" cy="9"/>
              </a:xfrm>
              <a:custGeom>
                <a:avLst/>
                <a:gdLst>
                  <a:gd name="G0" fmla="+- 21596 0 0"/>
                  <a:gd name="G1" fmla="+- 21600 0 0"/>
                  <a:gd name="G2" fmla="+- 21600 0 0"/>
                  <a:gd name="T0" fmla="*/ 0 w 21596"/>
                  <a:gd name="T1" fmla="*/ 21172 h 21600"/>
                  <a:gd name="T2" fmla="*/ 21596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2"/>
                    </a:moveTo>
                    <a:cubicBezTo>
                      <a:pt x="233" y="9411"/>
                      <a:pt x="9833" y="0"/>
                      <a:pt x="21595" y="0"/>
                    </a:cubicBezTo>
                  </a:path>
                  <a:path w="21596" h="21600" stroke="0" extrusionOk="0">
                    <a:moveTo>
                      <a:pt x="0" y="21172"/>
                    </a:moveTo>
                    <a:cubicBezTo>
                      <a:pt x="233" y="9411"/>
                      <a:pt x="9833" y="0"/>
                      <a:pt x="21595" y="0"/>
                    </a:cubicBezTo>
                    <a:lnTo>
                      <a:pt x="21596"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2" name="Arc 339"/>
              <p:cNvSpPr>
                <a:spLocks/>
              </p:cNvSpPr>
              <p:nvPr/>
            </p:nvSpPr>
            <p:spPr bwMode="auto">
              <a:xfrm>
                <a:off x="353" y="4021"/>
                <a:ext cx="16" cy="9"/>
              </a:xfrm>
              <a:custGeom>
                <a:avLst/>
                <a:gdLst>
                  <a:gd name="G0" fmla="+- 0 0 0"/>
                  <a:gd name="G1" fmla="+- 21600 0 0"/>
                  <a:gd name="G2" fmla="+- 21600 0 0"/>
                  <a:gd name="T0" fmla="*/ 0 w 21596"/>
                  <a:gd name="T1" fmla="*/ 0 h 21600"/>
                  <a:gd name="T2" fmla="*/ 21596 w 21596"/>
                  <a:gd name="T3" fmla="*/ 21198 h 21600"/>
                  <a:gd name="T4" fmla="*/ 0 w 21596"/>
                  <a:gd name="T5" fmla="*/ 21600 h 21600"/>
                </a:gdLst>
                <a:ahLst/>
                <a:cxnLst>
                  <a:cxn ang="0">
                    <a:pos x="T0" y="T1"/>
                  </a:cxn>
                  <a:cxn ang="0">
                    <a:pos x="T2" y="T3"/>
                  </a:cxn>
                  <a:cxn ang="0">
                    <a:pos x="T4" y="T5"/>
                  </a:cxn>
                </a:cxnLst>
                <a:rect l="0" t="0" r="r" b="b"/>
                <a:pathLst>
                  <a:path w="21596" h="21600" fill="none" extrusionOk="0">
                    <a:moveTo>
                      <a:pt x="-1" y="0"/>
                    </a:moveTo>
                    <a:cubicBezTo>
                      <a:pt x="11772" y="0"/>
                      <a:pt x="21377" y="9427"/>
                      <a:pt x="21596" y="21197"/>
                    </a:cubicBezTo>
                  </a:path>
                  <a:path w="21596" h="21600" stroke="0" extrusionOk="0">
                    <a:moveTo>
                      <a:pt x="-1" y="0"/>
                    </a:moveTo>
                    <a:cubicBezTo>
                      <a:pt x="11772" y="0"/>
                      <a:pt x="21377" y="9427"/>
                      <a:pt x="21596" y="21197"/>
                    </a:cubicBezTo>
                    <a:lnTo>
                      <a:pt x="0" y="21600"/>
                    </a:lnTo>
                    <a:close/>
                  </a:path>
                </a:pathLst>
              </a:custGeom>
              <a:noFill/>
              <a:ln w="4763">
                <a:solidFill>
                  <a:srgbClr val="DBDB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3" name="Rectangle 340"/>
              <p:cNvSpPr>
                <a:spLocks noChangeArrowheads="1"/>
              </p:cNvSpPr>
              <p:nvPr/>
            </p:nvSpPr>
            <p:spPr bwMode="auto">
              <a:xfrm>
                <a:off x="249" y="4057"/>
                <a:ext cx="186" cy="10"/>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4" name="Rectangle 341"/>
              <p:cNvSpPr>
                <a:spLocks noChangeArrowheads="1"/>
              </p:cNvSpPr>
              <p:nvPr/>
            </p:nvSpPr>
            <p:spPr bwMode="auto">
              <a:xfrm>
                <a:off x="249" y="4057"/>
                <a:ext cx="186" cy="10"/>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5" name="Rectangle 342"/>
              <p:cNvSpPr>
                <a:spLocks noChangeArrowheads="1"/>
              </p:cNvSpPr>
              <p:nvPr/>
            </p:nvSpPr>
            <p:spPr bwMode="auto">
              <a:xfrm>
                <a:off x="327" y="3792"/>
                <a:ext cx="187" cy="164"/>
              </a:xfrm>
              <a:prstGeom prst="rect">
                <a:avLst/>
              </a:prstGeom>
              <a:solidFill>
                <a:srgbClr val="A5A5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6" name="Rectangle 343"/>
              <p:cNvSpPr>
                <a:spLocks noChangeArrowheads="1"/>
              </p:cNvSpPr>
              <p:nvPr/>
            </p:nvSpPr>
            <p:spPr bwMode="auto">
              <a:xfrm>
                <a:off x="327" y="3792"/>
                <a:ext cx="187" cy="164"/>
              </a:xfrm>
              <a:prstGeom prst="rect">
                <a:avLst/>
              </a:prstGeom>
              <a:solidFill>
                <a:srgbClr val="A5A585"/>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7" name="Freeform 344"/>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8" name="Freeform 345"/>
              <p:cNvSpPr>
                <a:spLocks/>
              </p:cNvSpPr>
              <p:nvPr/>
            </p:nvSpPr>
            <p:spPr bwMode="auto">
              <a:xfrm>
                <a:off x="514" y="3786"/>
                <a:ext cx="5" cy="170"/>
              </a:xfrm>
              <a:custGeom>
                <a:avLst/>
                <a:gdLst>
                  <a:gd name="T0" fmla="*/ 5 w 5"/>
                  <a:gd name="T1" fmla="*/ 163 h 170"/>
                  <a:gd name="T2" fmla="*/ 5 w 5"/>
                  <a:gd name="T3" fmla="*/ 0 h 170"/>
                  <a:gd name="T4" fmla="*/ 0 w 5"/>
                  <a:gd name="T5" fmla="*/ 6 h 170"/>
                  <a:gd name="T6" fmla="*/ 0 w 5"/>
                  <a:gd name="T7" fmla="*/ 170 h 170"/>
                  <a:gd name="T8" fmla="*/ 5 w 5"/>
                  <a:gd name="T9" fmla="*/ 163 h 170"/>
                </a:gdLst>
                <a:ahLst/>
                <a:cxnLst>
                  <a:cxn ang="0">
                    <a:pos x="T0" y="T1"/>
                  </a:cxn>
                  <a:cxn ang="0">
                    <a:pos x="T2" y="T3"/>
                  </a:cxn>
                  <a:cxn ang="0">
                    <a:pos x="T4" y="T5"/>
                  </a:cxn>
                  <a:cxn ang="0">
                    <a:pos x="T6" y="T7"/>
                  </a:cxn>
                  <a:cxn ang="0">
                    <a:pos x="T8" y="T9"/>
                  </a:cxn>
                </a:cxnLst>
                <a:rect l="0" t="0" r="r" b="b"/>
                <a:pathLst>
                  <a:path w="5" h="170">
                    <a:moveTo>
                      <a:pt x="5" y="163"/>
                    </a:moveTo>
                    <a:lnTo>
                      <a:pt x="5" y="0"/>
                    </a:lnTo>
                    <a:lnTo>
                      <a:pt x="0" y="6"/>
                    </a:lnTo>
                    <a:lnTo>
                      <a:pt x="0" y="170"/>
                    </a:lnTo>
                    <a:lnTo>
                      <a:pt x="5" y="163"/>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89" name="Rectangle 346"/>
              <p:cNvSpPr>
                <a:spLocks noChangeArrowheads="1"/>
              </p:cNvSpPr>
              <p:nvPr/>
            </p:nvSpPr>
            <p:spPr bwMode="auto">
              <a:xfrm>
                <a:off x="337" y="3805"/>
                <a:ext cx="168" cy="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0" name="Rectangle 347"/>
              <p:cNvSpPr>
                <a:spLocks noChangeArrowheads="1"/>
              </p:cNvSpPr>
              <p:nvPr/>
            </p:nvSpPr>
            <p:spPr bwMode="auto">
              <a:xfrm>
                <a:off x="337" y="3805"/>
                <a:ext cx="168" cy="141"/>
              </a:xfrm>
              <a:prstGeom prst="rect">
                <a:avLst/>
              </a:prstGeom>
              <a:solidFill>
                <a:srgbClr val="FFFFFF"/>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1" name="Freeform 348"/>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2" name="Freeform 349"/>
              <p:cNvSpPr>
                <a:spLocks/>
              </p:cNvSpPr>
              <p:nvPr/>
            </p:nvSpPr>
            <p:spPr bwMode="auto">
              <a:xfrm>
                <a:off x="296" y="3964"/>
                <a:ext cx="197" cy="52"/>
              </a:xfrm>
              <a:custGeom>
                <a:avLst/>
                <a:gdLst>
                  <a:gd name="T0" fmla="*/ 41 w 197"/>
                  <a:gd name="T1" fmla="*/ 0 h 52"/>
                  <a:gd name="T2" fmla="*/ 197 w 197"/>
                  <a:gd name="T3" fmla="*/ 0 h 52"/>
                  <a:gd name="T4" fmla="*/ 157 w 197"/>
                  <a:gd name="T5" fmla="*/ 52 h 52"/>
                  <a:gd name="T6" fmla="*/ 0 w 197"/>
                  <a:gd name="T7" fmla="*/ 52 h 52"/>
                  <a:gd name="T8" fmla="*/ 41 w 197"/>
                  <a:gd name="T9" fmla="*/ 0 h 52"/>
                </a:gdLst>
                <a:ahLst/>
                <a:cxnLst>
                  <a:cxn ang="0">
                    <a:pos x="T0" y="T1"/>
                  </a:cxn>
                  <a:cxn ang="0">
                    <a:pos x="T2" y="T3"/>
                  </a:cxn>
                  <a:cxn ang="0">
                    <a:pos x="T4" y="T5"/>
                  </a:cxn>
                  <a:cxn ang="0">
                    <a:pos x="T6" y="T7"/>
                  </a:cxn>
                  <a:cxn ang="0">
                    <a:pos x="T8" y="T9"/>
                  </a:cxn>
                </a:cxnLst>
                <a:rect l="0" t="0" r="r" b="b"/>
                <a:pathLst>
                  <a:path w="197" h="52">
                    <a:moveTo>
                      <a:pt x="41" y="0"/>
                    </a:moveTo>
                    <a:lnTo>
                      <a:pt x="197" y="0"/>
                    </a:lnTo>
                    <a:lnTo>
                      <a:pt x="157" y="52"/>
                    </a:lnTo>
                    <a:lnTo>
                      <a:pt x="0" y="52"/>
                    </a:lnTo>
                    <a:lnTo>
                      <a:pt x="41" y="0"/>
                    </a:lnTo>
                    <a:close/>
                  </a:path>
                </a:pathLst>
              </a:custGeom>
              <a:solidFill>
                <a:srgbClr val="93936C"/>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3" name="Oval 350"/>
              <p:cNvSpPr>
                <a:spLocks noChangeArrowheads="1"/>
              </p:cNvSpPr>
              <p:nvPr/>
            </p:nvSpPr>
            <p:spPr bwMode="auto">
              <a:xfrm>
                <a:off x="346" y="4031"/>
                <a:ext cx="15" cy="11"/>
              </a:xfrm>
              <a:prstGeom prst="ellipse">
                <a:avLst/>
              </a:prstGeom>
              <a:solidFill>
                <a:srgbClr val="7A7A5A"/>
              </a:solidFill>
              <a:ln w="1588">
                <a:solidFill>
                  <a:srgbClr val="DBDBCE"/>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494" name="Group 355"/>
              <p:cNvGrpSpPr>
                <a:grpSpLocks/>
              </p:cNvGrpSpPr>
              <p:nvPr/>
            </p:nvGrpSpPr>
            <p:grpSpPr bwMode="auto">
              <a:xfrm>
                <a:off x="337" y="4023"/>
                <a:ext cx="33" cy="29"/>
                <a:chOff x="337" y="4023"/>
                <a:chExt cx="33" cy="29"/>
              </a:xfrm>
            </p:grpSpPr>
            <p:sp>
              <p:nvSpPr>
                <p:cNvPr id="1504" name="Arc 351"/>
                <p:cNvSpPr>
                  <a:spLocks/>
                </p:cNvSpPr>
                <p:nvPr/>
              </p:nvSpPr>
              <p:spPr bwMode="auto">
                <a:xfrm>
                  <a:off x="337" y="4042"/>
                  <a:ext cx="17" cy="10"/>
                </a:xfrm>
                <a:custGeom>
                  <a:avLst/>
                  <a:gdLst>
                    <a:gd name="G0" fmla="+- 21600 0 0"/>
                    <a:gd name="G1" fmla="+- 383 0 0"/>
                    <a:gd name="G2" fmla="+- 21600 0 0"/>
                    <a:gd name="T0" fmla="*/ 21600 w 21600"/>
                    <a:gd name="T1" fmla="*/ 21983 h 21983"/>
                    <a:gd name="T2" fmla="*/ 3 w 21600"/>
                    <a:gd name="T3" fmla="*/ 0 h 21983"/>
                    <a:gd name="T4" fmla="*/ 21600 w 21600"/>
                    <a:gd name="T5" fmla="*/ 383 h 21983"/>
                  </a:gdLst>
                  <a:ahLst/>
                  <a:cxnLst>
                    <a:cxn ang="0">
                      <a:pos x="T0" y="T1"/>
                    </a:cxn>
                    <a:cxn ang="0">
                      <a:pos x="T2" y="T3"/>
                    </a:cxn>
                    <a:cxn ang="0">
                      <a:pos x="T4" y="T5"/>
                    </a:cxn>
                  </a:cxnLst>
                  <a:rect l="0" t="0" r="r" b="b"/>
                  <a:pathLst>
                    <a:path w="21600" h="21983" fill="none" extrusionOk="0">
                      <a:moveTo>
                        <a:pt x="21600" y="21983"/>
                      </a:moveTo>
                      <a:cubicBezTo>
                        <a:pt x="9670" y="21983"/>
                        <a:pt x="0" y="12312"/>
                        <a:pt x="0" y="383"/>
                      </a:cubicBezTo>
                      <a:cubicBezTo>
                        <a:pt x="-1" y="255"/>
                        <a:pt x="1" y="127"/>
                        <a:pt x="3" y="0"/>
                      </a:cubicBezTo>
                    </a:path>
                    <a:path w="21600" h="21983" stroke="0" extrusionOk="0">
                      <a:moveTo>
                        <a:pt x="21600" y="21983"/>
                      </a:moveTo>
                      <a:cubicBezTo>
                        <a:pt x="9670" y="21983"/>
                        <a:pt x="0" y="12312"/>
                        <a:pt x="0" y="383"/>
                      </a:cubicBezTo>
                      <a:cubicBezTo>
                        <a:pt x="-1" y="255"/>
                        <a:pt x="1" y="127"/>
                        <a:pt x="3" y="0"/>
                      </a:cubicBezTo>
                      <a:lnTo>
                        <a:pt x="21600" y="383"/>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5" name="Arc 352"/>
                <p:cNvSpPr>
                  <a:spLocks/>
                </p:cNvSpPr>
                <p:nvPr/>
              </p:nvSpPr>
              <p:spPr bwMode="auto">
                <a:xfrm>
                  <a:off x="352" y="4042"/>
                  <a:ext cx="16" cy="10"/>
                </a:xfrm>
                <a:custGeom>
                  <a:avLst/>
                  <a:gdLst>
                    <a:gd name="G0" fmla="+- 0 0 0"/>
                    <a:gd name="G1" fmla="+- 360 0 0"/>
                    <a:gd name="G2" fmla="+- 21600 0 0"/>
                    <a:gd name="T0" fmla="*/ 21597 w 21600"/>
                    <a:gd name="T1" fmla="*/ 0 h 21960"/>
                    <a:gd name="T2" fmla="*/ 0 w 21600"/>
                    <a:gd name="T3" fmla="*/ 21960 h 21960"/>
                    <a:gd name="T4" fmla="*/ 0 w 21600"/>
                    <a:gd name="T5" fmla="*/ 360 h 21960"/>
                  </a:gdLst>
                  <a:ahLst/>
                  <a:cxnLst>
                    <a:cxn ang="0">
                      <a:pos x="T0" y="T1"/>
                    </a:cxn>
                    <a:cxn ang="0">
                      <a:pos x="T2" y="T3"/>
                    </a:cxn>
                    <a:cxn ang="0">
                      <a:pos x="T4" y="T5"/>
                    </a:cxn>
                  </a:cxnLst>
                  <a:rect l="0" t="0" r="r" b="b"/>
                  <a:pathLst>
                    <a:path w="21600" h="21960" fill="none" extrusionOk="0">
                      <a:moveTo>
                        <a:pt x="21596" y="0"/>
                      </a:moveTo>
                      <a:cubicBezTo>
                        <a:pt x="21598" y="119"/>
                        <a:pt x="21600" y="239"/>
                        <a:pt x="21600" y="360"/>
                      </a:cubicBezTo>
                      <a:cubicBezTo>
                        <a:pt x="21600" y="12289"/>
                        <a:pt x="11929" y="21959"/>
                        <a:pt x="0" y="21960"/>
                      </a:cubicBezTo>
                    </a:path>
                    <a:path w="21600" h="21960" stroke="0" extrusionOk="0">
                      <a:moveTo>
                        <a:pt x="21596" y="0"/>
                      </a:moveTo>
                      <a:cubicBezTo>
                        <a:pt x="21598" y="119"/>
                        <a:pt x="21600" y="239"/>
                        <a:pt x="21600" y="360"/>
                      </a:cubicBezTo>
                      <a:cubicBezTo>
                        <a:pt x="21600" y="12289"/>
                        <a:pt x="11929" y="21959"/>
                        <a:pt x="0" y="21960"/>
                      </a:cubicBezTo>
                      <a:lnTo>
                        <a:pt x="0" y="36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6" name="Arc 353"/>
                <p:cNvSpPr>
                  <a:spLocks/>
                </p:cNvSpPr>
                <p:nvPr/>
              </p:nvSpPr>
              <p:spPr bwMode="auto">
                <a:xfrm>
                  <a:off x="339" y="4023"/>
                  <a:ext cx="17" cy="8"/>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7" name="Arc 354"/>
                <p:cNvSpPr>
                  <a:spLocks/>
                </p:cNvSpPr>
                <p:nvPr/>
              </p:nvSpPr>
              <p:spPr bwMode="auto">
                <a:xfrm>
                  <a:off x="354" y="4023"/>
                  <a:ext cx="16" cy="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3">
                  <a:solidFill>
                    <a:srgbClr val="6262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1495" name="Freeform 356"/>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6" name="Freeform 357"/>
              <p:cNvSpPr>
                <a:spLocks/>
              </p:cNvSpPr>
              <p:nvPr/>
            </p:nvSpPr>
            <p:spPr bwMode="auto">
              <a:xfrm>
                <a:off x="435" y="3956"/>
                <a:ext cx="79" cy="110"/>
              </a:xfrm>
              <a:custGeom>
                <a:avLst/>
                <a:gdLst>
                  <a:gd name="T0" fmla="*/ 79 w 79"/>
                  <a:gd name="T1" fmla="*/ 9 h 110"/>
                  <a:gd name="T2" fmla="*/ 0 w 79"/>
                  <a:gd name="T3" fmla="*/ 110 h 110"/>
                  <a:gd name="T4" fmla="*/ 0 w 79"/>
                  <a:gd name="T5" fmla="*/ 101 h 110"/>
                  <a:gd name="T6" fmla="*/ 79 w 79"/>
                  <a:gd name="T7" fmla="*/ 0 h 110"/>
                  <a:gd name="T8" fmla="*/ 79 w 79"/>
                  <a:gd name="T9" fmla="*/ 9 h 110"/>
                </a:gdLst>
                <a:ahLst/>
                <a:cxnLst>
                  <a:cxn ang="0">
                    <a:pos x="T0" y="T1"/>
                  </a:cxn>
                  <a:cxn ang="0">
                    <a:pos x="T2" y="T3"/>
                  </a:cxn>
                  <a:cxn ang="0">
                    <a:pos x="T4" y="T5"/>
                  </a:cxn>
                  <a:cxn ang="0">
                    <a:pos x="T6" y="T7"/>
                  </a:cxn>
                  <a:cxn ang="0">
                    <a:pos x="T8" y="T9"/>
                  </a:cxn>
                </a:cxnLst>
                <a:rect l="0" t="0" r="r" b="b"/>
                <a:pathLst>
                  <a:path w="79" h="110">
                    <a:moveTo>
                      <a:pt x="79" y="9"/>
                    </a:moveTo>
                    <a:lnTo>
                      <a:pt x="0" y="110"/>
                    </a:lnTo>
                    <a:lnTo>
                      <a:pt x="0" y="101"/>
                    </a:lnTo>
                    <a:lnTo>
                      <a:pt x="79" y="0"/>
                    </a:lnTo>
                    <a:lnTo>
                      <a:pt x="79" y="9"/>
                    </a:lnTo>
                    <a:close/>
                  </a:path>
                </a:pathLst>
              </a:custGeom>
              <a:solidFill>
                <a:srgbClr val="7A7A5A"/>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7" name="Rectangle 358"/>
              <p:cNvSpPr>
                <a:spLocks noChangeArrowheads="1"/>
              </p:cNvSpPr>
              <p:nvPr/>
            </p:nvSpPr>
            <p:spPr bwMode="auto">
              <a:xfrm>
                <a:off x="487" y="3948"/>
                <a:ext cx="16" cy="3"/>
              </a:xfrm>
              <a:prstGeom prst="rect">
                <a:avLst/>
              </a:prstGeom>
              <a:solidFill>
                <a:srgbClr val="7A7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8" name="Rectangle 359"/>
              <p:cNvSpPr>
                <a:spLocks noChangeArrowheads="1"/>
              </p:cNvSpPr>
              <p:nvPr/>
            </p:nvSpPr>
            <p:spPr bwMode="auto">
              <a:xfrm>
                <a:off x="487" y="3948"/>
                <a:ext cx="16" cy="3"/>
              </a:xfrm>
              <a:prstGeom prst="rect">
                <a:avLst/>
              </a:prstGeom>
              <a:solidFill>
                <a:srgbClr val="7A7A5A"/>
              </a:solidFill>
              <a:ln w="1588">
                <a:solidFill>
                  <a:srgbClr val="49493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99" name="Line 360"/>
              <p:cNvSpPr>
                <a:spLocks noChangeShapeType="1"/>
              </p:cNvSpPr>
              <p:nvPr/>
            </p:nvSpPr>
            <p:spPr bwMode="auto">
              <a:xfrm flipH="1">
                <a:off x="327" y="3977"/>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0" name="Line 361"/>
              <p:cNvSpPr>
                <a:spLocks noChangeShapeType="1"/>
              </p:cNvSpPr>
              <p:nvPr/>
            </p:nvSpPr>
            <p:spPr bwMode="auto">
              <a:xfrm flipH="1">
                <a:off x="317" y="3990"/>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1" name="Line 362"/>
              <p:cNvSpPr>
                <a:spLocks noChangeShapeType="1"/>
              </p:cNvSpPr>
              <p:nvPr/>
            </p:nvSpPr>
            <p:spPr bwMode="auto">
              <a:xfrm flipH="1">
                <a:off x="307" y="4003"/>
                <a:ext cx="156" cy="1"/>
              </a:xfrm>
              <a:prstGeom prst="line">
                <a:avLst/>
              </a:prstGeom>
              <a:noFill/>
              <a:ln w="1588">
                <a:solidFill>
                  <a:srgbClr val="49493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2" name="Freeform 363"/>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03" name="Freeform 364"/>
              <p:cNvSpPr>
                <a:spLocks/>
              </p:cNvSpPr>
              <p:nvPr/>
            </p:nvSpPr>
            <p:spPr bwMode="auto">
              <a:xfrm>
                <a:off x="327" y="3786"/>
                <a:ext cx="192" cy="6"/>
              </a:xfrm>
              <a:custGeom>
                <a:avLst/>
                <a:gdLst>
                  <a:gd name="T0" fmla="*/ 6 w 192"/>
                  <a:gd name="T1" fmla="*/ 0 h 6"/>
                  <a:gd name="T2" fmla="*/ 192 w 192"/>
                  <a:gd name="T3" fmla="*/ 0 h 6"/>
                  <a:gd name="T4" fmla="*/ 187 w 192"/>
                  <a:gd name="T5" fmla="*/ 6 h 6"/>
                  <a:gd name="T6" fmla="*/ 0 w 192"/>
                  <a:gd name="T7" fmla="*/ 6 h 6"/>
                  <a:gd name="T8" fmla="*/ 6 w 192"/>
                  <a:gd name="T9" fmla="*/ 0 h 6"/>
                </a:gdLst>
                <a:ahLst/>
                <a:cxnLst>
                  <a:cxn ang="0">
                    <a:pos x="T0" y="T1"/>
                  </a:cxn>
                  <a:cxn ang="0">
                    <a:pos x="T2" y="T3"/>
                  </a:cxn>
                  <a:cxn ang="0">
                    <a:pos x="T4" y="T5"/>
                  </a:cxn>
                  <a:cxn ang="0">
                    <a:pos x="T6" y="T7"/>
                  </a:cxn>
                  <a:cxn ang="0">
                    <a:pos x="T8" y="T9"/>
                  </a:cxn>
                </a:cxnLst>
                <a:rect l="0" t="0" r="r" b="b"/>
                <a:pathLst>
                  <a:path w="192" h="6">
                    <a:moveTo>
                      <a:pt x="6" y="0"/>
                    </a:moveTo>
                    <a:lnTo>
                      <a:pt x="192" y="0"/>
                    </a:lnTo>
                    <a:lnTo>
                      <a:pt x="187" y="6"/>
                    </a:lnTo>
                    <a:lnTo>
                      <a:pt x="0" y="6"/>
                    </a:lnTo>
                    <a:lnTo>
                      <a:pt x="6" y="0"/>
                    </a:lnTo>
                    <a:close/>
                  </a:path>
                </a:pathLst>
              </a:custGeom>
              <a:solidFill>
                <a:srgbClr val="C9C9B6"/>
              </a:solidFill>
              <a:ln w="1588">
                <a:solidFill>
                  <a:srgbClr val="49493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pic>
          <p:nvPicPr>
            <p:cNvPr id="1474" name="Picture 147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73" b="96517" l="10757" r="90837">
                          <a14:foregroundMark x1="46215" y1="34328" x2="46215" y2="34328"/>
                          <a14:foregroundMark x1="47410" y1="50746" x2="47410" y2="50746"/>
                          <a14:foregroundMark x1="50199" y1="79104" x2="50199" y2="79104"/>
                        </a14:backgroundRemoval>
                      </a14:imgEffect>
                    </a14:imgLayer>
                  </a14:imgProps>
                </a:ext>
              </a:extLst>
            </a:blip>
            <a:srcRect l="11044" t="6421" r="8845" b="4666"/>
            <a:stretch/>
          </p:blipFill>
          <p:spPr>
            <a:xfrm>
              <a:off x="2667000" y="5562600"/>
              <a:ext cx="231441" cy="215685"/>
            </a:xfrm>
            <a:prstGeom prst="rect">
              <a:avLst/>
            </a:prstGeom>
          </p:spPr>
        </p:pic>
        <p:pic>
          <p:nvPicPr>
            <p:cNvPr id="1475" name="Picture 12" descr="\\Mv-fs\projects\Cisco\09-1648 Dimitris Haramoglis\Art\PNG\CEO-Presentation.png"/>
            <p:cNvPicPr preferRelativeResize="0">
              <a:picLocks noChangeAspect="1" noChangeArrowheads="1"/>
            </p:cNvPicPr>
            <p:nvPr/>
          </p:nvPicPr>
          <p:blipFill>
            <a:blip r:embed="rId5" cstate="email"/>
            <a:srcRect b="-346"/>
            <a:stretch>
              <a:fillRect/>
            </a:stretch>
          </p:blipFill>
          <p:spPr bwMode="auto">
            <a:xfrm>
              <a:off x="2726065" y="5867400"/>
              <a:ext cx="169535" cy="148909"/>
            </a:xfrm>
            <a:prstGeom prst="rect">
              <a:avLst/>
            </a:prstGeom>
            <a:noFill/>
            <a:ln w="9525">
              <a:noFill/>
              <a:miter lim="800000"/>
              <a:headEnd/>
              <a:tailEnd/>
            </a:ln>
          </p:spPr>
        </p:pic>
      </p:grpSp>
      <p:sp>
        <p:nvSpPr>
          <p:cNvPr id="1508" name="Lightning Bolt 1507"/>
          <p:cNvSpPr/>
          <p:nvPr/>
        </p:nvSpPr>
        <p:spPr>
          <a:xfrm rot="593446">
            <a:off x="7753464" y="4680209"/>
            <a:ext cx="128775" cy="472846"/>
          </a:xfrm>
          <a:prstGeom prst="lightningBol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fontAlgn="base">
              <a:spcBef>
                <a:spcPct val="0"/>
              </a:spcBef>
              <a:spcAft>
                <a:spcPct val="0"/>
              </a:spcAft>
            </a:pPr>
            <a:endParaRPr lang="en-US" b="1" i="1" dirty="0">
              <a:solidFill>
                <a:schemeClr val="tx1"/>
              </a:solidFill>
              <a:latin typeface="+mj-lt"/>
            </a:endParaRPr>
          </a:p>
        </p:txBody>
      </p:sp>
      <p:sp>
        <p:nvSpPr>
          <p:cNvPr id="22" name="Date Placeholder 21"/>
          <p:cNvSpPr>
            <a:spLocks noGrp="1"/>
          </p:cNvSpPr>
          <p:nvPr>
            <p:ph type="dt" idx="15"/>
          </p:nvPr>
        </p:nvSpPr>
        <p:spPr/>
        <p:txBody>
          <a:bodyPr/>
          <a:lstStyle/>
          <a:p>
            <a:r>
              <a:rPr lang="en-US" smtClean="0"/>
              <a:t>October 2014</a:t>
            </a:r>
            <a:endParaRPr lang="en-GB" dirty="0"/>
          </a:p>
        </p:txBody>
      </p:sp>
      <p:sp>
        <p:nvSpPr>
          <p:cNvPr id="25" name="Footer Placeholder 24"/>
          <p:cNvSpPr>
            <a:spLocks noGrp="1"/>
          </p:cNvSpPr>
          <p:nvPr>
            <p:ph type="ftr" idx="14"/>
          </p:nvPr>
        </p:nvSpPr>
        <p:spPr/>
        <p:txBody>
          <a:bodyPr/>
          <a:lstStyle/>
          <a:p>
            <a:r>
              <a:rPr lang="en-GB" smtClean="0"/>
              <a:t>Yong Kim, Broadcom</a:t>
            </a:r>
            <a:endParaRPr lang="en-GB" dirty="0"/>
          </a:p>
        </p:txBody>
      </p:sp>
      <p:sp>
        <p:nvSpPr>
          <p:cNvPr id="28" name="Slide Number Placeholder 27"/>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229089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76200" y="455195"/>
            <a:ext cx="6400800" cy="731838"/>
          </a:xfrm>
        </p:spPr>
        <p:txBody>
          <a:bodyPr>
            <a:normAutofit/>
          </a:bodyPr>
          <a:lstStyle/>
          <a:p>
            <a:r>
              <a:rPr lang="en-US" dirty="0" smtClean="0">
                <a:solidFill>
                  <a:schemeClr val="tx1"/>
                </a:solidFill>
              </a:rPr>
              <a:t>Enterprise Access links today</a:t>
            </a:r>
            <a:endParaRPr lang="en-US" dirty="0">
              <a:solidFill>
                <a:schemeClr val="tx1"/>
              </a:solidFill>
            </a:endParaRPr>
          </a:p>
        </p:txBody>
      </p:sp>
      <p:sp>
        <p:nvSpPr>
          <p:cNvPr id="2" name="Content Placeholder 1"/>
          <p:cNvSpPr>
            <a:spLocks noGrp="1"/>
          </p:cNvSpPr>
          <p:nvPr>
            <p:ph idx="1"/>
          </p:nvPr>
        </p:nvSpPr>
        <p:spPr>
          <a:xfrm>
            <a:off x="457200" y="1524000"/>
            <a:ext cx="4876800" cy="4602163"/>
          </a:xfrm>
          <a:noFill/>
        </p:spPr>
        <p:txBody>
          <a:bodyPr>
            <a:normAutofit/>
          </a:bodyPr>
          <a:lstStyle/>
          <a:p>
            <a:r>
              <a:rPr lang="en-US" sz="2400" dirty="0" smtClean="0">
                <a:solidFill>
                  <a:schemeClr val="tx1"/>
                </a:solidFill>
              </a:rPr>
              <a:t>Enterprise  access links (aka </a:t>
            </a:r>
            <a:r>
              <a:rPr lang="en-US" sz="2400" dirty="0">
                <a:solidFill>
                  <a:schemeClr val="tx1"/>
                </a:solidFill>
              </a:rPr>
              <a:t>Horizontal </a:t>
            </a:r>
            <a:r>
              <a:rPr lang="en-US" sz="2400" dirty="0" smtClean="0">
                <a:solidFill>
                  <a:schemeClr val="tx1"/>
                </a:solidFill>
              </a:rPr>
              <a:t>Links ) are dominated by </a:t>
            </a:r>
            <a:r>
              <a:rPr lang="en-US" sz="2400" dirty="0">
                <a:solidFill>
                  <a:schemeClr val="tx1"/>
                </a:solidFill>
              </a:rPr>
              <a:t>1000BASE‐T </a:t>
            </a:r>
            <a:r>
              <a:rPr lang="en-US" sz="2400" dirty="0" smtClean="0">
                <a:solidFill>
                  <a:schemeClr val="tx1"/>
                </a:solidFill>
              </a:rPr>
              <a:t>over Cat 5e/Cat </a:t>
            </a:r>
            <a:r>
              <a:rPr lang="en-US" sz="2400" dirty="0">
                <a:solidFill>
                  <a:schemeClr val="tx1"/>
                </a:solidFill>
              </a:rPr>
              <a:t>6 </a:t>
            </a:r>
            <a:endParaRPr lang="en-US" sz="2400" dirty="0" smtClean="0">
              <a:solidFill>
                <a:schemeClr val="tx1"/>
              </a:solidFill>
            </a:endParaRPr>
          </a:p>
          <a:p>
            <a:pPr lvl="1">
              <a:spcBef>
                <a:spcPts val="0"/>
              </a:spcBef>
            </a:pPr>
            <a:r>
              <a:rPr lang="en-US" sz="2000" dirty="0">
                <a:solidFill>
                  <a:schemeClr val="tx1"/>
                </a:solidFill>
              </a:rPr>
              <a:t>Source: Cable and Install Mag Feb14</a:t>
            </a:r>
          </a:p>
          <a:p>
            <a:pPr lvl="1">
              <a:spcBef>
                <a:spcPts val="0"/>
              </a:spcBef>
            </a:pPr>
            <a:r>
              <a:rPr lang="en-US" sz="2000" dirty="0" smtClean="0">
                <a:solidFill>
                  <a:schemeClr val="tx1"/>
                </a:solidFill>
              </a:rPr>
              <a:t>Survey </a:t>
            </a:r>
            <a:r>
              <a:rPr lang="en-US" sz="2000" dirty="0">
                <a:solidFill>
                  <a:schemeClr val="tx1"/>
                </a:solidFill>
              </a:rPr>
              <a:t>participants were asked to identify a</a:t>
            </a:r>
            <a:r>
              <a:rPr lang="en-US" sz="2000" dirty="0" smtClean="0">
                <a:solidFill>
                  <a:schemeClr val="tx1"/>
                </a:solidFill>
              </a:rPr>
              <a:t>ll major cable types in </a:t>
            </a:r>
            <a:r>
              <a:rPr lang="en-US" sz="2000" dirty="0">
                <a:solidFill>
                  <a:schemeClr val="tx1"/>
                </a:solidFill>
              </a:rPr>
              <a:t>their Horizontal </a:t>
            </a:r>
            <a:r>
              <a:rPr lang="en-US" sz="2000" dirty="0" smtClean="0">
                <a:solidFill>
                  <a:schemeClr val="tx1"/>
                </a:solidFill>
              </a:rPr>
              <a:t>Links</a:t>
            </a:r>
          </a:p>
          <a:p>
            <a:pPr lvl="1">
              <a:spcBef>
                <a:spcPts val="0"/>
              </a:spcBef>
            </a:pPr>
            <a:r>
              <a:rPr lang="en-US" sz="2000" dirty="0" smtClean="0">
                <a:solidFill>
                  <a:schemeClr val="tx1"/>
                </a:solidFill>
              </a:rPr>
              <a:t>The chart shows the proportions of cable types for BASE-T links</a:t>
            </a:r>
          </a:p>
          <a:p>
            <a:r>
              <a:rPr lang="en-US" sz="2400" dirty="0" smtClean="0">
                <a:solidFill>
                  <a:schemeClr val="tx1"/>
                </a:solidFill>
              </a:rPr>
              <a:t>Enterprise Access port types are dominated </a:t>
            </a:r>
            <a:r>
              <a:rPr lang="en-US" sz="2400" dirty="0">
                <a:solidFill>
                  <a:schemeClr val="tx1"/>
                </a:solidFill>
              </a:rPr>
              <a:t>by </a:t>
            </a:r>
            <a:r>
              <a:rPr lang="en-US" sz="2400" dirty="0" smtClean="0">
                <a:solidFill>
                  <a:schemeClr val="tx1"/>
                </a:solidFill>
              </a:rPr>
              <a:t>1000BASE-T</a:t>
            </a:r>
            <a:endParaRPr lang="en-US" sz="2400" dirty="0">
              <a:solidFill>
                <a:schemeClr val="tx1"/>
              </a:solidFill>
            </a:endParaRPr>
          </a:p>
          <a:p>
            <a:pPr lvl="1"/>
            <a:r>
              <a:rPr lang="en-US" sz="2000" dirty="0" smtClean="0">
                <a:solidFill>
                  <a:schemeClr val="tx1"/>
                </a:solidFill>
              </a:rPr>
              <a:t>Source </a:t>
            </a:r>
            <a:r>
              <a:rPr lang="en-US" sz="2000" dirty="0" err="1" smtClean="0">
                <a:solidFill>
                  <a:schemeClr val="tx1"/>
                </a:solidFill>
              </a:rPr>
              <a:t>Dell’Oro</a:t>
            </a:r>
            <a:r>
              <a:rPr lang="en-US" sz="2000" dirty="0" smtClean="0">
                <a:solidFill>
                  <a:schemeClr val="tx1"/>
                </a:solidFill>
              </a:rPr>
              <a:t> July 14</a:t>
            </a:r>
            <a:endParaRPr lang="en-US" sz="2400" dirty="0">
              <a:solidFill>
                <a:schemeClr val="tx1"/>
              </a:solidFill>
            </a:endParaRPr>
          </a:p>
        </p:txBody>
      </p:sp>
      <p:graphicFrame>
        <p:nvGraphicFramePr>
          <p:cNvPr id="9" name="Chart 8"/>
          <p:cNvGraphicFramePr>
            <a:graphicFrameLocks/>
          </p:cNvGraphicFramePr>
          <p:nvPr>
            <p:extLst>
              <p:ext uri="{D42A27DB-BD31-4B8C-83A1-F6EECF244321}">
                <p14:modId xmlns:p14="http://schemas.microsoft.com/office/powerpoint/2010/main" val="1372892183"/>
              </p:ext>
            </p:extLst>
          </p:nvPr>
        </p:nvGraphicFramePr>
        <p:xfrm>
          <a:off x="5669026" y="3886200"/>
          <a:ext cx="3019427" cy="2495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extLst>
              <p:ext uri="{D42A27DB-BD31-4B8C-83A1-F6EECF244321}">
                <p14:modId xmlns:p14="http://schemas.microsoft.com/office/powerpoint/2010/main" val="467493545"/>
              </p:ext>
            </p:extLst>
          </p:nvPr>
        </p:nvGraphicFramePr>
        <p:xfrm>
          <a:off x="4876800" y="990600"/>
          <a:ext cx="40386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idx="15"/>
          </p:nvPr>
        </p:nvSpPr>
        <p:spPr/>
        <p:txBody>
          <a:bodyPr/>
          <a:lstStyle/>
          <a:p>
            <a:r>
              <a:rPr lang="en-US" smtClean="0"/>
              <a:t>October 2014</a:t>
            </a:r>
            <a:endParaRPr lang="en-GB" dirty="0"/>
          </a:p>
        </p:txBody>
      </p:sp>
      <p:sp>
        <p:nvSpPr>
          <p:cNvPr id="4" name="Footer Placeholder 3"/>
          <p:cNvSpPr>
            <a:spLocks noGrp="1"/>
          </p:cNvSpPr>
          <p:nvPr>
            <p:ph type="ftr" idx="14"/>
          </p:nvPr>
        </p:nvSpPr>
        <p:spPr/>
        <p:txBody>
          <a:bodyPr/>
          <a:lstStyle/>
          <a:p>
            <a:r>
              <a:rPr lang="en-GB" smtClean="0"/>
              <a:t>Yong Kim, Broadcom</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2005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802-11-Submission</Template>
  <TotalTime>105</TotalTime>
  <Words>2432</Words>
  <Application>Microsoft Office PowerPoint</Application>
  <PresentationFormat>On-screen Show (4:3)</PresentationFormat>
  <Paragraphs>309</Paragraphs>
  <Slides>20</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802-11-Submission</vt:lpstr>
      <vt:lpstr>Microsoft Word 97 - 2003 Document</vt:lpstr>
      <vt:lpstr>Ethernet Next Generation Enterprise Access BASE-T PHY in support of 802.11ac – 802.3 CFI Summary</vt:lpstr>
      <vt:lpstr>Abstract</vt:lpstr>
      <vt:lpstr>CFI request for  Next Generation Enterprise BASE-T Access</vt:lpstr>
      <vt:lpstr>802.3 CFI Agenda</vt:lpstr>
      <vt:lpstr>Overview: Next Generation Enterprise BASE-T Access</vt:lpstr>
      <vt:lpstr>Overview: Next Generation Enterprise BASE-T Access (cont.)</vt:lpstr>
      <vt:lpstr>Market Drivers</vt:lpstr>
      <vt:lpstr>Enterprise Network Structure today</vt:lpstr>
      <vt:lpstr>Enterprise Access links today</vt:lpstr>
      <vt:lpstr>802.3 Ethernet and 802.11 Wireless LAN</vt:lpstr>
      <vt:lpstr>802.11ac Enterprise AP Radio Bandwidth Trends</vt:lpstr>
      <vt:lpstr>Enterprise AP Radio Bandwidth </vt:lpstr>
      <vt:lpstr>Enterprise 802.11 Market Forecast </vt:lpstr>
      <vt:lpstr>Other Broad Market Uses</vt:lpstr>
      <vt:lpstr>Technical Feasibility</vt:lpstr>
      <vt:lpstr>Wealth of Prior Experience </vt:lpstr>
      <vt:lpstr>Between 1G and 10G, There’s Lots of Room for BASE-T PHYs</vt:lpstr>
      <vt:lpstr>Why Now?</vt:lpstr>
      <vt:lpstr>Why Now?</vt:lpstr>
      <vt:lpstr>Q&amp;A</vt:lpstr>
    </vt:vector>
  </TitlesOfParts>
  <Company>Broadcom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Ethernet Next Generation Enterprise Access BASE-T PHY in support of 802.11ac </dc:title>
  <dc:creator>Yong (Yongbum) Kim</dc:creator>
  <cp:lastModifiedBy>Yong (Yongbum) Kim</cp:lastModifiedBy>
  <cp:revision>14</cp:revision>
  <cp:lastPrinted>1601-01-01T00:00:00Z</cp:lastPrinted>
  <dcterms:created xsi:type="dcterms:W3CDTF">2014-10-30T01:56:46Z</dcterms:created>
  <dcterms:modified xsi:type="dcterms:W3CDTF">2014-11-03T18:32:00Z</dcterms:modified>
</cp:coreProperties>
</file>