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31" r:id="rId2"/>
    <p:sldId id="332" r:id="rId3"/>
    <p:sldId id="370" r:id="rId4"/>
    <p:sldId id="368" r:id="rId5"/>
    <p:sldId id="375" r:id="rId6"/>
    <p:sldId id="369" r:id="rId7"/>
    <p:sldId id="371" r:id="rId8"/>
    <p:sldId id="366" r:id="rId9"/>
    <p:sldId id="373" r:id="rId10"/>
    <p:sldId id="367" r:id="rId11"/>
    <p:sldId id="359" r:id="rId12"/>
    <p:sldId id="363" r:id="rId13"/>
    <p:sldId id="364" r:id="rId14"/>
    <p:sldId id="365" r:id="rId15"/>
    <p:sldId id="374" r:id="rId16"/>
    <p:sldId id="362" r:id="rId17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46" autoAdjust="0"/>
    <p:restoredTop sz="93848" autoAdjust="0"/>
  </p:normalViewPr>
  <p:slideViewPr>
    <p:cSldViewPr>
      <p:cViewPr varScale="1">
        <p:scale>
          <a:sx n="82" d="100"/>
          <a:sy n="82" d="100"/>
        </p:scale>
        <p:origin x="1224" y="6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26" y="-72"/>
      </p:cViewPr>
      <p:guideLst>
        <p:guide orient="horz" pos="2312"/>
        <p:guide pos="28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86125" y="206375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6375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July 2013</a:t>
            </a: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9838" y="9612313"/>
            <a:ext cx="2409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91675CF-6451-488E-AA79-4BA214BE5D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smtClean="0"/>
              <a:t>Submission</a:t>
            </a: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6105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28988" y="120650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20650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July 2013</a:t>
            </a: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286125" y="9615488"/>
            <a:ext cx="28686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3D1E876-D01C-47AF-92A5-A4DB6DBFCA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smtClean="0"/>
              <a:t>Submission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69931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July 2013</a:t>
            </a:r>
            <a:endParaRPr lang="en-GB" alt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</p:spPr>
        <p:txBody>
          <a:bodyPr/>
          <a:lstStyle/>
          <a:p>
            <a:r>
              <a:rPr lang="en-GB" altLang="en-US" smtClean="0"/>
              <a:t>doc.: IEEE 802.11-12/0866r0</a:t>
            </a:r>
          </a:p>
        </p:txBody>
      </p:sp>
      <p:sp>
        <p:nvSpPr>
          <p:cNvPr id="7172" name="Rectangle 3"/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GB" altLang="en-US" sz="1400" b="1"/>
              <a:t>September 2012</a:t>
            </a:r>
          </a:p>
        </p:txBody>
      </p:sp>
      <p:sp>
        <p:nvSpPr>
          <p:cNvPr id="7173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</p:spPr>
        <p:txBody>
          <a:bodyPr/>
          <a:lstStyle/>
          <a:p>
            <a:pPr lvl="4"/>
            <a:r>
              <a:rPr lang="en-GB" altLang="en-US" smtClean="0"/>
              <a:t>Clint Chaplin, Chair (Samsung)</a:t>
            </a:r>
          </a:p>
        </p:txBody>
      </p:sp>
      <p:sp>
        <p:nvSpPr>
          <p:cNvPr id="71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Page </a:t>
            </a:r>
            <a:fld id="{2D406D9F-ADAE-4EAF-B118-4BEC52E2092E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  <p:sp>
        <p:nvSpPr>
          <p:cNvPr id="71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71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1951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505300" y="9615488"/>
            <a:ext cx="153888" cy="184666"/>
          </a:xfrm>
        </p:spPr>
        <p:txBody>
          <a:bodyPr/>
          <a:lstStyle/>
          <a:p>
            <a:pPr>
              <a:defRPr/>
            </a:pPr>
            <a:fld id="{34875641-8509-42DD-BB6C-8D308E0BC5EA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87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B067C68-8060-4278-9433-4A8DEB79FB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 err="1"/>
              <a:t>November</a:t>
            </a:r>
            <a:r>
              <a:rPr lang="en-US" dirty="0"/>
              <a:t> </a:t>
            </a:r>
            <a:r>
              <a:rPr lang="en-US" dirty="0" smtClean="0"/>
              <a:t>201</a:t>
            </a:r>
            <a:r>
              <a:rPr lang="pl-PL" dirty="0" smtClean="0"/>
              <a:t>4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58A28B8-0878-4F37-8EEE-3ADE49F28D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64163" y="6453188"/>
            <a:ext cx="3203575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084791DD-243A-4E1A-A9A2-3DB1E54D79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C6B0DD69-370B-4FB9-817E-C4F120BD79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E99858CB-13C1-47F7-B02B-5AB79B7814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35377423-131C-44A1-AEA7-D610680194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3375"/>
            <a:ext cx="1544637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 </a:t>
            </a:r>
            <a:r>
              <a:rPr lang="en-US"/>
              <a:t>2013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7E258EC1-E3E9-464B-8569-43865E8DEF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41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pl-PL" dirty="0" err="1"/>
              <a:t>November</a:t>
            </a:r>
            <a:r>
              <a:rPr lang="en-US" dirty="0"/>
              <a:t> </a:t>
            </a:r>
            <a:r>
              <a:rPr lang="en-US" dirty="0" smtClean="0"/>
              <a:t>201</a:t>
            </a:r>
            <a:r>
              <a:rPr lang="pl-PL" dirty="0" smtClean="0"/>
              <a:t>4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0350" y="6475413"/>
            <a:ext cx="32035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4E211DB7-733E-4EBB-B774-0A10DA76D0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441926" y="361792"/>
            <a:ext cx="2970237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/>
              <a:t>doc.: IEEE 802.11-14/13</a:t>
            </a:r>
            <a:r>
              <a:rPr lang="pl-PL" sz="1600" b="1" dirty="0" smtClean="0"/>
              <a:t>76</a:t>
            </a:r>
            <a:r>
              <a:rPr lang="en-US" sz="1600" b="1" dirty="0" smtClean="0"/>
              <a:t>r</a:t>
            </a:r>
            <a:r>
              <a:rPr lang="pl-PL" sz="1600" b="1" dirty="0" smtClean="0"/>
              <a:t>1</a:t>
            </a:r>
            <a:endParaRPr lang="en-US" sz="1600" b="1" dirty="0" smtClean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88988" cy="184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pl-PL" altLang="en-US" dirty="0" err="1" smtClean="0"/>
              <a:t>Contribution</a:t>
            </a:r>
            <a:endParaRPr lang="en-GB" altLang="en-US" dirty="0" smtClean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3" r:id="rId3"/>
    <p:sldLayoutId id="2147483690" r:id="rId4"/>
    <p:sldLayoutId id="2147483691" r:id="rId5"/>
    <p:sldLayoutId id="2147483692" r:id="rId6"/>
    <p:sldLayoutId id="2147483694" r:id="rId7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Dokument_programu_Microsoft_Word_97_2003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4"/>
          <p:cNvSpPr>
            <a:spLocks noGrp="1" noChangeArrowheads="1"/>
          </p:cNvSpPr>
          <p:nvPr>
            <p:ph idx="1"/>
          </p:nvPr>
        </p:nvSpPr>
        <p:spPr>
          <a:xfrm>
            <a:off x="684213" y="1679848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 smtClean="0"/>
              <a:t>Date:</a:t>
            </a:r>
            <a:r>
              <a:rPr lang="en-GB" altLang="en-US" sz="2000" b="0" dirty="0" smtClean="0"/>
              <a:t> 201</a:t>
            </a:r>
            <a:r>
              <a:rPr lang="pl-PL" altLang="en-US" sz="2000" b="0" dirty="0" smtClean="0"/>
              <a:t>4</a:t>
            </a:r>
            <a:r>
              <a:rPr lang="en-GB" altLang="en-US" sz="2000" b="0" dirty="0" smtClean="0"/>
              <a:t>-</a:t>
            </a:r>
            <a:r>
              <a:rPr lang="pl-PL" altLang="en-US" sz="2000" b="0" dirty="0" smtClean="0"/>
              <a:t>11-04</a:t>
            </a:r>
            <a:endParaRPr lang="en-GB" altLang="en-US" sz="2000" b="0" dirty="0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333375"/>
            <a:ext cx="1539875" cy="276225"/>
          </a:xfrm>
          <a:noFill/>
        </p:spPr>
        <p:txBody>
          <a:bodyPr/>
          <a:lstStyle/>
          <a:p>
            <a:r>
              <a:rPr lang="pl-PL" altLang="en-US" dirty="0" err="1" smtClean="0"/>
              <a:t>November</a:t>
            </a:r>
            <a:r>
              <a:rPr lang="en-US" altLang="en-US" dirty="0" smtClean="0"/>
              <a:t> 201</a:t>
            </a:r>
            <a:r>
              <a:rPr lang="pl-PL" altLang="en-US" dirty="0" smtClean="0"/>
              <a:t>4</a:t>
            </a:r>
            <a:endParaRPr lang="en-GB" altLang="en-US" dirty="0" smtClean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40350" y="6475413"/>
            <a:ext cx="3203575" cy="369887"/>
          </a:xfrm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  <a:p>
            <a:endParaRPr lang="en-GB" alt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Slide </a:t>
            </a:r>
            <a:fld id="{DD2F01F5-39E8-4FD3-AC55-DAB858542C60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52676"/>
              </p:ext>
            </p:extLst>
          </p:nvPr>
        </p:nvGraphicFramePr>
        <p:xfrm>
          <a:off x="546100" y="2268538"/>
          <a:ext cx="7588250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Document" r:id="rId4" imgW="8137210" imgH="2445141" progId="Word.Document.8">
                  <p:embed/>
                </p:oleObj>
              </mc:Choice>
              <mc:Fallback>
                <p:oleObj name="Document" r:id="rId4" imgW="8137210" imgH="2445141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2268538"/>
                        <a:ext cx="7588250" cy="227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altLang="en-US" sz="2000" b="1"/>
              <a:t>Authors:</a:t>
            </a:r>
            <a:endParaRPr lang="en-GB" altLang="en-US" sz="200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025" y="626765"/>
            <a:ext cx="7981950" cy="13620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Receiver</a:t>
            </a:r>
            <a:endParaRPr lang="pl-PL" dirty="0" smtClean="0"/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</a:t>
            </a:r>
            <a:r>
              <a:rPr lang="pl-PL" dirty="0" smtClean="0"/>
              <a:t>2014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 smtClean="0"/>
              <a:t>Slide </a:t>
            </a:r>
            <a:fld id="{CBD77114-B9FC-459D-B8C4-D70E0757D770}" type="slidenum">
              <a:rPr lang="en-GB" smtClean="0"/>
              <a:pPr/>
              <a:t>10</a:t>
            </a:fld>
            <a:endParaRPr lang="en-GB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2276475"/>
            <a:ext cx="86296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36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1909998"/>
            <a:ext cx="24482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C00000"/>
                </a:solidFill>
              </a:rPr>
              <a:t>4x4 MIMO, 20 MHz </a:t>
            </a:r>
            <a:r>
              <a:rPr lang="pl-PL" sz="1600" b="1" dirty="0" err="1" smtClean="0">
                <a:solidFill>
                  <a:srgbClr val="C00000"/>
                </a:solidFill>
              </a:rPr>
              <a:t>uncorrelated</a:t>
            </a:r>
            <a:r>
              <a:rPr lang="pl-PL" sz="1600" b="1" dirty="0" smtClean="0">
                <a:solidFill>
                  <a:srgbClr val="C00000"/>
                </a:solidFill>
              </a:rPr>
              <a:t> Rayleigh fading channel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pl-PL" dirty="0" err="1" smtClean="0"/>
              <a:t>Simulation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 smtClean="0"/>
              <a:t> (1) </a:t>
            </a:r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201</a:t>
            </a:r>
            <a:r>
              <a:rPr lang="pl-PL" dirty="0" smtClean="0"/>
              <a:t>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CBD77114-B9FC-459D-B8C4-D70E0757D770}" type="slidenum">
              <a:rPr lang="en-GB" smtClean="0"/>
              <a:pPr/>
              <a:t>11</a:t>
            </a:fld>
            <a:endParaRPr lang="en-GB" smtClean="0"/>
          </a:p>
        </p:txBody>
      </p:sp>
      <p:grpSp>
        <p:nvGrpSpPr>
          <p:cNvPr id="5" name="Grupa 4"/>
          <p:cNvGrpSpPr/>
          <p:nvPr/>
        </p:nvGrpSpPr>
        <p:grpSpPr>
          <a:xfrm>
            <a:off x="2915816" y="980728"/>
            <a:ext cx="6152871" cy="5688632"/>
            <a:chOff x="2771799" y="980728"/>
            <a:chExt cx="6152871" cy="56886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799" y="980728"/>
              <a:ext cx="6152871" cy="5688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Prostokąt 2"/>
            <p:cNvSpPr/>
            <p:nvPr/>
          </p:nvSpPr>
          <p:spPr bwMode="auto">
            <a:xfrm>
              <a:off x="4572000" y="1196752"/>
              <a:ext cx="2808312" cy="14401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" name="pole tekstowe 3"/>
            <p:cNvSpPr txBox="1"/>
            <p:nvPr/>
          </p:nvSpPr>
          <p:spPr>
            <a:xfrm>
              <a:off x="6084168" y="1916832"/>
              <a:ext cx="2088232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dirty="0" err="1" smtClean="0"/>
                <a:t>Iterative</a:t>
              </a:r>
              <a:r>
                <a:rPr lang="pl-PL" dirty="0" smtClean="0"/>
                <a:t> </a:t>
              </a:r>
              <a:r>
                <a:rPr lang="pl-PL" dirty="0" err="1" smtClean="0"/>
                <a:t>receiver</a:t>
              </a:r>
              <a:r>
                <a:rPr lang="pl-PL" dirty="0" smtClean="0"/>
                <a:t>, [15 17] </a:t>
              </a:r>
              <a:r>
                <a:rPr lang="pl-PL" dirty="0" err="1" smtClean="0"/>
                <a:t>code</a:t>
              </a:r>
              <a:endParaRPr lang="pl-PL" dirty="0" smtClean="0"/>
            </a:p>
            <a:p>
              <a:r>
                <a:rPr lang="pl-PL" b="1" dirty="0" err="1" smtClean="0"/>
                <a:t>Iteration</a:t>
              </a:r>
              <a:r>
                <a:rPr lang="pl-PL" b="1" dirty="0" smtClean="0"/>
                <a:t> #1</a:t>
              </a:r>
              <a:endParaRPr lang="en-US" b="1" dirty="0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6964631" y="2780928"/>
              <a:ext cx="1616067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dirty="0" err="1" smtClean="0"/>
                <a:t>Conventional</a:t>
              </a:r>
              <a:r>
                <a:rPr lang="pl-PL" dirty="0"/>
                <a:t> </a:t>
              </a:r>
              <a:r>
                <a:rPr lang="pl-PL" dirty="0" err="1" smtClean="0"/>
                <a:t>receiver</a:t>
              </a:r>
              <a:endParaRPr lang="pl-PL" dirty="0" smtClean="0"/>
            </a:p>
            <a:p>
              <a:r>
                <a:rPr lang="pl-PL" dirty="0" smtClean="0"/>
                <a:t>[171 133] </a:t>
              </a:r>
              <a:r>
                <a:rPr lang="pl-PL" dirty="0" err="1" smtClean="0"/>
                <a:t>code</a:t>
              </a:r>
              <a:endParaRPr lang="en-US" dirty="0"/>
            </a:p>
          </p:txBody>
        </p:sp>
      </p:grpSp>
      <p:sp>
        <p:nvSpPr>
          <p:cNvPr id="14" name="pole tekstowe 13"/>
          <p:cNvSpPr txBox="1"/>
          <p:nvPr/>
        </p:nvSpPr>
        <p:spPr>
          <a:xfrm>
            <a:off x="4342585" y="3893564"/>
            <a:ext cx="102802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b="1" dirty="0" err="1" smtClean="0"/>
              <a:t>Iteration</a:t>
            </a:r>
            <a:r>
              <a:rPr lang="pl-PL" b="1" dirty="0" smtClean="0"/>
              <a:t> #15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6501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7" y="1207800"/>
            <a:ext cx="5845051" cy="546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23963" y="1909998"/>
            <a:ext cx="279590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4x4 MIMO, 20 MHz </a:t>
            </a:r>
            <a:endParaRPr lang="pl-PL" sz="1600" b="1" dirty="0" smtClean="0">
              <a:solidFill>
                <a:srgbClr val="C00000"/>
              </a:solidFill>
            </a:endParaRPr>
          </a:p>
          <a:p>
            <a:r>
              <a:rPr lang="en-US" sz="1600" b="1" dirty="0" smtClean="0">
                <a:solidFill>
                  <a:srgbClr val="C00000"/>
                </a:solidFill>
              </a:rPr>
              <a:t>WLAN B channel (</a:t>
            </a:r>
            <a:r>
              <a:rPr lang="pl-PL" sz="1600" b="1" dirty="0" smtClean="0">
                <a:solidFill>
                  <a:srgbClr val="C00000"/>
                </a:solidFill>
              </a:rPr>
              <a:t>2 </a:t>
            </a:r>
            <a:r>
              <a:rPr lang="pl-PL" sz="1600" b="1" dirty="0" err="1" smtClean="0">
                <a:solidFill>
                  <a:srgbClr val="C00000"/>
                </a:solidFill>
              </a:rPr>
              <a:t>clusters</a:t>
            </a:r>
            <a:r>
              <a:rPr lang="pl-PL" sz="1600" b="1" dirty="0" smtClean="0">
                <a:solidFill>
                  <a:srgbClr val="C00000"/>
                </a:solidFill>
              </a:rPr>
              <a:t>, </a:t>
            </a:r>
            <a:r>
              <a:rPr lang="en-US" sz="1600" b="1" dirty="0" smtClean="0">
                <a:solidFill>
                  <a:srgbClr val="C00000"/>
                </a:solidFill>
              </a:rPr>
              <a:t>max. delay spread of </a:t>
            </a:r>
            <a:r>
              <a:rPr lang="pl-PL" sz="1600" b="1" dirty="0" smtClean="0">
                <a:solidFill>
                  <a:srgbClr val="C00000"/>
                </a:solidFill>
              </a:rPr>
              <a:t>15 </a:t>
            </a:r>
            <a:r>
              <a:rPr lang="en-US" sz="1600" b="1" dirty="0" smtClean="0">
                <a:solidFill>
                  <a:srgbClr val="C00000"/>
                </a:solidFill>
              </a:rPr>
              <a:t>ns)</a:t>
            </a:r>
          </a:p>
        </p:txBody>
      </p:sp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pl-PL" dirty="0" err="1" smtClean="0"/>
              <a:t>Simulation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/>
              <a:t> </a:t>
            </a:r>
            <a:r>
              <a:rPr lang="pl-PL" dirty="0" smtClean="0"/>
              <a:t>(2)</a:t>
            </a:r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201</a:t>
            </a:r>
            <a:r>
              <a:rPr lang="pl-PL" dirty="0" smtClean="0"/>
              <a:t>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CBD77114-B9FC-459D-B8C4-D70E0757D770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3" name="Prostokąt 2"/>
          <p:cNvSpPr/>
          <p:nvPr/>
        </p:nvSpPr>
        <p:spPr bwMode="auto">
          <a:xfrm>
            <a:off x="4572000" y="1424650"/>
            <a:ext cx="3047329" cy="15627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228185" y="1988840"/>
            <a:ext cx="208823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 err="1" smtClean="0"/>
              <a:t>Iterative</a:t>
            </a:r>
            <a:r>
              <a:rPr lang="pl-PL" dirty="0" smtClean="0"/>
              <a:t> </a:t>
            </a:r>
            <a:r>
              <a:rPr lang="pl-PL" dirty="0" err="1" smtClean="0"/>
              <a:t>receiver</a:t>
            </a:r>
            <a:r>
              <a:rPr lang="pl-PL" dirty="0" smtClean="0"/>
              <a:t>, [15 17] </a:t>
            </a:r>
            <a:r>
              <a:rPr lang="pl-PL" dirty="0" err="1" smtClean="0"/>
              <a:t>code</a:t>
            </a:r>
            <a:endParaRPr lang="pl-PL" dirty="0" smtClean="0"/>
          </a:p>
          <a:p>
            <a:r>
              <a:rPr lang="pl-PL" b="1" dirty="0" err="1" smtClean="0"/>
              <a:t>Iteration</a:t>
            </a:r>
            <a:r>
              <a:rPr lang="pl-PL" b="1" dirty="0" smtClean="0"/>
              <a:t> #1</a:t>
            </a:r>
            <a:endParaRPr lang="en-US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683982" y="2708920"/>
            <a:ext cx="161606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 err="1" smtClean="0"/>
              <a:t>Conventional</a:t>
            </a:r>
            <a:r>
              <a:rPr lang="pl-PL" dirty="0"/>
              <a:t> </a:t>
            </a:r>
            <a:r>
              <a:rPr lang="pl-PL" dirty="0" err="1" smtClean="0"/>
              <a:t>receiver</a:t>
            </a:r>
            <a:endParaRPr lang="pl-PL" dirty="0" smtClean="0"/>
          </a:p>
          <a:p>
            <a:r>
              <a:rPr lang="pl-PL" dirty="0" smtClean="0"/>
              <a:t>[171 133] </a:t>
            </a:r>
            <a:r>
              <a:rPr lang="pl-PL" dirty="0" err="1" smtClean="0"/>
              <a:t>code</a:t>
            </a:r>
            <a:endParaRPr lang="en-US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796136" y="4869160"/>
            <a:ext cx="102802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b="1" dirty="0" err="1" smtClean="0"/>
              <a:t>Iteration</a:t>
            </a:r>
            <a:r>
              <a:rPr lang="pl-PL" b="1" dirty="0" smtClean="0"/>
              <a:t> #15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7527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5813492" cy="543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23963" y="1909998"/>
            <a:ext cx="279590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4x4 MIMO, 20 MHz </a:t>
            </a:r>
            <a:endParaRPr lang="pl-PL" sz="1600" b="1" dirty="0" smtClean="0">
              <a:solidFill>
                <a:srgbClr val="C00000"/>
              </a:solidFill>
            </a:endParaRPr>
          </a:p>
          <a:p>
            <a:r>
              <a:rPr lang="en-US" sz="1600" b="1" dirty="0" smtClean="0">
                <a:solidFill>
                  <a:srgbClr val="C00000"/>
                </a:solidFill>
              </a:rPr>
              <a:t>WLAN </a:t>
            </a:r>
            <a:r>
              <a:rPr lang="pl-PL" sz="1600" b="1" dirty="0" smtClean="0">
                <a:solidFill>
                  <a:srgbClr val="C00000"/>
                </a:solidFill>
              </a:rPr>
              <a:t>D</a:t>
            </a:r>
            <a:r>
              <a:rPr lang="en-US" sz="1600" b="1" dirty="0" smtClean="0">
                <a:solidFill>
                  <a:srgbClr val="C00000"/>
                </a:solidFill>
              </a:rPr>
              <a:t> channel (</a:t>
            </a:r>
            <a:r>
              <a:rPr lang="pl-PL" sz="1600" b="1" dirty="0" smtClean="0">
                <a:solidFill>
                  <a:srgbClr val="C00000"/>
                </a:solidFill>
              </a:rPr>
              <a:t>3 </a:t>
            </a:r>
            <a:r>
              <a:rPr lang="pl-PL" sz="1600" b="1" dirty="0" err="1" smtClean="0">
                <a:solidFill>
                  <a:srgbClr val="C00000"/>
                </a:solidFill>
              </a:rPr>
              <a:t>clusters</a:t>
            </a:r>
            <a:r>
              <a:rPr lang="pl-PL" sz="1600" b="1" dirty="0" smtClean="0">
                <a:solidFill>
                  <a:srgbClr val="C00000"/>
                </a:solidFill>
              </a:rPr>
              <a:t>, </a:t>
            </a:r>
            <a:r>
              <a:rPr lang="en-US" sz="1600" b="1" dirty="0" smtClean="0">
                <a:solidFill>
                  <a:srgbClr val="C00000"/>
                </a:solidFill>
              </a:rPr>
              <a:t>max. delay spread of 50</a:t>
            </a:r>
            <a:r>
              <a:rPr lang="pl-PL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ns)</a:t>
            </a:r>
          </a:p>
        </p:txBody>
      </p:sp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pl-PL" dirty="0" err="1" smtClean="0"/>
              <a:t>Simulation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/>
              <a:t> </a:t>
            </a:r>
            <a:r>
              <a:rPr lang="pl-PL" dirty="0" smtClean="0"/>
              <a:t>(3)</a:t>
            </a:r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201</a:t>
            </a:r>
            <a:r>
              <a:rPr lang="pl-PL" dirty="0" smtClean="0"/>
              <a:t>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CBD77114-B9FC-459D-B8C4-D70E0757D770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3" name="Prostokąt 2"/>
          <p:cNvSpPr/>
          <p:nvPr/>
        </p:nvSpPr>
        <p:spPr bwMode="auto">
          <a:xfrm>
            <a:off x="4695209" y="1424650"/>
            <a:ext cx="3047329" cy="15627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086355" y="1988840"/>
            <a:ext cx="208823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 err="1" smtClean="0"/>
              <a:t>Iterative</a:t>
            </a:r>
            <a:r>
              <a:rPr lang="pl-PL" dirty="0" smtClean="0"/>
              <a:t> </a:t>
            </a:r>
            <a:r>
              <a:rPr lang="pl-PL" dirty="0" err="1" smtClean="0"/>
              <a:t>receiver</a:t>
            </a:r>
            <a:r>
              <a:rPr lang="pl-PL" dirty="0" smtClean="0"/>
              <a:t>, [15 17] </a:t>
            </a:r>
            <a:r>
              <a:rPr lang="pl-PL" dirty="0" err="1" smtClean="0"/>
              <a:t>code</a:t>
            </a:r>
            <a:endParaRPr lang="pl-PL" dirty="0" smtClean="0"/>
          </a:p>
          <a:p>
            <a:r>
              <a:rPr lang="pl-PL" b="1" dirty="0" err="1" smtClean="0"/>
              <a:t>Iteration</a:t>
            </a:r>
            <a:r>
              <a:rPr lang="pl-PL" b="1" dirty="0" smtClean="0"/>
              <a:t> #1</a:t>
            </a:r>
            <a:endParaRPr lang="en-US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806434" y="2823319"/>
            <a:ext cx="161606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 err="1" smtClean="0"/>
              <a:t>Conventional</a:t>
            </a:r>
            <a:r>
              <a:rPr lang="pl-PL" dirty="0"/>
              <a:t> </a:t>
            </a:r>
            <a:r>
              <a:rPr lang="pl-PL" dirty="0" err="1" smtClean="0"/>
              <a:t>receiver</a:t>
            </a:r>
            <a:endParaRPr lang="pl-PL" dirty="0" smtClean="0"/>
          </a:p>
          <a:p>
            <a:r>
              <a:rPr lang="pl-PL" dirty="0" smtClean="0"/>
              <a:t>[171 133] </a:t>
            </a:r>
            <a:r>
              <a:rPr lang="pl-PL" dirty="0" err="1" smtClean="0"/>
              <a:t>code</a:t>
            </a:r>
            <a:endParaRPr lang="en-US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274356" y="4869160"/>
            <a:ext cx="102802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b="1" dirty="0" err="1" smtClean="0"/>
              <a:t>Iteration</a:t>
            </a:r>
            <a:r>
              <a:rPr lang="pl-PL" b="1" dirty="0" smtClean="0"/>
              <a:t> #15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1562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20" y="1196752"/>
            <a:ext cx="585687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23963" y="1909998"/>
            <a:ext cx="279590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4x4 MIMO, 20 MHz </a:t>
            </a:r>
            <a:endParaRPr lang="pl-PL" sz="1600" b="1" dirty="0" smtClean="0">
              <a:solidFill>
                <a:srgbClr val="C00000"/>
              </a:solidFill>
            </a:endParaRPr>
          </a:p>
          <a:p>
            <a:r>
              <a:rPr lang="en-US" sz="1600" b="1" dirty="0" smtClean="0">
                <a:solidFill>
                  <a:srgbClr val="C00000"/>
                </a:solidFill>
              </a:rPr>
              <a:t>WLAN </a:t>
            </a:r>
            <a:r>
              <a:rPr lang="pl-PL" sz="1600" b="1" dirty="0">
                <a:solidFill>
                  <a:srgbClr val="C00000"/>
                </a:solidFill>
              </a:rPr>
              <a:t>E</a:t>
            </a:r>
            <a:r>
              <a:rPr lang="en-US" sz="1600" b="1" dirty="0" smtClean="0">
                <a:solidFill>
                  <a:srgbClr val="C00000"/>
                </a:solidFill>
              </a:rPr>
              <a:t> channel (</a:t>
            </a:r>
            <a:r>
              <a:rPr lang="pl-PL" sz="1600" b="1" dirty="0" smtClean="0">
                <a:solidFill>
                  <a:srgbClr val="C00000"/>
                </a:solidFill>
              </a:rPr>
              <a:t>4 </a:t>
            </a:r>
            <a:r>
              <a:rPr lang="pl-PL" sz="1600" b="1" dirty="0" err="1" smtClean="0">
                <a:solidFill>
                  <a:srgbClr val="C00000"/>
                </a:solidFill>
              </a:rPr>
              <a:t>clusters</a:t>
            </a:r>
            <a:r>
              <a:rPr lang="pl-PL" sz="1600" b="1" dirty="0" smtClean="0">
                <a:solidFill>
                  <a:srgbClr val="C00000"/>
                </a:solidFill>
              </a:rPr>
              <a:t>, </a:t>
            </a:r>
            <a:r>
              <a:rPr lang="en-US" sz="1600" b="1" dirty="0" smtClean="0">
                <a:solidFill>
                  <a:srgbClr val="C00000"/>
                </a:solidFill>
              </a:rPr>
              <a:t>max. delay spread of </a:t>
            </a:r>
            <a:r>
              <a:rPr lang="pl-PL" sz="1600" b="1" dirty="0" smtClean="0">
                <a:solidFill>
                  <a:srgbClr val="C00000"/>
                </a:solidFill>
              </a:rPr>
              <a:t>10</a:t>
            </a:r>
            <a:r>
              <a:rPr lang="en-US" sz="1600" b="1" dirty="0" smtClean="0">
                <a:solidFill>
                  <a:srgbClr val="C00000"/>
                </a:solidFill>
              </a:rPr>
              <a:t>0</a:t>
            </a:r>
            <a:r>
              <a:rPr lang="pl-PL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ns)</a:t>
            </a:r>
          </a:p>
        </p:txBody>
      </p:sp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pl-PL" dirty="0" err="1" smtClean="0"/>
              <a:t>Simulation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/>
              <a:t> </a:t>
            </a:r>
            <a:r>
              <a:rPr lang="pl-PL" dirty="0" smtClean="0"/>
              <a:t>(4)</a:t>
            </a:r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201</a:t>
            </a:r>
            <a:r>
              <a:rPr lang="pl-PL" dirty="0" smtClean="0"/>
              <a:t>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 smtClean="0"/>
              <a:t>Slide </a:t>
            </a:r>
            <a:fld id="{CBD77114-B9FC-459D-B8C4-D70E0757D770}" type="slidenum">
              <a:rPr lang="en-GB" smtClean="0"/>
              <a:pPr/>
              <a:t>14</a:t>
            </a:fld>
            <a:endParaRPr lang="en-GB" dirty="0" smtClean="0"/>
          </a:p>
        </p:txBody>
      </p:sp>
      <p:sp>
        <p:nvSpPr>
          <p:cNvPr id="3" name="Prostokąt 2"/>
          <p:cNvSpPr/>
          <p:nvPr/>
        </p:nvSpPr>
        <p:spPr bwMode="auto">
          <a:xfrm>
            <a:off x="4695209" y="1424650"/>
            <a:ext cx="3047329" cy="15627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086355" y="1988840"/>
            <a:ext cx="208823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 err="1" smtClean="0"/>
              <a:t>Iterative</a:t>
            </a:r>
            <a:r>
              <a:rPr lang="pl-PL" dirty="0" smtClean="0"/>
              <a:t> </a:t>
            </a:r>
            <a:r>
              <a:rPr lang="pl-PL" dirty="0" err="1" smtClean="0"/>
              <a:t>receiver</a:t>
            </a:r>
            <a:r>
              <a:rPr lang="pl-PL" dirty="0" smtClean="0"/>
              <a:t>, [15 17] </a:t>
            </a:r>
            <a:r>
              <a:rPr lang="pl-PL" dirty="0" err="1" smtClean="0"/>
              <a:t>code</a:t>
            </a:r>
            <a:endParaRPr lang="pl-PL" dirty="0" smtClean="0"/>
          </a:p>
          <a:p>
            <a:r>
              <a:rPr lang="pl-PL" b="1" dirty="0" err="1" smtClean="0"/>
              <a:t>Iteration</a:t>
            </a:r>
            <a:r>
              <a:rPr lang="pl-PL" b="1" dirty="0" smtClean="0"/>
              <a:t> #1</a:t>
            </a:r>
            <a:endParaRPr lang="en-US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806434" y="2823319"/>
            <a:ext cx="161606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 err="1" smtClean="0"/>
              <a:t>Conventional</a:t>
            </a:r>
            <a:r>
              <a:rPr lang="pl-PL" dirty="0"/>
              <a:t> </a:t>
            </a:r>
            <a:r>
              <a:rPr lang="pl-PL" dirty="0" err="1" smtClean="0"/>
              <a:t>receiver</a:t>
            </a:r>
            <a:endParaRPr lang="pl-PL" dirty="0" smtClean="0"/>
          </a:p>
          <a:p>
            <a:r>
              <a:rPr lang="pl-PL" dirty="0" smtClean="0"/>
              <a:t>[171 133] </a:t>
            </a:r>
            <a:r>
              <a:rPr lang="pl-PL" dirty="0" err="1" smtClean="0"/>
              <a:t>code</a:t>
            </a:r>
            <a:endParaRPr lang="en-US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004048" y="4928451"/>
            <a:ext cx="102802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b="1" dirty="0" err="1" smtClean="0"/>
              <a:t>Iteration</a:t>
            </a:r>
            <a:r>
              <a:rPr lang="pl-PL" b="1" dirty="0" smtClean="0"/>
              <a:t> #15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941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Summary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3" y="1701106"/>
            <a:ext cx="7772400" cy="4392190"/>
          </a:xfrm>
        </p:spPr>
        <p:txBody>
          <a:bodyPr/>
          <a:lstStyle/>
          <a:p>
            <a:r>
              <a:rPr lang="en-US" b="0" dirty="0" smtClean="0"/>
              <a:t>System performance improved by iterative decoding</a:t>
            </a:r>
          </a:p>
          <a:p>
            <a:r>
              <a:rPr lang="en-US" b="0" dirty="0" smtClean="0"/>
              <a:t>Receiver latency reduced thanks to individual coding </a:t>
            </a:r>
            <a:r>
              <a:rPr lang="pl-PL" b="0" dirty="0" smtClean="0"/>
              <a:t>and </a:t>
            </a:r>
            <a:r>
              <a:rPr lang="en-US" b="0" dirty="0" smtClean="0"/>
              <a:t>interleaving of every OFDM multi-symbol</a:t>
            </a:r>
          </a:p>
          <a:p>
            <a:pPr lvl="1"/>
            <a:r>
              <a:rPr lang="en-US" dirty="0" smtClean="0"/>
              <a:t>no need to wait </a:t>
            </a:r>
            <a:r>
              <a:rPr lang="pl-PL" dirty="0" smtClean="0"/>
              <a:t>for</a:t>
            </a:r>
            <a:r>
              <a:rPr lang="en-US" dirty="0" smtClean="0"/>
              <a:t> </a:t>
            </a:r>
            <a:r>
              <a:rPr lang="en-US" dirty="0"/>
              <a:t>the reception of the original (possibly large) data frame before the iterative decoding </a:t>
            </a:r>
            <a:r>
              <a:rPr lang="en-US" dirty="0" smtClean="0"/>
              <a:t>starts</a:t>
            </a:r>
            <a:endParaRPr lang="pl-PL" b="0" dirty="0" smtClean="0"/>
          </a:p>
          <a:p>
            <a:r>
              <a:rPr lang="en-US" b="0" dirty="0" smtClean="0"/>
              <a:t>Applicable for WLANs exploiting space multiplexing </a:t>
            </a:r>
          </a:p>
          <a:p>
            <a:pPr lvl="1"/>
            <a:r>
              <a:rPr lang="en-US" b="0" dirty="0" smtClean="0"/>
              <a:t>a need for both reasonably high interleaver depth and low correlation between sub</a:t>
            </a:r>
            <a:r>
              <a:rPr lang="pl-PL" b="0" dirty="0" smtClean="0"/>
              <a:t>-</a:t>
            </a:r>
            <a:r>
              <a:rPr lang="en-US" b="0" dirty="0" smtClean="0"/>
              <a:t>channels</a:t>
            </a:r>
            <a:endParaRPr lang="pl-PL" b="0" dirty="0" smtClean="0"/>
          </a:p>
          <a:p>
            <a:r>
              <a:rPr lang="en-US" b="0" dirty="0" smtClean="0"/>
              <a:t>Transmission over 40, 80, or 160 MHz channels should be considered in the future</a:t>
            </a:r>
          </a:p>
          <a:p>
            <a:pPr lvl="1"/>
            <a:r>
              <a:rPr lang="en-US" b="0" dirty="0" smtClean="0"/>
              <a:t>improved freq</a:t>
            </a:r>
            <a:r>
              <a:rPr lang="en-US" dirty="0" smtClean="0"/>
              <a:t>uency diversity effect expected</a:t>
            </a:r>
            <a:r>
              <a:rPr lang="en-US" b="0" dirty="0" smtClean="0"/>
              <a:t> </a:t>
            </a:r>
          </a:p>
          <a:p>
            <a:pPr lvl="1"/>
            <a:endParaRPr lang="pl-PL" b="0" dirty="0" smtClean="0"/>
          </a:p>
          <a:p>
            <a:endParaRPr lang="en-US" b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4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7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Straw </a:t>
            </a:r>
            <a:r>
              <a:rPr lang="pl-PL" dirty="0" err="1" smtClean="0"/>
              <a:t>Poll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84212" y="1989138"/>
            <a:ext cx="7920235" cy="396014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 smtClean="0"/>
              <a:t>Do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think</a:t>
            </a:r>
            <a:r>
              <a:rPr lang="pl-PL" dirty="0" smtClean="0"/>
              <a:t> the </a:t>
            </a:r>
            <a:r>
              <a:rPr lang="pl-PL" dirty="0" err="1" smtClean="0"/>
              <a:t>next</a:t>
            </a:r>
            <a:r>
              <a:rPr lang="pl-PL" dirty="0" smtClean="0"/>
              <a:t> </a:t>
            </a:r>
            <a:r>
              <a:rPr lang="pl-PL" dirty="0" err="1" smtClean="0"/>
              <a:t>generation</a:t>
            </a:r>
            <a:r>
              <a:rPr lang="pl-PL" dirty="0" smtClean="0"/>
              <a:t> </a:t>
            </a:r>
            <a:r>
              <a:rPr lang="pl-PL" dirty="0" err="1" smtClean="0"/>
              <a:t>WLANs</a:t>
            </a:r>
            <a:r>
              <a:rPr lang="pl-PL" dirty="0" smtClean="0"/>
              <a:t> </a:t>
            </a:r>
            <a:r>
              <a:rPr lang="pl-PL" dirty="0" err="1" smtClean="0"/>
              <a:t>should</a:t>
            </a:r>
            <a:r>
              <a:rPr lang="pl-PL" dirty="0" smtClean="0"/>
              <a:t> be </a:t>
            </a:r>
            <a:r>
              <a:rPr lang="pl-PL" dirty="0" err="1" smtClean="0"/>
              <a:t>designed</a:t>
            </a:r>
            <a:r>
              <a:rPr lang="pl-PL" dirty="0" smtClean="0"/>
              <a:t> for </a:t>
            </a:r>
            <a:r>
              <a:rPr lang="pl-PL" dirty="0" err="1" smtClean="0"/>
              <a:t>iterative</a:t>
            </a:r>
            <a:r>
              <a:rPr lang="pl-PL" dirty="0" smtClean="0"/>
              <a:t> </a:t>
            </a:r>
            <a:r>
              <a:rPr lang="pl-PL" dirty="0" err="1" smtClean="0"/>
              <a:t>decoding</a:t>
            </a:r>
            <a:r>
              <a:rPr lang="pl-PL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pl-PL" dirty="0"/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Do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find</a:t>
            </a:r>
            <a:r>
              <a:rPr lang="pl-PL" dirty="0" smtClean="0"/>
              <a:t> the </a:t>
            </a:r>
            <a:r>
              <a:rPr lang="pl-PL" dirty="0" err="1" smtClean="0"/>
              <a:t>proposed</a:t>
            </a:r>
            <a:r>
              <a:rPr lang="pl-PL" dirty="0" smtClean="0"/>
              <a:t> </a:t>
            </a:r>
            <a:r>
              <a:rPr lang="pl-PL" dirty="0" err="1" smtClean="0"/>
              <a:t>technique</a:t>
            </a:r>
            <a:r>
              <a:rPr lang="pl-PL" dirty="0" smtClean="0"/>
              <a:t> </a:t>
            </a:r>
            <a:r>
              <a:rPr lang="pl-PL" dirty="0" err="1" smtClean="0"/>
              <a:t>applicable</a:t>
            </a:r>
            <a:r>
              <a:rPr lang="pl-PL" dirty="0" smtClean="0"/>
              <a:t> for </a:t>
            </a:r>
            <a:r>
              <a:rPr lang="pl-PL" dirty="0" err="1" smtClean="0"/>
              <a:t>future</a:t>
            </a:r>
            <a:r>
              <a:rPr lang="pl-PL" dirty="0" smtClean="0"/>
              <a:t> </a:t>
            </a:r>
            <a:r>
              <a:rPr lang="pl-PL" dirty="0" err="1" smtClean="0"/>
              <a:t>WLANs</a:t>
            </a:r>
            <a:r>
              <a:rPr lang="pl-PL" dirty="0" smtClean="0"/>
              <a:t>?</a:t>
            </a: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 dirty="0"/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201</a:t>
            </a:r>
            <a:r>
              <a:rPr lang="pl-PL" dirty="0" smtClean="0"/>
              <a:t>4</a:t>
            </a:r>
            <a:endParaRPr lang="en-GB" dirty="0" smtClean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/>
          <a:p>
            <a:r>
              <a:rPr lang="en-GB" dirty="0" smtClean="0"/>
              <a:t>Slide </a:t>
            </a:r>
            <a:fld id="{CBD77114-B9FC-459D-B8C4-D70E0757D770}" type="slidenum">
              <a:rPr lang="en-GB" smtClean="0"/>
              <a:pPr/>
              <a:t>16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87076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Outline</a:t>
            </a:r>
            <a:endParaRPr lang="pl-PL" dirty="0" smtClean="0"/>
          </a:p>
        </p:txBody>
      </p:sp>
      <p:sp>
        <p:nvSpPr>
          <p:cNvPr id="512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pl-PL" b="0" dirty="0" smtClean="0"/>
              <a:t>A </a:t>
            </a:r>
            <a:r>
              <a:rPr lang="pl-PL" b="0" dirty="0" err="1" smtClean="0"/>
              <a:t>glance</a:t>
            </a:r>
            <a:r>
              <a:rPr lang="pl-PL" b="0" dirty="0" smtClean="0"/>
              <a:t> </a:t>
            </a:r>
            <a:r>
              <a:rPr lang="pl-PL" b="0" dirty="0" err="1" smtClean="0"/>
              <a:t>at</a:t>
            </a:r>
            <a:r>
              <a:rPr lang="pl-PL" b="0" dirty="0" smtClean="0"/>
              <a:t> Bit-</a:t>
            </a:r>
            <a:r>
              <a:rPr lang="pl-PL" b="0" dirty="0" err="1" smtClean="0"/>
              <a:t>interleaved</a:t>
            </a:r>
            <a:r>
              <a:rPr lang="pl-PL" b="0" dirty="0" smtClean="0"/>
              <a:t> </a:t>
            </a:r>
            <a:r>
              <a:rPr lang="pl-PL" b="0" dirty="0" err="1" smtClean="0"/>
              <a:t>Coded</a:t>
            </a:r>
            <a:r>
              <a:rPr lang="pl-PL" b="0" dirty="0" smtClean="0"/>
              <a:t> </a:t>
            </a:r>
            <a:r>
              <a:rPr lang="pl-PL" b="0" dirty="0" err="1" smtClean="0"/>
              <a:t>Modulation</a:t>
            </a:r>
            <a:r>
              <a:rPr lang="pl-PL" b="0" dirty="0" smtClean="0"/>
              <a:t> with </a:t>
            </a:r>
            <a:r>
              <a:rPr lang="pl-PL" b="0" dirty="0" err="1" smtClean="0"/>
              <a:t>Iterative</a:t>
            </a:r>
            <a:r>
              <a:rPr lang="pl-PL" b="0" dirty="0" smtClean="0"/>
              <a:t> </a:t>
            </a:r>
            <a:r>
              <a:rPr lang="pl-PL" b="0" dirty="0" err="1" smtClean="0"/>
              <a:t>Decoding</a:t>
            </a:r>
            <a:r>
              <a:rPr lang="pl-PL" b="0" smtClean="0"/>
              <a:t> (BICM-ID)</a:t>
            </a:r>
            <a:endParaRPr lang="pl-PL" b="0" dirty="0" smtClean="0"/>
          </a:p>
          <a:p>
            <a:pPr eaLnBrk="1" hangingPunct="1"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pl-PL" b="0" dirty="0" smtClean="0"/>
              <a:t>OFDM </a:t>
            </a:r>
            <a:r>
              <a:rPr lang="pl-PL" b="0" dirty="0" err="1" smtClean="0"/>
              <a:t>multi</a:t>
            </a:r>
            <a:r>
              <a:rPr lang="pl-PL" b="0" dirty="0" smtClean="0"/>
              <a:t>-symbol in </a:t>
            </a:r>
            <a:r>
              <a:rPr lang="pl-PL" b="0" dirty="0" err="1" smtClean="0"/>
              <a:t>WLANs</a:t>
            </a:r>
            <a:endParaRPr lang="pl-PL" b="0" dirty="0" smtClean="0"/>
          </a:p>
          <a:p>
            <a:pPr eaLnBrk="1" hangingPunct="1"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pl-PL" b="0" dirty="0" err="1" smtClean="0"/>
              <a:t>Proposed</a:t>
            </a:r>
            <a:r>
              <a:rPr lang="pl-PL" b="0" dirty="0" smtClean="0"/>
              <a:t> </a:t>
            </a:r>
            <a:r>
              <a:rPr lang="pl-PL" b="0" dirty="0" err="1" smtClean="0"/>
              <a:t>transmission</a:t>
            </a:r>
            <a:r>
              <a:rPr lang="pl-PL" b="0" dirty="0" smtClean="0"/>
              <a:t> </a:t>
            </a:r>
            <a:r>
              <a:rPr lang="pl-PL" b="0" dirty="0" err="1" smtClean="0"/>
              <a:t>scheme</a:t>
            </a:r>
            <a:endParaRPr lang="pl-PL" b="0" dirty="0" smtClean="0"/>
          </a:p>
          <a:p>
            <a:pPr eaLnBrk="1" hangingPunct="1"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pl-PL" b="0" dirty="0" err="1" smtClean="0"/>
              <a:t>Simulation</a:t>
            </a:r>
            <a:r>
              <a:rPr lang="pl-PL" b="0" dirty="0" smtClean="0"/>
              <a:t> </a:t>
            </a:r>
            <a:r>
              <a:rPr lang="pl-PL" b="0" dirty="0" err="1" smtClean="0"/>
              <a:t>results</a:t>
            </a:r>
            <a:endParaRPr lang="pl-PL" b="0" dirty="0" smtClean="0"/>
          </a:p>
          <a:p>
            <a:pPr eaLnBrk="1" hangingPunct="1"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pl-PL" b="0" dirty="0" err="1" smtClean="0"/>
              <a:t>Summary</a:t>
            </a:r>
            <a:endParaRPr lang="pl-PL" b="0" dirty="0" smtClean="0"/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</a:t>
            </a:r>
            <a:r>
              <a:rPr lang="pl-PL" dirty="0" smtClean="0"/>
              <a:t>2014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 smtClean="0"/>
              <a:t>Slide </a:t>
            </a:r>
            <a:fld id="{CBD77114-B9FC-459D-B8C4-D70E0757D770}" type="slidenum">
              <a:rPr lang="en-GB" smtClean="0"/>
              <a:pPr/>
              <a:t>2</a:t>
            </a:fld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BICM</a:t>
            </a:r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</a:t>
            </a:r>
            <a:r>
              <a:rPr lang="pl-PL" dirty="0" smtClean="0"/>
              <a:t>2014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 smtClean="0"/>
              <a:t>Slide </a:t>
            </a:r>
            <a:fld id="{CBD77114-B9FC-459D-B8C4-D70E0757D770}" type="slidenum">
              <a:rPr lang="en-GB" smtClean="0"/>
              <a:pPr/>
              <a:t>3</a:t>
            </a:fld>
            <a:endParaRPr lang="en-GB" dirty="0" smtClean="0"/>
          </a:p>
        </p:txBody>
      </p:sp>
      <p:pic>
        <p:nvPicPr>
          <p:cNvPr id="9" name="Obraz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746" y="2672981"/>
            <a:ext cx="788670" cy="25527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 bwMode="auto">
          <a:xfrm>
            <a:off x="7027808" y="2928251"/>
            <a:ext cx="576064" cy="144016"/>
          </a:xfrm>
          <a:prstGeom prst="rect">
            <a:avLst/>
          </a:prstGeom>
          <a:solidFill>
            <a:srgbClr val="FDFDF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Łącznik prosty ze strzałką 10"/>
          <p:cNvCxnSpPr/>
          <p:nvPr/>
        </p:nvCxnSpPr>
        <p:spPr bwMode="auto">
          <a:xfrm flipV="1">
            <a:off x="1293992" y="2165462"/>
            <a:ext cx="30214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Prostokąt 11"/>
          <p:cNvSpPr/>
          <p:nvPr/>
        </p:nvSpPr>
        <p:spPr bwMode="auto">
          <a:xfrm>
            <a:off x="5022226" y="1924168"/>
            <a:ext cx="1195832" cy="5925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Mapper</a:t>
            </a: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cxnSp>
        <p:nvCxnSpPr>
          <p:cNvPr id="13" name="Łącznik prosty ze strzałką 12"/>
          <p:cNvCxnSpPr>
            <a:stCxn id="19" idx="3"/>
            <a:endCxn id="22" idx="1"/>
          </p:cNvCxnSpPr>
          <p:nvPr/>
        </p:nvCxnSpPr>
        <p:spPr bwMode="auto">
          <a:xfrm flipV="1">
            <a:off x="2943057" y="2220364"/>
            <a:ext cx="382498" cy="102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Prostokąt 13"/>
          <p:cNvSpPr/>
          <p:nvPr/>
        </p:nvSpPr>
        <p:spPr bwMode="auto">
          <a:xfrm>
            <a:off x="6640910" y="1916522"/>
            <a:ext cx="1469666" cy="6281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Fading channel</a:t>
            </a:r>
            <a:endParaRPr kumimoji="0" lang="pl-PL" sz="24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Łącznik prosty ze strzałką 14"/>
          <p:cNvCxnSpPr>
            <a:endCxn id="14" idx="1"/>
          </p:cNvCxnSpPr>
          <p:nvPr/>
        </p:nvCxnSpPr>
        <p:spPr bwMode="auto">
          <a:xfrm>
            <a:off x="6197276" y="2230598"/>
            <a:ext cx="443634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Prostokąt 16"/>
          <p:cNvSpPr/>
          <p:nvPr/>
        </p:nvSpPr>
        <p:spPr bwMode="auto">
          <a:xfrm>
            <a:off x="6702482" y="3016997"/>
            <a:ext cx="1409590" cy="8801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Demapper</a:t>
            </a:r>
            <a:endParaRPr kumimoji="0" lang="pl-PL" sz="18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Łącznik prosty ze strzałką 17"/>
          <p:cNvCxnSpPr>
            <a:endCxn id="25" idx="3"/>
          </p:cNvCxnSpPr>
          <p:nvPr/>
        </p:nvCxnSpPr>
        <p:spPr bwMode="auto">
          <a:xfrm flipH="1">
            <a:off x="6143318" y="3457095"/>
            <a:ext cx="55916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Prostokąt 18"/>
          <p:cNvSpPr/>
          <p:nvPr/>
        </p:nvSpPr>
        <p:spPr bwMode="auto">
          <a:xfrm>
            <a:off x="1615189" y="1848936"/>
            <a:ext cx="1327868" cy="7633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6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45920" y="1844824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pl-PL" sz="1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endParaRPr lang="pl-PL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1646515" y="3083668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pl-PL" sz="1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sink</a:t>
            </a:r>
            <a:endParaRPr lang="pl-PL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Łącznik prosty ze strzałką 22"/>
          <p:cNvCxnSpPr/>
          <p:nvPr/>
        </p:nvCxnSpPr>
        <p:spPr bwMode="auto">
          <a:xfrm flipV="1">
            <a:off x="4618259" y="2191205"/>
            <a:ext cx="40753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Prostokąt 21"/>
          <p:cNvSpPr/>
          <p:nvPr/>
        </p:nvSpPr>
        <p:spPr bwMode="auto">
          <a:xfrm>
            <a:off x="3325555" y="1921718"/>
            <a:ext cx="1352813" cy="5972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Interleaver</a:t>
            </a:r>
            <a:r>
              <a:rPr kumimoji="0" lang="pl-PL" sz="1800" b="1" i="0" u="none" strike="noStrike" cap="none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 </a:t>
            </a: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cxnSp>
        <p:nvCxnSpPr>
          <p:cNvPr id="24" name="Łącznik prosty ze strzałką 23"/>
          <p:cNvCxnSpPr/>
          <p:nvPr/>
        </p:nvCxnSpPr>
        <p:spPr bwMode="auto">
          <a:xfrm>
            <a:off x="7382055" y="2534440"/>
            <a:ext cx="0" cy="4658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Łącznik prosty ze strzałką 25"/>
          <p:cNvCxnSpPr/>
          <p:nvPr/>
        </p:nvCxnSpPr>
        <p:spPr bwMode="auto">
          <a:xfrm flipH="1">
            <a:off x="3990012" y="3457096"/>
            <a:ext cx="65997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Prostokąt 26"/>
          <p:cNvSpPr/>
          <p:nvPr/>
        </p:nvSpPr>
        <p:spPr bwMode="auto">
          <a:xfrm>
            <a:off x="2662144" y="3071254"/>
            <a:ext cx="1327868" cy="9513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kumimoji="0" lang="pl-PL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decoder</a:t>
            </a:r>
            <a:endParaRPr kumimoji="0" lang="pl-PL" sz="18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Łącznik prosty ze strzałką 27"/>
          <p:cNvCxnSpPr/>
          <p:nvPr/>
        </p:nvCxnSpPr>
        <p:spPr bwMode="auto">
          <a:xfrm flipH="1">
            <a:off x="2359995" y="3457096"/>
            <a:ext cx="30214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Prostokąt 24"/>
          <p:cNvSpPr/>
          <p:nvPr/>
        </p:nvSpPr>
        <p:spPr bwMode="auto">
          <a:xfrm>
            <a:off x="4355976" y="3158450"/>
            <a:ext cx="1787342" cy="5972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Deinterleaver</a:t>
            </a:r>
            <a:endParaRPr kumimoji="0" lang="pl-PL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37" name="Obraz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599" y="2596404"/>
            <a:ext cx="687705" cy="18859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22636"/>
            <a:ext cx="2489835" cy="2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00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BICM-ID</a:t>
            </a:r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</a:t>
            </a:r>
            <a:r>
              <a:rPr lang="pl-PL" dirty="0" smtClean="0"/>
              <a:t>2014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 smtClean="0"/>
              <a:t>Slide </a:t>
            </a:r>
            <a:fld id="{CBD77114-B9FC-459D-B8C4-D70E0757D770}" type="slidenum">
              <a:rPr lang="en-GB" smtClean="0"/>
              <a:pPr/>
              <a:t>4</a:t>
            </a:fld>
            <a:endParaRPr lang="en-GB" dirty="0" smtClean="0"/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684213" y="4221088"/>
            <a:ext cx="7772400" cy="1666826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lang="pl-PL" b="0" dirty="0" err="1" smtClean="0"/>
              <a:t>Requirements</a:t>
            </a:r>
            <a:r>
              <a:rPr lang="pl-PL" b="0" dirty="0" smtClean="0"/>
              <a:t>: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Symbol" panose="05050102010706020507" pitchFamily="18" charset="2"/>
              <a:buChar char="-"/>
            </a:pPr>
            <a:r>
              <a:rPr lang="pl-PL" dirty="0" err="1" smtClean="0"/>
              <a:t>appropriate</a:t>
            </a:r>
            <a:r>
              <a:rPr lang="pl-PL" dirty="0" smtClean="0"/>
              <a:t> </a:t>
            </a:r>
            <a:r>
              <a:rPr lang="pl-PL" dirty="0" err="1" smtClean="0"/>
              <a:t>labeling</a:t>
            </a:r>
            <a:r>
              <a:rPr lang="pl-PL" dirty="0" smtClean="0"/>
              <a:t> map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Symbol" panose="05050102010706020507" pitchFamily="18" charset="2"/>
              <a:buChar char="-"/>
            </a:pPr>
            <a:r>
              <a:rPr lang="pl-PL" dirty="0" err="1" smtClean="0"/>
              <a:t>short-constraint-length</a:t>
            </a:r>
            <a:r>
              <a:rPr lang="pl-PL" dirty="0" smtClean="0"/>
              <a:t> </a:t>
            </a:r>
            <a:r>
              <a:rPr lang="pl-PL" dirty="0" err="1" smtClean="0"/>
              <a:t>convolutional</a:t>
            </a:r>
            <a:r>
              <a:rPr lang="pl-PL" dirty="0" smtClean="0"/>
              <a:t> </a:t>
            </a:r>
            <a:r>
              <a:rPr lang="pl-PL" dirty="0" err="1" smtClean="0"/>
              <a:t>encoder</a:t>
            </a:r>
            <a:endParaRPr lang="pl-PL" dirty="0" smtClean="0"/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Symbol" panose="05050102010706020507" pitchFamily="18" charset="2"/>
              <a:buChar char="-"/>
            </a:pPr>
            <a:r>
              <a:rPr lang="pl-PL" dirty="0"/>
              <a:t>pseudo-</a:t>
            </a:r>
            <a:r>
              <a:rPr lang="pl-PL" dirty="0" err="1"/>
              <a:t>random</a:t>
            </a:r>
            <a:r>
              <a:rPr lang="pl-PL" dirty="0"/>
              <a:t> interleaver (of a </a:t>
            </a:r>
            <a:r>
              <a:rPr lang="pl-PL" b="1" dirty="0" err="1"/>
              <a:t>sufficient</a:t>
            </a:r>
            <a:r>
              <a:rPr lang="pl-PL" b="1" dirty="0"/>
              <a:t> </a:t>
            </a:r>
            <a:r>
              <a:rPr lang="pl-PL" b="1" dirty="0" err="1"/>
              <a:t>depth</a:t>
            </a:r>
            <a:r>
              <a:rPr lang="pl-PL" dirty="0" smtClean="0"/>
              <a:t>)</a:t>
            </a:r>
            <a:endParaRPr lang="pl-PL" dirty="0"/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Symbol" panose="05050102010706020507" pitchFamily="18" charset="2"/>
              <a:buChar char="-"/>
            </a:pPr>
            <a:r>
              <a:rPr lang="pl-PL" dirty="0" smtClean="0"/>
              <a:t>high </a:t>
            </a:r>
            <a:r>
              <a:rPr lang="pl-PL" dirty="0" err="1" smtClean="0"/>
              <a:t>computational</a:t>
            </a:r>
            <a:r>
              <a:rPr lang="pl-PL" dirty="0" smtClean="0"/>
              <a:t> </a:t>
            </a:r>
            <a:r>
              <a:rPr lang="pl-PL" dirty="0" err="1" smtClean="0"/>
              <a:t>power</a:t>
            </a:r>
            <a:endParaRPr lang="pl-PL" dirty="0" smtClean="0"/>
          </a:p>
        </p:txBody>
      </p:sp>
      <p:pic>
        <p:nvPicPr>
          <p:cNvPr id="9" name="Obraz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746" y="2672981"/>
            <a:ext cx="788670" cy="25527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 bwMode="auto">
          <a:xfrm>
            <a:off x="7027808" y="2928251"/>
            <a:ext cx="576064" cy="144016"/>
          </a:xfrm>
          <a:prstGeom prst="rect">
            <a:avLst/>
          </a:prstGeom>
          <a:solidFill>
            <a:srgbClr val="FDFDF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Łącznik prosty ze strzałką 10"/>
          <p:cNvCxnSpPr/>
          <p:nvPr/>
        </p:nvCxnSpPr>
        <p:spPr bwMode="auto">
          <a:xfrm flipV="1">
            <a:off x="1293992" y="2165462"/>
            <a:ext cx="30214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Prostokąt 11"/>
          <p:cNvSpPr/>
          <p:nvPr/>
        </p:nvSpPr>
        <p:spPr bwMode="auto">
          <a:xfrm>
            <a:off x="5022226" y="1924168"/>
            <a:ext cx="1195832" cy="5925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Mapper</a:t>
            </a: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cxnSp>
        <p:nvCxnSpPr>
          <p:cNvPr id="13" name="Łącznik prosty ze strzałką 12"/>
          <p:cNvCxnSpPr>
            <a:stCxn id="19" idx="3"/>
            <a:endCxn id="22" idx="1"/>
          </p:cNvCxnSpPr>
          <p:nvPr/>
        </p:nvCxnSpPr>
        <p:spPr bwMode="auto">
          <a:xfrm flipV="1">
            <a:off x="2943057" y="2220364"/>
            <a:ext cx="382498" cy="102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Prostokąt 13"/>
          <p:cNvSpPr/>
          <p:nvPr/>
        </p:nvSpPr>
        <p:spPr bwMode="auto">
          <a:xfrm>
            <a:off x="6640910" y="1916522"/>
            <a:ext cx="1469666" cy="6281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Fading channel</a:t>
            </a:r>
            <a:endParaRPr kumimoji="0" lang="pl-PL" sz="24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Łącznik prosty ze strzałką 14"/>
          <p:cNvCxnSpPr>
            <a:endCxn id="14" idx="1"/>
          </p:cNvCxnSpPr>
          <p:nvPr/>
        </p:nvCxnSpPr>
        <p:spPr bwMode="auto">
          <a:xfrm>
            <a:off x="6197276" y="2230598"/>
            <a:ext cx="443634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Prostokąt 16"/>
          <p:cNvSpPr/>
          <p:nvPr/>
        </p:nvSpPr>
        <p:spPr bwMode="auto">
          <a:xfrm>
            <a:off x="6702482" y="3016997"/>
            <a:ext cx="1409590" cy="8801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Demapper</a:t>
            </a:r>
            <a:endParaRPr kumimoji="0" lang="pl-PL" sz="18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Łącznik prosty ze strzałką 17"/>
          <p:cNvCxnSpPr>
            <a:endCxn id="25" idx="3"/>
          </p:cNvCxnSpPr>
          <p:nvPr/>
        </p:nvCxnSpPr>
        <p:spPr bwMode="auto">
          <a:xfrm flipH="1">
            <a:off x="6215326" y="3457095"/>
            <a:ext cx="487157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Prostokąt 18"/>
          <p:cNvSpPr/>
          <p:nvPr/>
        </p:nvSpPr>
        <p:spPr bwMode="auto">
          <a:xfrm>
            <a:off x="1615189" y="1848936"/>
            <a:ext cx="1327868" cy="7633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6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45920" y="1844824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pl-PL" sz="1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endParaRPr lang="pl-PL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1646515" y="3083668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pl-PL" sz="1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sink</a:t>
            </a:r>
            <a:endParaRPr lang="pl-PL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Łącznik prosty ze strzałką 22"/>
          <p:cNvCxnSpPr/>
          <p:nvPr/>
        </p:nvCxnSpPr>
        <p:spPr bwMode="auto">
          <a:xfrm flipV="1">
            <a:off x="4618259" y="2191205"/>
            <a:ext cx="40753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Prostokąt 21"/>
          <p:cNvSpPr/>
          <p:nvPr/>
        </p:nvSpPr>
        <p:spPr bwMode="auto">
          <a:xfrm>
            <a:off x="3325555" y="1921718"/>
            <a:ext cx="1352813" cy="5972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Interleaver</a:t>
            </a:r>
            <a:r>
              <a:rPr kumimoji="0" lang="pl-PL" sz="1800" b="1" i="0" u="none" strike="noStrike" cap="none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 </a:t>
            </a: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cxnSp>
        <p:nvCxnSpPr>
          <p:cNvPr id="24" name="Łącznik prosty ze strzałką 23"/>
          <p:cNvCxnSpPr/>
          <p:nvPr/>
        </p:nvCxnSpPr>
        <p:spPr bwMode="auto">
          <a:xfrm>
            <a:off x="7382055" y="2534440"/>
            <a:ext cx="0" cy="4658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Łącznik prosty ze strzałką 25"/>
          <p:cNvCxnSpPr/>
          <p:nvPr/>
        </p:nvCxnSpPr>
        <p:spPr bwMode="auto">
          <a:xfrm flipH="1">
            <a:off x="3990012" y="3457096"/>
            <a:ext cx="65997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Prostokąt 26"/>
          <p:cNvSpPr/>
          <p:nvPr/>
        </p:nvSpPr>
        <p:spPr bwMode="auto">
          <a:xfrm>
            <a:off x="2662144" y="3071254"/>
            <a:ext cx="1327868" cy="9513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kumimoji="0" lang="pl-PL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decoder</a:t>
            </a:r>
            <a:endParaRPr kumimoji="0" lang="pl-PL" sz="18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Łącznik prosty ze strzałką 27"/>
          <p:cNvCxnSpPr/>
          <p:nvPr/>
        </p:nvCxnSpPr>
        <p:spPr bwMode="auto">
          <a:xfrm flipH="1">
            <a:off x="2359995" y="3457096"/>
            <a:ext cx="30214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Łącznik prostoliniowy 28"/>
          <p:cNvCxnSpPr>
            <a:stCxn id="27" idx="2"/>
          </p:cNvCxnSpPr>
          <p:nvPr/>
        </p:nvCxnSpPr>
        <p:spPr bwMode="auto">
          <a:xfrm>
            <a:off x="3326078" y="4022636"/>
            <a:ext cx="0" cy="2729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Łącznik prosty ze strzałką 29"/>
          <p:cNvCxnSpPr/>
          <p:nvPr/>
        </p:nvCxnSpPr>
        <p:spPr bwMode="auto">
          <a:xfrm>
            <a:off x="3326078" y="4295591"/>
            <a:ext cx="172766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Łącznik prosty ze strzałką 31"/>
          <p:cNvCxnSpPr/>
          <p:nvPr/>
        </p:nvCxnSpPr>
        <p:spPr bwMode="auto">
          <a:xfrm>
            <a:off x="6364996" y="4284218"/>
            <a:ext cx="104228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Łącznik prosty ze strzałką 32"/>
          <p:cNvCxnSpPr/>
          <p:nvPr/>
        </p:nvCxnSpPr>
        <p:spPr bwMode="auto">
          <a:xfrm flipV="1">
            <a:off x="7399326" y="3913098"/>
            <a:ext cx="0" cy="3642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8" name="Obraz 3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869" y="4111322"/>
            <a:ext cx="506730" cy="255270"/>
          </a:xfrm>
          <a:prstGeom prst="rect">
            <a:avLst/>
          </a:prstGeom>
        </p:spPr>
      </p:pic>
      <p:sp>
        <p:nvSpPr>
          <p:cNvPr id="40" name="Prostokąt 39"/>
          <p:cNvSpPr/>
          <p:nvPr/>
        </p:nvSpPr>
        <p:spPr bwMode="auto">
          <a:xfrm>
            <a:off x="5053747" y="3962255"/>
            <a:ext cx="1352813" cy="5972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Interleaver</a:t>
            </a:r>
            <a:r>
              <a:rPr kumimoji="0" lang="pl-PL" sz="1800" b="1" i="0" u="none" strike="noStrike" cap="none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 </a:t>
            </a: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sp>
        <p:nvSpPr>
          <p:cNvPr id="25" name="Prostokąt 24"/>
          <p:cNvSpPr/>
          <p:nvPr/>
        </p:nvSpPr>
        <p:spPr bwMode="auto">
          <a:xfrm>
            <a:off x="4427984" y="3158450"/>
            <a:ext cx="1787342" cy="5972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Deinterleaver</a:t>
            </a:r>
            <a:endParaRPr kumimoji="0" lang="pl-PL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37" name="Obraz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599" y="2596404"/>
            <a:ext cx="687705" cy="188595"/>
          </a:xfrm>
          <a:prstGeom prst="rect">
            <a:avLst/>
          </a:prstGeom>
        </p:spPr>
      </p:pic>
      <p:sp>
        <p:nvSpPr>
          <p:cNvPr id="2" name="Objaśnienie w chmurce 1"/>
          <p:cNvSpPr/>
          <p:nvPr/>
        </p:nvSpPr>
        <p:spPr bwMode="auto">
          <a:xfrm>
            <a:off x="6834250" y="4869160"/>
            <a:ext cx="2130237" cy="642580"/>
          </a:xfrm>
          <a:prstGeom prst="cloudCallout">
            <a:avLst>
              <a:gd name="adj1" fmla="val -62201"/>
              <a:gd name="adj2" fmla="val 24998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kumimoji="0" lang="pl-PL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receiver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latency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752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BICM-ID – </a:t>
            </a:r>
            <a:r>
              <a:rPr lang="en-US" dirty="0" err="1" smtClean="0"/>
              <a:t>labelings</a:t>
            </a:r>
            <a:r>
              <a:rPr lang="en-US" dirty="0" smtClean="0"/>
              <a:t> designed for iteratively decoded systems</a:t>
            </a:r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</a:t>
            </a:r>
            <a:r>
              <a:rPr lang="pl-PL" dirty="0" smtClean="0"/>
              <a:t>2014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 smtClean="0"/>
              <a:t>Slide </a:t>
            </a:r>
            <a:fld id="{CBD77114-B9FC-459D-B8C4-D70E0757D770}" type="slidenum">
              <a:rPr lang="en-GB" smtClean="0"/>
              <a:pPr/>
              <a:t>5</a:t>
            </a:fld>
            <a:endParaRPr lang="en-GB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76285" t="42617" r="2572" b="10133"/>
          <a:stretch/>
        </p:blipFill>
        <p:spPr>
          <a:xfrm>
            <a:off x="2555776" y="1912898"/>
            <a:ext cx="3850333" cy="3330017"/>
          </a:xfrm>
          <a:prstGeom prst="rect">
            <a:avLst/>
          </a:prstGeom>
        </p:spPr>
      </p:pic>
      <p:sp>
        <p:nvSpPr>
          <p:cNvPr id="39" name="Symbol zastępczy zawartości 2"/>
          <p:cNvSpPr>
            <a:spLocks noGrp="1"/>
          </p:cNvSpPr>
          <p:nvPr>
            <p:ph idx="1"/>
          </p:nvPr>
        </p:nvSpPr>
        <p:spPr>
          <a:xfrm>
            <a:off x="768227" y="5355108"/>
            <a:ext cx="7772400" cy="1008112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maximize avg. Euclidean distance between constellation points, whose labels differ in exactly one bit</a:t>
            </a:r>
          </a:p>
        </p:txBody>
      </p:sp>
    </p:spTree>
    <p:extLst>
      <p:ext uri="{BB962C8B-B14F-4D97-AF65-F5344CB8AC3E}">
        <p14:creationId xmlns:p14="http://schemas.microsoft.com/office/powerpoint/2010/main" val="683495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85800" y="541784"/>
            <a:ext cx="7772400" cy="654968"/>
          </a:xfrm>
        </p:spPr>
        <p:txBody>
          <a:bodyPr/>
          <a:lstStyle/>
          <a:p>
            <a:r>
              <a:rPr lang="pl-PL" dirty="0" smtClean="0"/>
              <a:t>OFDM </a:t>
            </a:r>
            <a:r>
              <a:rPr lang="pl-PL" dirty="0" err="1" smtClean="0"/>
              <a:t>multi</a:t>
            </a:r>
            <a:r>
              <a:rPr lang="pl-PL" dirty="0" smtClean="0"/>
              <a:t>-symbol</a:t>
            </a:r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</a:t>
            </a:r>
            <a:r>
              <a:rPr lang="pl-PL" dirty="0" smtClean="0"/>
              <a:t>2014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 smtClean="0"/>
              <a:t>Slide </a:t>
            </a:r>
            <a:fld id="{CBD77114-B9FC-459D-B8C4-D70E0757D770}" type="slidenum">
              <a:rPr lang="en-GB" smtClean="0"/>
              <a:pPr/>
              <a:t>6</a:t>
            </a:fld>
            <a:endParaRPr lang="en-GB" dirty="0" smtClean="0"/>
          </a:p>
        </p:txBody>
      </p:sp>
      <p:grpSp>
        <p:nvGrpSpPr>
          <p:cNvPr id="3" name="Grupa 2"/>
          <p:cNvGrpSpPr/>
          <p:nvPr/>
        </p:nvGrpSpPr>
        <p:grpSpPr>
          <a:xfrm>
            <a:off x="755576" y="1537437"/>
            <a:ext cx="7920880" cy="4915899"/>
            <a:chOff x="755576" y="1537437"/>
            <a:chExt cx="7920880" cy="491589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33" t="29024" r="6221" b="19349"/>
            <a:stretch/>
          </p:blipFill>
          <p:spPr bwMode="auto">
            <a:xfrm>
              <a:off x="899592" y="1537437"/>
              <a:ext cx="7776864" cy="4915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Prostokąt 1"/>
            <p:cNvSpPr/>
            <p:nvPr/>
          </p:nvSpPr>
          <p:spPr bwMode="auto">
            <a:xfrm>
              <a:off x="755576" y="6093296"/>
              <a:ext cx="864096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052736"/>
            <a:ext cx="4968552" cy="419401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pl-PL" sz="2000" b="0" dirty="0" smtClean="0"/>
              <a:t>802.11n </a:t>
            </a:r>
            <a:r>
              <a:rPr lang="pl-PL" sz="2000" b="0" dirty="0" err="1" smtClean="0"/>
              <a:t>transmitter</a:t>
            </a:r>
            <a:endParaRPr lang="pl-PL" sz="2000" b="0" dirty="0" smtClean="0"/>
          </a:p>
        </p:txBody>
      </p:sp>
      <p:sp>
        <p:nvSpPr>
          <p:cNvPr id="6" name="Elipsa 5"/>
          <p:cNvSpPr/>
          <p:nvPr/>
        </p:nvSpPr>
        <p:spPr bwMode="auto">
          <a:xfrm>
            <a:off x="4622490" y="1537437"/>
            <a:ext cx="72008" cy="4267827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622490" y="1260438"/>
            <a:ext cx="175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OFDM </a:t>
            </a:r>
            <a:r>
              <a:rPr lang="pl-PL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r>
              <a:rPr lang="pl-PL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-symbol</a:t>
            </a:r>
            <a:endParaRPr lang="pl-PL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526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066800"/>
          </a:xfrm>
        </p:spPr>
        <p:txBody>
          <a:bodyPr/>
          <a:lstStyle/>
          <a:p>
            <a:r>
              <a:rPr lang="pl-PL" dirty="0" err="1" smtClean="0"/>
              <a:t>Proposed</a:t>
            </a:r>
            <a:r>
              <a:rPr lang="pl-PL" dirty="0" smtClean="0"/>
              <a:t> </a:t>
            </a:r>
            <a:r>
              <a:rPr lang="pl-PL" dirty="0" err="1" smtClean="0"/>
              <a:t>transmission</a:t>
            </a:r>
            <a:r>
              <a:rPr lang="pl-PL" dirty="0" smtClean="0"/>
              <a:t> </a:t>
            </a:r>
            <a:r>
              <a:rPr lang="pl-PL" dirty="0" err="1" smtClean="0"/>
              <a:t>scheme</a:t>
            </a:r>
            <a:endParaRPr lang="pl-PL" dirty="0" smtClean="0"/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</a:t>
            </a:r>
            <a:r>
              <a:rPr lang="pl-PL" dirty="0" smtClean="0"/>
              <a:t>2014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 smtClean="0"/>
              <a:t>Slide </a:t>
            </a:r>
            <a:fld id="{CBD77114-B9FC-459D-B8C4-D70E0757D770}" type="slidenum">
              <a:rPr lang="en-GB" smtClean="0"/>
              <a:pPr/>
              <a:t>7</a:t>
            </a:fld>
            <a:endParaRPr lang="en-GB" dirty="0" smtClean="0"/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755576" y="3861048"/>
            <a:ext cx="7772400" cy="1008112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Coding </a:t>
            </a:r>
            <a:r>
              <a:rPr lang="pl-PL" dirty="0" smtClean="0">
                <a:solidFill>
                  <a:schemeClr val="accent2"/>
                </a:solidFill>
              </a:rPr>
              <a:t>and </a:t>
            </a:r>
            <a:r>
              <a:rPr lang="en-US" dirty="0" smtClean="0">
                <a:solidFill>
                  <a:schemeClr val="accent2"/>
                </a:solidFill>
              </a:rPr>
              <a:t>interleaving </a:t>
            </a:r>
            <a:r>
              <a:rPr lang="pl-PL" dirty="0" smtClean="0">
                <a:solidFill>
                  <a:schemeClr val="accent2"/>
                </a:solidFill>
              </a:rPr>
              <a:t>applied </a:t>
            </a:r>
            <a:r>
              <a:rPr lang="en-US" dirty="0" smtClean="0">
                <a:solidFill>
                  <a:schemeClr val="accent2"/>
                </a:solidFill>
              </a:rPr>
              <a:t>individually </a:t>
            </a:r>
            <a:r>
              <a:rPr lang="pl-PL" dirty="0" smtClean="0">
                <a:solidFill>
                  <a:schemeClr val="accent2"/>
                </a:solidFill>
              </a:rPr>
              <a:t/>
            </a:r>
            <a:br>
              <a:rPr lang="pl-PL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for every OFDM multi-symbol</a:t>
            </a:r>
            <a:endParaRPr lang="pl-PL" dirty="0" smtClean="0">
              <a:solidFill>
                <a:schemeClr val="accent2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endParaRPr lang="pl-PL" b="0" dirty="0" smtClean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pl-PL" dirty="0" smtClean="0"/>
              <a:t>RESULTS: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lang="en-US" b="0" dirty="0" smtClean="0"/>
              <a:t>every </a:t>
            </a:r>
            <a:r>
              <a:rPr lang="pl-PL" b="0" dirty="0" smtClean="0"/>
              <a:t>OFDM </a:t>
            </a:r>
            <a:r>
              <a:rPr lang="en-US" b="0" dirty="0" smtClean="0"/>
              <a:t>multi-symbol can be decoded separately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lang="en-US" b="0" dirty="0" smtClean="0"/>
              <a:t>parallel processing of individual multi-symbols possible  </a:t>
            </a:r>
            <a:endParaRPr lang="en-US" dirty="0" smtClean="0"/>
          </a:p>
        </p:txBody>
      </p:sp>
      <p:sp>
        <p:nvSpPr>
          <p:cNvPr id="2" name="Prostokąt 1"/>
          <p:cNvSpPr/>
          <p:nvPr/>
        </p:nvSpPr>
        <p:spPr bwMode="auto">
          <a:xfrm>
            <a:off x="1619672" y="1772816"/>
            <a:ext cx="720080" cy="216024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 bwMode="auto">
          <a:xfrm>
            <a:off x="1619672" y="2132856"/>
            <a:ext cx="720080" cy="216024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 bwMode="auto">
          <a:xfrm>
            <a:off x="1619672" y="2492896"/>
            <a:ext cx="720080" cy="216024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Prostokąt 10"/>
          <p:cNvSpPr/>
          <p:nvPr/>
        </p:nvSpPr>
        <p:spPr bwMode="auto">
          <a:xfrm>
            <a:off x="1619672" y="2852936"/>
            <a:ext cx="720080" cy="216024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" name="Łącznik prosty ze strzałką 3"/>
          <p:cNvCxnSpPr/>
          <p:nvPr/>
        </p:nvCxnSpPr>
        <p:spPr bwMode="auto">
          <a:xfrm flipV="1">
            <a:off x="1115616" y="1511206"/>
            <a:ext cx="0" cy="21338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Łącznik prosty ze strzałką 13"/>
          <p:cNvCxnSpPr/>
          <p:nvPr/>
        </p:nvCxnSpPr>
        <p:spPr bwMode="auto">
          <a:xfrm>
            <a:off x="1115616" y="3645024"/>
            <a:ext cx="690438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pole tekstowe 15"/>
          <p:cNvSpPr txBox="1"/>
          <p:nvPr/>
        </p:nvSpPr>
        <p:spPr>
          <a:xfrm>
            <a:off x="395536" y="1412776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space </a:t>
            </a:r>
          </a:p>
          <a:p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stream</a:t>
            </a:r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7505484" y="3645024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rostokąt 17"/>
          <p:cNvSpPr/>
          <p:nvPr/>
        </p:nvSpPr>
        <p:spPr bwMode="auto">
          <a:xfrm>
            <a:off x="2411760" y="177281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Prostokąt 18"/>
          <p:cNvSpPr/>
          <p:nvPr/>
        </p:nvSpPr>
        <p:spPr bwMode="auto">
          <a:xfrm>
            <a:off x="2411760" y="213285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Prostokąt 19"/>
          <p:cNvSpPr/>
          <p:nvPr/>
        </p:nvSpPr>
        <p:spPr bwMode="auto">
          <a:xfrm>
            <a:off x="2411760" y="249289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Prostokąt 20"/>
          <p:cNvSpPr/>
          <p:nvPr/>
        </p:nvSpPr>
        <p:spPr bwMode="auto">
          <a:xfrm>
            <a:off x="2411760" y="285293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Prostokąt 21"/>
          <p:cNvSpPr/>
          <p:nvPr/>
        </p:nvSpPr>
        <p:spPr bwMode="auto">
          <a:xfrm>
            <a:off x="3203848" y="177281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Prostokąt 22"/>
          <p:cNvSpPr/>
          <p:nvPr/>
        </p:nvSpPr>
        <p:spPr bwMode="auto">
          <a:xfrm>
            <a:off x="3203848" y="213285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Prostokąt 23"/>
          <p:cNvSpPr/>
          <p:nvPr/>
        </p:nvSpPr>
        <p:spPr bwMode="auto">
          <a:xfrm>
            <a:off x="3203848" y="249289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Prostokąt 24"/>
          <p:cNvSpPr/>
          <p:nvPr/>
        </p:nvSpPr>
        <p:spPr bwMode="auto">
          <a:xfrm>
            <a:off x="3203848" y="285293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Prostokąt 25"/>
          <p:cNvSpPr/>
          <p:nvPr/>
        </p:nvSpPr>
        <p:spPr bwMode="auto">
          <a:xfrm>
            <a:off x="3995936" y="177281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Prostokąt 26"/>
          <p:cNvSpPr/>
          <p:nvPr/>
        </p:nvSpPr>
        <p:spPr bwMode="auto">
          <a:xfrm>
            <a:off x="3995936" y="213285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Prostokąt 27"/>
          <p:cNvSpPr/>
          <p:nvPr/>
        </p:nvSpPr>
        <p:spPr bwMode="auto">
          <a:xfrm>
            <a:off x="3995936" y="249289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Prostokąt 28"/>
          <p:cNvSpPr/>
          <p:nvPr/>
        </p:nvSpPr>
        <p:spPr bwMode="auto">
          <a:xfrm>
            <a:off x="3995936" y="285293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Prostokąt 29"/>
          <p:cNvSpPr/>
          <p:nvPr/>
        </p:nvSpPr>
        <p:spPr bwMode="auto">
          <a:xfrm>
            <a:off x="4788024" y="177281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Prostokąt 30"/>
          <p:cNvSpPr/>
          <p:nvPr/>
        </p:nvSpPr>
        <p:spPr bwMode="auto">
          <a:xfrm>
            <a:off x="4788024" y="213285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Prostokąt 31"/>
          <p:cNvSpPr/>
          <p:nvPr/>
        </p:nvSpPr>
        <p:spPr bwMode="auto">
          <a:xfrm>
            <a:off x="4788024" y="249289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Prostokąt 32"/>
          <p:cNvSpPr/>
          <p:nvPr/>
        </p:nvSpPr>
        <p:spPr bwMode="auto">
          <a:xfrm>
            <a:off x="4788024" y="285293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Prostokąt 34"/>
          <p:cNvSpPr/>
          <p:nvPr/>
        </p:nvSpPr>
        <p:spPr bwMode="auto">
          <a:xfrm>
            <a:off x="5580112" y="177281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Prostokąt 35"/>
          <p:cNvSpPr/>
          <p:nvPr/>
        </p:nvSpPr>
        <p:spPr bwMode="auto">
          <a:xfrm>
            <a:off x="5580112" y="213285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Prostokąt 36"/>
          <p:cNvSpPr/>
          <p:nvPr/>
        </p:nvSpPr>
        <p:spPr bwMode="auto">
          <a:xfrm>
            <a:off x="5580112" y="249289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Prostokąt 37"/>
          <p:cNvSpPr/>
          <p:nvPr/>
        </p:nvSpPr>
        <p:spPr bwMode="auto">
          <a:xfrm>
            <a:off x="5580112" y="285293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Prostokąt 38"/>
          <p:cNvSpPr/>
          <p:nvPr/>
        </p:nvSpPr>
        <p:spPr bwMode="auto">
          <a:xfrm>
            <a:off x="6372200" y="177281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Prostokąt 39"/>
          <p:cNvSpPr/>
          <p:nvPr/>
        </p:nvSpPr>
        <p:spPr bwMode="auto">
          <a:xfrm>
            <a:off x="6372200" y="213285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Prostokąt 40"/>
          <p:cNvSpPr/>
          <p:nvPr/>
        </p:nvSpPr>
        <p:spPr bwMode="auto">
          <a:xfrm>
            <a:off x="6372200" y="249289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Prostokąt 41"/>
          <p:cNvSpPr/>
          <p:nvPr/>
        </p:nvSpPr>
        <p:spPr bwMode="auto">
          <a:xfrm>
            <a:off x="6372200" y="285293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Elipsa 6"/>
          <p:cNvSpPr/>
          <p:nvPr/>
        </p:nvSpPr>
        <p:spPr bwMode="auto">
          <a:xfrm>
            <a:off x="3163644" y="1556792"/>
            <a:ext cx="792088" cy="1728192"/>
          </a:xfrm>
          <a:custGeom>
            <a:avLst/>
            <a:gdLst>
              <a:gd name="connsiteX0" fmla="*/ 0 w 864096"/>
              <a:gd name="connsiteY0" fmla="*/ 864096 h 1728192"/>
              <a:gd name="connsiteX1" fmla="*/ 432048 w 864096"/>
              <a:gd name="connsiteY1" fmla="*/ 0 h 1728192"/>
              <a:gd name="connsiteX2" fmla="*/ 864096 w 864096"/>
              <a:gd name="connsiteY2" fmla="*/ 864096 h 1728192"/>
              <a:gd name="connsiteX3" fmla="*/ 432048 w 864096"/>
              <a:gd name="connsiteY3" fmla="*/ 1728192 h 1728192"/>
              <a:gd name="connsiteX4" fmla="*/ 0 w 864096"/>
              <a:gd name="connsiteY4" fmla="*/ 864096 h 1728192"/>
              <a:gd name="connsiteX0" fmla="*/ 1140 w 866376"/>
              <a:gd name="connsiteY0" fmla="*/ 864096 h 1728192"/>
              <a:gd name="connsiteX1" fmla="*/ 433188 w 866376"/>
              <a:gd name="connsiteY1" fmla="*/ 0 h 1728192"/>
              <a:gd name="connsiteX2" fmla="*/ 865236 w 866376"/>
              <a:gd name="connsiteY2" fmla="*/ 864096 h 1728192"/>
              <a:gd name="connsiteX3" fmla="*/ 433188 w 866376"/>
              <a:gd name="connsiteY3" fmla="*/ 1728192 h 1728192"/>
              <a:gd name="connsiteX4" fmla="*/ 1140 w 866376"/>
              <a:gd name="connsiteY4" fmla="*/ 864096 h 1728192"/>
              <a:gd name="connsiteX0" fmla="*/ 1140 w 866376"/>
              <a:gd name="connsiteY0" fmla="*/ 864096 h 1728192"/>
              <a:gd name="connsiteX1" fmla="*/ 433188 w 866376"/>
              <a:gd name="connsiteY1" fmla="*/ 0 h 1728192"/>
              <a:gd name="connsiteX2" fmla="*/ 865236 w 866376"/>
              <a:gd name="connsiteY2" fmla="*/ 864096 h 1728192"/>
              <a:gd name="connsiteX3" fmla="*/ 433188 w 866376"/>
              <a:gd name="connsiteY3" fmla="*/ 1728192 h 1728192"/>
              <a:gd name="connsiteX4" fmla="*/ 1140 w 866376"/>
              <a:gd name="connsiteY4" fmla="*/ 864096 h 172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376" h="1728192">
                <a:moveTo>
                  <a:pt x="1140" y="864096"/>
                </a:moveTo>
                <a:cubicBezTo>
                  <a:pt x="1140" y="386869"/>
                  <a:pt x="-43966" y="0"/>
                  <a:pt x="433188" y="0"/>
                </a:cubicBezTo>
                <a:cubicBezTo>
                  <a:pt x="910342" y="0"/>
                  <a:pt x="865236" y="386869"/>
                  <a:pt x="865236" y="864096"/>
                </a:cubicBezTo>
                <a:cubicBezTo>
                  <a:pt x="865236" y="1341323"/>
                  <a:pt x="878536" y="1728192"/>
                  <a:pt x="433188" y="1728192"/>
                </a:cubicBezTo>
                <a:cubicBezTo>
                  <a:pt x="-12160" y="1728192"/>
                  <a:pt x="1140" y="1341323"/>
                  <a:pt x="1140" y="864096"/>
                </a:cubicBezTo>
                <a:close/>
              </a:path>
            </a:pathLst>
          </a:cu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pole tekstowe 43"/>
          <p:cNvSpPr txBox="1"/>
          <p:nvPr/>
        </p:nvSpPr>
        <p:spPr>
          <a:xfrm>
            <a:off x="3749476" y="1418292"/>
            <a:ext cx="175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OFDM </a:t>
            </a:r>
            <a:r>
              <a:rPr lang="pl-PL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r>
              <a:rPr lang="pl-PL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-symbol</a:t>
            </a:r>
            <a:endParaRPr lang="pl-PL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pole tekstowe 44"/>
          <p:cNvSpPr txBox="1"/>
          <p:nvPr/>
        </p:nvSpPr>
        <p:spPr>
          <a:xfrm>
            <a:off x="1587419" y="131115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0" dirty="0" smtClean="0">
                <a:latin typeface="Arial" panose="020B0604020202020204" pitchFamily="34" charset="0"/>
                <a:cs typeface="Arial" panose="020B0604020202020204" pitchFamily="34" charset="0"/>
              </a:rPr>
              <a:t>PHY </a:t>
            </a:r>
          </a:p>
          <a:p>
            <a:pPr algn="ctr"/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Łącznik prosty ze strzałką 12"/>
          <p:cNvCxnSpPr/>
          <p:nvPr/>
        </p:nvCxnSpPr>
        <p:spPr bwMode="auto">
          <a:xfrm flipH="1">
            <a:off x="6012160" y="1632855"/>
            <a:ext cx="652264" cy="24797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9" name="Łącznik prosty ze strzałką 48"/>
          <p:cNvCxnSpPr/>
          <p:nvPr/>
        </p:nvCxnSpPr>
        <p:spPr bwMode="auto">
          <a:xfrm flipH="1">
            <a:off x="6596608" y="1674386"/>
            <a:ext cx="135632" cy="20644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2" name="pole tekstowe 51"/>
          <p:cNvSpPr txBox="1"/>
          <p:nvPr/>
        </p:nvSpPr>
        <p:spPr>
          <a:xfrm>
            <a:off x="6457136" y="1171190"/>
            <a:ext cx="112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0" dirty="0" smtClean="0">
                <a:latin typeface="Arial" panose="020B0604020202020204" pitchFamily="34" charset="0"/>
                <a:cs typeface="Arial" panose="020B0604020202020204" pitchFamily="34" charset="0"/>
              </a:rPr>
              <a:t>OFDM </a:t>
            </a:r>
          </a:p>
          <a:p>
            <a:pPr algn="ctr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symbols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007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Transmitter</a:t>
            </a:r>
            <a:r>
              <a:rPr lang="pl-PL" dirty="0" smtClean="0"/>
              <a:t> (1)</a:t>
            </a:r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</a:t>
            </a:r>
            <a:r>
              <a:rPr lang="pl-PL" dirty="0" smtClean="0"/>
              <a:t>2014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 smtClean="0"/>
              <a:t>Slide </a:t>
            </a:r>
            <a:fld id="{CBD77114-B9FC-459D-B8C4-D70E0757D770}" type="slidenum">
              <a:rPr lang="en-GB" smtClean="0"/>
              <a:pPr/>
              <a:t>8</a:t>
            </a:fld>
            <a:endParaRPr lang="en-GB" dirty="0" smtClean="0"/>
          </a:p>
        </p:txBody>
      </p:sp>
      <p:sp>
        <p:nvSpPr>
          <p:cNvPr id="14" name="Symbol zastępczy zawartości 2"/>
          <p:cNvSpPr>
            <a:spLocks noGrp="1"/>
          </p:cNvSpPr>
          <p:nvPr>
            <p:ph idx="1"/>
          </p:nvPr>
        </p:nvSpPr>
        <p:spPr>
          <a:xfrm>
            <a:off x="684213" y="4581128"/>
            <a:ext cx="7772400" cy="1728192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lang="pl-PL" b="0" dirty="0" smtClean="0"/>
              <a:t>3 </a:t>
            </a:r>
            <a:r>
              <a:rPr lang="pl-PL" b="0" dirty="0" err="1" smtClean="0"/>
              <a:t>tail</a:t>
            </a:r>
            <a:r>
              <a:rPr lang="pl-PL" b="0" dirty="0" smtClean="0"/>
              <a:t> </a:t>
            </a:r>
            <a:r>
              <a:rPr lang="pl-PL" b="0" dirty="0" err="1" smtClean="0"/>
              <a:t>bits</a:t>
            </a:r>
            <a:r>
              <a:rPr lang="pl-PL" b="0" dirty="0" smtClean="0"/>
              <a:t> </a:t>
            </a:r>
            <a:r>
              <a:rPr lang="pl-PL" b="0" dirty="0" err="1" smtClean="0"/>
              <a:t>appended</a:t>
            </a:r>
            <a:r>
              <a:rPr lang="pl-PL" b="0" dirty="0" smtClean="0"/>
              <a:t> for </a:t>
            </a:r>
            <a:r>
              <a:rPr lang="pl-PL" b="0" dirty="0" err="1" smtClean="0"/>
              <a:t>every</a:t>
            </a:r>
            <a:r>
              <a:rPr lang="pl-PL" b="0" dirty="0" smtClean="0"/>
              <a:t> </a:t>
            </a:r>
            <a:r>
              <a:rPr lang="pl-PL" b="0" dirty="0" err="1" smtClean="0"/>
              <a:t>multi</a:t>
            </a:r>
            <a:r>
              <a:rPr lang="pl-PL" b="0" dirty="0" smtClean="0"/>
              <a:t>-symbol 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pl-PL" b="0" dirty="0" smtClean="0"/>
              <a:t>(&lt;1% of data </a:t>
            </a:r>
            <a:r>
              <a:rPr lang="pl-PL" b="0" dirty="0" err="1" smtClean="0"/>
              <a:t>payload</a:t>
            </a:r>
            <a:r>
              <a:rPr lang="pl-PL" b="0" dirty="0" smtClean="0"/>
              <a:t> (</a:t>
            </a:r>
            <a:r>
              <a:rPr lang="pl-PL" dirty="0" smtClean="0"/>
              <a:t>416 </a:t>
            </a:r>
            <a:r>
              <a:rPr lang="pl-PL" dirty="0" err="1" smtClean="0"/>
              <a:t>bits</a:t>
            </a:r>
            <a:r>
              <a:rPr lang="pl-PL" dirty="0" smtClean="0"/>
              <a:t>), </a:t>
            </a:r>
            <a:r>
              <a:rPr lang="pl-PL" b="0" dirty="0" smtClean="0"/>
              <a:t>in the </a:t>
            </a:r>
            <a:r>
              <a:rPr lang="pl-PL" b="0" dirty="0" err="1" smtClean="0"/>
              <a:t>case</a:t>
            </a:r>
            <a:r>
              <a:rPr lang="pl-PL" b="0" dirty="0" smtClean="0"/>
              <a:t> of 4 </a:t>
            </a:r>
            <a:r>
              <a:rPr lang="pl-PL" b="0" dirty="0" err="1" smtClean="0"/>
              <a:t>space</a:t>
            </a:r>
            <a:r>
              <a:rPr lang="pl-PL" b="0" dirty="0" smtClean="0"/>
              <a:t> </a:t>
            </a:r>
            <a:r>
              <a:rPr lang="pl-PL" b="0" dirty="0" err="1" smtClean="0"/>
              <a:t>stream</a:t>
            </a:r>
            <a:r>
              <a:rPr lang="pl-PL" dirty="0" err="1" smtClean="0"/>
              <a:t>s</a:t>
            </a:r>
            <a:r>
              <a:rPr lang="pl-PL" dirty="0" smtClean="0"/>
              <a:t>, 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pl-PL" dirty="0" smtClean="0"/>
              <a:t>16-QAM </a:t>
            </a:r>
            <a:r>
              <a:rPr lang="pl-PL" dirty="0" err="1" smtClean="0"/>
              <a:t>modulation</a:t>
            </a:r>
            <a:r>
              <a:rPr lang="pl-PL" dirty="0" smtClean="0"/>
              <a:t> and 20 MHz channel)</a:t>
            </a:r>
            <a:endParaRPr lang="pl-PL" b="0" dirty="0" smtClean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56792"/>
            <a:ext cx="8686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20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56792"/>
            <a:ext cx="8686800" cy="2667000"/>
          </a:xfrm>
          <a:prstGeom prst="rect">
            <a:avLst/>
          </a:prstGeom>
        </p:spPr>
      </p:pic>
      <p:sp>
        <p:nvSpPr>
          <p:cNvPr id="8" name="Prostokąt zaokrąglony 7"/>
          <p:cNvSpPr/>
          <p:nvPr/>
        </p:nvSpPr>
        <p:spPr bwMode="auto">
          <a:xfrm>
            <a:off x="4052042" y="3806341"/>
            <a:ext cx="2779429" cy="2430971"/>
          </a:xfrm>
          <a:prstGeom prst="roundRect">
            <a:avLst>
              <a:gd name="adj" fmla="val 5873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Transmitter</a:t>
            </a:r>
            <a:r>
              <a:rPr lang="pl-PL" dirty="0" smtClean="0"/>
              <a:t> (2)</a:t>
            </a:r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</a:t>
            </a:r>
            <a:r>
              <a:rPr lang="pl-PL" dirty="0" smtClean="0"/>
              <a:t>2014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 smtClean="0"/>
              <a:t>Slide </a:t>
            </a:r>
            <a:fld id="{CBD77114-B9FC-459D-B8C4-D70E0757D770}" type="slidenum">
              <a:rPr lang="en-GB" smtClean="0"/>
              <a:pPr/>
              <a:t>9</a:t>
            </a:fld>
            <a:endParaRPr lang="en-GB" dirty="0" smtClean="0"/>
          </a:p>
        </p:txBody>
      </p:sp>
      <p:sp>
        <p:nvSpPr>
          <p:cNvPr id="14" name="Symbol zastępczy zawartości 2"/>
          <p:cNvSpPr>
            <a:spLocks noGrp="1"/>
          </p:cNvSpPr>
          <p:nvPr>
            <p:ph idx="1"/>
          </p:nvPr>
        </p:nvSpPr>
        <p:spPr>
          <a:xfrm>
            <a:off x="659551" y="4437112"/>
            <a:ext cx="3240360" cy="130479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lang="pl-PL" b="0" dirty="0" smtClean="0"/>
              <a:t>„</a:t>
            </a:r>
            <a:r>
              <a:rPr lang="pl-PL" b="0" dirty="0" err="1" smtClean="0"/>
              <a:t>Optimal</a:t>
            </a:r>
            <a:r>
              <a:rPr lang="pl-PL" b="0" dirty="0" smtClean="0"/>
              <a:t>” 16-QAM </a:t>
            </a:r>
            <a:br>
              <a:rPr lang="pl-PL" b="0" dirty="0" smtClean="0"/>
            </a:br>
            <a:r>
              <a:rPr lang="pl-PL" b="0" dirty="0" err="1" smtClean="0"/>
              <a:t>labeling</a:t>
            </a:r>
            <a:r>
              <a:rPr lang="pl-PL" b="0" dirty="0" smtClean="0"/>
              <a:t> map applied </a:t>
            </a:r>
            <a:br>
              <a:rPr lang="pl-PL" b="0" dirty="0" smtClean="0"/>
            </a:br>
            <a:r>
              <a:rPr lang="pl-PL" b="0" dirty="0" smtClean="0"/>
              <a:t>in the </a:t>
            </a:r>
            <a:r>
              <a:rPr lang="pl-PL" b="0" dirty="0" err="1" smtClean="0"/>
              <a:t>mapper</a:t>
            </a:r>
            <a:endParaRPr lang="pl-PL" b="0" dirty="0" smtClean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06341"/>
            <a:ext cx="2778253" cy="243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235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\[ \textcolor{blue}{P(y_t|x)} \]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[ \textcolor{red}{x_t\in\chi} \]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\[ \textcolor{blue}{P(x|y_t)\propto P(y_t|x)P(x) }\]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\[ \textcolor{blue}{P(y_t|x)} \]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[ \textcolor{red}{P(x)} \]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[ \textcolor{red}{x_t\in\chi} \]&#10;\end{document}"/>
  <p:tag name="IGUANATEXSIZE" val="20"/>
</p:tagLst>
</file>

<file path=ppt/theme/theme1.xml><?xml version="1.0" encoding="utf-8"?>
<a:theme xmlns:a="http://schemas.openxmlformats.org/drawingml/2006/main" name="802-11-Submission">
  <a:themeElements>
    <a:clrScheme name="Niestandardowy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0000"/>
      </a:accent1>
      <a:accent2>
        <a:srgbClr val="2D2DB9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 KR</Template>
  <TotalTime>19387</TotalTime>
  <Words>685</Words>
  <Application>Microsoft Office PowerPoint</Application>
  <PresentationFormat>Pokaz na ekranie (4:3)</PresentationFormat>
  <Paragraphs>164</Paragraphs>
  <Slides>16</Slides>
  <Notes>2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Symbol</vt:lpstr>
      <vt:lpstr>Times New Roman</vt:lpstr>
      <vt:lpstr>802-11-Submission</vt:lpstr>
      <vt:lpstr>Document</vt:lpstr>
      <vt:lpstr>Prezentacja programu PowerPoint</vt:lpstr>
      <vt:lpstr>Outline</vt:lpstr>
      <vt:lpstr>BICM</vt:lpstr>
      <vt:lpstr>BICM-ID</vt:lpstr>
      <vt:lpstr>BICM-ID – labelings designed for iteratively decoded systems</vt:lpstr>
      <vt:lpstr>OFDM multi-symbol</vt:lpstr>
      <vt:lpstr>Proposed transmission scheme</vt:lpstr>
      <vt:lpstr>Transmitter (1)</vt:lpstr>
      <vt:lpstr>Transmitter (2)</vt:lpstr>
      <vt:lpstr>Receiver</vt:lpstr>
      <vt:lpstr>Simulation results (1) </vt:lpstr>
      <vt:lpstr>Simulation results (2)</vt:lpstr>
      <vt:lpstr>Simulation results (3)</vt:lpstr>
      <vt:lpstr>Simulation results (4)</vt:lpstr>
      <vt:lpstr>Summary</vt:lpstr>
      <vt:lpstr>Straw Poll</vt:lpstr>
    </vt:vector>
  </TitlesOfParts>
  <Company>Samsung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WNG SC Agenda</dc:title>
  <dc:creator>Clint Chaplin, Chair</dc:creator>
  <cp:lastModifiedBy>Maciej Krasicki</cp:lastModifiedBy>
  <cp:revision>1093</cp:revision>
  <cp:lastPrinted>1998-02-10T13:28:06Z</cp:lastPrinted>
  <dcterms:created xsi:type="dcterms:W3CDTF">2004-12-02T14:01:45Z</dcterms:created>
  <dcterms:modified xsi:type="dcterms:W3CDTF">2014-11-03T02:44:03Z</dcterms:modified>
</cp:coreProperties>
</file>